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86" r:id="rId2"/>
    <p:sldId id="280" r:id="rId3"/>
    <p:sldId id="287" r:id="rId4"/>
    <p:sldId id="303" r:id="rId5"/>
    <p:sldId id="339" r:id="rId6"/>
    <p:sldId id="340" r:id="rId7"/>
    <p:sldId id="292" r:id="rId8"/>
    <p:sldId id="304" r:id="rId9"/>
    <p:sldId id="347" r:id="rId10"/>
    <p:sldId id="308" r:id="rId11"/>
    <p:sldId id="348" r:id="rId12"/>
    <p:sldId id="293" r:id="rId13"/>
    <p:sldId id="317" r:id="rId14"/>
    <p:sldId id="316" r:id="rId15"/>
    <p:sldId id="318" r:id="rId16"/>
    <p:sldId id="320" r:id="rId17"/>
    <p:sldId id="365" r:id="rId18"/>
    <p:sldId id="338" r:id="rId19"/>
    <p:sldId id="337" r:id="rId20"/>
    <p:sldId id="353" r:id="rId21"/>
    <p:sldId id="355" r:id="rId22"/>
    <p:sldId id="360" r:id="rId23"/>
    <p:sldId id="349" r:id="rId24"/>
    <p:sldId id="350" r:id="rId25"/>
    <p:sldId id="351" r:id="rId26"/>
    <p:sldId id="352" r:id="rId27"/>
    <p:sldId id="361" r:id="rId28"/>
    <p:sldId id="363" r:id="rId29"/>
    <p:sldId id="364" r:id="rId30"/>
    <p:sldId id="296" r:id="rId31"/>
    <p:sldId id="326" r:id="rId32"/>
    <p:sldId id="291" r:id="rId33"/>
    <p:sldId id="301" r:id="rId34"/>
    <p:sldId id="285" r:id="rId35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6F9A92"/>
    <a:srgbClr val="72817E"/>
    <a:srgbClr val="E6FAF7"/>
    <a:srgbClr val="5AC2B1"/>
    <a:srgbClr val="3EA896"/>
    <a:srgbClr val="77CDBE"/>
    <a:srgbClr val="76CDBD"/>
    <a:srgbClr val="8ED6D7"/>
    <a:srgbClr val="357D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42" autoAdjust="0"/>
    <p:restoredTop sz="94607" autoAdjust="0"/>
  </p:normalViewPr>
  <p:slideViewPr>
    <p:cSldViewPr snapToGrid="0">
      <p:cViewPr varScale="1">
        <p:scale>
          <a:sx n="66" d="100"/>
          <a:sy n="66" d="100"/>
        </p:scale>
        <p:origin x="127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89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90468AC-13A3-4DFB-BBF2-07714252C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CAD5DF-1409-48C5-8C08-3F682CBFF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70439-869C-4BFF-BAB9-240A98D50226}" type="datetimeFigureOut">
              <a:rPr lang="ko-KR" altLang="en-US" smtClean="0"/>
              <a:pPr/>
              <a:t>2020-01-12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ABB8D5-35BF-4BAA-BD31-1D952745C5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DD3D92-44F4-4C09-9951-F7059518A7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21144-84BF-4116-995A-447D5092F7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198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1D46EA5-1CAD-4CBA-ABCF-657BCB8DC06B}" type="datetimeFigureOut">
              <a:rPr lang="ko-KR" altLang="en-US"/>
              <a:pPr>
                <a:defRPr/>
              </a:pPr>
              <a:t>2020-01-12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F28324E-35B4-48F1-9FD9-FC5D3774D13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F7654B2-F134-4CE3-B6FC-E271590037C7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180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F7654B2-F134-4CE3-B6FC-E271590037C7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760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F7654B2-F134-4CE3-B6FC-E271590037C7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286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간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2044927" y="3121223"/>
            <a:ext cx="1612670" cy="1015663"/>
          </a:xfrm>
        </p:spPr>
        <p:txBody>
          <a:bodyPr wrap="square" anchor="t">
            <a:spAutoFit/>
          </a:bodyPr>
          <a:lstStyle>
            <a:lvl1pPr marL="0" indent="0" algn="r">
              <a:buNone/>
              <a:defRPr sz="60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9" name="텍스트 개체 틀 17"/>
          <p:cNvSpPr>
            <a:spLocks noGrp="1"/>
          </p:cNvSpPr>
          <p:nvPr>
            <p:ph type="body" sz="quarter" idx="17"/>
          </p:nvPr>
        </p:nvSpPr>
        <p:spPr>
          <a:xfrm>
            <a:off x="4276738" y="3270510"/>
            <a:ext cx="3233972" cy="400110"/>
          </a:xfrm>
        </p:spPr>
        <p:txBody>
          <a:bodyPr anchor="t">
            <a:spAutoFit/>
          </a:bodyPr>
          <a:lstStyle>
            <a:lvl1pPr marL="0" indent="0" algn="l">
              <a:buNone/>
              <a:defRPr sz="20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1" name="텍스트 개체 틀 17"/>
          <p:cNvSpPr>
            <a:spLocks noGrp="1"/>
          </p:cNvSpPr>
          <p:nvPr>
            <p:ph type="body" sz="quarter" idx="18"/>
          </p:nvPr>
        </p:nvSpPr>
        <p:spPr>
          <a:xfrm>
            <a:off x="4281334" y="3763618"/>
            <a:ext cx="3224781" cy="305918"/>
          </a:xfrm>
        </p:spPr>
        <p:txBody>
          <a:bodyPr anchor="t">
            <a:spAutoFit/>
          </a:bodyPr>
          <a:lstStyle>
            <a:lvl1pPr marL="171450" indent="-171450" algn="l">
              <a:lnSpc>
                <a:spcPct val="130000"/>
              </a:lnSpc>
              <a:buFont typeface="Arial" panose="020B0604020202020204" pitchFamily="34" charset="0"/>
              <a:buChar char="•"/>
              <a:defRPr sz="1200" b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83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337605" y="860218"/>
            <a:ext cx="4234395" cy="288032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7498141" y="6336841"/>
            <a:ext cx="1522366" cy="230832"/>
          </a:xfrm>
        </p:spPr>
        <p:txBody>
          <a:bodyPr wrap="square">
            <a:spAutoFit/>
          </a:bodyPr>
          <a:lstStyle>
            <a:lvl1pPr marL="0" indent="0" algn="r">
              <a:buNone/>
              <a:defRPr sz="900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14"/>
          <p:cNvSpPr>
            <a:spLocks noGrp="1"/>
          </p:cNvSpPr>
          <p:nvPr>
            <p:ph type="body" sz="quarter" idx="15"/>
          </p:nvPr>
        </p:nvSpPr>
        <p:spPr>
          <a:xfrm>
            <a:off x="7498139" y="6497483"/>
            <a:ext cx="1522367" cy="230832"/>
          </a:xfrm>
        </p:spPr>
        <p:txBody>
          <a:bodyPr wrap="square">
            <a:spAutoFit/>
          </a:bodyPr>
          <a:lstStyle>
            <a:lvl1pPr marL="0" indent="0" algn="r">
              <a:buNone/>
              <a:defRPr sz="9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9">
            <a:extLst>
              <a:ext uri="{FF2B5EF4-FFF2-40B4-BE49-F238E27FC236}">
                <a16:creationId xmlns:a16="http://schemas.microsoft.com/office/drawing/2014/main" id="{42A634D9-10CF-487B-99E4-6F7C2015EF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0683" y="240478"/>
            <a:ext cx="8562635" cy="400110"/>
          </a:xfrm>
        </p:spPr>
        <p:txBody>
          <a:bodyPr wrap="square" anchor="ctr">
            <a:spAutoFit/>
          </a:bodyPr>
          <a:lstStyle>
            <a:lvl1pPr marL="0" indent="0">
              <a:buFont typeface="Arial" panose="020B0604020202020204" pitchFamily="34" charset="0"/>
              <a:buNone/>
              <a:defRPr sz="20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EBB8B68-7AB5-4EA1-8B6F-ACA62F542BFA}"/>
              </a:ext>
            </a:extLst>
          </p:cNvPr>
          <p:cNvCxnSpPr>
            <a:cxnSpLocks/>
          </p:cNvCxnSpPr>
          <p:nvPr userDrawn="1"/>
        </p:nvCxnSpPr>
        <p:spPr>
          <a:xfrm>
            <a:off x="291350" y="710189"/>
            <a:ext cx="8561301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61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4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74D74F0-9941-489A-950B-90B51175C11A}" type="datetimeFigureOut">
              <a:rPr lang="ko-KR" altLang="en-US"/>
              <a:pPr>
                <a:defRPr/>
              </a:pPr>
              <a:t>2020-01-12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6F78409-F03E-4FE7-82B9-7852488016F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4" r:id="rId2"/>
    <p:sldLayoutId id="2147483655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BBF221F-7C7E-4BAF-83A3-0491C683F5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961314" y="6321453"/>
            <a:ext cx="322137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ko-KR" sz="700" dirty="0">
                <a:solidFill>
                  <a:schemeClr val="tx1">
                    <a:lumMod val="65000"/>
                  </a:schemeClr>
                </a:solidFill>
              </a:rPr>
              <a:t>`</a:t>
            </a: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3578793" y="4767974"/>
            <a:ext cx="5134060" cy="155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buNone/>
            </a:pPr>
            <a:r>
              <a:rPr lang="ko-KR" altLang="en-US" sz="1400" b="1" dirty="0">
                <a:solidFill>
                  <a:schemeClr val="accent3"/>
                </a:solidFill>
              </a:rPr>
              <a:t>팀장 </a:t>
            </a:r>
            <a:r>
              <a:rPr lang="ko-KR" altLang="en-US" sz="1400" b="1" dirty="0" err="1">
                <a:solidFill>
                  <a:schemeClr val="accent3"/>
                </a:solidFill>
              </a:rPr>
              <a:t>김종권</a:t>
            </a:r>
            <a:r>
              <a:rPr lang="ko-KR" altLang="en-US" sz="1400" b="1" dirty="0">
                <a:solidFill>
                  <a:schemeClr val="accent3"/>
                </a:solidFill>
              </a:rPr>
              <a:t> </a:t>
            </a:r>
            <a:r>
              <a:rPr lang="en-US" altLang="ko-KR" sz="1400" b="1" dirty="0">
                <a:solidFill>
                  <a:schemeClr val="accent3"/>
                </a:solidFill>
              </a:rPr>
              <a:t>201352048 </a:t>
            </a:r>
            <a:endParaRPr lang="ko-KR" altLang="en-US" sz="1400" b="1" dirty="0">
              <a:solidFill>
                <a:schemeClr val="accent3"/>
              </a:solidFill>
            </a:endParaRPr>
          </a:p>
          <a:p>
            <a:pPr algn="r">
              <a:buNone/>
            </a:pPr>
            <a:r>
              <a:rPr lang="ko-KR" altLang="en-US" sz="1400" b="1" dirty="0">
                <a:solidFill>
                  <a:schemeClr val="accent3"/>
                </a:solidFill>
              </a:rPr>
              <a:t>방정식 </a:t>
            </a:r>
            <a:r>
              <a:rPr lang="en-US" altLang="ko-KR" sz="1400" b="1" dirty="0">
                <a:solidFill>
                  <a:schemeClr val="accent3"/>
                </a:solidFill>
              </a:rPr>
              <a:t>201333009</a:t>
            </a:r>
          </a:p>
          <a:p>
            <a:pPr algn="r">
              <a:buNone/>
            </a:pPr>
            <a:r>
              <a:rPr lang="ko-KR" altLang="en-US" sz="1400" b="1" dirty="0">
                <a:solidFill>
                  <a:schemeClr val="accent3"/>
                </a:solidFill>
              </a:rPr>
              <a:t>최진환 </a:t>
            </a:r>
            <a:r>
              <a:rPr lang="en-US" altLang="ko-KR" sz="1400" b="1" dirty="0">
                <a:solidFill>
                  <a:schemeClr val="accent3"/>
                </a:solidFill>
              </a:rPr>
              <a:t>201558069</a:t>
            </a:r>
            <a:endParaRPr lang="ko-KR" altLang="en-US" sz="1400" b="1" dirty="0">
              <a:solidFill>
                <a:schemeClr val="accent3"/>
              </a:solidFill>
            </a:endParaRPr>
          </a:p>
          <a:p>
            <a:pPr algn="r">
              <a:buNone/>
            </a:pPr>
            <a:r>
              <a:rPr lang="ko-KR" altLang="en-US" sz="1400" b="1" dirty="0">
                <a:solidFill>
                  <a:schemeClr val="accent3"/>
                </a:solidFill>
              </a:rPr>
              <a:t>이다예 </a:t>
            </a:r>
            <a:r>
              <a:rPr lang="en-US" altLang="ko-KR" sz="1400" b="1" dirty="0">
                <a:solidFill>
                  <a:schemeClr val="accent3"/>
                </a:solidFill>
              </a:rPr>
              <a:t>201758050</a:t>
            </a:r>
            <a:endParaRPr lang="ko-KR" altLang="en-US" sz="1400" b="1" dirty="0">
              <a:solidFill>
                <a:schemeClr val="accent3"/>
              </a:solidFill>
            </a:endParaRPr>
          </a:p>
          <a:p>
            <a:pPr algn="r">
              <a:buNone/>
            </a:pPr>
            <a:r>
              <a:rPr lang="ko-KR" altLang="en-US" sz="1400" b="1" dirty="0">
                <a:solidFill>
                  <a:schemeClr val="accent3"/>
                </a:solidFill>
              </a:rPr>
              <a:t>유경현 </a:t>
            </a:r>
            <a:r>
              <a:rPr lang="en-US" altLang="ko-KR" sz="1400" b="1" dirty="0">
                <a:solidFill>
                  <a:schemeClr val="accent3"/>
                </a:solidFill>
              </a:rPr>
              <a:t>201521009</a:t>
            </a:r>
            <a:endParaRPr lang="ko-KR" altLang="en-US" sz="1400" b="1" dirty="0">
              <a:solidFill>
                <a:schemeClr val="accent3"/>
              </a:solidFill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kumimoji="0" lang="ko-KR" altLang="en-US" sz="1400" b="1" spc="100" dirty="0">
              <a:solidFill>
                <a:schemeClr val="accent3"/>
              </a:solidFill>
            </a:endParaRPr>
          </a:p>
        </p:txBody>
      </p:sp>
      <p:sp>
        <p:nvSpPr>
          <p:cNvPr id="3077" name="Text Box 10"/>
          <p:cNvSpPr txBox="1">
            <a:spLocks noChangeArrowheads="1"/>
          </p:cNvSpPr>
          <p:nvPr/>
        </p:nvSpPr>
        <p:spPr bwMode="auto">
          <a:xfrm>
            <a:off x="1778062" y="2999397"/>
            <a:ext cx="557029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4800" b="1" dirty="0">
                <a:solidFill>
                  <a:schemeClr val="bg2">
                    <a:lumMod val="50000"/>
                  </a:schemeClr>
                </a:solidFill>
              </a:rPr>
              <a:t>데이터베이스</a:t>
            </a:r>
            <a:endParaRPr kumimoji="0" lang="en-US" altLang="ko-KR" sz="48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4800" b="1" dirty="0">
                <a:solidFill>
                  <a:schemeClr val="bg2">
                    <a:lumMod val="50000"/>
                  </a:schemeClr>
                </a:solidFill>
              </a:rPr>
              <a:t>프로그래밍</a:t>
            </a:r>
            <a:endParaRPr kumimoji="0" lang="ko-KR" altLang="en-US" sz="54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126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DB</a:t>
            </a:r>
            <a:r>
              <a:rPr lang="ko-KR" altLang="en-US" dirty="0"/>
              <a:t>구성 및 전체구성</a:t>
            </a:r>
          </a:p>
        </p:txBody>
      </p:sp>
      <p:sp>
        <p:nvSpPr>
          <p:cNvPr id="82" name="자유형: 도형 81"/>
          <p:cNvSpPr/>
          <p:nvPr/>
        </p:nvSpPr>
        <p:spPr>
          <a:xfrm>
            <a:off x="4601407" y="4661633"/>
            <a:ext cx="785439" cy="1218154"/>
          </a:xfrm>
          <a:custGeom>
            <a:avLst/>
            <a:gdLst>
              <a:gd name="connsiteX0" fmla="*/ 228340 w 854671"/>
              <a:gd name="connsiteY0" fmla="*/ 0 h 1370013"/>
              <a:gd name="connsiteX1" fmla="*/ 854671 w 854671"/>
              <a:gd name="connsiteY1" fmla="*/ 0 h 1370013"/>
              <a:gd name="connsiteX2" fmla="*/ 854671 w 854671"/>
              <a:gd name="connsiteY2" fmla="*/ 1370013 h 1370013"/>
              <a:gd name="connsiteX3" fmla="*/ 228340 w 854671"/>
              <a:gd name="connsiteY3" fmla="*/ 1370013 h 1370013"/>
              <a:gd name="connsiteX4" fmla="*/ 0 w 854671"/>
              <a:gd name="connsiteY4" fmla="*/ 1141673 h 1370013"/>
              <a:gd name="connsiteX5" fmla="*/ 0 w 854671"/>
              <a:gd name="connsiteY5" fmla="*/ 228340 h 1370013"/>
              <a:gd name="connsiteX6" fmla="*/ 228340 w 854671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671" h="1370013">
                <a:moveTo>
                  <a:pt x="228340" y="0"/>
                </a:moveTo>
                <a:lnTo>
                  <a:pt x="854671" y="0"/>
                </a:lnTo>
                <a:lnTo>
                  <a:pt x="854671" y="1370013"/>
                </a:lnTo>
                <a:lnTo>
                  <a:pt x="228340" y="1370013"/>
                </a:lnTo>
                <a:cubicBezTo>
                  <a:pt x="102231" y="1370013"/>
                  <a:pt x="0" y="1267782"/>
                  <a:pt x="0" y="1141673"/>
                </a:cubicBezTo>
                <a:lnTo>
                  <a:pt x="0" y="228340"/>
                </a:lnTo>
                <a:cubicBezTo>
                  <a:pt x="0" y="102231"/>
                  <a:pt x="102231" y="0"/>
                  <a:pt x="228340" y="0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3" name="자유형: 도형 82"/>
          <p:cNvSpPr/>
          <p:nvPr/>
        </p:nvSpPr>
        <p:spPr>
          <a:xfrm>
            <a:off x="5420578" y="4661632"/>
            <a:ext cx="1940036" cy="1218154"/>
          </a:xfrm>
          <a:custGeom>
            <a:avLst/>
            <a:gdLst>
              <a:gd name="connsiteX0" fmla="*/ 0 w 2026642"/>
              <a:gd name="connsiteY0" fmla="*/ 0 h 1370013"/>
              <a:gd name="connsiteX1" fmla="*/ 1798302 w 2026642"/>
              <a:gd name="connsiteY1" fmla="*/ 0 h 1370013"/>
              <a:gd name="connsiteX2" fmla="*/ 2026642 w 2026642"/>
              <a:gd name="connsiteY2" fmla="*/ 228340 h 1370013"/>
              <a:gd name="connsiteX3" fmla="*/ 2026642 w 2026642"/>
              <a:gd name="connsiteY3" fmla="*/ 1141673 h 1370013"/>
              <a:gd name="connsiteX4" fmla="*/ 1798302 w 2026642"/>
              <a:gd name="connsiteY4" fmla="*/ 1370013 h 1370013"/>
              <a:gd name="connsiteX5" fmla="*/ 0 w 2026642"/>
              <a:gd name="connsiteY5" fmla="*/ 1370013 h 1370013"/>
              <a:gd name="connsiteX6" fmla="*/ 0 w 2026642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6642" h="1370013">
                <a:moveTo>
                  <a:pt x="0" y="0"/>
                </a:moveTo>
                <a:lnTo>
                  <a:pt x="1798302" y="0"/>
                </a:lnTo>
                <a:cubicBezTo>
                  <a:pt x="1924411" y="0"/>
                  <a:pt x="2026642" y="102231"/>
                  <a:pt x="2026642" y="228340"/>
                </a:cubicBezTo>
                <a:lnTo>
                  <a:pt x="2026642" y="1141673"/>
                </a:lnTo>
                <a:cubicBezTo>
                  <a:pt x="2026642" y="1267782"/>
                  <a:pt x="1924411" y="1370013"/>
                  <a:pt x="1798302" y="1370013"/>
                </a:cubicBezTo>
                <a:lnTo>
                  <a:pt x="0" y="137001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84" name="자유형: 도형 83"/>
          <p:cNvSpPr/>
          <p:nvPr/>
        </p:nvSpPr>
        <p:spPr>
          <a:xfrm>
            <a:off x="3326523" y="3226903"/>
            <a:ext cx="785439" cy="1218154"/>
          </a:xfrm>
          <a:custGeom>
            <a:avLst/>
            <a:gdLst>
              <a:gd name="connsiteX0" fmla="*/ 228340 w 854671"/>
              <a:gd name="connsiteY0" fmla="*/ 0 h 1370013"/>
              <a:gd name="connsiteX1" fmla="*/ 854671 w 854671"/>
              <a:gd name="connsiteY1" fmla="*/ 0 h 1370013"/>
              <a:gd name="connsiteX2" fmla="*/ 854671 w 854671"/>
              <a:gd name="connsiteY2" fmla="*/ 1370013 h 1370013"/>
              <a:gd name="connsiteX3" fmla="*/ 228340 w 854671"/>
              <a:gd name="connsiteY3" fmla="*/ 1370013 h 1370013"/>
              <a:gd name="connsiteX4" fmla="*/ 0 w 854671"/>
              <a:gd name="connsiteY4" fmla="*/ 1141673 h 1370013"/>
              <a:gd name="connsiteX5" fmla="*/ 0 w 854671"/>
              <a:gd name="connsiteY5" fmla="*/ 228340 h 1370013"/>
              <a:gd name="connsiteX6" fmla="*/ 228340 w 854671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671" h="1370013">
                <a:moveTo>
                  <a:pt x="228340" y="0"/>
                </a:moveTo>
                <a:lnTo>
                  <a:pt x="854671" y="0"/>
                </a:lnTo>
                <a:lnTo>
                  <a:pt x="854671" y="1370013"/>
                </a:lnTo>
                <a:lnTo>
                  <a:pt x="228340" y="1370013"/>
                </a:lnTo>
                <a:cubicBezTo>
                  <a:pt x="102231" y="1370013"/>
                  <a:pt x="0" y="1267782"/>
                  <a:pt x="0" y="1141673"/>
                </a:cubicBezTo>
                <a:lnTo>
                  <a:pt x="0" y="228340"/>
                </a:lnTo>
                <a:cubicBezTo>
                  <a:pt x="0" y="102231"/>
                  <a:pt x="102231" y="0"/>
                  <a:pt x="228340" y="0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5" name="자유형: 도형 84"/>
          <p:cNvSpPr/>
          <p:nvPr/>
        </p:nvSpPr>
        <p:spPr>
          <a:xfrm>
            <a:off x="4136900" y="3226901"/>
            <a:ext cx="1940036" cy="1218154"/>
          </a:xfrm>
          <a:custGeom>
            <a:avLst/>
            <a:gdLst>
              <a:gd name="connsiteX0" fmla="*/ 0 w 2026642"/>
              <a:gd name="connsiteY0" fmla="*/ 0 h 1370013"/>
              <a:gd name="connsiteX1" fmla="*/ 1798302 w 2026642"/>
              <a:gd name="connsiteY1" fmla="*/ 0 h 1370013"/>
              <a:gd name="connsiteX2" fmla="*/ 2026642 w 2026642"/>
              <a:gd name="connsiteY2" fmla="*/ 228340 h 1370013"/>
              <a:gd name="connsiteX3" fmla="*/ 2026642 w 2026642"/>
              <a:gd name="connsiteY3" fmla="*/ 1141673 h 1370013"/>
              <a:gd name="connsiteX4" fmla="*/ 1798302 w 2026642"/>
              <a:gd name="connsiteY4" fmla="*/ 1370013 h 1370013"/>
              <a:gd name="connsiteX5" fmla="*/ 0 w 2026642"/>
              <a:gd name="connsiteY5" fmla="*/ 1370013 h 1370013"/>
              <a:gd name="connsiteX6" fmla="*/ 0 w 2026642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6642" h="1370013">
                <a:moveTo>
                  <a:pt x="0" y="0"/>
                </a:moveTo>
                <a:lnTo>
                  <a:pt x="1798302" y="0"/>
                </a:lnTo>
                <a:cubicBezTo>
                  <a:pt x="1924411" y="0"/>
                  <a:pt x="2026642" y="102231"/>
                  <a:pt x="2026642" y="228340"/>
                </a:cubicBezTo>
                <a:lnTo>
                  <a:pt x="2026642" y="1141673"/>
                </a:lnTo>
                <a:cubicBezTo>
                  <a:pt x="2026642" y="1267782"/>
                  <a:pt x="1924411" y="1370013"/>
                  <a:pt x="1798302" y="1370013"/>
                </a:cubicBezTo>
                <a:lnTo>
                  <a:pt x="0" y="137001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441990" y="365287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도서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4228069" y="3261708"/>
            <a:ext cx="179822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000" u="sng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ISBN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저자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제목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출판사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등록번호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대출회수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대출여부</a:t>
            </a:r>
          </a:p>
        </p:txBody>
      </p:sp>
      <p:sp>
        <p:nvSpPr>
          <p:cNvPr id="80" name="자유형: 도형 79"/>
          <p:cNvSpPr/>
          <p:nvPr/>
        </p:nvSpPr>
        <p:spPr>
          <a:xfrm>
            <a:off x="1475656" y="4670425"/>
            <a:ext cx="785439" cy="1218154"/>
          </a:xfrm>
          <a:custGeom>
            <a:avLst/>
            <a:gdLst>
              <a:gd name="connsiteX0" fmla="*/ 228340 w 854671"/>
              <a:gd name="connsiteY0" fmla="*/ 0 h 1370013"/>
              <a:gd name="connsiteX1" fmla="*/ 854671 w 854671"/>
              <a:gd name="connsiteY1" fmla="*/ 0 h 1370013"/>
              <a:gd name="connsiteX2" fmla="*/ 854671 w 854671"/>
              <a:gd name="connsiteY2" fmla="*/ 1370013 h 1370013"/>
              <a:gd name="connsiteX3" fmla="*/ 228340 w 854671"/>
              <a:gd name="connsiteY3" fmla="*/ 1370013 h 1370013"/>
              <a:gd name="connsiteX4" fmla="*/ 0 w 854671"/>
              <a:gd name="connsiteY4" fmla="*/ 1141673 h 1370013"/>
              <a:gd name="connsiteX5" fmla="*/ 0 w 854671"/>
              <a:gd name="connsiteY5" fmla="*/ 228340 h 1370013"/>
              <a:gd name="connsiteX6" fmla="*/ 228340 w 854671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671" h="1370013">
                <a:moveTo>
                  <a:pt x="228340" y="0"/>
                </a:moveTo>
                <a:lnTo>
                  <a:pt x="854671" y="0"/>
                </a:lnTo>
                <a:lnTo>
                  <a:pt x="854671" y="1370013"/>
                </a:lnTo>
                <a:lnTo>
                  <a:pt x="228340" y="1370013"/>
                </a:lnTo>
                <a:cubicBezTo>
                  <a:pt x="102231" y="1370013"/>
                  <a:pt x="0" y="1267782"/>
                  <a:pt x="0" y="1141673"/>
                </a:cubicBezTo>
                <a:lnTo>
                  <a:pt x="0" y="228340"/>
                </a:lnTo>
                <a:cubicBezTo>
                  <a:pt x="0" y="102231"/>
                  <a:pt x="102231" y="0"/>
                  <a:pt x="228340" y="0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자유형: 도형 80"/>
          <p:cNvSpPr/>
          <p:nvPr/>
        </p:nvSpPr>
        <p:spPr>
          <a:xfrm>
            <a:off x="2286034" y="4670425"/>
            <a:ext cx="1940036" cy="1218154"/>
          </a:xfrm>
          <a:custGeom>
            <a:avLst/>
            <a:gdLst>
              <a:gd name="connsiteX0" fmla="*/ 0 w 2026642"/>
              <a:gd name="connsiteY0" fmla="*/ 0 h 1370013"/>
              <a:gd name="connsiteX1" fmla="*/ 1798302 w 2026642"/>
              <a:gd name="connsiteY1" fmla="*/ 0 h 1370013"/>
              <a:gd name="connsiteX2" fmla="*/ 2026642 w 2026642"/>
              <a:gd name="connsiteY2" fmla="*/ 228340 h 1370013"/>
              <a:gd name="connsiteX3" fmla="*/ 2026642 w 2026642"/>
              <a:gd name="connsiteY3" fmla="*/ 1141673 h 1370013"/>
              <a:gd name="connsiteX4" fmla="*/ 1798302 w 2026642"/>
              <a:gd name="connsiteY4" fmla="*/ 1370013 h 1370013"/>
              <a:gd name="connsiteX5" fmla="*/ 0 w 2026642"/>
              <a:gd name="connsiteY5" fmla="*/ 1370013 h 1370013"/>
              <a:gd name="connsiteX6" fmla="*/ 0 w 2026642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6642" h="1370013">
                <a:moveTo>
                  <a:pt x="0" y="0"/>
                </a:moveTo>
                <a:lnTo>
                  <a:pt x="1798302" y="0"/>
                </a:lnTo>
                <a:cubicBezTo>
                  <a:pt x="1924411" y="0"/>
                  <a:pt x="2026642" y="102231"/>
                  <a:pt x="2026642" y="228340"/>
                </a:cubicBezTo>
                <a:lnTo>
                  <a:pt x="2026642" y="1141673"/>
                </a:lnTo>
                <a:cubicBezTo>
                  <a:pt x="2026642" y="1267782"/>
                  <a:pt x="1924411" y="1370013"/>
                  <a:pt x="1798302" y="1370013"/>
                </a:cubicBezTo>
                <a:lnTo>
                  <a:pt x="0" y="137001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86" name="자유형: 도형 85"/>
          <p:cNvSpPr/>
          <p:nvPr/>
        </p:nvSpPr>
        <p:spPr>
          <a:xfrm>
            <a:off x="482125" y="3244486"/>
            <a:ext cx="785439" cy="1218154"/>
          </a:xfrm>
          <a:custGeom>
            <a:avLst/>
            <a:gdLst>
              <a:gd name="connsiteX0" fmla="*/ 228340 w 854671"/>
              <a:gd name="connsiteY0" fmla="*/ 0 h 1370013"/>
              <a:gd name="connsiteX1" fmla="*/ 854671 w 854671"/>
              <a:gd name="connsiteY1" fmla="*/ 0 h 1370013"/>
              <a:gd name="connsiteX2" fmla="*/ 854671 w 854671"/>
              <a:gd name="connsiteY2" fmla="*/ 1370013 h 1370013"/>
              <a:gd name="connsiteX3" fmla="*/ 228340 w 854671"/>
              <a:gd name="connsiteY3" fmla="*/ 1370013 h 1370013"/>
              <a:gd name="connsiteX4" fmla="*/ 0 w 854671"/>
              <a:gd name="connsiteY4" fmla="*/ 1141673 h 1370013"/>
              <a:gd name="connsiteX5" fmla="*/ 0 w 854671"/>
              <a:gd name="connsiteY5" fmla="*/ 228340 h 1370013"/>
              <a:gd name="connsiteX6" fmla="*/ 228340 w 854671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671" h="1370013">
                <a:moveTo>
                  <a:pt x="228340" y="0"/>
                </a:moveTo>
                <a:lnTo>
                  <a:pt x="854671" y="0"/>
                </a:lnTo>
                <a:lnTo>
                  <a:pt x="854671" y="1370013"/>
                </a:lnTo>
                <a:lnTo>
                  <a:pt x="228340" y="1370013"/>
                </a:lnTo>
                <a:cubicBezTo>
                  <a:pt x="102231" y="1370013"/>
                  <a:pt x="0" y="1267782"/>
                  <a:pt x="0" y="1141673"/>
                </a:cubicBezTo>
                <a:lnTo>
                  <a:pt x="0" y="228340"/>
                </a:lnTo>
                <a:cubicBezTo>
                  <a:pt x="0" y="102231"/>
                  <a:pt x="102231" y="0"/>
                  <a:pt x="228340" y="0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7" name="자유형: 도형 86"/>
          <p:cNvSpPr/>
          <p:nvPr/>
        </p:nvSpPr>
        <p:spPr>
          <a:xfrm>
            <a:off x="1292503" y="3235693"/>
            <a:ext cx="1940036" cy="1218154"/>
          </a:xfrm>
          <a:custGeom>
            <a:avLst/>
            <a:gdLst>
              <a:gd name="connsiteX0" fmla="*/ 0 w 2026642"/>
              <a:gd name="connsiteY0" fmla="*/ 0 h 1370013"/>
              <a:gd name="connsiteX1" fmla="*/ 1798302 w 2026642"/>
              <a:gd name="connsiteY1" fmla="*/ 0 h 1370013"/>
              <a:gd name="connsiteX2" fmla="*/ 2026642 w 2026642"/>
              <a:gd name="connsiteY2" fmla="*/ 228340 h 1370013"/>
              <a:gd name="connsiteX3" fmla="*/ 2026642 w 2026642"/>
              <a:gd name="connsiteY3" fmla="*/ 1141673 h 1370013"/>
              <a:gd name="connsiteX4" fmla="*/ 1798302 w 2026642"/>
              <a:gd name="connsiteY4" fmla="*/ 1370013 h 1370013"/>
              <a:gd name="connsiteX5" fmla="*/ 0 w 2026642"/>
              <a:gd name="connsiteY5" fmla="*/ 1370013 h 1370013"/>
              <a:gd name="connsiteX6" fmla="*/ 0 w 2026642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6642" h="1370013">
                <a:moveTo>
                  <a:pt x="0" y="0"/>
                </a:moveTo>
                <a:lnTo>
                  <a:pt x="1798302" y="0"/>
                </a:lnTo>
                <a:cubicBezTo>
                  <a:pt x="1924411" y="0"/>
                  <a:pt x="2026642" y="102231"/>
                  <a:pt x="2026642" y="228340"/>
                </a:cubicBezTo>
                <a:lnTo>
                  <a:pt x="2026642" y="1141673"/>
                </a:lnTo>
                <a:cubicBezTo>
                  <a:pt x="2026642" y="1267782"/>
                  <a:pt x="1924411" y="1370013"/>
                  <a:pt x="1798302" y="1370013"/>
                </a:cubicBezTo>
                <a:lnTo>
                  <a:pt x="0" y="137001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643049" y="3705625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WHY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374051" y="3345096"/>
            <a:ext cx="179474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050" u="sng" dirty="0">
                <a:solidFill>
                  <a:schemeClr val="accent3"/>
                </a:solidFill>
                <a:latin typeface="+mn-ea"/>
                <a:ea typeface="+mn-ea"/>
              </a:rPr>
              <a:t>학번</a:t>
            </a:r>
            <a:endParaRPr lang="en-US" altLang="ko-KR" sz="1050" u="sng" dirty="0">
              <a:solidFill>
                <a:schemeClr val="accent3"/>
              </a:solidFill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50" dirty="0">
                <a:solidFill>
                  <a:schemeClr val="accent3"/>
                </a:solidFill>
                <a:latin typeface="+mn-ea"/>
                <a:ea typeface="+mn-ea"/>
              </a:rPr>
              <a:t>이름</a:t>
            </a:r>
            <a:endParaRPr lang="en-US" altLang="ko-KR" sz="1050" dirty="0">
              <a:solidFill>
                <a:schemeClr val="accent3"/>
              </a:solidFill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50" dirty="0">
                <a:solidFill>
                  <a:schemeClr val="accent3"/>
                </a:solidFill>
                <a:latin typeface="+mn-ea"/>
                <a:ea typeface="+mn-ea"/>
              </a:rPr>
              <a:t>학과</a:t>
            </a:r>
            <a:endParaRPr lang="en-US" altLang="ko-KR" sz="1050" dirty="0">
              <a:solidFill>
                <a:schemeClr val="accent3"/>
              </a:solidFill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50" dirty="0">
                <a:solidFill>
                  <a:schemeClr val="accent3"/>
                </a:solidFill>
                <a:latin typeface="+mn-ea"/>
                <a:ea typeface="+mn-ea"/>
              </a:rPr>
              <a:t>학년</a:t>
            </a:r>
            <a:endParaRPr lang="en-US" altLang="ko-KR" sz="1050" dirty="0">
              <a:solidFill>
                <a:schemeClr val="accent3"/>
              </a:solidFill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50" dirty="0">
                <a:solidFill>
                  <a:schemeClr val="accent3"/>
                </a:solidFill>
                <a:latin typeface="+mn-ea"/>
                <a:ea typeface="+mn-ea"/>
              </a:rPr>
              <a:t>아이디</a:t>
            </a:r>
            <a:endParaRPr lang="en-US" altLang="ko-KR" sz="1050" dirty="0">
              <a:solidFill>
                <a:schemeClr val="accent3"/>
              </a:solidFill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050" dirty="0">
                <a:solidFill>
                  <a:schemeClr val="accent3"/>
                </a:solidFill>
                <a:latin typeface="+mn-ea"/>
                <a:ea typeface="+mn-ea"/>
              </a:rPr>
              <a:t>PW</a:t>
            </a:r>
            <a:endParaRPr lang="ko-KR" altLang="en-US" sz="105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77" name="사각형: 둥근 모서리 76"/>
          <p:cNvSpPr/>
          <p:nvPr/>
        </p:nvSpPr>
        <p:spPr>
          <a:xfrm>
            <a:off x="1475656" y="1323129"/>
            <a:ext cx="6191236" cy="848572"/>
          </a:xfrm>
          <a:prstGeom prst="roundRect">
            <a:avLst>
              <a:gd name="adj" fmla="val 4349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749669" y="1472129"/>
            <a:ext cx="5635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n-ea"/>
                <a:ea typeface="+mn-ea"/>
              </a:rPr>
              <a:t>데이터베이스 구성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07328" y="512411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연체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49115" y="510067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대출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7935" y="36675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학생</a:t>
            </a:r>
            <a:endParaRPr lang="en-US" altLang="ko-KR" sz="1200" b="1" dirty="0">
              <a:latin typeface="+mn-ea"/>
              <a:ea typeface="+mn-ea"/>
            </a:endParaRPr>
          </a:p>
          <a:p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9" name="자유형: 도형 83"/>
          <p:cNvSpPr/>
          <p:nvPr/>
        </p:nvSpPr>
        <p:spPr>
          <a:xfrm>
            <a:off x="6142991" y="3221040"/>
            <a:ext cx="785439" cy="1218154"/>
          </a:xfrm>
          <a:custGeom>
            <a:avLst/>
            <a:gdLst>
              <a:gd name="connsiteX0" fmla="*/ 228340 w 854671"/>
              <a:gd name="connsiteY0" fmla="*/ 0 h 1370013"/>
              <a:gd name="connsiteX1" fmla="*/ 854671 w 854671"/>
              <a:gd name="connsiteY1" fmla="*/ 0 h 1370013"/>
              <a:gd name="connsiteX2" fmla="*/ 854671 w 854671"/>
              <a:gd name="connsiteY2" fmla="*/ 1370013 h 1370013"/>
              <a:gd name="connsiteX3" fmla="*/ 228340 w 854671"/>
              <a:gd name="connsiteY3" fmla="*/ 1370013 h 1370013"/>
              <a:gd name="connsiteX4" fmla="*/ 0 w 854671"/>
              <a:gd name="connsiteY4" fmla="*/ 1141673 h 1370013"/>
              <a:gd name="connsiteX5" fmla="*/ 0 w 854671"/>
              <a:gd name="connsiteY5" fmla="*/ 228340 h 1370013"/>
              <a:gd name="connsiteX6" fmla="*/ 228340 w 854671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671" h="1370013">
                <a:moveTo>
                  <a:pt x="228340" y="0"/>
                </a:moveTo>
                <a:lnTo>
                  <a:pt x="854671" y="0"/>
                </a:lnTo>
                <a:lnTo>
                  <a:pt x="854671" y="1370013"/>
                </a:lnTo>
                <a:lnTo>
                  <a:pt x="228340" y="1370013"/>
                </a:lnTo>
                <a:cubicBezTo>
                  <a:pt x="102231" y="1370013"/>
                  <a:pt x="0" y="1267782"/>
                  <a:pt x="0" y="1141673"/>
                </a:cubicBezTo>
                <a:lnTo>
                  <a:pt x="0" y="228340"/>
                </a:lnTo>
                <a:cubicBezTo>
                  <a:pt x="0" y="102231"/>
                  <a:pt x="102231" y="0"/>
                  <a:pt x="228340" y="0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0" name="자유형: 도형 84"/>
          <p:cNvSpPr/>
          <p:nvPr/>
        </p:nvSpPr>
        <p:spPr>
          <a:xfrm>
            <a:off x="6966572" y="3229831"/>
            <a:ext cx="1940036" cy="1218154"/>
          </a:xfrm>
          <a:custGeom>
            <a:avLst/>
            <a:gdLst>
              <a:gd name="connsiteX0" fmla="*/ 0 w 2026642"/>
              <a:gd name="connsiteY0" fmla="*/ 0 h 1370013"/>
              <a:gd name="connsiteX1" fmla="*/ 1798302 w 2026642"/>
              <a:gd name="connsiteY1" fmla="*/ 0 h 1370013"/>
              <a:gd name="connsiteX2" fmla="*/ 2026642 w 2026642"/>
              <a:gd name="connsiteY2" fmla="*/ 228340 h 1370013"/>
              <a:gd name="connsiteX3" fmla="*/ 2026642 w 2026642"/>
              <a:gd name="connsiteY3" fmla="*/ 1141673 h 1370013"/>
              <a:gd name="connsiteX4" fmla="*/ 1798302 w 2026642"/>
              <a:gd name="connsiteY4" fmla="*/ 1370013 h 1370013"/>
              <a:gd name="connsiteX5" fmla="*/ 0 w 2026642"/>
              <a:gd name="connsiteY5" fmla="*/ 1370013 h 1370013"/>
              <a:gd name="connsiteX6" fmla="*/ 0 w 2026642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6642" h="1370013">
                <a:moveTo>
                  <a:pt x="0" y="0"/>
                </a:moveTo>
                <a:lnTo>
                  <a:pt x="1798302" y="0"/>
                </a:lnTo>
                <a:cubicBezTo>
                  <a:pt x="1924411" y="0"/>
                  <a:pt x="2026642" y="102231"/>
                  <a:pt x="2026642" y="228340"/>
                </a:cubicBezTo>
                <a:lnTo>
                  <a:pt x="2026642" y="1141673"/>
                </a:lnTo>
                <a:cubicBezTo>
                  <a:pt x="2026642" y="1267782"/>
                  <a:pt x="1924411" y="1370013"/>
                  <a:pt x="1798302" y="1370013"/>
                </a:cubicBezTo>
                <a:lnTo>
                  <a:pt x="0" y="137001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Font typeface="Arial" pitchFamily="34" charset="0"/>
              <a:buChar char="•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32083" y="36733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관리자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615606" y="2324137"/>
            <a:ext cx="58952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3"/>
                </a:solidFill>
                <a:latin typeface="+mn-ea"/>
                <a:ea typeface="+mn-ea"/>
              </a:rPr>
              <a:t>데이터베이스</a:t>
            </a:r>
            <a:r>
              <a:rPr lang="en-US" altLang="ko-KR" sz="1600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600" dirty="0">
                <a:solidFill>
                  <a:schemeClr val="accent3"/>
                </a:solidFill>
                <a:latin typeface="+mn-ea"/>
                <a:ea typeface="+mn-ea"/>
              </a:rPr>
              <a:t>테이블</a:t>
            </a:r>
            <a:r>
              <a:rPr lang="en-US" altLang="ko-KR" sz="1600" dirty="0">
                <a:solidFill>
                  <a:schemeClr val="accent3"/>
                </a:solidFill>
                <a:latin typeface="+mn-ea"/>
                <a:ea typeface="+mn-ea"/>
              </a:rPr>
              <a:t>(5</a:t>
            </a:r>
            <a:r>
              <a:rPr lang="ko-KR" altLang="en-US" sz="1600" dirty="0">
                <a:solidFill>
                  <a:schemeClr val="accent3"/>
                </a:solidFill>
                <a:latin typeface="+mn-ea"/>
                <a:ea typeface="+mn-ea"/>
              </a:rPr>
              <a:t>개</a:t>
            </a:r>
            <a:r>
              <a:rPr lang="en-US" altLang="ko-KR" sz="1600" dirty="0">
                <a:solidFill>
                  <a:schemeClr val="accent3"/>
                </a:solidFill>
                <a:latin typeface="+mn-ea"/>
                <a:ea typeface="+mn-ea"/>
              </a:rPr>
              <a:t>), </a:t>
            </a:r>
            <a:r>
              <a:rPr lang="ko-KR" altLang="en-US" sz="1600" dirty="0" err="1">
                <a:solidFill>
                  <a:schemeClr val="accent3"/>
                </a:solidFill>
                <a:latin typeface="+mn-ea"/>
                <a:ea typeface="+mn-ea"/>
              </a:rPr>
              <a:t>쿼리문</a:t>
            </a:r>
            <a:r>
              <a:rPr lang="en-US" altLang="ko-KR" sz="1600" dirty="0">
                <a:solidFill>
                  <a:schemeClr val="accent3"/>
                </a:solidFill>
                <a:latin typeface="+mn-ea"/>
                <a:ea typeface="+mn-ea"/>
              </a:rPr>
              <a:t>(26</a:t>
            </a:r>
            <a:r>
              <a:rPr lang="ko-KR" altLang="en-US" sz="1600" dirty="0">
                <a:solidFill>
                  <a:schemeClr val="accent3"/>
                </a:solidFill>
                <a:latin typeface="+mn-ea"/>
                <a:ea typeface="+mn-ea"/>
              </a:rPr>
              <a:t>개</a:t>
            </a:r>
            <a:r>
              <a:rPr lang="en-US" altLang="ko-KR" sz="1600" dirty="0">
                <a:solidFill>
                  <a:schemeClr val="accent3"/>
                </a:solidFill>
                <a:latin typeface="+mn-ea"/>
                <a:ea typeface="+mn-ea"/>
              </a:rPr>
              <a:t>), insert(22</a:t>
            </a:r>
            <a:r>
              <a:rPr lang="ko-KR" altLang="en-US" sz="1600" dirty="0">
                <a:solidFill>
                  <a:schemeClr val="accent3"/>
                </a:solidFill>
                <a:latin typeface="+mn-ea"/>
                <a:ea typeface="+mn-ea"/>
              </a:rPr>
              <a:t>개</a:t>
            </a:r>
            <a:r>
              <a:rPr lang="en-US" altLang="ko-KR" sz="1600" dirty="0">
                <a:solidFill>
                  <a:schemeClr val="accent3"/>
                </a:solidFill>
                <a:latin typeface="+mn-ea"/>
                <a:ea typeface="+mn-ea"/>
              </a:rPr>
              <a:t>)</a:t>
            </a:r>
            <a:r>
              <a:rPr lang="ko-KR" altLang="en-US" sz="1600" dirty="0">
                <a:solidFill>
                  <a:schemeClr val="accent3"/>
                </a:solidFill>
                <a:latin typeface="+mn-ea"/>
                <a:ea typeface="+mn-ea"/>
              </a:rPr>
              <a:t>로 구성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024815" y="3262263"/>
            <a:ext cx="179822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000" u="sng" dirty="0" err="1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사번</a:t>
            </a:r>
            <a:endParaRPr lang="en-US" altLang="ko-KR" sz="1000" u="sng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주민번호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이름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경력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아이디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PW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입사일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366317" y="4842026"/>
            <a:ext cx="1798226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050" u="sng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ISBN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050" u="sng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학번</a:t>
            </a:r>
            <a:endParaRPr lang="en-US" altLang="ko-KR" sz="1050" u="sng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50" u="sng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대출일</a:t>
            </a:r>
            <a:endParaRPr lang="en-US" altLang="ko-KR" sz="1050" u="sng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연체일수</a:t>
            </a:r>
            <a:endParaRPr lang="en-US" altLang="ko-KR" sz="105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050" dirty="0" err="1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패널티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76656" y="4669270"/>
            <a:ext cx="17982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900" u="sng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ISBN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900" u="sng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학번</a:t>
            </a:r>
            <a:endParaRPr lang="en-US" altLang="ko-KR" sz="900" u="sng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900" u="sng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대출일</a:t>
            </a:r>
            <a:endParaRPr lang="en-US" altLang="ko-KR" sz="900" u="sng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반납예정일</a:t>
            </a:r>
            <a:endParaRPr lang="en-US" altLang="ko-KR" sz="9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연장회수</a:t>
            </a:r>
            <a:endParaRPr lang="en-US" altLang="ko-KR" sz="9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900" dirty="0" err="1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반납자사번</a:t>
            </a:r>
            <a:endParaRPr lang="en-US" altLang="ko-KR" sz="9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반납일</a:t>
            </a:r>
            <a:endParaRPr lang="en-US" altLang="ko-KR" sz="9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연체여부</a:t>
            </a:r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30C9DEB8-C95C-4C68-AC06-63DBA910B1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86213" y="2794526"/>
            <a:ext cx="4234395" cy="288032"/>
          </a:xfrm>
        </p:spPr>
        <p:txBody>
          <a:bodyPr/>
          <a:lstStyle/>
          <a:p>
            <a:pPr algn="ctr">
              <a:buNone/>
            </a:pPr>
            <a:r>
              <a:rPr lang="en-US" altLang="ko-KR" dirty="0">
                <a:latin typeface="+mn-ea"/>
              </a:rPr>
              <a:t> 5</a:t>
            </a:r>
            <a:r>
              <a:rPr lang="ko-KR" altLang="en-US" dirty="0">
                <a:latin typeface="+mn-ea"/>
              </a:rPr>
              <a:t>개의 테이블</a:t>
            </a:r>
          </a:p>
        </p:txBody>
      </p:sp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DB</a:t>
            </a:r>
            <a:r>
              <a:rPr lang="ko-KR" altLang="en-US" dirty="0"/>
              <a:t>구성 및 전체구성</a:t>
            </a:r>
          </a:p>
        </p:txBody>
      </p:sp>
      <p:pic>
        <p:nvPicPr>
          <p:cNvPr id="2051" name="Picture 3" descr="C:\Users\USER\Desktop\KakaoTalk_20190501_2036412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6477" y="1072660"/>
            <a:ext cx="7535008" cy="53721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E4D96-A9C1-4813-AC75-EEE49D2A90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4109683" y="3261718"/>
            <a:ext cx="5368425" cy="972574"/>
          </a:xfrm>
        </p:spPr>
        <p:txBody>
          <a:bodyPr/>
          <a:lstStyle/>
          <a:p>
            <a:r>
              <a:rPr lang="en-US" altLang="ko-KR" sz="2600" dirty="0">
                <a:latin typeface="+mn-ea"/>
              </a:rPr>
              <a:t>DB </a:t>
            </a:r>
            <a:r>
              <a:rPr lang="ko-KR" altLang="en-US" sz="2600" dirty="0">
                <a:latin typeface="+mn-ea"/>
              </a:rPr>
              <a:t>및 자바</a:t>
            </a:r>
            <a:r>
              <a:rPr lang="en-US" altLang="ko-KR" sz="2600" dirty="0">
                <a:latin typeface="+mn-ea"/>
              </a:rPr>
              <a:t> </a:t>
            </a:r>
            <a:r>
              <a:rPr lang="ko-KR" altLang="en-US" sz="2600" dirty="0">
                <a:latin typeface="+mn-ea"/>
              </a:rPr>
              <a:t>주요부분</a:t>
            </a:r>
            <a:endParaRPr lang="en-US" altLang="ko-KR" sz="2600" dirty="0">
              <a:latin typeface="+mn-ea"/>
            </a:endParaRPr>
          </a:p>
          <a:p>
            <a:endParaRPr lang="ko-KR" altLang="en-US" sz="2600" dirty="0">
              <a:latin typeface="+mn-ea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>
          <a:xfrm>
            <a:off x="4316502" y="3807579"/>
            <a:ext cx="3224781" cy="609398"/>
          </a:xfrm>
        </p:spPr>
        <p:txBody>
          <a:bodyPr/>
          <a:lstStyle/>
          <a:p>
            <a:r>
              <a:rPr lang="en-US" altLang="ko-KR" dirty="0"/>
              <a:t>Query</a:t>
            </a:r>
          </a:p>
          <a:p>
            <a:r>
              <a:rPr lang="en-US" altLang="ko-KR" dirty="0"/>
              <a:t>JAVA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2B47C9-8262-4C03-B142-80E4719CDA0C}"/>
              </a:ext>
            </a:extLst>
          </p:cNvPr>
          <p:cNvCxnSpPr/>
          <p:nvPr/>
        </p:nvCxnSpPr>
        <p:spPr>
          <a:xfrm>
            <a:off x="3948546" y="3237258"/>
            <a:ext cx="0" cy="2664779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753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텍스트 개체 틀 3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5" name="텍스트 개체 틀 3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(Query)</a:t>
            </a:r>
            <a:endParaRPr lang="ko-KR" altLang="en-US" dirty="0"/>
          </a:p>
        </p:txBody>
      </p:sp>
      <p:sp>
        <p:nvSpPr>
          <p:cNvPr id="80" name="자유형: 도형 79"/>
          <p:cNvSpPr/>
          <p:nvPr/>
        </p:nvSpPr>
        <p:spPr>
          <a:xfrm>
            <a:off x="1475656" y="2384854"/>
            <a:ext cx="785439" cy="3503725"/>
          </a:xfrm>
          <a:custGeom>
            <a:avLst/>
            <a:gdLst>
              <a:gd name="connsiteX0" fmla="*/ 228340 w 854671"/>
              <a:gd name="connsiteY0" fmla="*/ 0 h 1370013"/>
              <a:gd name="connsiteX1" fmla="*/ 854671 w 854671"/>
              <a:gd name="connsiteY1" fmla="*/ 0 h 1370013"/>
              <a:gd name="connsiteX2" fmla="*/ 854671 w 854671"/>
              <a:gd name="connsiteY2" fmla="*/ 1370013 h 1370013"/>
              <a:gd name="connsiteX3" fmla="*/ 228340 w 854671"/>
              <a:gd name="connsiteY3" fmla="*/ 1370013 h 1370013"/>
              <a:gd name="connsiteX4" fmla="*/ 0 w 854671"/>
              <a:gd name="connsiteY4" fmla="*/ 1141673 h 1370013"/>
              <a:gd name="connsiteX5" fmla="*/ 0 w 854671"/>
              <a:gd name="connsiteY5" fmla="*/ 228340 h 1370013"/>
              <a:gd name="connsiteX6" fmla="*/ 228340 w 854671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671" h="1370013">
                <a:moveTo>
                  <a:pt x="228340" y="0"/>
                </a:moveTo>
                <a:lnTo>
                  <a:pt x="854671" y="0"/>
                </a:lnTo>
                <a:lnTo>
                  <a:pt x="854671" y="1370013"/>
                </a:lnTo>
                <a:lnTo>
                  <a:pt x="228340" y="1370013"/>
                </a:lnTo>
                <a:cubicBezTo>
                  <a:pt x="102231" y="1370013"/>
                  <a:pt x="0" y="1267782"/>
                  <a:pt x="0" y="1141673"/>
                </a:cubicBezTo>
                <a:lnTo>
                  <a:pt x="0" y="228340"/>
                </a:lnTo>
                <a:cubicBezTo>
                  <a:pt x="0" y="102231"/>
                  <a:pt x="102231" y="0"/>
                  <a:pt x="228340" y="0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자유형: 도형 80"/>
          <p:cNvSpPr/>
          <p:nvPr/>
        </p:nvSpPr>
        <p:spPr>
          <a:xfrm>
            <a:off x="2286034" y="2384854"/>
            <a:ext cx="5363274" cy="3503725"/>
          </a:xfrm>
          <a:custGeom>
            <a:avLst/>
            <a:gdLst>
              <a:gd name="connsiteX0" fmla="*/ 0 w 2026642"/>
              <a:gd name="connsiteY0" fmla="*/ 0 h 1370013"/>
              <a:gd name="connsiteX1" fmla="*/ 1798302 w 2026642"/>
              <a:gd name="connsiteY1" fmla="*/ 0 h 1370013"/>
              <a:gd name="connsiteX2" fmla="*/ 2026642 w 2026642"/>
              <a:gd name="connsiteY2" fmla="*/ 228340 h 1370013"/>
              <a:gd name="connsiteX3" fmla="*/ 2026642 w 2026642"/>
              <a:gd name="connsiteY3" fmla="*/ 1141673 h 1370013"/>
              <a:gd name="connsiteX4" fmla="*/ 1798302 w 2026642"/>
              <a:gd name="connsiteY4" fmla="*/ 1370013 h 1370013"/>
              <a:gd name="connsiteX5" fmla="*/ 0 w 2026642"/>
              <a:gd name="connsiteY5" fmla="*/ 1370013 h 1370013"/>
              <a:gd name="connsiteX6" fmla="*/ 0 w 2026642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6642" h="1370013">
                <a:moveTo>
                  <a:pt x="0" y="0"/>
                </a:moveTo>
                <a:lnTo>
                  <a:pt x="1798302" y="0"/>
                </a:lnTo>
                <a:cubicBezTo>
                  <a:pt x="1924411" y="0"/>
                  <a:pt x="2026642" y="102231"/>
                  <a:pt x="2026642" y="228340"/>
                </a:cubicBezTo>
                <a:lnTo>
                  <a:pt x="2026642" y="1141673"/>
                </a:lnTo>
                <a:cubicBezTo>
                  <a:pt x="2026642" y="1267782"/>
                  <a:pt x="1924411" y="1370013"/>
                  <a:pt x="1798302" y="1370013"/>
                </a:cubicBezTo>
                <a:lnTo>
                  <a:pt x="0" y="137001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575144" y="3840283"/>
            <a:ext cx="63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Query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286251" y="2699238"/>
            <a:ext cx="5415809" cy="3931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/*11 </a:t>
            </a:r>
            <a:r>
              <a:rPr lang="ko-KR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이번달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 베스트 도서 리스트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*/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select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bno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as </a:t>
            </a:r>
            <a:r>
              <a:rPr lang="ko-KR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책번호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bname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as 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책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, author as 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저자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, publisher as 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출판사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,                </a:t>
            </a:r>
            <a:r>
              <a:rPr lang="en-US" altLang="ko-KR" sz="1000" i="1" dirty="0">
                <a:solidFill>
                  <a:schemeClr val="accent3"/>
                </a:solidFill>
                <a:latin typeface="+mn-ea"/>
                <a:ea typeface="+mn-ea"/>
              </a:rPr>
              <a:t>count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(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borrow.isbn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) as 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대여횟수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from borrow, book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where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borrow.isbn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=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book.isbn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and</a:t>
            </a:r>
            <a:r>
              <a:rPr lang="en-US" altLang="ko-KR" sz="1000" dirty="0">
                <a:solidFill>
                  <a:srgbClr val="FF0000"/>
                </a:solidFill>
                <a:latin typeface="+mn-ea"/>
                <a:ea typeface="+mn-ea"/>
              </a:rPr>
              <a:t> ( first &gt; </a:t>
            </a:r>
            <a:r>
              <a:rPr lang="en-US" altLang="ko-KR" sz="1000" i="1" dirty="0">
                <a:solidFill>
                  <a:srgbClr val="FF0000"/>
                </a:solidFill>
                <a:latin typeface="+mn-ea"/>
                <a:ea typeface="+mn-ea"/>
              </a:rPr>
              <a:t>LAST_DAY</a:t>
            </a:r>
            <a:r>
              <a:rPr lang="en-US" altLang="ko-KR" sz="10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1000" i="1" dirty="0">
                <a:solidFill>
                  <a:srgbClr val="FF0000"/>
                </a:solidFill>
                <a:latin typeface="+mn-ea"/>
                <a:ea typeface="+mn-ea"/>
              </a:rPr>
              <a:t>NOW</a:t>
            </a:r>
            <a:r>
              <a:rPr lang="en-US" altLang="ko-KR" sz="1000" dirty="0">
                <a:solidFill>
                  <a:srgbClr val="FF0000"/>
                </a:solidFill>
                <a:latin typeface="+mn-ea"/>
                <a:ea typeface="+mn-ea"/>
              </a:rPr>
              <a:t>() - interval 1 month) 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+mn-ea"/>
                <a:ea typeface="+mn-ea"/>
              </a:rPr>
              <a:t>    AND first &lt;= </a:t>
            </a:r>
            <a:r>
              <a:rPr lang="en-US" altLang="ko-KR" sz="1000" i="1" dirty="0">
                <a:solidFill>
                  <a:srgbClr val="FF0000"/>
                </a:solidFill>
                <a:latin typeface="+mn-ea"/>
                <a:ea typeface="+mn-ea"/>
              </a:rPr>
              <a:t>LAST_DAY</a:t>
            </a:r>
            <a:r>
              <a:rPr lang="en-US" altLang="ko-KR" sz="10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1000" i="1" dirty="0">
                <a:solidFill>
                  <a:srgbClr val="FF0000"/>
                </a:solidFill>
                <a:latin typeface="+mn-ea"/>
                <a:ea typeface="+mn-ea"/>
              </a:rPr>
              <a:t>NOW</a:t>
            </a:r>
            <a:r>
              <a:rPr lang="en-US" altLang="ko-KR" sz="1000" dirty="0">
                <a:solidFill>
                  <a:srgbClr val="FF0000"/>
                </a:solidFill>
                <a:latin typeface="+mn-ea"/>
                <a:ea typeface="+mn-ea"/>
              </a:rPr>
              <a:t>()) ) 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group by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borrow.isbn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;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/*12 </a:t>
            </a:r>
            <a:r>
              <a:rPr lang="ko-KR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독서왕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 리스트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*/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select borrow.sno as 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학번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sname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as 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이름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en-US" altLang="ko-KR" sz="1000" i="1" dirty="0">
                <a:solidFill>
                  <a:schemeClr val="accent3"/>
                </a:solidFill>
                <a:latin typeface="+mn-ea"/>
                <a:ea typeface="+mn-ea"/>
              </a:rPr>
              <a:t>count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(borrow.sno) as 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대여횟수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from student, borrow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where student.sno = </a:t>
            </a:r>
            <a:r>
              <a:rPr lang="ko-KR" altLang="en-US" sz="1000" dirty="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borrow.sno and year &lt;= 4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group by borrow.sno;</a:t>
            </a:r>
          </a:p>
          <a:p>
            <a:endParaRPr lang="en-US" altLang="ko-KR" sz="1000" dirty="0">
              <a:solidFill>
                <a:schemeClr val="accent3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/*13 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졸업자 </a:t>
            </a:r>
            <a:r>
              <a:rPr lang="ko-KR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미반납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 도서 리스트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*/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select overdue.sno as 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학번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sname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as 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이름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bname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as 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책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from student, overdue, book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where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overdue.isbn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=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book.isbn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and student.sno = overdue.sno and year &gt; 4;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endParaRPr lang="en-US" altLang="ko-KR" sz="1000" dirty="0">
              <a:solidFill>
                <a:schemeClr val="accent3"/>
              </a:solidFill>
              <a:latin typeface="+mn-ea"/>
              <a:ea typeface="+mn-ea"/>
            </a:endParaRPr>
          </a:p>
          <a:p>
            <a:endParaRPr lang="en-US" altLang="ko-KR" sz="1000" dirty="0">
              <a:solidFill>
                <a:schemeClr val="accent3"/>
              </a:solidFill>
              <a:latin typeface="+mn-ea"/>
              <a:ea typeface="+mn-ea"/>
            </a:endParaRPr>
          </a:p>
          <a:p>
            <a:endParaRPr lang="en-US" altLang="ko-KR" sz="1000" dirty="0">
              <a:solidFill>
                <a:schemeClr val="accent3"/>
              </a:solidFill>
              <a:latin typeface="+mn-ea"/>
              <a:ea typeface="+mn-ea"/>
            </a:endParaRPr>
          </a:p>
          <a:p>
            <a:endParaRPr lang="en-US" altLang="ko-KR" sz="1000" dirty="0">
              <a:solidFill>
                <a:schemeClr val="accent3"/>
              </a:solidFill>
              <a:latin typeface="+mn-ea"/>
              <a:ea typeface="+mn-ea"/>
            </a:endParaRPr>
          </a:p>
          <a:p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endParaRPr lang="en-US" altLang="ko-KR" sz="95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77" name="사각형: 둥근 모서리 76"/>
          <p:cNvSpPr/>
          <p:nvPr/>
        </p:nvSpPr>
        <p:spPr>
          <a:xfrm>
            <a:off x="1441938" y="1345223"/>
            <a:ext cx="6226406" cy="785904"/>
          </a:xfrm>
          <a:prstGeom prst="roundRect">
            <a:avLst>
              <a:gd name="adj" fmla="val 4349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865870" y="1472118"/>
            <a:ext cx="5511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n-ea"/>
                <a:ea typeface="+mn-ea"/>
              </a:rPr>
              <a:t>Query – </a:t>
            </a:r>
            <a:r>
              <a:rPr lang="ko-KR" altLang="en-US" sz="2400" b="1" dirty="0">
                <a:latin typeface="+mn-ea"/>
                <a:ea typeface="+mn-ea"/>
              </a:rPr>
              <a:t>리스트를 보여주는 쿼리들</a:t>
            </a:r>
          </a:p>
        </p:txBody>
      </p:sp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(Query)</a:t>
            </a:r>
            <a:endParaRPr lang="ko-KR" altLang="en-US" dirty="0"/>
          </a:p>
        </p:txBody>
      </p:sp>
      <p:sp>
        <p:nvSpPr>
          <p:cNvPr id="80" name="자유형: 도형 79"/>
          <p:cNvSpPr/>
          <p:nvPr/>
        </p:nvSpPr>
        <p:spPr>
          <a:xfrm>
            <a:off x="1475656" y="2384854"/>
            <a:ext cx="785439" cy="3503725"/>
          </a:xfrm>
          <a:custGeom>
            <a:avLst/>
            <a:gdLst>
              <a:gd name="connsiteX0" fmla="*/ 228340 w 854671"/>
              <a:gd name="connsiteY0" fmla="*/ 0 h 1370013"/>
              <a:gd name="connsiteX1" fmla="*/ 854671 w 854671"/>
              <a:gd name="connsiteY1" fmla="*/ 0 h 1370013"/>
              <a:gd name="connsiteX2" fmla="*/ 854671 w 854671"/>
              <a:gd name="connsiteY2" fmla="*/ 1370013 h 1370013"/>
              <a:gd name="connsiteX3" fmla="*/ 228340 w 854671"/>
              <a:gd name="connsiteY3" fmla="*/ 1370013 h 1370013"/>
              <a:gd name="connsiteX4" fmla="*/ 0 w 854671"/>
              <a:gd name="connsiteY4" fmla="*/ 1141673 h 1370013"/>
              <a:gd name="connsiteX5" fmla="*/ 0 w 854671"/>
              <a:gd name="connsiteY5" fmla="*/ 228340 h 1370013"/>
              <a:gd name="connsiteX6" fmla="*/ 228340 w 854671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671" h="1370013">
                <a:moveTo>
                  <a:pt x="228340" y="0"/>
                </a:moveTo>
                <a:lnTo>
                  <a:pt x="854671" y="0"/>
                </a:lnTo>
                <a:lnTo>
                  <a:pt x="854671" y="1370013"/>
                </a:lnTo>
                <a:lnTo>
                  <a:pt x="228340" y="1370013"/>
                </a:lnTo>
                <a:cubicBezTo>
                  <a:pt x="102231" y="1370013"/>
                  <a:pt x="0" y="1267782"/>
                  <a:pt x="0" y="1141673"/>
                </a:cubicBezTo>
                <a:lnTo>
                  <a:pt x="0" y="228340"/>
                </a:lnTo>
                <a:cubicBezTo>
                  <a:pt x="0" y="102231"/>
                  <a:pt x="102231" y="0"/>
                  <a:pt x="228340" y="0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자유형: 도형 80"/>
          <p:cNvSpPr/>
          <p:nvPr/>
        </p:nvSpPr>
        <p:spPr>
          <a:xfrm>
            <a:off x="2286034" y="2384854"/>
            <a:ext cx="5363274" cy="3503725"/>
          </a:xfrm>
          <a:custGeom>
            <a:avLst/>
            <a:gdLst>
              <a:gd name="connsiteX0" fmla="*/ 0 w 2026642"/>
              <a:gd name="connsiteY0" fmla="*/ 0 h 1370013"/>
              <a:gd name="connsiteX1" fmla="*/ 1798302 w 2026642"/>
              <a:gd name="connsiteY1" fmla="*/ 0 h 1370013"/>
              <a:gd name="connsiteX2" fmla="*/ 2026642 w 2026642"/>
              <a:gd name="connsiteY2" fmla="*/ 228340 h 1370013"/>
              <a:gd name="connsiteX3" fmla="*/ 2026642 w 2026642"/>
              <a:gd name="connsiteY3" fmla="*/ 1141673 h 1370013"/>
              <a:gd name="connsiteX4" fmla="*/ 1798302 w 2026642"/>
              <a:gd name="connsiteY4" fmla="*/ 1370013 h 1370013"/>
              <a:gd name="connsiteX5" fmla="*/ 0 w 2026642"/>
              <a:gd name="connsiteY5" fmla="*/ 1370013 h 1370013"/>
              <a:gd name="connsiteX6" fmla="*/ 0 w 2026642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6642" h="1370013">
                <a:moveTo>
                  <a:pt x="0" y="0"/>
                </a:moveTo>
                <a:lnTo>
                  <a:pt x="1798302" y="0"/>
                </a:lnTo>
                <a:cubicBezTo>
                  <a:pt x="1924411" y="0"/>
                  <a:pt x="2026642" y="102231"/>
                  <a:pt x="2026642" y="228340"/>
                </a:cubicBezTo>
                <a:lnTo>
                  <a:pt x="2026642" y="1141673"/>
                </a:lnTo>
                <a:cubicBezTo>
                  <a:pt x="2026642" y="1267782"/>
                  <a:pt x="1924411" y="1370013"/>
                  <a:pt x="1798302" y="1370013"/>
                </a:cubicBezTo>
                <a:lnTo>
                  <a:pt x="0" y="137001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575144" y="3840283"/>
            <a:ext cx="63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Query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286253" y="2628900"/>
            <a:ext cx="66115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# 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대여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/*14 borrow 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테이블에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value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추가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(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이때 반납일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,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반납예정일 다 자동설정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),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 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필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!, 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자바에서 먼저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book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의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avail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이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1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인지 확인하고 사용해야함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 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사용방법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:  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학번과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r>
              <a:rPr lang="en-US" altLang="ko-KR" sz="900" dirty="0" err="1">
                <a:solidFill>
                  <a:schemeClr val="accent3"/>
                </a:solidFill>
                <a:latin typeface="+mn-ea"/>
                <a:ea typeface="+mn-ea"/>
              </a:rPr>
              <a:t>isbn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만 가져다 넣으면됨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 insert into borrow values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(&lt;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sno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&gt;,&lt;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isbn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&gt;,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curdate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(),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date_add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  <a:ea typeface="+mn-ea"/>
              </a:rPr>
              <a:t>curdate</a:t>
            </a:r>
            <a:r>
              <a:rPr lang="en-US" altLang="ko-KR" sz="900" dirty="0">
                <a:solidFill>
                  <a:srgbClr val="FF0000"/>
                </a:solidFill>
                <a:latin typeface="+mn-ea"/>
                <a:ea typeface="+mn-ea"/>
              </a:rPr>
              <a:t>(),interval 14 day),0,null,null,0);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*/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# 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필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) 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책 대여 후 꼭 </a:t>
            </a:r>
            <a:r>
              <a:rPr lang="ko-KR" altLang="ko-KR" sz="900" dirty="0" err="1">
                <a:solidFill>
                  <a:schemeClr val="accent3"/>
                </a:solidFill>
                <a:latin typeface="+mn-ea"/>
                <a:ea typeface="+mn-ea"/>
              </a:rPr>
              <a:t>처리해줘야하는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 쿼리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!!!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 /*15 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도서의 이용여부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(avail)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를 업데이트 해주는 쿼리변수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1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개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 update book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 set avail = 0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 where </a:t>
            </a:r>
            <a:r>
              <a:rPr lang="en-US" altLang="ko-KR" sz="900" dirty="0" err="1">
                <a:solidFill>
                  <a:schemeClr val="accent3"/>
                </a:solidFill>
                <a:latin typeface="+mn-ea"/>
                <a:ea typeface="+mn-ea"/>
              </a:rPr>
              <a:t>isbn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= &lt;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대여한 책의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r>
              <a:rPr lang="en-US" altLang="ko-KR" sz="900" dirty="0" err="1">
                <a:solidFill>
                  <a:schemeClr val="accent3"/>
                </a:solidFill>
                <a:latin typeface="+mn-ea"/>
                <a:ea typeface="+mn-ea"/>
              </a:rPr>
              <a:t>isbn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&gt;;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 */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 /*16 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대출 횟수 올리는 쿼리변수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1</a:t>
            </a:r>
            <a:r>
              <a:rPr lang="ko-KR" altLang="ko-KR" sz="900" dirty="0">
                <a:solidFill>
                  <a:schemeClr val="accent3"/>
                </a:solidFill>
                <a:latin typeface="+mn-ea"/>
                <a:ea typeface="+mn-ea"/>
              </a:rPr>
              <a:t>개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 update book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 set </a:t>
            </a:r>
            <a:r>
              <a:rPr lang="en-US" altLang="ko-KR" sz="900" dirty="0" err="1">
                <a:solidFill>
                  <a:schemeClr val="accent3"/>
                </a:solidFill>
                <a:latin typeface="+mn-ea"/>
                <a:ea typeface="+mn-ea"/>
              </a:rPr>
              <a:t>cnt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= cnt+1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 where </a:t>
            </a:r>
            <a:r>
              <a:rPr lang="en-US" altLang="ko-KR" sz="900" dirty="0" err="1">
                <a:solidFill>
                  <a:schemeClr val="accent3"/>
                </a:solidFill>
                <a:latin typeface="+mn-ea"/>
                <a:ea typeface="+mn-ea"/>
              </a:rPr>
              <a:t>bno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= &lt;</a:t>
            </a:r>
            <a:r>
              <a:rPr lang="ko-KR" altLang="ko-KR" sz="900" dirty="0" err="1">
                <a:solidFill>
                  <a:schemeClr val="accent3"/>
                </a:solidFill>
                <a:latin typeface="+mn-ea"/>
                <a:ea typeface="+mn-ea"/>
              </a:rPr>
              <a:t>빌린책의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r>
              <a:rPr lang="en-US" altLang="ko-KR" sz="900" dirty="0" err="1">
                <a:solidFill>
                  <a:schemeClr val="accent3"/>
                </a:solidFill>
                <a:latin typeface="+mn-ea"/>
                <a:ea typeface="+mn-ea"/>
              </a:rPr>
              <a:t>bno</a:t>
            </a: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&gt;;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  <a:t>      */</a:t>
            </a:r>
            <a:br>
              <a:rPr lang="en-US" altLang="ko-KR" sz="900" dirty="0">
                <a:solidFill>
                  <a:schemeClr val="accent3"/>
                </a:solidFill>
                <a:latin typeface="+mn-ea"/>
                <a:ea typeface="+mn-ea"/>
              </a:rPr>
            </a:br>
            <a:endParaRPr lang="en-US" altLang="ko-KR" sz="90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77" name="사각형: 둥근 모서리 76"/>
          <p:cNvSpPr/>
          <p:nvPr/>
        </p:nvSpPr>
        <p:spPr>
          <a:xfrm>
            <a:off x="1441938" y="1345223"/>
            <a:ext cx="6226406" cy="785904"/>
          </a:xfrm>
          <a:prstGeom prst="roundRect">
            <a:avLst>
              <a:gd name="adj" fmla="val 4349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865870" y="1445741"/>
            <a:ext cx="5511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n-ea"/>
                <a:ea typeface="+mn-ea"/>
              </a:rPr>
              <a:t>Query - </a:t>
            </a:r>
            <a:r>
              <a:rPr lang="ko-KR" altLang="en-US" sz="2800" b="1" dirty="0">
                <a:latin typeface="+mn-ea"/>
                <a:ea typeface="+mn-ea"/>
              </a:rPr>
              <a:t>대여</a:t>
            </a:r>
          </a:p>
        </p:txBody>
      </p:sp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텍스트 개체 틀 3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5" name="텍스트 개체 틀 3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(Query)</a:t>
            </a:r>
            <a:endParaRPr lang="ko-KR" altLang="en-US" dirty="0"/>
          </a:p>
        </p:txBody>
      </p:sp>
      <p:sp>
        <p:nvSpPr>
          <p:cNvPr id="80" name="자유형: 도형 79"/>
          <p:cNvSpPr/>
          <p:nvPr/>
        </p:nvSpPr>
        <p:spPr>
          <a:xfrm>
            <a:off x="1475656" y="2384854"/>
            <a:ext cx="785439" cy="3503725"/>
          </a:xfrm>
          <a:custGeom>
            <a:avLst/>
            <a:gdLst>
              <a:gd name="connsiteX0" fmla="*/ 228340 w 854671"/>
              <a:gd name="connsiteY0" fmla="*/ 0 h 1370013"/>
              <a:gd name="connsiteX1" fmla="*/ 854671 w 854671"/>
              <a:gd name="connsiteY1" fmla="*/ 0 h 1370013"/>
              <a:gd name="connsiteX2" fmla="*/ 854671 w 854671"/>
              <a:gd name="connsiteY2" fmla="*/ 1370013 h 1370013"/>
              <a:gd name="connsiteX3" fmla="*/ 228340 w 854671"/>
              <a:gd name="connsiteY3" fmla="*/ 1370013 h 1370013"/>
              <a:gd name="connsiteX4" fmla="*/ 0 w 854671"/>
              <a:gd name="connsiteY4" fmla="*/ 1141673 h 1370013"/>
              <a:gd name="connsiteX5" fmla="*/ 0 w 854671"/>
              <a:gd name="connsiteY5" fmla="*/ 228340 h 1370013"/>
              <a:gd name="connsiteX6" fmla="*/ 228340 w 854671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671" h="1370013">
                <a:moveTo>
                  <a:pt x="228340" y="0"/>
                </a:moveTo>
                <a:lnTo>
                  <a:pt x="854671" y="0"/>
                </a:lnTo>
                <a:lnTo>
                  <a:pt x="854671" y="1370013"/>
                </a:lnTo>
                <a:lnTo>
                  <a:pt x="228340" y="1370013"/>
                </a:lnTo>
                <a:cubicBezTo>
                  <a:pt x="102231" y="1370013"/>
                  <a:pt x="0" y="1267782"/>
                  <a:pt x="0" y="1141673"/>
                </a:cubicBezTo>
                <a:lnTo>
                  <a:pt x="0" y="228340"/>
                </a:lnTo>
                <a:cubicBezTo>
                  <a:pt x="0" y="102231"/>
                  <a:pt x="102231" y="0"/>
                  <a:pt x="228340" y="0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자유형: 도형 80"/>
          <p:cNvSpPr/>
          <p:nvPr/>
        </p:nvSpPr>
        <p:spPr>
          <a:xfrm>
            <a:off x="2268450" y="2367269"/>
            <a:ext cx="5363274" cy="3503725"/>
          </a:xfrm>
          <a:custGeom>
            <a:avLst/>
            <a:gdLst>
              <a:gd name="connsiteX0" fmla="*/ 0 w 2026642"/>
              <a:gd name="connsiteY0" fmla="*/ 0 h 1370013"/>
              <a:gd name="connsiteX1" fmla="*/ 1798302 w 2026642"/>
              <a:gd name="connsiteY1" fmla="*/ 0 h 1370013"/>
              <a:gd name="connsiteX2" fmla="*/ 2026642 w 2026642"/>
              <a:gd name="connsiteY2" fmla="*/ 228340 h 1370013"/>
              <a:gd name="connsiteX3" fmla="*/ 2026642 w 2026642"/>
              <a:gd name="connsiteY3" fmla="*/ 1141673 h 1370013"/>
              <a:gd name="connsiteX4" fmla="*/ 1798302 w 2026642"/>
              <a:gd name="connsiteY4" fmla="*/ 1370013 h 1370013"/>
              <a:gd name="connsiteX5" fmla="*/ 0 w 2026642"/>
              <a:gd name="connsiteY5" fmla="*/ 1370013 h 1370013"/>
              <a:gd name="connsiteX6" fmla="*/ 0 w 2026642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6642" h="1370013">
                <a:moveTo>
                  <a:pt x="0" y="0"/>
                </a:moveTo>
                <a:lnTo>
                  <a:pt x="1798302" y="0"/>
                </a:lnTo>
                <a:cubicBezTo>
                  <a:pt x="1924411" y="0"/>
                  <a:pt x="2026642" y="102231"/>
                  <a:pt x="2026642" y="228340"/>
                </a:cubicBezTo>
                <a:lnTo>
                  <a:pt x="2026642" y="1141673"/>
                </a:lnTo>
                <a:cubicBezTo>
                  <a:pt x="2026642" y="1267782"/>
                  <a:pt x="1924411" y="1370013"/>
                  <a:pt x="1798302" y="1370013"/>
                </a:cubicBezTo>
                <a:lnTo>
                  <a:pt x="0" y="137001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575144" y="3840283"/>
            <a:ext cx="63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Query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77" name="사각형: 둥근 모서리 76"/>
          <p:cNvSpPr/>
          <p:nvPr/>
        </p:nvSpPr>
        <p:spPr>
          <a:xfrm>
            <a:off x="1441938" y="1345223"/>
            <a:ext cx="6226406" cy="785904"/>
          </a:xfrm>
          <a:prstGeom prst="roundRect">
            <a:avLst>
              <a:gd name="adj" fmla="val 4349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865870" y="1445741"/>
            <a:ext cx="5511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n-ea"/>
                <a:ea typeface="+mn-ea"/>
              </a:rPr>
              <a:t>Query – </a:t>
            </a:r>
            <a:r>
              <a:rPr lang="ko-KR" altLang="en-US" sz="2800" b="1" dirty="0">
                <a:latin typeface="+mn-ea"/>
                <a:ea typeface="+mn-ea"/>
              </a:rPr>
              <a:t>도서 대출 연장 처리</a:t>
            </a:r>
            <a:r>
              <a:rPr lang="en-US" altLang="ko-KR" sz="2800" b="1" dirty="0">
                <a:latin typeface="+mn-ea"/>
                <a:ea typeface="+mn-ea"/>
              </a:rPr>
              <a:t> 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95046" y="3446577"/>
            <a:ext cx="593455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# 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도서 대출 연장 처리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/*21 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반납예정일 조정쿼리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(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연체자 연장 제외처리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, 2</a:t>
            </a:r>
            <a:r>
              <a:rPr lang="ko-KR" altLang="ko-KR" sz="1000" dirty="0">
                <a:solidFill>
                  <a:schemeClr val="accent3"/>
                </a:solidFill>
                <a:latin typeface="+mn-ea"/>
                <a:ea typeface="+mn-ea"/>
              </a:rPr>
              <a:t>번 이상 연장 방지 처리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) &lt;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isbn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&gt;</a:t>
            </a:r>
          </a:p>
          <a:p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</a:t>
            </a:r>
            <a:r>
              <a:rPr lang="ko-KR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넣어주면됨</a:t>
            </a:r>
            <a:endParaRPr lang="en-US" altLang="ko-KR" sz="1000" dirty="0">
              <a:solidFill>
                <a:schemeClr val="accent3"/>
              </a:solidFill>
              <a:latin typeface="+mn-ea"/>
              <a:ea typeface="+mn-ea"/>
            </a:endParaRPr>
          </a:p>
          <a:p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update borrow</a:t>
            </a:r>
          </a:p>
          <a:p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set deadline =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date_add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(deadline, interval 14 day),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extraCnt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=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extraCnt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+1 </a:t>
            </a:r>
          </a:p>
          <a:p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where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isbn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= &lt;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isbn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&gt;  and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extraCnt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&lt; 2 and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sno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not in (select </a:t>
            </a:r>
            <a:r>
              <a:rPr lang="en-US" altLang="ko-KR" sz="1000" dirty="0" err="1">
                <a:solidFill>
                  <a:schemeClr val="accent3"/>
                </a:solidFill>
                <a:latin typeface="+mn-ea"/>
                <a:ea typeface="+mn-ea"/>
              </a:rPr>
              <a:t>sno</a:t>
            </a: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from overdue ); </a:t>
            </a:r>
            <a:b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1000" dirty="0">
                <a:solidFill>
                  <a:schemeClr val="accent3"/>
                </a:solidFill>
                <a:latin typeface="+mn-ea"/>
                <a:ea typeface="+mn-ea"/>
              </a:rPr>
              <a:t>    */</a:t>
            </a:r>
          </a:p>
        </p:txBody>
      </p:sp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텍스트 개체 틀 3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5" name="텍스트 개체 틀 3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(Query)</a:t>
            </a:r>
            <a:endParaRPr lang="ko-KR" altLang="en-US" dirty="0"/>
          </a:p>
        </p:txBody>
      </p:sp>
      <p:sp>
        <p:nvSpPr>
          <p:cNvPr id="80" name="자유형: 도형 79"/>
          <p:cNvSpPr/>
          <p:nvPr/>
        </p:nvSpPr>
        <p:spPr>
          <a:xfrm>
            <a:off x="1475656" y="2384854"/>
            <a:ext cx="785439" cy="3503725"/>
          </a:xfrm>
          <a:custGeom>
            <a:avLst/>
            <a:gdLst>
              <a:gd name="connsiteX0" fmla="*/ 228340 w 854671"/>
              <a:gd name="connsiteY0" fmla="*/ 0 h 1370013"/>
              <a:gd name="connsiteX1" fmla="*/ 854671 w 854671"/>
              <a:gd name="connsiteY1" fmla="*/ 0 h 1370013"/>
              <a:gd name="connsiteX2" fmla="*/ 854671 w 854671"/>
              <a:gd name="connsiteY2" fmla="*/ 1370013 h 1370013"/>
              <a:gd name="connsiteX3" fmla="*/ 228340 w 854671"/>
              <a:gd name="connsiteY3" fmla="*/ 1370013 h 1370013"/>
              <a:gd name="connsiteX4" fmla="*/ 0 w 854671"/>
              <a:gd name="connsiteY4" fmla="*/ 1141673 h 1370013"/>
              <a:gd name="connsiteX5" fmla="*/ 0 w 854671"/>
              <a:gd name="connsiteY5" fmla="*/ 228340 h 1370013"/>
              <a:gd name="connsiteX6" fmla="*/ 228340 w 854671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671" h="1370013">
                <a:moveTo>
                  <a:pt x="228340" y="0"/>
                </a:moveTo>
                <a:lnTo>
                  <a:pt x="854671" y="0"/>
                </a:lnTo>
                <a:lnTo>
                  <a:pt x="854671" y="1370013"/>
                </a:lnTo>
                <a:lnTo>
                  <a:pt x="228340" y="1370013"/>
                </a:lnTo>
                <a:cubicBezTo>
                  <a:pt x="102231" y="1370013"/>
                  <a:pt x="0" y="1267782"/>
                  <a:pt x="0" y="1141673"/>
                </a:cubicBezTo>
                <a:lnTo>
                  <a:pt x="0" y="228340"/>
                </a:lnTo>
                <a:cubicBezTo>
                  <a:pt x="0" y="102231"/>
                  <a:pt x="102231" y="0"/>
                  <a:pt x="228340" y="0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자유형: 도형 80"/>
          <p:cNvSpPr/>
          <p:nvPr/>
        </p:nvSpPr>
        <p:spPr>
          <a:xfrm>
            <a:off x="2286034" y="2384854"/>
            <a:ext cx="5363274" cy="3503725"/>
          </a:xfrm>
          <a:custGeom>
            <a:avLst/>
            <a:gdLst>
              <a:gd name="connsiteX0" fmla="*/ 0 w 2026642"/>
              <a:gd name="connsiteY0" fmla="*/ 0 h 1370013"/>
              <a:gd name="connsiteX1" fmla="*/ 1798302 w 2026642"/>
              <a:gd name="connsiteY1" fmla="*/ 0 h 1370013"/>
              <a:gd name="connsiteX2" fmla="*/ 2026642 w 2026642"/>
              <a:gd name="connsiteY2" fmla="*/ 228340 h 1370013"/>
              <a:gd name="connsiteX3" fmla="*/ 2026642 w 2026642"/>
              <a:gd name="connsiteY3" fmla="*/ 1141673 h 1370013"/>
              <a:gd name="connsiteX4" fmla="*/ 1798302 w 2026642"/>
              <a:gd name="connsiteY4" fmla="*/ 1370013 h 1370013"/>
              <a:gd name="connsiteX5" fmla="*/ 0 w 2026642"/>
              <a:gd name="connsiteY5" fmla="*/ 1370013 h 1370013"/>
              <a:gd name="connsiteX6" fmla="*/ 0 w 2026642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6642" h="1370013">
                <a:moveTo>
                  <a:pt x="0" y="0"/>
                </a:moveTo>
                <a:lnTo>
                  <a:pt x="1798302" y="0"/>
                </a:lnTo>
                <a:cubicBezTo>
                  <a:pt x="1924411" y="0"/>
                  <a:pt x="2026642" y="102231"/>
                  <a:pt x="2026642" y="228340"/>
                </a:cubicBezTo>
                <a:lnTo>
                  <a:pt x="2026642" y="1141673"/>
                </a:lnTo>
                <a:cubicBezTo>
                  <a:pt x="2026642" y="1267782"/>
                  <a:pt x="1924411" y="1370013"/>
                  <a:pt x="1798302" y="1370013"/>
                </a:cubicBezTo>
                <a:lnTo>
                  <a:pt x="0" y="137001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575144" y="3840283"/>
            <a:ext cx="63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Query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77" name="사각형: 둥근 모서리 76"/>
          <p:cNvSpPr/>
          <p:nvPr/>
        </p:nvSpPr>
        <p:spPr>
          <a:xfrm>
            <a:off x="1441938" y="1345223"/>
            <a:ext cx="6226406" cy="785904"/>
          </a:xfrm>
          <a:prstGeom prst="roundRect">
            <a:avLst>
              <a:gd name="adj" fmla="val 4349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865870" y="1445741"/>
            <a:ext cx="5511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+mn-ea"/>
                <a:ea typeface="+mn-ea"/>
              </a:rPr>
              <a:t>Query - </a:t>
            </a:r>
            <a:r>
              <a:rPr lang="ko-KR" altLang="en-US" sz="2800" b="1" dirty="0">
                <a:latin typeface="+mn-ea"/>
                <a:ea typeface="+mn-ea"/>
              </a:rPr>
              <a:t>연체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295046" y="3446576"/>
            <a:ext cx="621590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#</a:t>
            </a:r>
            <a:r>
              <a:rPr lang="ko-KR" altLang="ko-KR" sz="950" dirty="0">
                <a:solidFill>
                  <a:schemeClr val="accent3"/>
                </a:solidFill>
                <a:latin typeface="+mn-ea"/>
                <a:ea typeface="+mn-ea"/>
              </a:rPr>
              <a:t>연체</a:t>
            </a:r>
            <a:b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    /*22 </a:t>
            </a:r>
            <a:r>
              <a:rPr lang="ko-KR" altLang="ko-KR" sz="950" dirty="0">
                <a:solidFill>
                  <a:schemeClr val="accent3"/>
                </a:solidFill>
                <a:latin typeface="+mn-ea"/>
                <a:ea typeface="+mn-ea"/>
              </a:rPr>
              <a:t>반납이 안된 도서 중 반납예정일이 지난 것을</a:t>
            </a: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 overdue</a:t>
            </a:r>
            <a:r>
              <a:rPr lang="ko-KR" altLang="ko-KR" sz="950" dirty="0">
                <a:solidFill>
                  <a:schemeClr val="accent3"/>
                </a:solidFill>
                <a:latin typeface="+mn-ea"/>
                <a:ea typeface="+mn-ea"/>
              </a:rPr>
              <a:t>테이블에 삽입</a:t>
            </a: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 */</a:t>
            </a:r>
            <a:b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    replace</a:t>
            </a:r>
            <a:b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    into overdue(</a:t>
            </a:r>
            <a:r>
              <a:rPr lang="en-US" altLang="ko-KR" sz="950" dirty="0" err="1">
                <a:solidFill>
                  <a:schemeClr val="accent3"/>
                </a:solidFill>
                <a:latin typeface="+mn-ea"/>
                <a:ea typeface="+mn-ea"/>
              </a:rPr>
              <a:t>sno</a:t>
            </a: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en-US" altLang="ko-KR" sz="950" dirty="0" err="1">
                <a:solidFill>
                  <a:schemeClr val="accent3"/>
                </a:solidFill>
                <a:latin typeface="+mn-ea"/>
                <a:ea typeface="+mn-ea"/>
              </a:rPr>
              <a:t>isbn</a:t>
            </a: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en-US" altLang="ko-KR" sz="950" dirty="0" err="1">
                <a:solidFill>
                  <a:schemeClr val="accent3"/>
                </a:solidFill>
                <a:latin typeface="+mn-ea"/>
                <a:ea typeface="+mn-ea"/>
              </a:rPr>
              <a:t>first,howlong</a:t>
            </a: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, penalty)</a:t>
            </a:r>
            <a:b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    select borrow.sno, </a:t>
            </a:r>
            <a:r>
              <a:rPr lang="en-US" altLang="ko-KR" sz="950" dirty="0" err="1">
                <a:solidFill>
                  <a:schemeClr val="accent3"/>
                </a:solidFill>
                <a:latin typeface="+mn-ea"/>
                <a:ea typeface="+mn-ea"/>
              </a:rPr>
              <a:t>isbn</a:t>
            </a: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, first, </a:t>
            </a:r>
            <a:r>
              <a:rPr lang="en-US" altLang="ko-KR" sz="950" i="1" dirty="0" err="1">
                <a:solidFill>
                  <a:srgbClr val="FF0000"/>
                </a:solidFill>
                <a:latin typeface="+mn-ea"/>
                <a:ea typeface="+mn-ea"/>
              </a:rPr>
              <a:t>to_days</a:t>
            </a:r>
            <a:r>
              <a:rPr lang="en-US" altLang="ko-KR" sz="95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950" i="1" dirty="0">
                <a:solidFill>
                  <a:srgbClr val="FF0000"/>
                </a:solidFill>
                <a:latin typeface="+mn-ea"/>
                <a:ea typeface="+mn-ea"/>
              </a:rPr>
              <a:t>now</a:t>
            </a:r>
            <a:r>
              <a:rPr lang="en-US" altLang="ko-KR" sz="950" dirty="0">
                <a:solidFill>
                  <a:srgbClr val="FF0000"/>
                </a:solidFill>
                <a:latin typeface="+mn-ea"/>
                <a:ea typeface="+mn-ea"/>
              </a:rPr>
              <a:t>())-</a:t>
            </a:r>
            <a:r>
              <a:rPr lang="en-US" altLang="ko-KR" sz="950" i="1" dirty="0" err="1">
                <a:solidFill>
                  <a:srgbClr val="FF0000"/>
                </a:solidFill>
                <a:latin typeface="+mn-ea"/>
                <a:ea typeface="+mn-ea"/>
              </a:rPr>
              <a:t>to_days</a:t>
            </a:r>
            <a:r>
              <a:rPr lang="en-US" altLang="ko-KR" sz="950" dirty="0">
                <a:solidFill>
                  <a:srgbClr val="FF0000"/>
                </a:solidFill>
                <a:latin typeface="+mn-ea"/>
                <a:ea typeface="+mn-ea"/>
              </a:rPr>
              <a:t>(first), </a:t>
            </a: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(</a:t>
            </a:r>
            <a:r>
              <a:rPr lang="en-US" altLang="ko-KR" sz="950" i="1" dirty="0" err="1">
                <a:solidFill>
                  <a:schemeClr val="accent3"/>
                </a:solidFill>
                <a:latin typeface="+mn-ea"/>
                <a:ea typeface="+mn-ea"/>
              </a:rPr>
              <a:t>to_days</a:t>
            </a: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(</a:t>
            </a:r>
            <a:r>
              <a:rPr lang="en-US" altLang="ko-KR" sz="950" i="1" dirty="0">
                <a:solidFill>
                  <a:schemeClr val="accent3"/>
                </a:solidFill>
                <a:latin typeface="+mn-ea"/>
                <a:ea typeface="+mn-ea"/>
              </a:rPr>
              <a:t>now</a:t>
            </a: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())-</a:t>
            </a:r>
            <a:r>
              <a:rPr lang="en-US" altLang="ko-KR" sz="950" i="1" dirty="0" err="1">
                <a:solidFill>
                  <a:schemeClr val="accent3"/>
                </a:solidFill>
                <a:latin typeface="+mn-ea"/>
                <a:ea typeface="+mn-ea"/>
              </a:rPr>
              <a:t>to_days</a:t>
            </a: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(first))*100</a:t>
            </a:r>
            <a:b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    from borrow, student</a:t>
            </a:r>
            <a:b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    where borrow.sno = student.sno and </a:t>
            </a:r>
            <a:r>
              <a:rPr lang="en-US" altLang="ko-KR" sz="950" dirty="0" err="1">
                <a:solidFill>
                  <a:srgbClr val="FF0000"/>
                </a:solidFill>
                <a:latin typeface="+mn-ea"/>
                <a:ea typeface="+mn-ea"/>
              </a:rPr>
              <a:t>borrow.deadline</a:t>
            </a:r>
            <a:r>
              <a:rPr lang="en-US" altLang="ko-KR" sz="950" dirty="0">
                <a:solidFill>
                  <a:srgbClr val="FF0000"/>
                </a:solidFill>
                <a:latin typeface="+mn-ea"/>
                <a:ea typeface="+mn-ea"/>
              </a:rPr>
              <a:t> &lt; </a:t>
            </a:r>
            <a:r>
              <a:rPr lang="en-US" altLang="ko-KR" sz="950" i="1" dirty="0" err="1">
                <a:solidFill>
                  <a:srgbClr val="FF0000"/>
                </a:solidFill>
                <a:latin typeface="+mn-ea"/>
                <a:ea typeface="+mn-ea"/>
              </a:rPr>
              <a:t>current_date</a:t>
            </a:r>
            <a:r>
              <a:rPr lang="en-US" altLang="ko-KR" sz="950" i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  <a:t>and back is null;</a:t>
            </a:r>
            <a:br>
              <a:rPr lang="en-US" altLang="ko-KR" sz="950" dirty="0">
                <a:solidFill>
                  <a:schemeClr val="accent3"/>
                </a:solidFill>
                <a:latin typeface="+mn-ea"/>
                <a:ea typeface="+mn-ea"/>
              </a:rPr>
            </a:br>
            <a:endParaRPr lang="en-US" altLang="ko-KR" sz="95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824" y="3140316"/>
            <a:ext cx="4668715" cy="144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400" b="1" dirty="0">
                <a:latin typeface="+mn-ea"/>
              </a:rPr>
              <a:t>Statement</a:t>
            </a:r>
            <a:r>
              <a:rPr lang="ko-KR" altLang="en-US" sz="1400" b="1" dirty="0">
                <a:latin typeface="+mn-ea"/>
              </a:rPr>
              <a:t>와 </a:t>
            </a:r>
            <a:r>
              <a:rPr lang="en-US" altLang="ko-KR" sz="1400" b="1" dirty="0" err="1">
                <a:latin typeface="+mn-ea"/>
              </a:rPr>
              <a:t>PrepareStatement</a:t>
            </a:r>
            <a:endParaRPr lang="ko-KR" altLang="en-US" sz="1400" b="1" dirty="0">
              <a:latin typeface="+mn-ea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078" y="1544150"/>
            <a:ext cx="4552952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48" y="4973025"/>
            <a:ext cx="4579083" cy="1287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5583116" y="2233246"/>
            <a:ext cx="33762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갖추어진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쿼리문을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사용하기위해서는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statement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를 사용해야 합니다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 </a:t>
            </a:r>
          </a:p>
          <a:p>
            <a:endParaRPr lang="en-US" altLang="ko-KR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execute update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문은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select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를 제외한 구문에 사용이 가능하고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반영된 레코드의 수만큼 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int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값으로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return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됩니다</a:t>
            </a:r>
          </a:p>
          <a:p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만약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0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이나오면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오류메세지를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출력합니다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</a:p>
          <a:p>
            <a:endParaRPr lang="en-US" altLang="ko-KR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execute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문은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모든구문에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사용이 가능하며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execute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문 실행결과 성공여부에 따른 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boolean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타입으로 나온 값을 </a:t>
            </a:r>
          </a:p>
          <a:p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체크 변수에 넣고 체크변수를 통해 성공여부를 판단합니다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</a:p>
          <a:p>
            <a:endParaRPr lang="en-US" altLang="ko-KR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executequery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는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select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문에만 사용이 가능하며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객체의 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resultset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을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return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해줍니다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400" b="1" dirty="0">
                <a:latin typeface="+mn-ea"/>
              </a:rPr>
              <a:t>Statement</a:t>
            </a:r>
            <a:r>
              <a:rPr lang="ko-KR" altLang="en-US" sz="1400" b="1" dirty="0">
                <a:latin typeface="+mn-ea"/>
              </a:rPr>
              <a:t>와 </a:t>
            </a:r>
            <a:r>
              <a:rPr lang="en-US" altLang="ko-KR" sz="1400" b="1" dirty="0" err="1">
                <a:latin typeface="+mn-ea"/>
              </a:rPr>
              <a:t>PrepareStatement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67754" y="2233246"/>
            <a:ext cx="33762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갖추어진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쿼리문을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사용하기 위해서는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statement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를 사용해야 하는데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쿼리문을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유연하게 사용하려면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preparestatement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를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사용해야합니다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 </a:t>
            </a:r>
          </a:p>
          <a:p>
            <a:endParaRPr lang="en-US" altLang="ko-KR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PrepareStatement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는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 Statement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와 다르게</a:t>
            </a:r>
            <a:endParaRPr lang="en-US" altLang="ko-KR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execute update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와 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executequery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만 사용이</a:t>
            </a:r>
            <a:endParaRPr lang="en-US" altLang="ko-KR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가능합니다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</a:p>
          <a:p>
            <a:endParaRPr lang="en-US" altLang="ko-KR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execute update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문은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select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를 제외한 구문에 사용이 가능하고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반영된 레코드의 수만큼 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int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값으로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return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됩니다</a:t>
            </a:r>
          </a:p>
          <a:p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만약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0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이나오면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오류메세지를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출력합니다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</a:p>
          <a:p>
            <a:endParaRPr lang="en-US" altLang="ko-KR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executequery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는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select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문에만 사용이 가능하며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객체의 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resultset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을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return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해줍니다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840" y="3909837"/>
            <a:ext cx="4730260" cy="2578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046" y="1501531"/>
            <a:ext cx="4762259" cy="230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텍스트 개체 틀 3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387" y="1538654"/>
            <a:ext cx="4889621" cy="4536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5899640" y="1881553"/>
            <a:ext cx="25937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원래는 소수점 뒷자리가 길지 않아서 길게 만들기 위해 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Java.math.BigDecimal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메소드를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사용했다</a:t>
            </a:r>
          </a:p>
          <a:p>
            <a:pPr latinLnBrk="1"/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비밀번호 암호화 방식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: PI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값의 소수점 이용</a:t>
            </a:r>
          </a:p>
          <a:p>
            <a:pPr latinLnBrk="1"/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예시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) 1234a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입력시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</a:t>
            </a:r>
            <a:endParaRPr lang="ko-KR" altLang="en-US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pPr latinLnBrk="1"/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PI = 3.141592...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이므로</a:t>
            </a:r>
          </a:p>
          <a:p>
            <a:pPr latinLnBrk="1"/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소수점 부부인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141592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를 한 자리씩 입력한 값에 덧셈하여 저장</a:t>
            </a:r>
          </a:p>
          <a:p>
            <a:pPr latinLnBrk="1"/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"1234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입력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=&gt; 1+1 / 2+ 4 / 3+ 1 / 4+ 5 / a+9(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아스키코드 값으로 변환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)"</a:t>
            </a:r>
            <a:endParaRPr lang="ko-KR" altLang="en-US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pPr latinLnBrk="1"/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"=&gt; 2649j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로 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Mysql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테이블에 저장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"</a:t>
            </a:r>
            <a:endParaRPr lang="ko-KR" altLang="en-US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pPr latinLnBrk="1"/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단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아스키 코드 값 범위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(0~127)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를 초과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할때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128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로 나머지 연산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 ex)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값이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129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인 경우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1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로 저장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(129%128=1)</a:t>
            </a:r>
            <a:endParaRPr lang="ko-KR" altLang="en-US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endParaRPr lang="en-US" altLang="ko-KR" sz="1200" b="1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30C9DEB8-C95C-4C68-AC06-63DBA910B1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605" y="860218"/>
            <a:ext cx="4234395" cy="288032"/>
          </a:xfrm>
        </p:spPr>
        <p:txBody>
          <a:bodyPr/>
          <a:lstStyle/>
          <a:p>
            <a:r>
              <a:rPr lang="ko-KR" altLang="en-US" sz="1400" b="1" dirty="0"/>
              <a:t>비밀번호 암호화 방법</a:t>
            </a:r>
          </a:p>
        </p:txBody>
      </p:sp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B691EF-5391-48AF-885A-7AAA198933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ext Box 3">
            <a:extLst>
              <a:ext uri="{FF2B5EF4-FFF2-40B4-BE49-F238E27FC236}">
                <a16:creationId xmlns:a16="http://schemas.microsoft.com/office/drawing/2014/main" id="{A694B735-2583-43BE-9460-630132A07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362" y="1277707"/>
            <a:ext cx="19348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kumimoji="0" lang="ko-KR" altLang="en-US" sz="2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목차</a:t>
            </a:r>
            <a:endParaRPr kumimoji="0" lang="en-US" altLang="ko-KR" sz="24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54D4AA3-5154-4216-8C88-8D03B07D1F2F}"/>
              </a:ext>
            </a:extLst>
          </p:cNvPr>
          <p:cNvGrpSpPr/>
          <p:nvPr/>
        </p:nvGrpSpPr>
        <p:grpSpPr>
          <a:xfrm>
            <a:off x="786270" y="2268416"/>
            <a:ext cx="1641796" cy="585268"/>
            <a:chOff x="946521" y="5082030"/>
            <a:chExt cx="1641796" cy="585268"/>
          </a:xfrm>
        </p:grpSpPr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1809049" y="5373884"/>
              <a:ext cx="184730" cy="293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t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126000" indent="-126000" algn="ctr" eaLnBrk="1" hangingPunct="1">
                <a:lnSpc>
                  <a:spcPct val="150000"/>
                </a:lnSpc>
                <a:spcBef>
                  <a:spcPct val="0"/>
                </a:spcBef>
                <a:buNone/>
                <a:tabLst>
                  <a:tab pos="628650" algn="l"/>
                </a:tabLst>
              </a:pPr>
              <a:endParaRPr kumimoji="0" lang="en-US" altLang="ko-KR" sz="10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946521" y="5082030"/>
              <a:ext cx="164179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400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01. </a:t>
              </a:r>
              <a:r>
                <a:rPr kumimoji="0" lang="ko-KR" altLang="en-US" sz="1400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프로그램 소개</a:t>
              </a:r>
              <a:endParaRPr kumimoji="0" lang="en-US" altLang="ko-KR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8B55DD1-BD59-4288-BE32-396F3CB28E7C}"/>
              </a:ext>
            </a:extLst>
          </p:cNvPr>
          <p:cNvGrpSpPr/>
          <p:nvPr/>
        </p:nvGrpSpPr>
        <p:grpSpPr>
          <a:xfrm>
            <a:off x="3418523" y="2259624"/>
            <a:ext cx="1282723" cy="541306"/>
            <a:chOff x="1175121" y="5125992"/>
            <a:chExt cx="1282723" cy="541306"/>
          </a:xfrm>
        </p:grpSpPr>
        <p:sp>
          <p:nvSpPr>
            <p:cNvPr id="31" name="Text Box 7">
              <a:extLst>
                <a:ext uri="{FF2B5EF4-FFF2-40B4-BE49-F238E27FC236}">
                  <a16:creationId xmlns:a16="http://schemas.microsoft.com/office/drawing/2014/main" id="{65F950E2-8447-4FFF-8D16-AA0E24126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9050" y="5373884"/>
              <a:ext cx="184730" cy="293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t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126000" indent="-126000" algn="ctr" eaLnBrk="1" hangingPunct="1">
                <a:lnSpc>
                  <a:spcPct val="150000"/>
                </a:lnSpc>
                <a:spcBef>
                  <a:spcPct val="0"/>
                </a:spcBef>
                <a:buNone/>
                <a:tabLst>
                  <a:tab pos="628650" algn="l"/>
                </a:tabLst>
              </a:pPr>
              <a:endParaRPr kumimoji="0" lang="en-US" altLang="ko-KR" sz="10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2" name="Text Box 8">
              <a:extLst>
                <a:ext uri="{FF2B5EF4-FFF2-40B4-BE49-F238E27FC236}">
                  <a16:creationId xmlns:a16="http://schemas.microsoft.com/office/drawing/2014/main" id="{01352478-3047-44F2-9708-5C21FFC326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5121" y="5125992"/>
              <a:ext cx="128272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400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02. </a:t>
              </a:r>
              <a:r>
                <a:rPr kumimoji="0" lang="ko-KR" altLang="en-US" sz="1400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상황 분석</a:t>
              </a:r>
              <a:endParaRPr kumimoji="0" lang="en-US" altLang="ko-KR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6EF4EB7-7D4D-4E2A-8B2B-ADEE80809893}"/>
              </a:ext>
            </a:extLst>
          </p:cNvPr>
          <p:cNvGrpSpPr/>
          <p:nvPr/>
        </p:nvGrpSpPr>
        <p:grpSpPr>
          <a:xfrm>
            <a:off x="795061" y="3078658"/>
            <a:ext cx="1811714" cy="585268"/>
            <a:chOff x="946521" y="5082030"/>
            <a:chExt cx="1811714" cy="585268"/>
          </a:xfrm>
        </p:grpSpPr>
        <p:sp>
          <p:nvSpPr>
            <p:cNvPr id="35" name="Text Box 7">
              <a:extLst>
                <a:ext uri="{FF2B5EF4-FFF2-40B4-BE49-F238E27FC236}">
                  <a16:creationId xmlns:a16="http://schemas.microsoft.com/office/drawing/2014/main" id="{D2826CCF-E8B2-453E-BDB3-9CFCB7566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9049" y="5373884"/>
              <a:ext cx="184730" cy="293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t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126000" indent="-126000" algn="ctr" eaLnBrk="1" hangingPunct="1">
                <a:lnSpc>
                  <a:spcPct val="150000"/>
                </a:lnSpc>
                <a:spcBef>
                  <a:spcPct val="0"/>
                </a:spcBef>
                <a:buNone/>
                <a:tabLst>
                  <a:tab pos="628650" algn="l"/>
                </a:tabLst>
              </a:pPr>
              <a:endParaRPr kumimoji="0" lang="en-US" altLang="ko-KR" sz="10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38" name="Text Box 8">
              <a:extLst>
                <a:ext uri="{FF2B5EF4-FFF2-40B4-BE49-F238E27FC236}">
                  <a16:creationId xmlns:a16="http://schemas.microsoft.com/office/drawing/2014/main" id="{9D5DF2B5-2DA0-46AD-933F-96283AF00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521" y="5082030"/>
              <a:ext cx="181171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400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03. ER - </a:t>
              </a:r>
              <a:r>
                <a:rPr kumimoji="0" lang="ko-KR" altLang="en-US" sz="1400" b="1" dirty="0" err="1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다이아그램</a:t>
              </a:r>
              <a:endParaRPr kumimoji="0" lang="en-US" altLang="ko-KR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5" name="Text Box 8">
            <a:extLst>
              <a:ext uri="{FF2B5EF4-FFF2-40B4-BE49-F238E27FC236}">
                <a16:creationId xmlns:a16="http://schemas.microsoft.com/office/drawing/2014/main" id="{87CB4698-C7EA-47CC-8AF8-00FAF65E8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936" y="3069866"/>
            <a:ext cx="21323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04. DB</a:t>
            </a:r>
            <a:r>
              <a:rPr kumimoji="0" lang="ko-KR" altLang="en-US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구성 및 전체구성</a:t>
            </a:r>
            <a:endParaRPr kumimoji="0" lang="en-US" altLang="ko-KR" sz="14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Text Box 8">
            <a:extLst>
              <a:ext uri="{FF2B5EF4-FFF2-40B4-BE49-F238E27FC236}">
                <a16:creationId xmlns:a16="http://schemas.microsoft.com/office/drawing/2014/main" id="{87CB4698-C7EA-47CC-8AF8-00FAF65E8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346" y="4004781"/>
            <a:ext cx="21948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05. DB</a:t>
            </a:r>
            <a:r>
              <a:rPr kumimoji="0" lang="ko-KR" altLang="en-US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 및 자바 주요부분</a:t>
            </a:r>
            <a:endParaRPr kumimoji="0" lang="en-US" altLang="ko-KR" sz="14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6" name="Text Box 8">
            <a:extLst>
              <a:ext uri="{FF2B5EF4-FFF2-40B4-BE49-F238E27FC236}">
                <a16:creationId xmlns:a16="http://schemas.microsoft.com/office/drawing/2014/main" id="{87CB4698-C7EA-47CC-8AF8-00FAF65E8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709" y="4016540"/>
            <a:ext cx="19463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06. </a:t>
            </a:r>
            <a:r>
              <a:rPr kumimoji="0" lang="ko-KR" altLang="en-US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진행 과정 및 역할</a:t>
            </a:r>
            <a:endParaRPr kumimoji="0" lang="en-US" altLang="ko-KR" sz="14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A959430-5A80-4318-86EE-0D7F861E67F2}"/>
              </a:ext>
            </a:extLst>
          </p:cNvPr>
          <p:cNvGrpSpPr/>
          <p:nvPr/>
        </p:nvGrpSpPr>
        <p:grpSpPr>
          <a:xfrm>
            <a:off x="816093" y="5048134"/>
            <a:ext cx="1091219" cy="594060"/>
            <a:chOff x="902560" y="5073238"/>
            <a:chExt cx="1091219" cy="594060"/>
          </a:xfrm>
        </p:grpSpPr>
        <p:sp>
          <p:nvSpPr>
            <p:cNvPr id="28" name="Text Box 7">
              <a:extLst>
                <a:ext uri="{FF2B5EF4-FFF2-40B4-BE49-F238E27FC236}">
                  <a16:creationId xmlns:a16="http://schemas.microsoft.com/office/drawing/2014/main" id="{AB56B6C6-0D93-42ED-B859-02FE96423A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9049" y="5373884"/>
              <a:ext cx="184730" cy="293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t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126000" indent="-126000" algn="ctr" eaLnBrk="1" hangingPunct="1">
                <a:lnSpc>
                  <a:spcPct val="150000"/>
                </a:lnSpc>
                <a:spcBef>
                  <a:spcPct val="0"/>
                </a:spcBef>
                <a:buNone/>
                <a:tabLst>
                  <a:tab pos="628650" algn="l"/>
                </a:tabLst>
              </a:pPr>
              <a:endParaRPr kumimoji="0" lang="en-US" altLang="ko-KR" sz="10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9" name="Text Box 8">
              <a:extLst>
                <a:ext uri="{FF2B5EF4-FFF2-40B4-BE49-F238E27FC236}">
                  <a16:creationId xmlns:a16="http://schemas.microsoft.com/office/drawing/2014/main" id="{87CB4698-C7EA-47CC-8AF8-00FAF65E82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560" y="5073238"/>
              <a:ext cx="104708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400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07. Q &amp; A</a:t>
              </a:r>
            </a:p>
          </p:txBody>
        </p:sp>
      </p:grpSp>
      <p:sp>
        <p:nvSpPr>
          <p:cNvPr id="25" name="Text Box 7">
            <a:extLst>
              <a:ext uri="{FF2B5EF4-FFF2-40B4-BE49-F238E27FC236}">
                <a16:creationId xmlns:a16="http://schemas.microsoft.com/office/drawing/2014/main" id="{AB56B6C6-0D93-42ED-B859-02FE96423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416" y="4009431"/>
            <a:ext cx="66107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26000" indent="-126000" eaLnBrk="1" hangingPunct="1">
              <a:lnSpc>
                <a:spcPct val="150000"/>
              </a:lnSpc>
              <a:spcBef>
                <a:spcPct val="0"/>
              </a:spcBef>
              <a:buNone/>
              <a:tabLst>
                <a:tab pos="628650" algn="l"/>
              </a:tabLst>
            </a:pPr>
            <a:endParaRPr kumimoji="0" lang="en-US" altLang="ko-KR" sz="1000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  <a:p>
            <a:pPr marL="126000" indent="-126000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  <a:tabLst>
                <a:tab pos="628650" algn="l"/>
              </a:tabLst>
            </a:pPr>
            <a:r>
              <a:rPr kumimoji="0" lang="en-US" altLang="ko-KR" sz="10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Query</a:t>
            </a:r>
          </a:p>
          <a:p>
            <a:pPr marL="126000" indent="-126000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  <a:tabLst>
                <a:tab pos="628650" algn="l"/>
              </a:tabLst>
            </a:pPr>
            <a:r>
              <a:rPr kumimoji="0" lang="en-US" altLang="ko-KR" sz="10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JAVA</a:t>
            </a:r>
          </a:p>
        </p:txBody>
      </p:sp>
      <p:sp>
        <p:nvSpPr>
          <p:cNvPr id="21" name="Text Box 7">
            <a:extLst>
              <a:ext uri="{FF2B5EF4-FFF2-40B4-BE49-F238E27FC236}">
                <a16:creationId xmlns:a16="http://schemas.microsoft.com/office/drawing/2014/main" id="{AB56B6C6-0D93-42ED-B859-02FE96423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1285" y="3054006"/>
            <a:ext cx="82458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26000" indent="-126000" eaLnBrk="1" hangingPunct="1">
              <a:lnSpc>
                <a:spcPct val="150000"/>
              </a:lnSpc>
              <a:spcBef>
                <a:spcPct val="0"/>
              </a:spcBef>
              <a:buNone/>
              <a:tabLst>
                <a:tab pos="628650" algn="l"/>
              </a:tabLst>
            </a:pPr>
            <a:endParaRPr kumimoji="0" lang="en-US" altLang="ko-KR" sz="1000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  <a:p>
            <a:pPr marL="126000" indent="-126000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  <a:tabLst>
                <a:tab pos="628650" algn="l"/>
              </a:tabLst>
            </a:pPr>
            <a:r>
              <a:rPr kumimoji="0" lang="en-US" altLang="ko-KR" sz="10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Table</a:t>
            </a:r>
          </a:p>
          <a:p>
            <a:pPr marL="126000" indent="-126000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  <a:tabLst>
                <a:tab pos="628650" algn="l"/>
              </a:tabLst>
            </a:pPr>
            <a:r>
              <a:rPr kumimoji="0" lang="ko-KR" altLang="en-US" sz="10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전체구성</a:t>
            </a:r>
            <a:endParaRPr kumimoji="0" lang="en-US" altLang="ko-KR" sz="1000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8705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745" y="2118947"/>
            <a:ext cx="5037993" cy="348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30C9DEB8-C95C-4C68-AC06-63DBA910B1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604" y="860218"/>
            <a:ext cx="5773049" cy="288032"/>
          </a:xfrm>
        </p:spPr>
        <p:txBody>
          <a:bodyPr/>
          <a:lstStyle/>
          <a:p>
            <a:r>
              <a:rPr lang="ko-KR" altLang="en-US" sz="1400" b="1" dirty="0">
                <a:latin typeface="+mn-ea"/>
              </a:rPr>
              <a:t>업 캐스팅 이용 </a:t>
            </a:r>
            <a:r>
              <a:rPr lang="en-US" altLang="ko-KR" sz="1400" b="1" dirty="0">
                <a:latin typeface="+mn-ea"/>
              </a:rPr>
              <a:t>–  </a:t>
            </a:r>
            <a:r>
              <a:rPr lang="en-US" altLang="ko-KR" sz="1400" b="1" dirty="0" err="1">
                <a:latin typeface="+mn-ea"/>
              </a:rPr>
              <a:t>LibraryStstem</a:t>
            </a:r>
            <a:r>
              <a:rPr lang="ko-KR" altLang="en-US" sz="1400" b="1" dirty="0">
                <a:latin typeface="+mn-ea"/>
              </a:rPr>
              <a:t>클래스의 </a:t>
            </a:r>
            <a:r>
              <a:rPr lang="en-US" altLang="ko-KR" sz="1400" b="1" dirty="0">
                <a:latin typeface="+mn-ea"/>
              </a:rPr>
              <a:t>login </a:t>
            </a:r>
            <a:r>
              <a:rPr lang="ko-KR" altLang="en-US" sz="1400" b="1" dirty="0" err="1">
                <a:latin typeface="+mn-ea"/>
              </a:rPr>
              <a:t>메소드</a:t>
            </a:r>
            <a:endParaRPr lang="ko-KR" altLang="en-US" sz="1400" b="1" dirty="0">
              <a:latin typeface="+mn-ea"/>
            </a:endParaRPr>
          </a:p>
          <a:p>
            <a:endParaRPr lang="ko-KR" altLang="en-US" sz="1400" b="1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99640" y="2497014"/>
            <a:ext cx="25497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최상위 클래스인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object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클래스를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자료형으로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하는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user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라는 변수를 선언하고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Student, normal manager, root manager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를 위해서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자료형에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자유로운 최상위 클래스인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object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클래스로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user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라는 변수를 선언 한다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  <a:endParaRPr lang="ko-KR" altLang="en-US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pPr latinLnBrk="1"/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그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user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는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id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를 입력으로 받은 자료를 토대로 해당하는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Student, normal manager, root manager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를 찾아서 해당하는 객체를 반환한다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  <a:endParaRPr lang="ko-KR" altLang="en-US" sz="1200" b="1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670" y="1342370"/>
            <a:ext cx="7443269" cy="2199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30C9DEB8-C95C-4C68-AC06-63DBA910B1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605" y="860218"/>
            <a:ext cx="8551418" cy="625682"/>
          </a:xfrm>
        </p:spPr>
        <p:txBody>
          <a:bodyPr/>
          <a:lstStyle/>
          <a:p>
            <a:r>
              <a:rPr lang="ko-KR" altLang="en-US" sz="1300" b="1" dirty="0" err="1">
                <a:latin typeface="+mn-ea"/>
              </a:rPr>
              <a:t>다형성</a:t>
            </a:r>
            <a:r>
              <a:rPr lang="ko-KR" altLang="en-US" sz="1300" b="1" dirty="0">
                <a:latin typeface="+mn-ea"/>
              </a:rPr>
              <a:t> </a:t>
            </a:r>
            <a:r>
              <a:rPr lang="en-US" altLang="ko-KR" sz="1300" b="1" dirty="0">
                <a:latin typeface="+mn-ea"/>
              </a:rPr>
              <a:t>– DB</a:t>
            </a:r>
            <a:r>
              <a:rPr lang="ko-KR" altLang="en-US" sz="1300" b="1" dirty="0">
                <a:latin typeface="+mn-ea"/>
              </a:rPr>
              <a:t>클래스의 </a:t>
            </a:r>
            <a:r>
              <a:rPr lang="en-US" altLang="ko-KR" sz="1300" b="1" dirty="0" err="1">
                <a:latin typeface="+mn-ea"/>
              </a:rPr>
              <a:t>printRS</a:t>
            </a:r>
            <a:r>
              <a:rPr lang="en-US" altLang="ko-KR" sz="1300" b="1" dirty="0">
                <a:latin typeface="+mn-ea"/>
              </a:rPr>
              <a:t>(</a:t>
            </a:r>
            <a:r>
              <a:rPr lang="en-US" altLang="ko-KR" sz="1300" b="1" dirty="0" err="1">
                <a:latin typeface="+mn-ea"/>
              </a:rPr>
              <a:t>ResultSet</a:t>
            </a:r>
            <a:r>
              <a:rPr lang="en-US" altLang="ko-KR" sz="1300" b="1" dirty="0">
                <a:latin typeface="+mn-ea"/>
              </a:rPr>
              <a:t> </a:t>
            </a:r>
            <a:r>
              <a:rPr lang="en-US" altLang="ko-KR" sz="1300" b="1" dirty="0" err="1">
                <a:latin typeface="+mn-ea"/>
              </a:rPr>
              <a:t>rs</a:t>
            </a:r>
            <a:r>
              <a:rPr lang="en-US" altLang="ko-KR" sz="1300" b="1" dirty="0">
                <a:latin typeface="+mn-ea"/>
              </a:rPr>
              <a:t>)</a:t>
            </a:r>
            <a:r>
              <a:rPr lang="ko-KR" altLang="en-US" sz="1300" b="1" dirty="0" err="1">
                <a:latin typeface="+mn-ea"/>
              </a:rPr>
              <a:t>메소드</a:t>
            </a:r>
            <a:r>
              <a:rPr lang="ko-KR" altLang="en-US" sz="1300" b="1" dirty="0">
                <a:latin typeface="+mn-ea"/>
              </a:rPr>
              <a:t> </a:t>
            </a:r>
            <a:r>
              <a:rPr lang="en-US" altLang="ko-KR" sz="1300" b="1" dirty="0">
                <a:latin typeface="+mn-ea"/>
              </a:rPr>
              <a:t>(</a:t>
            </a:r>
            <a:r>
              <a:rPr lang="ko-KR" altLang="en-US" sz="1300" b="1" dirty="0">
                <a:latin typeface="+mn-ea"/>
              </a:rPr>
              <a:t>임의의 결과집합을 받아서 형식화하여 출력하는 </a:t>
            </a:r>
            <a:r>
              <a:rPr lang="ko-KR" altLang="en-US" sz="1300" b="1" dirty="0" err="1">
                <a:latin typeface="+mn-ea"/>
              </a:rPr>
              <a:t>메소드</a:t>
            </a:r>
            <a:r>
              <a:rPr lang="en-US" altLang="ko-KR" sz="1300" b="1" dirty="0">
                <a:latin typeface="+mn-ea"/>
              </a:rPr>
              <a:t>)</a:t>
            </a:r>
            <a:endParaRPr lang="ko-KR" altLang="en-US" sz="1300" b="1" dirty="0">
              <a:latin typeface="+mn-ea"/>
            </a:endParaRPr>
          </a:p>
          <a:p>
            <a:endParaRPr lang="ko-KR" altLang="en-US" sz="1300" b="1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07256" y="5222972"/>
            <a:ext cx="61178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쿼리문을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통해 필요한 결과집합을 구하는 상황은 많이 발생한다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  <a:endParaRPr lang="ko-KR" altLang="en-US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pPr latinLnBrk="1"/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이 때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결과 집합 정보를 출력해야 하는 게 많은데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유지보수를 용이하게 하기 위해서</a:t>
            </a:r>
            <a:endParaRPr lang="en-US" altLang="ko-KR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pPr latinLnBrk="1"/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printRS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메소드를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만들었다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  <a:endParaRPr lang="ko-KR" altLang="en-US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pPr latinLnBrk="1"/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이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메소드는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switch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문을 통해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db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에 저장된 속성 값들에 대해 형식화하게 해준다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  <a:endParaRPr lang="ko-KR" altLang="en-US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pPr latinLnBrk="1"/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예를 들어서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‘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sno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’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는 학번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‘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sname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’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은 학생이름으로 바꾸어서 출력하게 해준다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  <a:endParaRPr lang="ko-KR" altLang="en-US" sz="1200" b="1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689" y="1720146"/>
            <a:ext cx="4181475" cy="3265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8514" y="1698015"/>
            <a:ext cx="44672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</a:t>
            </a:r>
            <a:r>
              <a:rPr lang="ko-KR" altLang="en-US" dirty="0"/>
              <a:t>로그인시 주의사항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30C9DEB8-C95C-4C68-AC06-63DBA910B1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605" y="860218"/>
            <a:ext cx="4234395" cy="288032"/>
          </a:xfrm>
        </p:spPr>
        <p:txBody>
          <a:bodyPr/>
          <a:lstStyle/>
          <a:p>
            <a:pPr>
              <a:buNone/>
            </a:pPr>
            <a:r>
              <a:rPr lang="en-US" altLang="ko-KR" sz="1400" b="1" dirty="0">
                <a:latin typeface="+mn-ea"/>
              </a:rPr>
              <a:t>※</a:t>
            </a:r>
            <a:r>
              <a:rPr lang="ko-KR" altLang="en-US" sz="1400" b="1" dirty="0">
                <a:latin typeface="+mn-ea"/>
              </a:rPr>
              <a:t>로그인 화면에서 입력 </a:t>
            </a:r>
            <a:r>
              <a:rPr lang="en-US" altLang="ko-KR" sz="1400" b="1" dirty="0">
                <a:latin typeface="+mn-ea"/>
              </a:rPr>
              <a:t>3</a:t>
            </a:r>
            <a:r>
              <a:rPr lang="ko-KR" altLang="en-US" sz="1400" b="1" dirty="0">
                <a:latin typeface="+mn-ea"/>
              </a:rPr>
              <a:t>회 </a:t>
            </a:r>
            <a:r>
              <a:rPr lang="ko-KR" altLang="en-US" sz="1400" b="1" dirty="0" err="1">
                <a:latin typeface="+mn-ea"/>
              </a:rPr>
              <a:t>오류시</a:t>
            </a:r>
            <a:r>
              <a:rPr lang="ko-KR" altLang="en-US" sz="1400" b="1" dirty="0">
                <a:latin typeface="+mn-ea"/>
              </a:rPr>
              <a:t> 종료</a:t>
            </a:r>
            <a:r>
              <a:rPr lang="en-US" altLang="ko-KR" sz="1400" b="1" dirty="0">
                <a:latin typeface="+mn-ea"/>
              </a:rPr>
              <a:t>※</a:t>
            </a:r>
            <a:r>
              <a:rPr lang="ko-KR" altLang="en-US" sz="1400" b="1" dirty="0">
                <a:latin typeface="+mn-ea"/>
              </a:rPr>
              <a:t> </a:t>
            </a:r>
            <a:endParaRPr lang="en-US" altLang="ko-KR" sz="1400" b="1" dirty="0">
              <a:latin typeface="+mn-ea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1386" y="1342296"/>
            <a:ext cx="3098922" cy="5041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1854" y="2276843"/>
            <a:ext cx="4320989" cy="247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30C9DEB8-C95C-4C68-AC06-63DBA910B1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605" y="860218"/>
            <a:ext cx="4234395" cy="288032"/>
          </a:xfrm>
        </p:spPr>
        <p:txBody>
          <a:bodyPr/>
          <a:lstStyle/>
          <a:p>
            <a:r>
              <a:rPr lang="en-US" altLang="ko-KR" sz="1400" b="1" dirty="0">
                <a:latin typeface="+mn-ea"/>
              </a:rPr>
              <a:t>Root</a:t>
            </a:r>
            <a:r>
              <a:rPr lang="ko-KR" altLang="en-US" sz="1400" b="1" dirty="0">
                <a:latin typeface="+mn-ea"/>
              </a:rPr>
              <a:t>관리자로 로그인 후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관리자 추가 화면 </a:t>
            </a:r>
            <a:endParaRPr lang="en-US" altLang="ko-KR" sz="1400" b="1" dirty="0">
              <a:latin typeface="+mn-ea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695" y="1358410"/>
            <a:ext cx="2640989" cy="1674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748" y="3063435"/>
            <a:ext cx="3633052" cy="3453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53695" y="2092571"/>
            <a:ext cx="3740735" cy="2795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4651132" y="5125915"/>
            <a:ext cx="33850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일반 관리자의 가입은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root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관리자의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로그인을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통해서만 가능하다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  <a:endParaRPr lang="ko-KR" altLang="en-US" sz="1200" b="1" dirty="0">
              <a:solidFill>
                <a:schemeClr val="accent3"/>
              </a:solidFill>
              <a:latin typeface="+mn-ea"/>
              <a:ea typeface="+mn-ea"/>
            </a:endParaRPr>
          </a:p>
          <a:p>
            <a:endParaRPr lang="en-US" altLang="ko-KR" sz="1200" b="1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0177" name="_x341928792" descr="EMB000005c046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825" y="2869921"/>
            <a:ext cx="2313335" cy="1268607"/>
          </a:xfrm>
          <a:prstGeom prst="rect">
            <a:avLst/>
          </a:prstGeom>
          <a:noFill/>
        </p:spPr>
      </p:pic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0179" name="_x50898448" descr="EMB000005c046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4355" y="2101362"/>
            <a:ext cx="2313335" cy="3442678"/>
          </a:xfrm>
          <a:prstGeom prst="rect">
            <a:avLst/>
          </a:prstGeom>
          <a:noFill/>
        </p:spPr>
      </p:pic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0181" name="_x50900528" descr="EMB000005c0462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07354" y="2064077"/>
            <a:ext cx="2329977" cy="3724591"/>
          </a:xfrm>
          <a:prstGeom prst="rect">
            <a:avLst/>
          </a:prstGeom>
          <a:noFill/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30C9DEB8-C95C-4C68-AC06-63DBA910B1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605" y="860218"/>
            <a:ext cx="6089572" cy="288032"/>
          </a:xfrm>
        </p:spPr>
        <p:txBody>
          <a:bodyPr/>
          <a:lstStyle/>
          <a:p>
            <a:r>
              <a:rPr lang="ko-KR" altLang="en-US" sz="1400" b="1" dirty="0">
                <a:latin typeface="+mn-ea"/>
              </a:rPr>
              <a:t>사용자 초기화면 </a:t>
            </a:r>
            <a:r>
              <a:rPr lang="en-US" altLang="ko-KR" sz="1400" b="1" dirty="0">
                <a:latin typeface="+mn-ea"/>
              </a:rPr>
              <a:t>&amp; </a:t>
            </a:r>
            <a:r>
              <a:rPr lang="ko-KR" altLang="en-US" sz="1400" b="1" dirty="0">
                <a:latin typeface="+mn-ea"/>
              </a:rPr>
              <a:t>회원가입화면 </a:t>
            </a:r>
            <a:r>
              <a:rPr lang="en-US" altLang="ko-KR" sz="1400" b="1" dirty="0">
                <a:latin typeface="+mn-ea"/>
              </a:rPr>
              <a:t>&amp; </a:t>
            </a:r>
            <a:r>
              <a:rPr lang="ko-KR" altLang="en-US" sz="1400" b="1" dirty="0">
                <a:latin typeface="+mn-ea"/>
              </a:rPr>
              <a:t>회원가입 후 로그인 화면</a:t>
            </a:r>
          </a:p>
        </p:txBody>
      </p:sp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1575144" y="3840283"/>
            <a:ext cx="63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Query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47" name="_x398230584" descr="EMB000005c0464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916" y="1380392"/>
            <a:ext cx="7367954" cy="3560885"/>
          </a:xfrm>
          <a:prstGeom prst="rect">
            <a:avLst/>
          </a:prstGeom>
          <a:noFill/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709" y="4923449"/>
            <a:ext cx="7359160" cy="11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30C9DEB8-C95C-4C68-AC06-63DBA910B1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605" y="860218"/>
            <a:ext cx="4234395" cy="288032"/>
          </a:xfrm>
        </p:spPr>
        <p:txBody>
          <a:bodyPr/>
          <a:lstStyle/>
          <a:p>
            <a:r>
              <a:rPr lang="ko-KR" altLang="en-US" b="1" dirty="0">
                <a:latin typeface="+mn-ea"/>
              </a:rPr>
              <a:t>사용자 로그인 후 도서검색 및 대출 화면</a:t>
            </a:r>
          </a:p>
        </p:txBody>
      </p:sp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1619104" y="3919411"/>
            <a:ext cx="63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Query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30C9DEB8-C95C-4C68-AC06-63DBA910B1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605" y="860218"/>
            <a:ext cx="5060872" cy="288032"/>
          </a:xfrm>
        </p:spPr>
        <p:txBody>
          <a:bodyPr/>
          <a:lstStyle/>
          <a:p>
            <a:r>
              <a:rPr lang="ko-KR" altLang="en-US" sz="1400" b="1" dirty="0"/>
              <a:t>사용자 이번 달 베스트 셀러 및 전체 도서 목록 조회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144" y="1503738"/>
            <a:ext cx="8080131" cy="2150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145" y="3944823"/>
            <a:ext cx="8089278" cy="2306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30C9DEB8-C95C-4C68-AC06-63DBA910B1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605" y="860218"/>
            <a:ext cx="6643487" cy="288032"/>
          </a:xfrm>
        </p:spPr>
        <p:txBody>
          <a:bodyPr/>
          <a:lstStyle/>
          <a:p>
            <a:r>
              <a:rPr lang="en-US" altLang="ko-KR" sz="1400" b="1" dirty="0">
                <a:latin typeface="+mn-ea"/>
              </a:rPr>
              <a:t>Normal</a:t>
            </a:r>
            <a:r>
              <a:rPr lang="ko-KR" altLang="en-US" sz="1400" b="1" dirty="0">
                <a:latin typeface="+mn-ea"/>
              </a:rPr>
              <a:t>관리자 로그인 화면 </a:t>
            </a:r>
            <a:r>
              <a:rPr lang="en-US" altLang="ko-KR" sz="1400" b="1" dirty="0">
                <a:latin typeface="+mn-ea"/>
              </a:rPr>
              <a:t>&amp; </a:t>
            </a:r>
            <a:r>
              <a:rPr lang="ko-KR" altLang="en-US" sz="1400" b="1" dirty="0">
                <a:latin typeface="+mn-ea"/>
              </a:rPr>
              <a:t>총 도서 목록 </a:t>
            </a:r>
            <a:r>
              <a:rPr lang="en-US" altLang="ko-KR" sz="1400" b="1" dirty="0">
                <a:latin typeface="+mn-ea"/>
              </a:rPr>
              <a:t>&amp; </a:t>
            </a:r>
            <a:r>
              <a:rPr lang="ko-KR" altLang="en-US" sz="1400" b="1" dirty="0">
                <a:latin typeface="+mn-ea"/>
              </a:rPr>
              <a:t>대여 가능 목록 화면</a:t>
            </a:r>
            <a:endParaRPr lang="en-US" altLang="ko-KR" sz="1400" b="1" dirty="0">
              <a:latin typeface="+mn-ea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0017" y="1549644"/>
            <a:ext cx="4765430" cy="1632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2511" y="3411416"/>
            <a:ext cx="6316027" cy="3068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30C9DEB8-C95C-4C68-AC06-63DBA910B1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605" y="860218"/>
            <a:ext cx="6036818" cy="288032"/>
          </a:xfrm>
        </p:spPr>
        <p:txBody>
          <a:bodyPr/>
          <a:lstStyle/>
          <a:p>
            <a:r>
              <a:rPr lang="en-US" altLang="ko-KR" sz="1400" b="1" dirty="0">
                <a:latin typeface="+mn-ea"/>
              </a:rPr>
              <a:t>Normal</a:t>
            </a:r>
            <a:r>
              <a:rPr lang="ko-KR" altLang="en-US" sz="1400" b="1" dirty="0">
                <a:latin typeface="+mn-ea"/>
              </a:rPr>
              <a:t>관리자가 사용자 정보에 접속해 </a:t>
            </a:r>
            <a:r>
              <a:rPr lang="ko-KR" altLang="en-US" sz="1400" b="1" dirty="0" err="1">
                <a:latin typeface="+mn-ea"/>
              </a:rPr>
              <a:t>독서왕</a:t>
            </a:r>
            <a:r>
              <a:rPr lang="ko-KR" altLang="en-US" sz="1400" b="1" dirty="0">
                <a:latin typeface="+mn-ea"/>
              </a:rPr>
              <a:t> 목록 보기</a:t>
            </a:r>
            <a:endParaRPr lang="en-US" altLang="ko-KR" sz="1400" b="1" dirty="0">
              <a:latin typeface="+mn-ea"/>
            </a:endParaRP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00" y="1668781"/>
            <a:ext cx="3371396" cy="403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1680" y="1584960"/>
            <a:ext cx="3382660" cy="4022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데이터베이스 및 자바 주요부분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30C9DEB8-C95C-4C68-AC06-63DBA910B1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604" y="860218"/>
            <a:ext cx="8463495" cy="288032"/>
          </a:xfrm>
        </p:spPr>
        <p:txBody>
          <a:bodyPr/>
          <a:lstStyle/>
          <a:p>
            <a:r>
              <a:rPr lang="en-US" altLang="ko-KR" sz="1400" b="1" dirty="0">
                <a:latin typeface="+mn-ea"/>
              </a:rPr>
              <a:t>Normal </a:t>
            </a:r>
            <a:r>
              <a:rPr lang="ko-KR" altLang="en-US" sz="1400" b="1" dirty="0">
                <a:latin typeface="+mn-ea"/>
              </a:rPr>
              <a:t>관리자가 도서 </a:t>
            </a:r>
            <a:r>
              <a:rPr lang="ko-KR" altLang="en-US" sz="1400" b="1" dirty="0" err="1">
                <a:latin typeface="+mn-ea"/>
              </a:rPr>
              <a:t>연체시</a:t>
            </a:r>
            <a:r>
              <a:rPr lang="ko-KR" altLang="en-US" sz="1400" b="1" dirty="0">
                <a:latin typeface="+mn-ea"/>
              </a:rPr>
              <a:t> 연체료 부과 기능 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081" y="1530350"/>
            <a:ext cx="8026209" cy="46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E4D96-A9C1-4813-AC75-EEE49D2A90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/>
              <a:t>01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4276737" y="3270510"/>
            <a:ext cx="3750639" cy="646331"/>
          </a:xfrm>
        </p:spPr>
        <p:txBody>
          <a:bodyPr/>
          <a:lstStyle/>
          <a:p>
            <a:r>
              <a:rPr lang="ko-KR" altLang="en-US" sz="3600" dirty="0"/>
              <a:t>프로그램 소개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2B47C9-8262-4C03-B142-80E4719CDA0C}"/>
              </a:ext>
            </a:extLst>
          </p:cNvPr>
          <p:cNvCxnSpPr/>
          <p:nvPr/>
        </p:nvCxnSpPr>
        <p:spPr>
          <a:xfrm>
            <a:off x="3948546" y="3237258"/>
            <a:ext cx="0" cy="2664779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753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E4D96-A9C1-4813-AC75-EEE49D2A90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4276738" y="3270510"/>
            <a:ext cx="4339724" cy="1077218"/>
          </a:xfrm>
        </p:spPr>
        <p:txBody>
          <a:bodyPr/>
          <a:lstStyle/>
          <a:p>
            <a:r>
              <a:rPr lang="ko-KR" altLang="en-US" sz="3200" dirty="0"/>
              <a:t>진행 과정 및 역할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2B47C9-8262-4C03-B142-80E4719CDA0C}"/>
              </a:ext>
            </a:extLst>
          </p:cNvPr>
          <p:cNvCxnSpPr/>
          <p:nvPr/>
        </p:nvCxnSpPr>
        <p:spPr>
          <a:xfrm>
            <a:off x="3948546" y="3237258"/>
            <a:ext cx="0" cy="2664779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753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진행 과정 및 역할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575144" y="3840283"/>
            <a:ext cx="63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Query</a:t>
            </a:r>
            <a:endParaRPr lang="ko-KR" altLang="en-US" sz="1200" b="1" dirty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915214" y="1362808"/>
          <a:ext cx="4881240" cy="4695091"/>
        </p:xfrm>
        <a:graphic>
          <a:graphicData uri="http://schemas.openxmlformats.org/drawingml/2006/table">
            <a:tbl>
              <a:tblPr/>
              <a:tblGrid>
                <a:gridCol w="640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84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8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84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84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84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2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970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활동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분야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가중치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4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제안서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작성 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1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시스템 설계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1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코딩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1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디버깅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25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80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최종보고서 작성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04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월별 진도 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35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65</a:t>
                      </a: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6034" marR="16034" marT="16034" marB="1603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오른쪽 화살표 7"/>
          <p:cNvSpPr/>
          <p:nvPr/>
        </p:nvSpPr>
        <p:spPr>
          <a:xfrm>
            <a:off x="3464170" y="2382714"/>
            <a:ext cx="677007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4141175" y="3590192"/>
            <a:ext cx="1107831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906716" y="2965939"/>
            <a:ext cx="691662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381499" y="4182207"/>
            <a:ext cx="1227993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281246" y="4885592"/>
            <a:ext cx="890954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7CD79FE-F820-4DE7-BC80-B485203FA5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06. </a:t>
            </a:r>
            <a:r>
              <a:rPr lang="ko-KR" altLang="en-US" dirty="0">
                <a:latin typeface="+mn-ea"/>
              </a:rPr>
              <a:t>진행 과정 및 역할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EA83285-EBC6-4F6B-BB44-D387AFB8E93D}"/>
              </a:ext>
            </a:extLst>
          </p:cNvPr>
          <p:cNvGrpSpPr>
            <a:grpSpLocks noChangeAspect="1"/>
          </p:cNvGrpSpPr>
          <p:nvPr/>
        </p:nvGrpSpPr>
        <p:grpSpPr>
          <a:xfrm>
            <a:off x="3613927" y="4106891"/>
            <a:ext cx="271714" cy="792408"/>
            <a:chOff x="2185988" y="3044825"/>
            <a:chExt cx="398463" cy="1027113"/>
          </a:xfrm>
          <a:solidFill>
            <a:schemeClr val="tx1">
              <a:lumMod val="65000"/>
            </a:schemeClr>
          </a:solidFill>
          <a:effectLst/>
        </p:grpSpPr>
        <p:sp>
          <p:nvSpPr>
            <p:cNvPr id="92" name="Oval 31">
              <a:extLst>
                <a:ext uri="{FF2B5EF4-FFF2-40B4-BE49-F238E27FC236}">
                  <a16:creationId xmlns:a16="http://schemas.microsoft.com/office/drawing/2014/main" id="{B955D1FA-CF2C-4D52-ACBD-465087494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838" y="3044825"/>
              <a:ext cx="258763" cy="215900"/>
            </a:xfrm>
            <a:prstGeom prst="ellipse">
              <a:avLst/>
            </a:pr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3B2A4A6D-4C88-4D8D-82EE-55930347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5988" y="3260725"/>
              <a:ext cx="398463" cy="811213"/>
            </a:xfrm>
            <a:custGeom>
              <a:avLst/>
              <a:gdLst>
                <a:gd name="T0" fmla="*/ 186 w 194"/>
                <a:gd name="T1" fmla="*/ 19 h 276"/>
                <a:gd name="T2" fmla="*/ 186 w 194"/>
                <a:gd name="T3" fmla="*/ 19 h 276"/>
                <a:gd name="T4" fmla="*/ 89 w 194"/>
                <a:gd name="T5" fmla="*/ 2 h 276"/>
                <a:gd name="T6" fmla="*/ 87 w 194"/>
                <a:gd name="T7" fmla="*/ 2 h 276"/>
                <a:gd name="T8" fmla="*/ 80 w 194"/>
                <a:gd name="T9" fmla="*/ 2 h 276"/>
                <a:gd name="T10" fmla="*/ 7 w 194"/>
                <a:gd name="T11" fmla="*/ 19 h 276"/>
                <a:gd name="T12" fmla="*/ 7 w 194"/>
                <a:gd name="T13" fmla="*/ 19 h 276"/>
                <a:gd name="T14" fmla="*/ 0 w 194"/>
                <a:gd name="T15" fmla="*/ 26 h 276"/>
                <a:gd name="T16" fmla="*/ 0 w 194"/>
                <a:gd name="T17" fmla="*/ 67 h 276"/>
                <a:gd name="T18" fmla="*/ 0 w 194"/>
                <a:gd name="T19" fmla="*/ 75 h 276"/>
                <a:gd name="T20" fmla="*/ 0 w 194"/>
                <a:gd name="T21" fmla="*/ 85 h 276"/>
                <a:gd name="T22" fmla="*/ 0 w 194"/>
                <a:gd name="T23" fmla="*/ 91 h 276"/>
                <a:gd name="T24" fmla="*/ 0 w 194"/>
                <a:gd name="T25" fmla="*/ 134 h 276"/>
                <a:gd name="T26" fmla="*/ 16 w 194"/>
                <a:gd name="T27" fmla="*/ 142 h 276"/>
                <a:gd name="T28" fmla="*/ 33 w 194"/>
                <a:gd name="T29" fmla="*/ 134 h 276"/>
                <a:gd name="T30" fmla="*/ 33 w 194"/>
                <a:gd name="T31" fmla="*/ 90 h 276"/>
                <a:gd name="T32" fmla="*/ 33 w 194"/>
                <a:gd name="T33" fmla="*/ 85 h 276"/>
                <a:gd name="T34" fmla="*/ 33 w 194"/>
                <a:gd name="T35" fmla="*/ 75 h 276"/>
                <a:gd name="T36" fmla="*/ 33 w 194"/>
                <a:gd name="T37" fmla="*/ 70 h 276"/>
                <a:gd name="T38" fmla="*/ 33 w 194"/>
                <a:gd name="T39" fmla="*/ 53 h 276"/>
                <a:gd name="T40" fmla="*/ 43 w 194"/>
                <a:gd name="T41" fmla="*/ 50 h 276"/>
                <a:gd name="T42" fmla="*/ 43 w 194"/>
                <a:gd name="T43" fmla="*/ 83 h 276"/>
                <a:gd name="T44" fmla="*/ 43 w 194"/>
                <a:gd name="T45" fmla="*/ 124 h 276"/>
                <a:gd name="T46" fmla="*/ 43 w 194"/>
                <a:gd name="T47" fmla="*/ 167 h 276"/>
                <a:gd name="T48" fmla="*/ 43 w 194"/>
                <a:gd name="T49" fmla="*/ 179 h 276"/>
                <a:gd name="T50" fmla="*/ 43 w 194"/>
                <a:gd name="T51" fmla="*/ 264 h 276"/>
                <a:gd name="T52" fmla="*/ 67 w 194"/>
                <a:gd name="T53" fmla="*/ 276 h 276"/>
                <a:gd name="T54" fmla="*/ 92 w 194"/>
                <a:gd name="T55" fmla="*/ 264 h 276"/>
                <a:gd name="T56" fmla="*/ 92 w 194"/>
                <a:gd name="T57" fmla="*/ 179 h 276"/>
                <a:gd name="T58" fmla="*/ 92 w 194"/>
                <a:gd name="T59" fmla="*/ 169 h 276"/>
                <a:gd name="T60" fmla="*/ 103 w 194"/>
                <a:gd name="T61" fmla="*/ 169 h 276"/>
                <a:gd name="T62" fmla="*/ 103 w 194"/>
                <a:gd name="T63" fmla="*/ 179 h 276"/>
                <a:gd name="T64" fmla="*/ 103 w 194"/>
                <a:gd name="T65" fmla="*/ 264 h 276"/>
                <a:gd name="T66" fmla="*/ 127 w 194"/>
                <a:gd name="T67" fmla="*/ 276 h 276"/>
                <a:gd name="T68" fmla="*/ 151 w 194"/>
                <a:gd name="T69" fmla="*/ 264 h 276"/>
                <a:gd name="T70" fmla="*/ 151 w 194"/>
                <a:gd name="T71" fmla="*/ 179 h 276"/>
                <a:gd name="T72" fmla="*/ 151 w 194"/>
                <a:gd name="T73" fmla="*/ 167 h 276"/>
                <a:gd name="T74" fmla="*/ 151 w 194"/>
                <a:gd name="T75" fmla="*/ 124 h 276"/>
                <a:gd name="T76" fmla="*/ 151 w 194"/>
                <a:gd name="T77" fmla="*/ 83 h 276"/>
                <a:gd name="T78" fmla="*/ 151 w 194"/>
                <a:gd name="T79" fmla="*/ 50 h 276"/>
                <a:gd name="T80" fmla="*/ 160 w 194"/>
                <a:gd name="T81" fmla="*/ 52 h 276"/>
                <a:gd name="T82" fmla="*/ 160 w 194"/>
                <a:gd name="T83" fmla="*/ 67 h 276"/>
                <a:gd name="T84" fmla="*/ 160 w 194"/>
                <a:gd name="T85" fmla="*/ 75 h 276"/>
                <a:gd name="T86" fmla="*/ 160 w 194"/>
                <a:gd name="T87" fmla="*/ 85 h 276"/>
                <a:gd name="T88" fmla="*/ 160 w 194"/>
                <a:gd name="T89" fmla="*/ 91 h 276"/>
                <a:gd name="T90" fmla="*/ 160 w 194"/>
                <a:gd name="T91" fmla="*/ 134 h 276"/>
                <a:gd name="T92" fmla="*/ 177 w 194"/>
                <a:gd name="T93" fmla="*/ 142 h 276"/>
                <a:gd name="T94" fmla="*/ 194 w 194"/>
                <a:gd name="T95" fmla="*/ 134 h 276"/>
                <a:gd name="T96" fmla="*/ 194 w 194"/>
                <a:gd name="T97" fmla="*/ 90 h 276"/>
                <a:gd name="T98" fmla="*/ 194 w 194"/>
                <a:gd name="T99" fmla="*/ 85 h 276"/>
                <a:gd name="T100" fmla="*/ 194 w 194"/>
                <a:gd name="T101" fmla="*/ 75 h 276"/>
                <a:gd name="T102" fmla="*/ 194 w 194"/>
                <a:gd name="T103" fmla="*/ 70 h 276"/>
                <a:gd name="T104" fmla="*/ 194 w 194"/>
                <a:gd name="T105" fmla="*/ 26 h 276"/>
                <a:gd name="T106" fmla="*/ 186 w 194"/>
                <a:gd name="T107" fmla="*/ 19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4" h="276">
                  <a:moveTo>
                    <a:pt x="186" y="19"/>
                  </a:moveTo>
                  <a:cubicBezTo>
                    <a:pt x="186" y="19"/>
                    <a:pt x="186" y="19"/>
                    <a:pt x="186" y="19"/>
                  </a:cubicBezTo>
                  <a:cubicBezTo>
                    <a:pt x="151" y="4"/>
                    <a:pt x="118" y="0"/>
                    <a:pt x="89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4" y="2"/>
                    <a:pt x="82" y="2"/>
                    <a:pt x="80" y="2"/>
                  </a:cubicBezTo>
                  <a:cubicBezTo>
                    <a:pt x="37" y="5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3" y="20"/>
                    <a:pt x="0" y="23"/>
                    <a:pt x="0" y="2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8"/>
                    <a:pt x="7" y="142"/>
                    <a:pt x="16" y="142"/>
                  </a:cubicBezTo>
                  <a:cubicBezTo>
                    <a:pt x="25" y="142"/>
                    <a:pt x="33" y="138"/>
                    <a:pt x="33" y="134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7" y="52"/>
                    <a:pt x="40" y="51"/>
                    <a:pt x="43" y="50"/>
                  </a:cubicBezTo>
                  <a:cubicBezTo>
                    <a:pt x="43" y="83"/>
                    <a:pt x="43" y="83"/>
                    <a:pt x="43" y="83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3" y="167"/>
                    <a:pt x="43" y="167"/>
                    <a:pt x="43" y="167"/>
                  </a:cubicBezTo>
                  <a:cubicBezTo>
                    <a:pt x="43" y="179"/>
                    <a:pt x="43" y="179"/>
                    <a:pt x="43" y="179"/>
                  </a:cubicBezTo>
                  <a:cubicBezTo>
                    <a:pt x="43" y="264"/>
                    <a:pt x="43" y="264"/>
                    <a:pt x="43" y="264"/>
                  </a:cubicBezTo>
                  <a:cubicBezTo>
                    <a:pt x="43" y="271"/>
                    <a:pt x="54" y="276"/>
                    <a:pt x="67" y="276"/>
                  </a:cubicBezTo>
                  <a:cubicBezTo>
                    <a:pt x="81" y="276"/>
                    <a:pt x="92" y="271"/>
                    <a:pt x="92" y="264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2" y="169"/>
                    <a:pt x="92" y="169"/>
                    <a:pt x="92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79"/>
                    <a:pt x="103" y="179"/>
                    <a:pt x="103" y="179"/>
                  </a:cubicBezTo>
                  <a:cubicBezTo>
                    <a:pt x="103" y="264"/>
                    <a:pt x="103" y="264"/>
                    <a:pt x="103" y="264"/>
                  </a:cubicBezTo>
                  <a:cubicBezTo>
                    <a:pt x="103" y="271"/>
                    <a:pt x="114" y="276"/>
                    <a:pt x="127" y="276"/>
                  </a:cubicBezTo>
                  <a:cubicBezTo>
                    <a:pt x="141" y="276"/>
                    <a:pt x="151" y="271"/>
                    <a:pt x="151" y="264"/>
                  </a:cubicBezTo>
                  <a:cubicBezTo>
                    <a:pt x="151" y="179"/>
                    <a:pt x="151" y="179"/>
                    <a:pt x="151" y="179"/>
                  </a:cubicBezTo>
                  <a:cubicBezTo>
                    <a:pt x="151" y="167"/>
                    <a:pt x="151" y="167"/>
                    <a:pt x="151" y="167"/>
                  </a:cubicBezTo>
                  <a:cubicBezTo>
                    <a:pt x="151" y="124"/>
                    <a:pt x="151" y="124"/>
                    <a:pt x="151" y="124"/>
                  </a:cubicBezTo>
                  <a:cubicBezTo>
                    <a:pt x="151" y="83"/>
                    <a:pt x="151" y="83"/>
                    <a:pt x="151" y="83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5" y="51"/>
                    <a:pt x="158" y="51"/>
                    <a:pt x="160" y="52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0" y="85"/>
                    <a:pt x="160" y="85"/>
                    <a:pt x="160" y="85"/>
                  </a:cubicBezTo>
                  <a:cubicBezTo>
                    <a:pt x="160" y="91"/>
                    <a:pt x="160" y="91"/>
                    <a:pt x="160" y="91"/>
                  </a:cubicBezTo>
                  <a:cubicBezTo>
                    <a:pt x="160" y="134"/>
                    <a:pt x="160" y="134"/>
                    <a:pt x="160" y="134"/>
                  </a:cubicBezTo>
                  <a:cubicBezTo>
                    <a:pt x="160" y="138"/>
                    <a:pt x="168" y="142"/>
                    <a:pt x="177" y="142"/>
                  </a:cubicBezTo>
                  <a:cubicBezTo>
                    <a:pt x="186" y="142"/>
                    <a:pt x="194" y="138"/>
                    <a:pt x="194" y="134"/>
                  </a:cubicBezTo>
                  <a:cubicBezTo>
                    <a:pt x="194" y="90"/>
                    <a:pt x="194" y="90"/>
                    <a:pt x="194" y="90"/>
                  </a:cubicBezTo>
                  <a:cubicBezTo>
                    <a:pt x="194" y="85"/>
                    <a:pt x="194" y="85"/>
                    <a:pt x="194" y="85"/>
                  </a:cubicBezTo>
                  <a:cubicBezTo>
                    <a:pt x="194" y="75"/>
                    <a:pt x="194" y="75"/>
                    <a:pt x="194" y="75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6"/>
                    <a:pt x="194" y="26"/>
                    <a:pt x="194" y="26"/>
                  </a:cubicBezTo>
                  <a:cubicBezTo>
                    <a:pt x="194" y="23"/>
                    <a:pt x="190" y="20"/>
                    <a:pt x="186" y="19"/>
                  </a:cubicBez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8C42C91-5047-44D9-BD5F-6BA51AAAD7D7}"/>
              </a:ext>
            </a:extLst>
          </p:cNvPr>
          <p:cNvGrpSpPr>
            <a:grpSpLocks noChangeAspect="1"/>
          </p:cNvGrpSpPr>
          <p:nvPr/>
        </p:nvGrpSpPr>
        <p:grpSpPr>
          <a:xfrm>
            <a:off x="3595801" y="1781646"/>
            <a:ext cx="272794" cy="792408"/>
            <a:chOff x="4040188" y="3044825"/>
            <a:chExt cx="400050" cy="1027113"/>
          </a:xfrm>
          <a:solidFill>
            <a:schemeClr val="tx1">
              <a:lumMod val="65000"/>
            </a:schemeClr>
          </a:solidFill>
          <a:effectLst/>
        </p:grpSpPr>
        <p:sp>
          <p:nvSpPr>
            <p:cNvPr id="90" name="Oval 33">
              <a:extLst>
                <a:ext uri="{FF2B5EF4-FFF2-40B4-BE49-F238E27FC236}">
                  <a16:creationId xmlns:a16="http://schemas.microsoft.com/office/drawing/2014/main" id="{528EA907-8841-4B75-9ECE-C506AAC4E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3213" y="3044825"/>
              <a:ext cx="257175" cy="215900"/>
            </a:xfrm>
            <a:prstGeom prst="ellipse">
              <a:avLst/>
            </a:pr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91" name="Freeform 34">
              <a:extLst>
                <a:ext uri="{FF2B5EF4-FFF2-40B4-BE49-F238E27FC236}">
                  <a16:creationId xmlns:a16="http://schemas.microsoft.com/office/drawing/2014/main" id="{6B958078-D11D-48F6-9F50-708987F9E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188" y="3260725"/>
              <a:ext cx="400050" cy="811213"/>
            </a:xfrm>
            <a:custGeom>
              <a:avLst/>
              <a:gdLst>
                <a:gd name="T0" fmla="*/ 186 w 194"/>
                <a:gd name="T1" fmla="*/ 19 h 276"/>
                <a:gd name="T2" fmla="*/ 186 w 194"/>
                <a:gd name="T3" fmla="*/ 19 h 276"/>
                <a:gd name="T4" fmla="*/ 89 w 194"/>
                <a:gd name="T5" fmla="*/ 2 h 276"/>
                <a:gd name="T6" fmla="*/ 87 w 194"/>
                <a:gd name="T7" fmla="*/ 2 h 276"/>
                <a:gd name="T8" fmla="*/ 80 w 194"/>
                <a:gd name="T9" fmla="*/ 2 h 276"/>
                <a:gd name="T10" fmla="*/ 8 w 194"/>
                <a:gd name="T11" fmla="*/ 19 h 276"/>
                <a:gd name="T12" fmla="*/ 8 w 194"/>
                <a:gd name="T13" fmla="*/ 19 h 276"/>
                <a:gd name="T14" fmla="*/ 0 w 194"/>
                <a:gd name="T15" fmla="*/ 26 h 276"/>
                <a:gd name="T16" fmla="*/ 0 w 194"/>
                <a:gd name="T17" fmla="*/ 67 h 276"/>
                <a:gd name="T18" fmla="*/ 0 w 194"/>
                <a:gd name="T19" fmla="*/ 75 h 276"/>
                <a:gd name="T20" fmla="*/ 0 w 194"/>
                <a:gd name="T21" fmla="*/ 85 h 276"/>
                <a:gd name="T22" fmla="*/ 0 w 194"/>
                <a:gd name="T23" fmla="*/ 91 h 276"/>
                <a:gd name="T24" fmla="*/ 0 w 194"/>
                <a:gd name="T25" fmla="*/ 134 h 276"/>
                <a:gd name="T26" fmla="*/ 16 w 194"/>
                <a:gd name="T27" fmla="*/ 142 h 276"/>
                <a:gd name="T28" fmla="*/ 33 w 194"/>
                <a:gd name="T29" fmla="*/ 134 h 276"/>
                <a:gd name="T30" fmla="*/ 33 w 194"/>
                <a:gd name="T31" fmla="*/ 90 h 276"/>
                <a:gd name="T32" fmla="*/ 33 w 194"/>
                <a:gd name="T33" fmla="*/ 85 h 276"/>
                <a:gd name="T34" fmla="*/ 33 w 194"/>
                <a:gd name="T35" fmla="*/ 75 h 276"/>
                <a:gd name="T36" fmla="*/ 33 w 194"/>
                <a:gd name="T37" fmla="*/ 70 h 276"/>
                <a:gd name="T38" fmla="*/ 33 w 194"/>
                <a:gd name="T39" fmla="*/ 53 h 276"/>
                <a:gd name="T40" fmla="*/ 43 w 194"/>
                <a:gd name="T41" fmla="*/ 50 h 276"/>
                <a:gd name="T42" fmla="*/ 43 w 194"/>
                <a:gd name="T43" fmla="*/ 83 h 276"/>
                <a:gd name="T44" fmla="*/ 43 w 194"/>
                <a:gd name="T45" fmla="*/ 124 h 276"/>
                <a:gd name="T46" fmla="*/ 43 w 194"/>
                <a:gd name="T47" fmla="*/ 167 h 276"/>
                <a:gd name="T48" fmla="*/ 43 w 194"/>
                <a:gd name="T49" fmla="*/ 179 h 276"/>
                <a:gd name="T50" fmla="*/ 43 w 194"/>
                <a:gd name="T51" fmla="*/ 264 h 276"/>
                <a:gd name="T52" fmla="*/ 68 w 194"/>
                <a:gd name="T53" fmla="*/ 276 h 276"/>
                <a:gd name="T54" fmla="*/ 92 w 194"/>
                <a:gd name="T55" fmla="*/ 264 h 276"/>
                <a:gd name="T56" fmla="*/ 92 w 194"/>
                <a:gd name="T57" fmla="*/ 179 h 276"/>
                <a:gd name="T58" fmla="*/ 92 w 194"/>
                <a:gd name="T59" fmla="*/ 169 h 276"/>
                <a:gd name="T60" fmla="*/ 103 w 194"/>
                <a:gd name="T61" fmla="*/ 169 h 276"/>
                <a:gd name="T62" fmla="*/ 103 w 194"/>
                <a:gd name="T63" fmla="*/ 179 h 276"/>
                <a:gd name="T64" fmla="*/ 103 w 194"/>
                <a:gd name="T65" fmla="*/ 264 h 276"/>
                <a:gd name="T66" fmla="*/ 127 w 194"/>
                <a:gd name="T67" fmla="*/ 276 h 276"/>
                <a:gd name="T68" fmla="*/ 152 w 194"/>
                <a:gd name="T69" fmla="*/ 264 h 276"/>
                <a:gd name="T70" fmla="*/ 152 w 194"/>
                <a:gd name="T71" fmla="*/ 179 h 276"/>
                <a:gd name="T72" fmla="*/ 152 w 194"/>
                <a:gd name="T73" fmla="*/ 167 h 276"/>
                <a:gd name="T74" fmla="*/ 152 w 194"/>
                <a:gd name="T75" fmla="*/ 124 h 276"/>
                <a:gd name="T76" fmla="*/ 152 w 194"/>
                <a:gd name="T77" fmla="*/ 83 h 276"/>
                <a:gd name="T78" fmla="*/ 152 w 194"/>
                <a:gd name="T79" fmla="*/ 50 h 276"/>
                <a:gd name="T80" fmla="*/ 160 w 194"/>
                <a:gd name="T81" fmla="*/ 52 h 276"/>
                <a:gd name="T82" fmla="*/ 160 w 194"/>
                <a:gd name="T83" fmla="*/ 67 h 276"/>
                <a:gd name="T84" fmla="*/ 160 w 194"/>
                <a:gd name="T85" fmla="*/ 75 h 276"/>
                <a:gd name="T86" fmla="*/ 160 w 194"/>
                <a:gd name="T87" fmla="*/ 85 h 276"/>
                <a:gd name="T88" fmla="*/ 160 w 194"/>
                <a:gd name="T89" fmla="*/ 91 h 276"/>
                <a:gd name="T90" fmla="*/ 160 w 194"/>
                <a:gd name="T91" fmla="*/ 134 h 276"/>
                <a:gd name="T92" fmla="*/ 177 w 194"/>
                <a:gd name="T93" fmla="*/ 142 h 276"/>
                <a:gd name="T94" fmla="*/ 194 w 194"/>
                <a:gd name="T95" fmla="*/ 134 h 276"/>
                <a:gd name="T96" fmla="*/ 194 w 194"/>
                <a:gd name="T97" fmla="*/ 90 h 276"/>
                <a:gd name="T98" fmla="*/ 194 w 194"/>
                <a:gd name="T99" fmla="*/ 85 h 276"/>
                <a:gd name="T100" fmla="*/ 194 w 194"/>
                <a:gd name="T101" fmla="*/ 75 h 276"/>
                <a:gd name="T102" fmla="*/ 194 w 194"/>
                <a:gd name="T103" fmla="*/ 70 h 276"/>
                <a:gd name="T104" fmla="*/ 194 w 194"/>
                <a:gd name="T105" fmla="*/ 26 h 276"/>
                <a:gd name="T106" fmla="*/ 186 w 194"/>
                <a:gd name="T107" fmla="*/ 19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4" h="276">
                  <a:moveTo>
                    <a:pt x="186" y="19"/>
                  </a:moveTo>
                  <a:cubicBezTo>
                    <a:pt x="186" y="19"/>
                    <a:pt x="186" y="19"/>
                    <a:pt x="186" y="19"/>
                  </a:cubicBezTo>
                  <a:cubicBezTo>
                    <a:pt x="151" y="4"/>
                    <a:pt x="118" y="0"/>
                    <a:pt x="89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5" y="2"/>
                    <a:pt x="82" y="2"/>
                    <a:pt x="80" y="2"/>
                  </a:cubicBezTo>
                  <a:cubicBezTo>
                    <a:pt x="38" y="5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3" y="20"/>
                    <a:pt x="0" y="23"/>
                    <a:pt x="0" y="2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8"/>
                    <a:pt x="7" y="142"/>
                    <a:pt x="16" y="142"/>
                  </a:cubicBezTo>
                  <a:cubicBezTo>
                    <a:pt x="26" y="142"/>
                    <a:pt x="33" y="138"/>
                    <a:pt x="33" y="134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7" y="52"/>
                    <a:pt x="40" y="51"/>
                    <a:pt x="43" y="50"/>
                  </a:cubicBezTo>
                  <a:cubicBezTo>
                    <a:pt x="43" y="83"/>
                    <a:pt x="43" y="83"/>
                    <a:pt x="43" y="83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3" y="167"/>
                    <a:pt x="43" y="167"/>
                    <a:pt x="43" y="167"/>
                  </a:cubicBezTo>
                  <a:cubicBezTo>
                    <a:pt x="43" y="179"/>
                    <a:pt x="43" y="179"/>
                    <a:pt x="43" y="179"/>
                  </a:cubicBezTo>
                  <a:cubicBezTo>
                    <a:pt x="43" y="264"/>
                    <a:pt x="43" y="264"/>
                    <a:pt x="43" y="264"/>
                  </a:cubicBezTo>
                  <a:cubicBezTo>
                    <a:pt x="43" y="271"/>
                    <a:pt x="54" y="276"/>
                    <a:pt x="68" y="276"/>
                  </a:cubicBezTo>
                  <a:cubicBezTo>
                    <a:pt x="81" y="276"/>
                    <a:pt x="92" y="271"/>
                    <a:pt x="92" y="264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2" y="169"/>
                    <a:pt x="92" y="169"/>
                    <a:pt x="92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79"/>
                    <a:pt x="103" y="179"/>
                    <a:pt x="103" y="179"/>
                  </a:cubicBezTo>
                  <a:cubicBezTo>
                    <a:pt x="103" y="264"/>
                    <a:pt x="103" y="264"/>
                    <a:pt x="103" y="264"/>
                  </a:cubicBezTo>
                  <a:cubicBezTo>
                    <a:pt x="103" y="271"/>
                    <a:pt x="114" y="276"/>
                    <a:pt x="127" y="276"/>
                  </a:cubicBezTo>
                  <a:cubicBezTo>
                    <a:pt x="141" y="276"/>
                    <a:pt x="152" y="271"/>
                    <a:pt x="152" y="264"/>
                  </a:cubicBezTo>
                  <a:cubicBezTo>
                    <a:pt x="152" y="179"/>
                    <a:pt x="152" y="179"/>
                    <a:pt x="152" y="179"/>
                  </a:cubicBezTo>
                  <a:cubicBezTo>
                    <a:pt x="152" y="167"/>
                    <a:pt x="152" y="167"/>
                    <a:pt x="152" y="167"/>
                  </a:cubicBezTo>
                  <a:cubicBezTo>
                    <a:pt x="152" y="124"/>
                    <a:pt x="152" y="124"/>
                    <a:pt x="152" y="124"/>
                  </a:cubicBezTo>
                  <a:cubicBezTo>
                    <a:pt x="152" y="83"/>
                    <a:pt x="152" y="83"/>
                    <a:pt x="152" y="83"/>
                  </a:cubicBezTo>
                  <a:cubicBezTo>
                    <a:pt x="152" y="50"/>
                    <a:pt x="152" y="50"/>
                    <a:pt x="152" y="50"/>
                  </a:cubicBezTo>
                  <a:cubicBezTo>
                    <a:pt x="155" y="51"/>
                    <a:pt x="158" y="51"/>
                    <a:pt x="160" y="52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0" y="85"/>
                    <a:pt x="160" y="85"/>
                    <a:pt x="160" y="85"/>
                  </a:cubicBezTo>
                  <a:cubicBezTo>
                    <a:pt x="160" y="91"/>
                    <a:pt x="160" y="91"/>
                    <a:pt x="160" y="91"/>
                  </a:cubicBezTo>
                  <a:cubicBezTo>
                    <a:pt x="160" y="134"/>
                    <a:pt x="160" y="134"/>
                    <a:pt x="160" y="134"/>
                  </a:cubicBezTo>
                  <a:cubicBezTo>
                    <a:pt x="160" y="138"/>
                    <a:pt x="168" y="142"/>
                    <a:pt x="177" y="142"/>
                  </a:cubicBezTo>
                  <a:cubicBezTo>
                    <a:pt x="186" y="142"/>
                    <a:pt x="194" y="138"/>
                    <a:pt x="194" y="134"/>
                  </a:cubicBezTo>
                  <a:cubicBezTo>
                    <a:pt x="194" y="90"/>
                    <a:pt x="194" y="90"/>
                    <a:pt x="194" y="90"/>
                  </a:cubicBezTo>
                  <a:cubicBezTo>
                    <a:pt x="194" y="85"/>
                    <a:pt x="194" y="85"/>
                    <a:pt x="194" y="85"/>
                  </a:cubicBezTo>
                  <a:cubicBezTo>
                    <a:pt x="194" y="75"/>
                    <a:pt x="194" y="75"/>
                    <a:pt x="194" y="75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6"/>
                    <a:pt x="194" y="26"/>
                    <a:pt x="194" y="26"/>
                  </a:cubicBezTo>
                  <a:cubicBezTo>
                    <a:pt x="194" y="23"/>
                    <a:pt x="191" y="20"/>
                    <a:pt x="186" y="19"/>
                  </a:cubicBez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B0C401C-F4A8-4406-9285-0CDFE0A2DF37}"/>
              </a:ext>
            </a:extLst>
          </p:cNvPr>
          <p:cNvGrpSpPr>
            <a:grpSpLocks noChangeAspect="1"/>
          </p:cNvGrpSpPr>
          <p:nvPr/>
        </p:nvGrpSpPr>
        <p:grpSpPr>
          <a:xfrm>
            <a:off x="3595802" y="2983834"/>
            <a:ext cx="272794" cy="792408"/>
            <a:chOff x="3111501" y="3044825"/>
            <a:chExt cx="400050" cy="1027113"/>
          </a:xfrm>
          <a:solidFill>
            <a:schemeClr val="tx1">
              <a:lumMod val="65000"/>
            </a:schemeClr>
          </a:solidFill>
          <a:effectLst/>
        </p:grpSpPr>
        <p:sp>
          <p:nvSpPr>
            <p:cNvPr id="88" name="Oval 35">
              <a:extLst>
                <a:ext uri="{FF2B5EF4-FFF2-40B4-BE49-F238E27FC236}">
                  <a16:creationId xmlns:a16="http://schemas.microsoft.com/office/drawing/2014/main" id="{3320B7CA-5D0F-4DE6-9BA0-0C3E6FFA3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4526" y="3044825"/>
              <a:ext cx="258763" cy="215900"/>
            </a:xfrm>
            <a:prstGeom prst="ellipse">
              <a:avLst/>
            </a:pr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4E51F882-0395-41B6-9D52-03742CE0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1501" y="3260725"/>
              <a:ext cx="400050" cy="811213"/>
            </a:xfrm>
            <a:custGeom>
              <a:avLst/>
              <a:gdLst>
                <a:gd name="T0" fmla="*/ 186 w 194"/>
                <a:gd name="T1" fmla="*/ 19 h 276"/>
                <a:gd name="T2" fmla="*/ 186 w 194"/>
                <a:gd name="T3" fmla="*/ 19 h 276"/>
                <a:gd name="T4" fmla="*/ 89 w 194"/>
                <a:gd name="T5" fmla="*/ 2 h 276"/>
                <a:gd name="T6" fmla="*/ 87 w 194"/>
                <a:gd name="T7" fmla="*/ 2 h 276"/>
                <a:gd name="T8" fmla="*/ 81 w 194"/>
                <a:gd name="T9" fmla="*/ 2 h 276"/>
                <a:gd name="T10" fmla="*/ 8 w 194"/>
                <a:gd name="T11" fmla="*/ 19 h 276"/>
                <a:gd name="T12" fmla="*/ 8 w 194"/>
                <a:gd name="T13" fmla="*/ 19 h 276"/>
                <a:gd name="T14" fmla="*/ 0 w 194"/>
                <a:gd name="T15" fmla="*/ 26 h 276"/>
                <a:gd name="T16" fmla="*/ 0 w 194"/>
                <a:gd name="T17" fmla="*/ 67 h 276"/>
                <a:gd name="T18" fmla="*/ 0 w 194"/>
                <a:gd name="T19" fmla="*/ 75 h 276"/>
                <a:gd name="T20" fmla="*/ 0 w 194"/>
                <a:gd name="T21" fmla="*/ 85 h 276"/>
                <a:gd name="T22" fmla="*/ 0 w 194"/>
                <a:gd name="T23" fmla="*/ 91 h 276"/>
                <a:gd name="T24" fmla="*/ 0 w 194"/>
                <a:gd name="T25" fmla="*/ 134 h 276"/>
                <a:gd name="T26" fmla="*/ 17 w 194"/>
                <a:gd name="T27" fmla="*/ 142 h 276"/>
                <a:gd name="T28" fmla="*/ 34 w 194"/>
                <a:gd name="T29" fmla="*/ 134 h 276"/>
                <a:gd name="T30" fmla="*/ 34 w 194"/>
                <a:gd name="T31" fmla="*/ 90 h 276"/>
                <a:gd name="T32" fmla="*/ 34 w 194"/>
                <a:gd name="T33" fmla="*/ 85 h 276"/>
                <a:gd name="T34" fmla="*/ 34 w 194"/>
                <a:gd name="T35" fmla="*/ 75 h 276"/>
                <a:gd name="T36" fmla="*/ 34 w 194"/>
                <a:gd name="T37" fmla="*/ 70 h 276"/>
                <a:gd name="T38" fmla="*/ 34 w 194"/>
                <a:gd name="T39" fmla="*/ 53 h 276"/>
                <a:gd name="T40" fmla="*/ 44 w 194"/>
                <a:gd name="T41" fmla="*/ 50 h 276"/>
                <a:gd name="T42" fmla="*/ 44 w 194"/>
                <a:gd name="T43" fmla="*/ 83 h 276"/>
                <a:gd name="T44" fmla="*/ 44 w 194"/>
                <a:gd name="T45" fmla="*/ 124 h 276"/>
                <a:gd name="T46" fmla="*/ 44 w 194"/>
                <a:gd name="T47" fmla="*/ 167 h 276"/>
                <a:gd name="T48" fmla="*/ 44 w 194"/>
                <a:gd name="T49" fmla="*/ 179 h 276"/>
                <a:gd name="T50" fmla="*/ 44 w 194"/>
                <a:gd name="T51" fmla="*/ 264 h 276"/>
                <a:gd name="T52" fmla="*/ 68 w 194"/>
                <a:gd name="T53" fmla="*/ 276 h 276"/>
                <a:gd name="T54" fmla="*/ 92 w 194"/>
                <a:gd name="T55" fmla="*/ 264 h 276"/>
                <a:gd name="T56" fmla="*/ 92 w 194"/>
                <a:gd name="T57" fmla="*/ 179 h 276"/>
                <a:gd name="T58" fmla="*/ 92 w 194"/>
                <a:gd name="T59" fmla="*/ 169 h 276"/>
                <a:gd name="T60" fmla="*/ 103 w 194"/>
                <a:gd name="T61" fmla="*/ 169 h 276"/>
                <a:gd name="T62" fmla="*/ 103 w 194"/>
                <a:gd name="T63" fmla="*/ 179 h 276"/>
                <a:gd name="T64" fmla="*/ 103 w 194"/>
                <a:gd name="T65" fmla="*/ 264 h 276"/>
                <a:gd name="T66" fmla="*/ 128 w 194"/>
                <a:gd name="T67" fmla="*/ 276 h 276"/>
                <a:gd name="T68" fmla="*/ 152 w 194"/>
                <a:gd name="T69" fmla="*/ 264 h 276"/>
                <a:gd name="T70" fmla="*/ 152 w 194"/>
                <a:gd name="T71" fmla="*/ 179 h 276"/>
                <a:gd name="T72" fmla="*/ 152 w 194"/>
                <a:gd name="T73" fmla="*/ 167 h 276"/>
                <a:gd name="T74" fmla="*/ 152 w 194"/>
                <a:gd name="T75" fmla="*/ 124 h 276"/>
                <a:gd name="T76" fmla="*/ 152 w 194"/>
                <a:gd name="T77" fmla="*/ 83 h 276"/>
                <a:gd name="T78" fmla="*/ 152 w 194"/>
                <a:gd name="T79" fmla="*/ 50 h 276"/>
                <a:gd name="T80" fmla="*/ 161 w 194"/>
                <a:gd name="T81" fmla="*/ 52 h 276"/>
                <a:gd name="T82" fmla="*/ 161 w 194"/>
                <a:gd name="T83" fmla="*/ 67 h 276"/>
                <a:gd name="T84" fmla="*/ 161 w 194"/>
                <a:gd name="T85" fmla="*/ 75 h 276"/>
                <a:gd name="T86" fmla="*/ 161 w 194"/>
                <a:gd name="T87" fmla="*/ 85 h 276"/>
                <a:gd name="T88" fmla="*/ 161 w 194"/>
                <a:gd name="T89" fmla="*/ 91 h 276"/>
                <a:gd name="T90" fmla="*/ 161 w 194"/>
                <a:gd name="T91" fmla="*/ 134 h 276"/>
                <a:gd name="T92" fmla="*/ 177 w 194"/>
                <a:gd name="T93" fmla="*/ 142 h 276"/>
                <a:gd name="T94" fmla="*/ 194 w 194"/>
                <a:gd name="T95" fmla="*/ 134 h 276"/>
                <a:gd name="T96" fmla="*/ 194 w 194"/>
                <a:gd name="T97" fmla="*/ 90 h 276"/>
                <a:gd name="T98" fmla="*/ 194 w 194"/>
                <a:gd name="T99" fmla="*/ 85 h 276"/>
                <a:gd name="T100" fmla="*/ 194 w 194"/>
                <a:gd name="T101" fmla="*/ 75 h 276"/>
                <a:gd name="T102" fmla="*/ 194 w 194"/>
                <a:gd name="T103" fmla="*/ 70 h 276"/>
                <a:gd name="T104" fmla="*/ 194 w 194"/>
                <a:gd name="T105" fmla="*/ 26 h 276"/>
                <a:gd name="T106" fmla="*/ 186 w 194"/>
                <a:gd name="T107" fmla="*/ 19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4" h="276">
                  <a:moveTo>
                    <a:pt x="186" y="19"/>
                  </a:moveTo>
                  <a:cubicBezTo>
                    <a:pt x="186" y="19"/>
                    <a:pt x="186" y="19"/>
                    <a:pt x="186" y="19"/>
                  </a:cubicBezTo>
                  <a:cubicBezTo>
                    <a:pt x="152" y="4"/>
                    <a:pt x="118" y="0"/>
                    <a:pt x="89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5" y="2"/>
                    <a:pt x="83" y="2"/>
                    <a:pt x="81" y="2"/>
                  </a:cubicBezTo>
                  <a:cubicBezTo>
                    <a:pt x="38" y="5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3" y="20"/>
                    <a:pt x="0" y="23"/>
                    <a:pt x="0" y="2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8"/>
                    <a:pt x="8" y="142"/>
                    <a:pt x="17" y="142"/>
                  </a:cubicBezTo>
                  <a:cubicBezTo>
                    <a:pt x="26" y="142"/>
                    <a:pt x="34" y="138"/>
                    <a:pt x="34" y="134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7" y="52"/>
                    <a:pt x="40" y="51"/>
                    <a:pt x="44" y="50"/>
                  </a:cubicBezTo>
                  <a:cubicBezTo>
                    <a:pt x="44" y="83"/>
                    <a:pt x="44" y="83"/>
                    <a:pt x="44" y="83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67"/>
                    <a:pt x="44" y="167"/>
                    <a:pt x="44" y="167"/>
                  </a:cubicBezTo>
                  <a:cubicBezTo>
                    <a:pt x="44" y="179"/>
                    <a:pt x="44" y="179"/>
                    <a:pt x="44" y="179"/>
                  </a:cubicBezTo>
                  <a:cubicBezTo>
                    <a:pt x="44" y="264"/>
                    <a:pt x="44" y="264"/>
                    <a:pt x="44" y="264"/>
                  </a:cubicBezTo>
                  <a:cubicBezTo>
                    <a:pt x="44" y="271"/>
                    <a:pt x="55" y="276"/>
                    <a:pt x="68" y="276"/>
                  </a:cubicBezTo>
                  <a:cubicBezTo>
                    <a:pt x="82" y="276"/>
                    <a:pt x="92" y="271"/>
                    <a:pt x="92" y="264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2" y="169"/>
                    <a:pt x="92" y="169"/>
                    <a:pt x="92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79"/>
                    <a:pt x="103" y="179"/>
                    <a:pt x="103" y="179"/>
                  </a:cubicBezTo>
                  <a:cubicBezTo>
                    <a:pt x="103" y="264"/>
                    <a:pt x="103" y="264"/>
                    <a:pt x="103" y="264"/>
                  </a:cubicBezTo>
                  <a:cubicBezTo>
                    <a:pt x="103" y="271"/>
                    <a:pt x="114" y="276"/>
                    <a:pt x="128" y="276"/>
                  </a:cubicBezTo>
                  <a:cubicBezTo>
                    <a:pt x="141" y="276"/>
                    <a:pt x="152" y="271"/>
                    <a:pt x="152" y="264"/>
                  </a:cubicBezTo>
                  <a:cubicBezTo>
                    <a:pt x="152" y="179"/>
                    <a:pt x="152" y="179"/>
                    <a:pt x="152" y="179"/>
                  </a:cubicBezTo>
                  <a:cubicBezTo>
                    <a:pt x="152" y="167"/>
                    <a:pt x="152" y="167"/>
                    <a:pt x="152" y="167"/>
                  </a:cubicBezTo>
                  <a:cubicBezTo>
                    <a:pt x="152" y="124"/>
                    <a:pt x="152" y="124"/>
                    <a:pt x="152" y="124"/>
                  </a:cubicBezTo>
                  <a:cubicBezTo>
                    <a:pt x="152" y="83"/>
                    <a:pt x="152" y="83"/>
                    <a:pt x="152" y="83"/>
                  </a:cubicBezTo>
                  <a:cubicBezTo>
                    <a:pt x="152" y="50"/>
                    <a:pt x="152" y="50"/>
                    <a:pt x="152" y="50"/>
                  </a:cubicBezTo>
                  <a:cubicBezTo>
                    <a:pt x="155" y="51"/>
                    <a:pt x="158" y="51"/>
                    <a:pt x="161" y="52"/>
                  </a:cubicBezTo>
                  <a:cubicBezTo>
                    <a:pt x="161" y="67"/>
                    <a:pt x="161" y="67"/>
                    <a:pt x="161" y="67"/>
                  </a:cubicBezTo>
                  <a:cubicBezTo>
                    <a:pt x="161" y="75"/>
                    <a:pt x="161" y="75"/>
                    <a:pt x="161" y="75"/>
                  </a:cubicBezTo>
                  <a:cubicBezTo>
                    <a:pt x="161" y="85"/>
                    <a:pt x="161" y="85"/>
                    <a:pt x="161" y="85"/>
                  </a:cubicBezTo>
                  <a:cubicBezTo>
                    <a:pt x="161" y="91"/>
                    <a:pt x="161" y="91"/>
                    <a:pt x="161" y="91"/>
                  </a:cubicBezTo>
                  <a:cubicBezTo>
                    <a:pt x="161" y="134"/>
                    <a:pt x="161" y="134"/>
                    <a:pt x="161" y="134"/>
                  </a:cubicBezTo>
                  <a:cubicBezTo>
                    <a:pt x="161" y="138"/>
                    <a:pt x="168" y="142"/>
                    <a:pt x="177" y="142"/>
                  </a:cubicBezTo>
                  <a:cubicBezTo>
                    <a:pt x="187" y="142"/>
                    <a:pt x="194" y="138"/>
                    <a:pt x="194" y="134"/>
                  </a:cubicBezTo>
                  <a:cubicBezTo>
                    <a:pt x="194" y="90"/>
                    <a:pt x="194" y="90"/>
                    <a:pt x="194" y="90"/>
                  </a:cubicBezTo>
                  <a:cubicBezTo>
                    <a:pt x="194" y="85"/>
                    <a:pt x="194" y="85"/>
                    <a:pt x="194" y="85"/>
                  </a:cubicBezTo>
                  <a:cubicBezTo>
                    <a:pt x="194" y="75"/>
                    <a:pt x="194" y="75"/>
                    <a:pt x="194" y="75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6"/>
                    <a:pt x="194" y="26"/>
                    <a:pt x="194" y="26"/>
                  </a:cubicBezTo>
                  <a:cubicBezTo>
                    <a:pt x="194" y="23"/>
                    <a:pt x="191" y="20"/>
                    <a:pt x="186" y="19"/>
                  </a:cubicBez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9C6E1D7-CB58-47FD-B33A-6861C81DA305}"/>
              </a:ext>
            </a:extLst>
          </p:cNvPr>
          <p:cNvGrpSpPr/>
          <p:nvPr/>
        </p:nvGrpSpPr>
        <p:grpSpPr>
          <a:xfrm>
            <a:off x="1062532" y="2601718"/>
            <a:ext cx="357148" cy="1037440"/>
            <a:chOff x="3111501" y="1409700"/>
            <a:chExt cx="400050" cy="1027113"/>
          </a:xfrm>
          <a:solidFill>
            <a:schemeClr val="bg2">
              <a:lumMod val="50000"/>
            </a:schemeClr>
          </a:solidFill>
          <a:effectLst/>
        </p:grpSpPr>
        <p:sp>
          <p:nvSpPr>
            <p:cNvPr id="86" name="Oval 37">
              <a:extLst>
                <a:ext uri="{FF2B5EF4-FFF2-40B4-BE49-F238E27FC236}">
                  <a16:creationId xmlns:a16="http://schemas.microsoft.com/office/drawing/2014/main" id="{511F215E-C70F-47BB-9E00-2A1DCC50B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4526" y="1409700"/>
              <a:ext cx="258763" cy="214313"/>
            </a:xfrm>
            <a:prstGeom prst="ellipse">
              <a:avLst/>
            </a:pr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6094A2"/>
                </a:solidFill>
                <a:latin typeface="+mn-ea"/>
                <a:ea typeface="+mn-ea"/>
              </a:endParaRPr>
            </a:p>
          </p:txBody>
        </p:sp>
        <p:sp>
          <p:nvSpPr>
            <p:cNvPr id="87" name="Freeform 38">
              <a:extLst>
                <a:ext uri="{FF2B5EF4-FFF2-40B4-BE49-F238E27FC236}">
                  <a16:creationId xmlns:a16="http://schemas.microsoft.com/office/drawing/2014/main" id="{11E2400C-A36A-41C5-8EFF-2675FF3D1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1501" y="1624013"/>
              <a:ext cx="400050" cy="812800"/>
            </a:xfrm>
            <a:custGeom>
              <a:avLst/>
              <a:gdLst>
                <a:gd name="T0" fmla="*/ 186 w 194"/>
                <a:gd name="T1" fmla="*/ 19 h 276"/>
                <a:gd name="T2" fmla="*/ 186 w 194"/>
                <a:gd name="T3" fmla="*/ 19 h 276"/>
                <a:gd name="T4" fmla="*/ 89 w 194"/>
                <a:gd name="T5" fmla="*/ 1 h 276"/>
                <a:gd name="T6" fmla="*/ 87 w 194"/>
                <a:gd name="T7" fmla="*/ 1 h 276"/>
                <a:gd name="T8" fmla="*/ 81 w 194"/>
                <a:gd name="T9" fmla="*/ 2 h 276"/>
                <a:gd name="T10" fmla="*/ 8 w 194"/>
                <a:gd name="T11" fmla="*/ 19 h 276"/>
                <a:gd name="T12" fmla="*/ 8 w 194"/>
                <a:gd name="T13" fmla="*/ 19 h 276"/>
                <a:gd name="T14" fmla="*/ 0 w 194"/>
                <a:gd name="T15" fmla="*/ 26 h 276"/>
                <a:gd name="T16" fmla="*/ 0 w 194"/>
                <a:gd name="T17" fmla="*/ 67 h 276"/>
                <a:gd name="T18" fmla="*/ 0 w 194"/>
                <a:gd name="T19" fmla="*/ 75 h 276"/>
                <a:gd name="T20" fmla="*/ 0 w 194"/>
                <a:gd name="T21" fmla="*/ 85 h 276"/>
                <a:gd name="T22" fmla="*/ 0 w 194"/>
                <a:gd name="T23" fmla="*/ 91 h 276"/>
                <a:gd name="T24" fmla="*/ 0 w 194"/>
                <a:gd name="T25" fmla="*/ 134 h 276"/>
                <a:gd name="T26" fmla="*/ 17 w 194"/>
                <a:gd name="T27" fmla="*/ 142 h 276"/>
                <a:gd name="T28" fmla="*/ 34 w 194"/>
                <a:gd name="T29" fmla="*/ 134 h 276"/>
                <a:gd name="T30" fmla="*/ 34 w 194"/>
                <a:gd name="T31" fmla="*/ 90 h 276"/>
                <a:gd name="T32" fmla="*/ 34 w 194"/>
                <a:gd name="T33" fmla="*/ 85 h 276"/>
                <a:gd name="T34" fmla="*/ 34 w 194"/>
                <a:gd name="T35" fmla="*/ 75 h 276"/>
                <a:gd name="T36" fmla="*/ 34 w 194"/>
                <a:gd name="T37" fmla="*/ 70 h 276"/>
                <a:gd name="T38" fmla="*/ 34 w 194"/>
                <a:gd name="T39" fmla="*/ 53 h 276"/>
                <a:gd name="T40" fmla="*/ 44 w 194"/>
                <a:gd name="T41" fmla="*/ 50 h 276"/>
                <a:gd name="T42" fmla="*/ 44 w 194"/>
                <a:gd name="T43" fmla="*/ 83 h 276"/>
                <a:gd name="T44" fmla="*/ 44 w 194"/>
                <a:gd name="T45" fmla="*/ 124 h 276"/>
                <a:gd name="T46" fmla="*/ 44 w 194"/>
                <a:gd name="T47" fmla="*/ 167 h 276"/>
                <a:gd name="T48" fmla="*/ 44 w 194"/>
                <a:gd name="T49" fmla="*/ 179 h 276"/>
                <a:gd name="T50" fmla="*/ 44 w 194"/>
                <a:gd name="T51" fmla="*/ 264 h 276"/>
                <a:gd name="T52" fmla="*/ 68 w 194"/>
                <a:gd name="T53" fmla="*/ 276 h 276"/>
                <a:gd name="T54" fmla="*/ 92 w 194"/>
                <a:gd name="T55" fmla="*/ 264 h 276"/>
                <a:gd name="T56" fmla="*/ 92 w 194"/>
                <a:gd name="T57" fmla="*/ 179 h 276"/>
                <a:gd name="T58" fmla="*/ 92 w 194"/>
                <a:gd name="T59" fmla="*/ 169 h 276"/>
                <a:gd name="T60" fmla="*/ 103 w 194"/>
                <a:gd name="T61" fmla="*/ 169 h 276"/>
                <a:gd name="T62" fmla="*/ 103 w 194"/>
                <a:gd name="T63" fmla="*/ 179 h 276"/>
                <a:gd name="T64" fmla="*/ 103 w 194"/>
                <a:gd name="T65" fmla="*/ 264 h 276"/>
                <a:gd name="T66" fmla="*/ 128 w 194"/>
                <a:gd name="T67" fmla="*/ 276 h 276"/>
                <a:gd name="T68" fmla="*/ 152 w 194"/>
                <a:gd name="T69" fmla="*/ 264 h 276"/>
                <a:gd name="T70" fmla="*/ 152 w 194"/>
                <a:gd name="T71" fmla="*/ 179 h 276"/>
                <a:gd name="T72" fmla="*/ 152 w 194"/>
                <a:gd name="T73" fmla="*/ 167 h 276"/>
                <a:gd name="T74" fmla="*/ 152 w 194"/>
                <a:gd name="T75" fmla="*/ 124 h 276"/>
                <a:gd name="T76" fmla="*/ 152 w 194"/>
                <a:gd name="T77" fmla="*/ 83 h 276"/>
                <a:gd name="T78" fmla="*/ 152 w 194"/>
                <a:gd name="T79" fmla="*/ 50 h 276"/>
                <a:gd name="T80" fmla="*/ 161 w 194"/>
                <a:gd name="T81" fmla="*/ 52 h 276"/>
                <a:gd name="T82" fmla="*/ 161 w 194"/>
                <a:gd name="T83" fmla="*/ 67 h 276"/>
                <a:gd name="T84" fmla="*/ 161 w 194"/>
                <a:gd name="T85" fmla="*/ 75 h 276"/>
                <a:gd name="T86" fmla="*/ 161 w 194"/>
                <a:gd name="T87" fmla="*/ 85 h 276"/>
                <a:gd name="T88" fmla="*/ 161 w 194"/>
                <a:gd name="T89" fmla="*/ 91 h 276"/>
                <a:gd name="T90" fmla="*/ 161 w 194"/>
                <a:gd name="T91" fmla="*/ 134 h 276"/>
                <a:gd name="T92" fmla="*/ 177 w 194"/>
                <a:gd name="T93" fmla="*/ 142 h 276"/>
                <a:gd name="T94" fmla="*/ 194 w 194"/>
                <a:gd name="T95" fmla="*/ 134 h 276"/>
                <a:gd name="T96" fmla="*/ 194 w 194"/>
                <a:gd name="T97" fmla="*/ 90 h 276"/>
                <a:gd name="T98" fmla="*/ 194 w 194"/>
                <a:gd name="T99" fmla="*/ 85 h 276"/>
                <a:gd name="T100" fmla="*/ 194 w 194"/>
                <a:gd name="T101" fmla="*/ 75 h 276"/>
                <a:gd name="T102" fmla="*/ 194 w 194"/>
                <a:gd name="T103" fmla="*/ 70 h 276"/>
                <a:gd name="T104" fmla="*/ 194 w 194"/>
                <a:gd name="T105" fmla="*/ 26 h 276"/>
                <a:gd name="T106" fmla="*/ 186 w 194"/>
                <a:gd name="T107" fmla="*/ 19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4" h="276">
                  <a:moveTo>
                    <a:pt x="186" y="19"/>
                  </a:moveTo>
                  <a:cubicBezTo>
                    <a:pt x="186" y="19"/>
                    <a:pt x="186" y="19"/>
                    <a:pt x="186" y="19"/>
                  </a:cubicBezTo>
                  <a:cubicBezTo>
                    <a:pt x="152" y="4"/>
                    <a:pt x="118" y="0"/>
                    <a:pt x="89" y="1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85" y="1"/>
                    <a:pt x="83" y="2"/>
                    <a:pt x="81" y="2"/>
                  </a:cubicBezTo>
                  <a:cubicBezTo>
                    <a:pt x="38" y="5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3" y="20"/>
                    <a:pt x="0" y="23"/>
                    <a:pt x="0" y="2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8"/>
                    <a:pt x="8" y="142"/>
                    <a:pt x="17" y="142"/>
                  </a:cubicBezTo>
                  <a:cubicBezTo>
                    <a:pt x="26" y="142"/>
                    <a:pt x="34" y="138"/>
                    <a:pt x="34" y="134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7" y="52"/>
                    <a:pt x="40" y="51"/>
                    <a:pt x="44" y="50"/>
                  </a:cubicBezTo>
                  <a:cubicBezTo>
                    <a:pt x="44" y="83"/>
                    <a:pt x="44" y="83"/>
                    <a:pt x="44" y="83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67"/>
                    <a:pt x="44" y="167"/>
                    <a:pt x="44" y="167"/>
                  </a:cubicBezTo>
                  <a:cubicBezTo>
                    <a:pt x="44" y="179"/>
                    <a:pt x="44" y="179"/>
                    <a:pt x="44" y="179"/>
                  </a:cubicBezTo>
                  <a:cubicBezTo>
                    <a:pt x="44" y="264"/>
                    <a:pt x="44" y="264"/>
                    <a:pt x="44" y="264"/>
                  </a:cubicBezTo>
                  <a:cubicBezTo>
                    <a:pt x="44" y="271"/>
                    <a:pt x="55" y="276"/>
                    <a:pt x="68" y="276"/>
                  </a:cubicBezTo>
                  <a:cubicBezTo>
                    <a:pt x="82" y="276"/>
                    <a:pt x="92" y="271"/>
                    <a:pt x="92" y="264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2" y="169"/>
                    <a:pt x="92" y="169"/>
                    <a:pt x="92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79"/>
                    <a:pt x="103" y="179"/>
                    <a:pt x="103" y="179"/>
                  </a:cubicBezTo>
                  <a:cubicBezTo>
                    <a:pt x="103" y="264"/>
                    <a:pt x="103" y="264"/>
                    <a:pt x="103" y="264"/>
                  </a:cubicBezTo>
                  <a:cubicBezTo>
                    <a:pt x="103" y="271"/>
                    <a:pt x="114" y="276"/>
                    <a:pt x="128" y="276"/>
                  </a:cubicBezTo>
                  <a:cubicBezTo>
                    <a:pt x="141" y="276"/>
                    <a:pt x="152" y="271"/>
                    <a:pt x="152" y="264"/>
                  </a:cubicBezTo>
                  <a:cubicBezTo>
                    <a:pt x="152" y="179"/>
                    <a:pt x="152" y="179"/>
                    <a:pt x="152" y="179"/>
                  </a:cubicBezTo>
                  <a:cubicBezTo>
                    <a:pt x="152" y="167"/>
                    <a:pt x="152" y="167"/>
                    <a:pt x="152" y="167"/>
                  </a:cubicBezTo>
                  <a:cubicBezTo>
                    <a:pt x="152" y="124"/>
                    <a:pt x="152" y="124"/>
                    <a:pt x="152" y="124"/>
                  </a:cubicBezTo>
                  <a:cubicBezTo>
                    <a:pt x="152" y="83"/>
                    <a:pt x="152" y="83"/>
                    <a:pt x="152" y="83"/>
                  </a:cubicBezTo>
                  <a:cubicBezTo>
                    <a:pt x="152" y="50"/>
                    <a:pt x="152" y="50"/>
                    <a:pt x="152" y="50"/>
                  </a:cubicBezTo>
                  <a:cubicBezTo>
                    <a:pt x="155" y="50"/>
                    <a:pt x="158" y="51"/>
                    <a:pt x="161" y="52"/>
                  </a:cubicBezTo>
                  <a:cubicBezTo>
                    <a:pt x="161" y="67"/>
                    <a:pt x="161" y="67"/>
                    <a:pt x="161" y="67"/>
                  </a:cubicBezTo>
                  <a:cubicBezTo>
                    <a:pt x="161" y="75"/>
                    <a:pt x="161" y="75"/>
                    <a:pt x="161" y="75"/>
                  </a:cubicBezTo>
                  <a:cubicBezTo>
                    <a:pt x="161" y="85"/>
                    <a:pt x="161" y="85"/>
                    <a:pt x="161" y="85"/>
                  </a:cubicBezTo>
                  <a:cubicBezTo>
                    <a:pt x="161" y="91"/>
                    <a:pt x="161" y="91"/>
                    <a:pt x="161" y="91"/>
                  </a:cubicBezTo>
                  <a:cubicBezTo>
                    <a:pt x="161" y="134"/>
                    <a:pt x="161" y="134"/>
                    <a:pt x="161" y="134"/>
                  </a:cubicBezTo>
                  <a:cubicBezTo>
                    <a:pt x="161" y="138"/>
                    <a:pt x="168" y="142"/>
                    <a:pt x="177" y="142"/>
                  </a:cubicBezTo>
                  <a:cubicBezTo>
                    <a:pt x="187" y="142"/>
                    <a:pt x="194" y="138"/>
                    <a:pt x="194" y="134"/>
                  </a:cubicBezTo>
                  <a:cubicBezTo>
                    <a:pt x="194" y="90"/>
                    <a:pt x="194" y="90"/>
                    <a:pt x="194" y="90"/>
                  </a:cubicBezTo>
                  <a:cubicBezTo>
                    <a:pt x="194" y="85"/>
                    <a:pt x="194" y="85"/>
                    <a:pt x="194" y="85"/>
                  </a:cubicBezTo>
                  <a:cubicBezTo>
                    <a:pt x="194" y="75"/>
                    <a:pt x="194" y="75"/>
                    <a:pt x="194" y="75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6"/>
                    <a:pt x="194" y="26"/>
                    <a:pt x="194" y="26"/>
                  </a:cubicBezTo>
                  <a:cubicBezTo>
                    <a:pt x="194" y="23"/>
                    <a:pt x="191" y="20"/>
                    <a:pt x="186" y="19"/>
                  </a:cubicBez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6094A2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05F4EB3-D320-4084-850B-FA4F616F9A99}"/>
              </a:ext>
            </a:extLst>
          </p:cNvPr>
          <p:cNvGrpSpPr/>
          <p:nvPr/>
        </p:nvGrpSpPr>
        <p:grpSpPr>
          <a:xfrm>
            <a:off x="1567918" y="2664157"/>
            <a:ext cx="1122423" cy="514648"/>
            <a:chOff x="3145104" y="1954436"/>
            <a:chExt cx="1011019" cy="463567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2410926-D904-411E-8318-7987EEFA0A30}"/>
                </a:ext>
              </a:extLst>
            </p:cNvPr>
            <p:cNvSpPr/>
            <p:nvPr/>
          </p:nvSpPr>
          <p:spPr>
            <a:xfrm>
              <a:off x="3306929" y="2189289"/>
              <a:ext cx="687368" cy="228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방정식</a:t>
              </a:r>
              <a:endParaRPr lang="en-US" altLang="ko-KR" sz="105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01DDE2C8-0B67-4077-A3C0-61701BEA59AB}"/>
                </a:ext>
              </a:extLst>
            </p:cNvPr>
            <p:cNvSpPr/>
            <p:nvPr/>
          </p:nvSpPr>
          <p:spPr>
            <a:xfrm>
              <a:off x="3145104" y="1954436"/>
              <a:ext cx="1011019" cy="2772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latin typeface="+mn-ea"/>
                  <a:ea typeface="+mn-ea"/>
                </a:rPr>
                <a:t>201333009</a:t>
              </a:r>
              <a:endParaRPr lang="en-US" altLang="ko-KR" sz="14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DA2906E-4F75-48DE-8B20-325FC588D7FF}"/>
              </a:ext>
            </a:extLst>
          </p:cNvPr>
          <p:cNvGrpSpPr/>
          <p:nvPr/>
        </p:nvGrpSpPr>
        <p:grpSpPr>
          <a:xfrm>
            <a:off x="4048500" y="1888952"/>
            <a:ext cx="1184940" cy="523220"/>
            <a:chOff x="2716726" y="2104262"/>
            <a:chExt cx="1067331" cy="471289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E9E09115-097B-4E21-A730-DD4636551A3D}"/>
                </a:ext>
              </a:extLst>
            </p:cNvPr>
            <p:cNvSpPr/>
            <p:nvPr/>
          </p:nvSpPr>
          <p:spPr>
            <a:xfrm>
              <a:off x="2739585" y="2339111"/>
              <a:ext cx="687368" cy="228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5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김종권</a:t>
              </a:r>
              <a:endParaRPr lang="en-US" altLang="ko-KR" sz="105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039E17E0-BC48-4563-A819-B9C967FB411F}"/>
                </a:ext>
              </a:extLst>
            </p:cNvPr>
            <p:cNvSpPr/>
            <p:nvPr/>
          </p:nvSpPr>
          <p:spPr>
            <a:xfrm>
              <a:off x="2716726" y="2104262"/>
              <a:ext cx="1067331" cy="4712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latin typeface="+mn-ea"/>
                  <a:ea typeface="+mn-ea"/>
                </a:rPr>
                <a:t>201352048 </a:t>
              </a:r>
            </a:p>
            <a:p>
              <a:endParaRPr lang="en-US" altLang="ko-KR" sz="1400" b="1" dirty="0">
                <a:solidFill>
                  <a:schemeClr val="accent3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92A9223-BA32-4570-96A5-FA23DC08F25E}"/>
              </a:ext>
            </a:extLst>
          </p:cNvPr>
          <p:cNvGrpSpPr/>
          <p:nvPr/>
        </p:nvGrpSpPr>
        <p:grpSpPr>
          <a:xfrm>
            <a:off x="4074876" y="3117517"/>
            <a:ext cx="1122423" cy="514647"/>
            <a:chOff x="2716723" y="2104258"/>
            <a:chExt cx="1011018" cy="463566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209DF51-1622-4F0D-86AF-5948E9F9CA36}"/>
                </a:ext>
              </a:extLst>
            </p:cNvPr>
            <p:cNvSpPr/>
            <p:nvPr/>
          </p:nvSpPr>
          <p:spPr>
            <a:xfrm>
              <a:off x="2739585" y="2339110"/>
              <a:ext cx="687368" cy="228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5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최진환</a:t>
              </a:r>
              <a:endParaRPr lang="en-US" altLang="ko-KR" sz="105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A332222-4319-4901-8A0C-96D7EA24960B}"/>
                </a:ext>
              </a:extLst>
            </p:cNvPr>
            <p:cNvSpPr/>
            <p:nvPr/>
          </p:nvSpPr>
          <p:spPr>
            <a:xfrm>
              <a:off x="2716723" y="2104258"/>
              <a:ext cx="1011018" cy="2772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201558069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419C187-8314-4976-8EBC-86CF0A16351C}"/>
              </a:ext>
            </a:extLst>
          </p:cNvPr>
          <p:cNvGrpSpPr/>
          <p:nvPr/>
        </p:nvGrpSpPr>
        <p:grpSpPr>
          <a:xfrm>
            <a:off x="4083669" y="4249368"/>
            <a:ext cx="1184940" cy="523220"/>
            <a:chOff x="2716726" y="2104262"/>
            <a:chExt cx="1067331" cy="471289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B759121-11F7-4955-82DA-97A0876D6595}"/>
                </a:ext>
              </a:extLst>
            </p:cNvPr>
            <p:cNvSpPr/>
            <p:nvPr/>
          </p:nvSpPr>
          <p:spPr>
            <a:xfrm>
              <a:off x="2739585" y="2339111"/>
              <a:ext cx="687368" cy="228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5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이다예</a:t>
              </a:r>
              <a:endParaRPr lang="en-US" altLang="ko-KR" sz="105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4F324542-E057-4498-8A65-2A00D4EE2BD9}"/>
                </a:ext>
              </a:extLst>
            </p:cNvPr>
            <p:cNvSpPr/>
            <p:nvPr/>
          </p:nvSpPr>
          <p:spPr>
            <a:xfrm>
              <a:off x="2716726" y="2104262"/>
              <a:ext cx="1067331" cy="4712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latin typeface="+mn-ea"/>
                  <a:ea typeface="+mn-ea"/>
                </a:rPr>
                <a:t>201758050 </a:t>
              </a:r>
            </a:p>
            <a:p>
              <a:endParaRPr lang="en-US" altLang="ko-KR" sz="1400" b="1" dirty="0">
                <a:solidFill>
                  <a:schemeClr val="accent3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D921A41-D06C-42C4-8DAF-0938AC106FE5}"/>
              </a:ext>
            </a:extLst>
          </p:cNvPr>
          <p:cNvCxnSpPr/>
          <p:nvPr/>
        </p:nvCxnSpPr>
        <p:spPr>
          <a:xfrm>
            <a:off x="5215901" y="2116304"/>
            <a:ext cx="493480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6AFC5CE-48E5-4823-9AC0-7C33FC3EAA37}"/>
              </a:ext>
            </a:extLst>
          </p:cNvPr>
          <p:cNvCxnSpPr/>
          <p:nvPr/>
        </p:nvCxnSpPr>
        <p:spPr>
          <a:xfrm>
            <a:off x="5198316" y="3327283"/>
            <a:ext cx="493480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5654150-7C23-4608-9C29-101B03CD3715}"/>
              </a:ext>
            </a:extLst>
          </p:cNvPr>
          <p:cNvCxnSpPr/>
          <p:nvPr/>
        </p:nvCxnSpPr>
        <p:spPr>
          <a:xfrm>
            <a:off x="5224693" y="4467927"/>
            <a:ext cx="493480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D4E9E5A-6128-425D-B699-4FE03A6A2744}"/>
              </a:ext>
            </a:extLst>
          </p:cNvPr>
          <p:cNvGrpSpPr/>
          <p:nvPr/>
        </p:nvGrpSpPr>
        <p:grpSpPr>
          <a:xfrm>
            <a:off x="5697831" y="1844990"/>
            <a:ext cx="2498658" cy="506955"/>
            <a:chOff x="2716725" y="2104258"/>
            <a:chExt cx="2250658" cy="45663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174C27E-68FC-4D4A-BD5D-B6CF176CA1E1}"/>
                </a:ext>
              </a:extLst>
            </p:cNvPr>
            <p:cNvSpPr/>
            <p:nvPr/>
          </p:nvSpPr>
          <p:spPr>
            <a:xfrm>
              <a:off x="2739585" y="2339113"/>
              <a:ext cx="2227798" cy="2217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1000" dirty="0">
                  <a:solidFill>
                    <a:schemeClr val="accent3"/>
                  </a:solidFill>
                  <a:latin typeface="+mn-ea"/>
                  <a:ea typeface="+mn-ea"/>
                </a:rPr>
                <a:t>DB</a:t>
              </a:r>
              <a:r>
                <a:rPr lang="ko-KR" altLang="en-US" sz="1000" dirty="0">
                  <a:solidFill>
                    <a:schemeClr val="accent3"/>
                  </a:solidFill>
                  <a:latin typeface="+mn-ea"/>
                  <a:ea typeface="+mn-ea"/>
                </a:rPr>
                <a:t>설계 및 </a:t>
              </a:r>
              <a:r>
                <a:rPr lang="en-US" altLang="ko-KR" sz="1000" dirty="0">
                  <a:solidFill>
                    <a:schemeClr val="accent3"/>
                  </a:solidFill>
                  <a:latin typeface="+mn-ea"/>
                  <a:ea typeface="+mn-ea"/>
                </a:rPr>
                <a:t>JDBC</a:t>
              </a:r>
              <a:r>
                <a:rPr lang="ko-KR" altLang="en-US" sz="1000" dirty="0">
                  <a:solidFill>
                    <a:schemeClr val="accent3"/>
                  </a:solidFill>
                  <a:latin typeface="+mn-ea"/>
                  <a:ea typeface="+mn-ea"/>
                </a:rPr>
                <a:t>와 </a:t>
              </a:r>
              <a:r>
                <a:rPr lang="en-US" altLang="ko-KR" sz="1000" dirty="0" err="1">
                  <a:solidFill>
                    <a:schemeClr val="accent3"/>
                  </a:solidFill>
                  <a:latin typeface="+mn-ea"/>
                  <a:ea typeface="+mn-ea"/>
                </a:rPr>
                <a:t>Mysql</a:t>
              </a:r>
              <a:r>
                <a:rPr lang="en-US" altLang="ko-KR" sz="1000" dirty="0">
                  <a:solidFill>
                    <a:schemeClr val="accent3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000" dirty="0">
                  <a:solidFill>
                    <a:schemeClr val="accent3"/>
                  </a:solidFill>
                  <a:latin typeface="+mn-ea"/>
                  <a:ea typeface="+mn-ea"/>
                </a:rPr>
                <a:t>코딩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2EF0F09-A821-41A3-88E4-DAF410590212}"/>
                </a:ext>
              </a:extLst>
            </p:cNvPr>
            <p:cNvSpPr/>
            <p:nvPr/>
          </p:nvSpPr>
          <p:spPr>
            <a:xfrm>
              <a:off x="2716725" y="2104258"/>
              <a:ext cx="443566" cy="249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팀원</a:t>
              </a:r>
              <a:endPara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5A78BC9-B9EF-4C9E-842F-9A89756D12E5}"/>
              </a:ext>
            </a:extLst>
          </p:cNvPr>
          <p:cNvGrpSpPr/>
          <p:nvPr/>
        </p:nvGrpSpPr>
        <p:grpSpPr>
          <a:xfrm>
            <a:off x="1029120" y="3783517"/>
            <a:ext cx="2498658" cy="506955"/>
            <a:chOff x="2716725" y="2104260"/>
            <a:chExt cx="2250658" cy="45663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D0198A5-283E-4EAF-BC82-F9CA51E3A809}"/>
                </a:ext>
              </a:extLst>
            </p:cNvPr>
            <p:cNvSpPr/>
            <p:nvPr/>
          </p:nvSpPr>
          <p:spPr>
            <a:xfrm>
              <a:off x="2739585" y="2339115"/>
              <a:ext cx="2227798" cy="2217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1000" dirty="0">
                  <a:solidFill>
                    <a:schemeClr val="accent3"/>
                  </a:solidFill>
                  <a:latin typeface="+mn-ea"/>
                  <a:ea typeface="+mn-ea"/>
                </a:rPr>
                <a:t>DB</a:t>
              </a:r>
              <a:r>
                <a:rPr lang="ko-KR" altLang="en-US" sz="1000" dirty="0">
                  <a:solidFill>
                    <a:schemeClr val="accent3"/>
                  </a:solidFill>
                  <a:latin typeface="+mn-ea"/>
                  <a:ea typeface="+mn-ea"/>
                </a:rPr>
                <a:t>설계 및 </a:t>
              </a:r>
              <a:r>
                <a:rPr lang="en-US" altLang="ko-KR" sz="1000" dirty="0">
                  <a:solidFill>
                    <a:schemeClr val="accent3"/>
                  </a:solidFill>
                  <a:latin typeface="+mn-ea"/>
                  <a:ea typeface="+mn-ea"/>
                </a:rPr>
                <a:t>JDBC</a:t>
              </a:r>
              <a:r>
                <a:rPr lang="ko-KR" altLang="en-US" sz="1000" dirty="0">
                  <a:solidFill>
                    <a:schemeClr val="accent3"/>
                  </a:solidFill>
                  <a:latin typeface="+mn-ea"/>
                  <a:ea typeface="+mn-ea"/>
                </a:rPr>
                <a:t>와 </a:t>
              </a:r>
              <a:r>
                <a:rPr lang="en-US" altLang="ko-KR" sz="1000" dirty="0" err="1">
                  <a:solidFill>
                    <a:schemeClr val="accent3"/>
                  </a:solidFill>
                  <a:latin typeface="+mn-ea"/>
                  <a:ea typeface="+mn-ea"/>
                </a:rPr>
                <a:t>Mysql</a:t>
              </a:r>
              <a:r>
                <a:rPr lang="en-US" altLang="ko-KR" sz="1000" dirty="0">
                  <a:solidFill>
                    <a:schemeClr val="accent3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000" dirty="0">
                  <a:solidFill>
                    <a:schemeClr val="accent3"/>
                  </a:solidFill>
                  <a:latin typeface="+mn-ea"/>
                  <a:ea typeface="+mn-ea"/>
                </a:rPr>
                <a:t>코딩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87B84BD-2FD0-4BCC-B04E-4680F3E951FC}"/>
                </a:ext>
              </a:extLst>
            </p:cNvPr>
            <p:cNvSpPr/>
            <p:nvPr/>
          </p:nvSpPr>
          <p:spPr>
            <a:xfrm>
              <a:off x="2716725" y="2104260"/>
              <a:ext cx="489771" cy="4435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>
                  <a:solidFill>
                    <a:schemeClr val="accent3"/>
                  </a:solidFill>
                  <a:latin typeface="+mn-ea"/>
                  <a:ea typeface="+mn-ea"/>
                </a:rPr>
                <a:t>팀장</a:t>
              </a:r>
              <a:endParaRPr lang="en-US" altLang="ko-KR" sz="1400" b="1" dirty="0">
                <a:solidFill>
                  <a:schemeClr val="accent3"/>
                </a:solidFill>
                <a:latin typeface="+mn-ea"/>
                <a:ea typeface="+mn-ea"/>
              </a:endParaRPr>
            </a:p>
            <a:p>
              <a:endParaRPr lang="en-US" altLang="ko-KR" sz="1200" b="1" dirty="0">
                <a:solidFill>
                  <a:schemeClr val="accent3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66060EE-8C08-43E3-9A79-7AB4CF84B7CA}"/>
              </a:ext>
            </a:extLst>
          </p:cNvPr>
          <p:cNvGrpSpPr/>
          <p:nvPr/>
        </p:nvGrpSpPr>
        <p:grpSpPr>
          <a:xfrm>
            <a:off x="5706623" y="4165805"/>
            <a:ext cx="2498658" cy="506953"/>
            <a:chOff x="2716725" y="2104258"/>
            <a:chExt cx="2250658" cy="45663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B117D9C-288E-4E55-9A2C-275DF08CED56}"/>
                </a:ext>
              </a:extLst>
            </p:cNvPr>
            <p:cNvSpPr/>
            <p:nvPr/>
          </p:nvSpPr>
          <p:spPr>
            <a:xfrm>
              <a:off x="2739585" y="2339111"/>
              <a:ext cx="2227798" cy="2217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최종보고서 및 발표자료 작성</a:t>
              </a:r>
              <a:endParaRPr lang="en-US" altLang="ko-KR" sz="10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58ECD97-B39D-453A-A2E4-76E511BB77F3}"/>
                </a:ext>
              </a:extLst>
            </p:cNvPr>
            <p:cNvSpPr/>
            <p:nvPr/>
          </p:nvSpPr>
          <p:spPr>
            <a:xfrm>
              <a:off x="2716725" y="2104258"/>
              <a:ext cx="443566" cy="249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팀원</a:t>
              </a:r>
              <a:endPara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EA83285-EBC6-4F6B-BB44-D387AFB8E93D}"/>
              </a:ext>
            </a:extLst>
          </p:cNvPr>
          <p:cNvGrpSpPr>
            <a:grpSpLocks noChangeAspect="1"/>
          </p:cNvGrpSpPr>
          <p:nvPr/>
        </p:nvGrpSpPr>
        <p:grpSpPr>
          <a:xfrm>
            <a:off x="3625649" y="5261615"/>
            <a:ext cx="271714" cy="792408"/>
            <a:chOff x="2185988" y="3044825"/>
            <a:chExt cx="398463" cy="1027113"/>
          </a:xfrm>
          <a:solidFill>
            <a:schemeClr val="tx1">
              <a:lumMod val="65000"/>
            </a:schemeClr>
          </a:solidFill>
          <a:effectLst/>
        </p:grpSpPr>
        <p:sp>
          <p:nvSpPr>
            <p:cNvPr id="46" name="Oval 31">
              <a:extLst>
                <a:ext uri="{FF2B5EF4-FFF2-40B4-BE49-F238E27FC236}">
                  <a16:creationId xmlns:a16="http://schemas.microsoft.com/office/drawing/2014/main" id="{B955D1FA-CF2C-4D52-ACBD-465087494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838" y="3044825"/>
              <a:ext cx="258763" cy="215900"/>
            </a:xfrm>
            <a:prstGeom prst="ellipse">
              <a:avLst/>
            </a:pr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3B2A4A6D-4C88-4D8D-82EE-55930347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5988" y="3260725"/>
              <a:ext cx="398463" cy="811213"/>
            </a:xfrm>
            <a:custGeom>
              <a:avLst/>
              <a:gdLst>
                <a:gd name="T0" fmla="*/ 186 w 194"/>
                <a:gd name="T1" fmla="*/ 19 h 276"/>
                <a:gd name="T2" fmla="*/ 186 w 194"/>
                <a:gd name="T3" fmla="*/ 19 h 276"/>
                <a:gd name="T4" fmla="*/ 89 w 194"/>
                <a:gd name="T5" fmla="*/ 2 h 276"/>
                <a:gd name="T6" fmla="*/ 87 w 194"/>
                <a:gd name="T7" fmla="*/ 2 h 276"/>
                <a:gd name="T8" fmla="*/ 80 w 194"/>
                <a:gd name="T9" fmla="*/ 2 h 276"/>
                <a:gd name="T10" fmla="*/ 7 w 194"/>
                <a:gd name="T11" fmla="*/ 19 h 276"/>
                <a:gd name="T12" fmla="*/ 7 w 194"/>
                <a:gd name="T13" fmla="*/ 19 h 276"/>
                <a:gd name="T14" fmla="*/ 0 w 194"/>
                <a:gd name="T15" fmla="*/ 26 h 276"/>
                <a:gd name="T16" fmla="*/ 0 w 194"/>
                <a:gd name="T17" fmla="*/ 67 h 276"/>
                <a:gd name="T18" fmla="*/ 0 w 194"/>
                <a:gd name="T19" fmla="*/ 75 h 276"/>
                <a:gd name="T20" fmla="*/ 0 w 194"/>
                <a:gd name="T21" fmla="*/ 85 h 276"/>
                <a:gd name="T22" fmla="*/ 0 w 194"/>
                <a:gd name="T23" fmla="*/ 91 h 276"/>
                <a:gd name="T24" fmla="*/ 0 w 194"/>
                <a:gd name="T25" fmla="*/ 134 h 276"/>
                <a:gd name="T26" fmla="*/ 16 w 194"/>
                <a:gd name="T27" fmla="*/ 142 h 276"/>
                <a:gd name="T28" fmla="*/ 33 w 194"/>
                <a:gd name="T29" fmla="*/ 134 h 276"/>
                <a:gd name="T30" fmla="*/ 33 w 194"/>
                <a:gd name="T31" fmla="*/ 90 h 276"/>
                <a:gd name="T32" fmla="*/ 33 w 194"/>
                <a:gd name="T33" fmla="*/ 85 h 276"/>
                <a:gd name="T34" fmla="*/ 33 w 194"/>
                <a:gd name="T35" fmla="*/ 75 h 276"/>
                <a:gd name="T36" fmla="*/ 33 w 194"/>
                <a:gd name="T37" fmla="*/ 70 h 276"/>
                <a:gd name="T38" fmla="*/ 33 w 194"/>
                <a:gd name="T39" fmla="*/ 53 h 276"/>
                <a:gd name="T40" fmla="*/ 43 w 194"/>
                <a:gd name="T41" fmla="*/ 50 h 276"/>
                <a:gd name="T42" fmla="*/ 43 w 194"/>
                <a:gd name="T43" fmla="*/ 83 h 276"/>
                <a:gd name="T44" fmla="*/ 43 w 194"/>
                <a:gd name="T45" fmla="*/ 124 h 276"/>
                <a:gd name="T46" fmla="*/ 43 w 194"/>
                <a:gd name="T47" fmla="*/ 167 h 276"/>
                <a:gd name="T48" fmla="*/ 43 w 194"/>
                <a:gd name="T49" fmla="*/ 179 h 276"/>
                <a:gd name="T50" fmla="*/ 43 w 194"/>
                <a:gd name="T51" fmla="*/ 264 h 276"/>
                <a:gd name="T52" fmla="*/ 67 w 194"/>
                <a:gd name="T53" fmla="*/ 276 h 276"/>
                <a:gd name="T54" fmla="*/ 92 w 194"/>
                <a:gd name="T55" fmla="*/ 264 h 276"/>
                <a:gd name="T56" fmla="*/ 92 w 194"/>
                <a:gd name="T57" fmla="*/ 179 h 276"/>
                <a:gd name="T58" fmla="*/ 92 w 194"/>
                <a:gd name="T59" fmla="*/ 169 h 276"/>
                <a:gd name="T60" fmla="*/ 103 w 194"/>
                <a:gd name="T61" fmla="*/ 169 h 276"/>
                <a:gd name="T62" fmla="*/ 103 w 194"/>
                <a:gd name="T63" fmla="*/ 179 h 276"/>
                <a:gd name="T64" fmla="*/ 103 w 194"/>
                <a:gd name="T65" fmla="*/ 264 h 276"/>
                <a:gd name="T66" fmla="*/ 127 w 194"/>
                <a:gd name="T67" fmla="*/ 276 h 276"/>
                <a:gd name="T68" fmla="*/ 151 w 194"/>
                <a:gd name="T69" fmla="*/ 264 h 276"/>
                <a:gd name="T70" fmla="*/ 151 w 194"/>
                <a:gd name="T71" fmla="*/ 179 h 276"/>
                <a:gd name="T72" fmla="*/ 151 w 194"/>
                <a:gd name="T73" fmla="*/ 167 h 276"/>
                <a:gd name="T74" fmla="*/ 151 w 194"/>
                <a:gd name="T75" fmla="*/ 124 h 276"/>
                <a:gd name="T76" fmla="*/ 151 w 194"/>
                <a:gd name="T77" fmla="*/ 83 h 276"/>
                <a:gd name="T78" fmla="*/ 151 w 194"/>
                <a:gd name="T79" fmla="*/ 50 h 276"/>
                <a:gd name="T80" fmla="*/ 160 w 194"/>
                <a:gd name="T81" fmla="*/ 52 h 276"/>
                <a:gd name="T82" fmla="*/ 160 w 194"/>
                <a:gd name="T83" fmla="*/ 67 h 276"/>
                <a:gd name="T84" fmla="*/ 160 w 194"/>
                <a:gd name="T85" fmla="*/ 75 h 276"/>
                <a:gd name="T86" fmla="*/ 160 w 194"/>
                <a:gd name="T87" fmla="*/ 85 h 276"/>
                <a:gd name="T88" fmla="*/ 160 w 194"/>
                <a:gd name="T89" fmla="*/ 91 h 276"/>
                <a:gd name="T90" fmla="*/ 160 w 194"/>
                <a:gd name="T91" fmla="*/ 134 h 276"/>
                <a:gd name="T92" fmla="*/ 177 w 194"/>
                <a:gd name="T93" fmla="*/ 142 h 276"/>
                <a:gd name="T94" fmla="*/ 194 w 194"/>
                <a:gd name="T95" fmla="*/ 134 h 276"/>
                <a:gd name="T96" fmla="*/ 194 w 194"/>
                <a:gd name="T97" fmla="*/ 90 h 276"/>
                <a:gd name="T98" fmla="*/ 194 w 194"/>
                <a:gd name="T99" fmla="*/ 85 h 276"/>
                <a:gd name="T100" fmla="*/ 194 w 194"/>
                <a:gd name="T101" fmla="*/ 75 h 276"/>
                <a:gd name="T102" fmla="*/ 194 w 194"/>
                <a:gd name="T103" fmla="*/ 70 h 276"/>
                <a:gd name="T104" fmla="*/ 194 w 194"/>
                <a:gd name="T105" fmla="*/ 26 h 276"/>
                <a:gd name="T106" fmla="*/ 186 w 194"/>
                <a:gd name="T107" fmla="*/ 19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4" h="276">
                  <a:moveTo>
                    <a:pt x="186" y="19"/>
                  </a:moveTo>
                  <a:cubicBezTo>
                    <a:pt x="186" y="19"/>
                    <a:pt x="186" y="19"/>
                    <a:pt x="186" y="19"/>
                  </a:cubicBezTo>
                  <a:cubicBezTo>
                    <a:pt x="151" y="4"/>
                    <a:pt x="118" y="0"/>
                    <a:pt x="89" y="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4" y="2"/>
                    <a:pt x="82" y="2"/>
                    <a:pt x="80" y="2"/>
                  </a:cubicBezTo>
                  <a:cubicBezTo>
                    <a:pt x="37" y="5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3" y="20"/>
                    <a:pt x="0" y="23"/>
                    <a:pt x="0" y="2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8"/>
                    <a:pt x="7" y="142"/>
                    <a:pt x="16" y="142"/>
                  </a:cubicBezTo>
                  <a:cubicBezTo>
                    <a:pt x="25" y="142"/>
                    <a:pt x="33" y="138"/>
                    <a:pt x="33" y="134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7" y="52"/>
                    <a:pt x="40" y="51"/>
                    <a:pt x="43" y="50"/>
                  </a:cubicBezTo>
                  <a:cubicBezTo>
                    <a:pt x="43" y="83"/>
                    <a:pt x="43" y="83"/>
                    <a:pt x="43" y="83"/>
                  </a:cubicBezTo>
                  <a:cubicBezTo>
                    <a:pt x="43" y="124"/>
                    <a:pt x="43" y="124"/>
                    <a:pt x="43" y="124"/>
                  </a:cubicBezTo>
                  <a:cubicBezTo>
                    <a:pt x="43" y="167"/>
                    <a:pt x="43" y="167"/>
                    <a:pt x="43" y="167"/>
                  </a:cubicBezTo>
                  <a:cubicBezTo>
                    <a:pt x="43" y="179"/>
                    <a:pt x="43" y="179"/>
                    <a:pt x="43" y="179"/>
                  </a:cubicBezTo>
                  <a:cubicBezTo>
                    <a:pt x="43" y="264"/>
                    <a:pt x="43" y="264"/>
                    <a:pt x="43" y="264"/>
                  </a:cubicBezTo>
                  <a:cubicBezTo>
                    <a:pt x="43" y="271"/>
                    <a:pt x="54" y="276"/>
                    <a:pt x="67" y="276"/>
                  </a:cubicBezTo>
                  <a:cubicBezTo>
                    <a:pt x="81" y="276"/>
                    <a:pt x="92" y="271"/>
                    <a:pt x="92" y="264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2" y="169"/>
                    <a:pt x="92" y="169"/>
                    <a:pt x="92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79"/>
                    <a:pt x="103" y="179"/>
                    <a:pt x="103" y="179"/>
                  </a:cubicBezTo>
                  <a:cubicBezTo>
                    <a:pt x="103" y="264"/>
                    <a:pt x="103" y="264"/>
                    <a:pt x="103" y="264"/>
                  </a:cubicBezTo>
                  <a:cubicBezTo>
                    <a:pt x="103" y="271"/>
                    <a:pt x="114" y="276"/>
                    <a:pt x="127" y="276"/>
                  </a:cubicBezTo>
                  <a:cubicBezTo>
                    <a:pt x="141" y="276"/>
                    <a:pt x="151" y="271"/>
                    <a:pt x="151" y="264"/>
                  </a:cubicBezTo>
                  <a:cubicBezTo>
                    <a:pt x="151" y="179"/>
                    <a:pt x="151" y="179"/>
                    <a:pt x="151" y="179"/>
                  </a:cubicBezTo>
                  <a:cubicBezTo>
                    <a:pt x="151" y="167"/>
                    <a:pt x="151" y="167"/>
                    <a:pt x="151" y="167"/>
                  </a:cubicBezTo>
                  <a:cubicBezTo>
                    <a:pt x="151" y="124"/>
                    <a:pt x="151" y="124"/>
                    <a:pt x="151" y="124"/>
                  </a:cubicBezTo>
                  <a:cubicBezTo>
                    <a:pt x="151" y="83"/>
                    <a:pt x="151" y="83"/>
                    <a:pt x="151" y="83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5" y="51"/>
                    <a:pt x="158" y="51"/>
                    <a:pt x="160" y="52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0" y="85"/>
                    <a:pt x="160" y="85"/>
                    <a:pt x="160" y="85"/>
                  </a:cubicBezTo>
                  <a:cubicBezTo>
                    <a:pt x="160" y="91"/>
                    <a:pt x="160" y="91"/>
                    <a:pt x="160" y="91"/>
                  </a:cubicBezTo>
                  <a:cubicBezTo>
                    <a:pt x="160" y="134"/>
                    <a:pt x="160" y="134"/>
                    <a:pt x="160" y="134"/>
                  </a:cubicBezTo>
                  <a:cubicBezTo>
                    <a:pt x="160" y="138"/>
                    <a:pt x="168" y="142"/>
                    <a:pt x="177" y="142"/>
                  </a:cubicBezTo>
                  <a:cubicBezTo>
                    <a:pt x="186" y="142"/>
                    <a:pt x="194" y="138"/>
                    <a:pt x="194" y="134"/>
                  </a:cubicBezTo>
                  <a:cubicBezTo>
                    <a:pt x="194" y="90"/>
                    <a:pt x="194" y="90"/>
                    <a:pt x="194" y="90"/>
                  </a:cubicBezTo>
                  <a:cubicBezTo>
                    <a:pt x="194" y="85"/>
                    <a:pt x="194" y="85"/>
                    <a:pt x="194" y="85"/>
                  </a:cubicBezTo>
                  <a:cubicBezTo>
                    <a:pt x="194" y="75"/>
                    <a:pt x="194" y="75"/>
                    <a:pt x="194" y="75"/>
                  </a:cubicBezTo>
                  <a:cubicBezTo>
                    <a:pt x="194" y="70"/>
                    <a:pt x="194" y="70"/>
                    <a:pt x="194" y="70"/>
                  </a:cubicBezTo>
                  <a:cubicBezTo>
                    <a:pt x="194" y="26"/>
                    <a:pt x="194" y="26"/>
                    <a:pt x="194" y="26"/>
                  </a:cubicBezTo>
                  <a:cubicBezTo>
                    <a:pt x="194" y="23"/>
                    <a:pt x="190" y="20"/>
                    <a:pt x="186" y="19"/>
                  </a:cubicBez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419C187-8314-4976-8EBC-86CF0A16351C}"/>
              </a:ext>
            </a:extLst>
          </p:cNvPr>
          <p:cNvGrpSpPr/>
          <p:nvPr/>
        </p:nvGrpSpPr>
        <p:grpSpPr>
          <a:xfrm>
            <a:off x="4104184" y="5333752"/>
            <a:ext cx="1122423" cy="523220"/>
            <a:chOff x="2716727" y="2104262"/>
            <a:chExt cx="1011019" cy="471289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B759121-11F7-4955-82DA-97A0876D6595}"/>
                </a:ext>
              </a:extLst>
            </p:cNvPr>
            <p:cNvSpPr/>
            <p:nvPr/>
          </p:nvSpPr>
          <p:spPr>
            <a:xfrm>
              <a:off x="2739585" y="2339111"/>
              <a:ext cx="687368" cy="228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5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유경현</a:t>
              </a:r>
              <a:endParaRPr lang="en-US" altLang="ko-KR" sz="105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F324542-E057-4498-8A65-2A00D4EE2BD9}"/>
                </a:ext>
              </a:extLst>
            </p:cNvPr>
            <p:cNvSpPr/>
            <p:nvPr/>
          </p:nvSpPr>
          <p:spPr>
            <a:xfrm>
              <a:off x="2716727" y="2104262"/>
              <a:ext cx="1011019" cy="4712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latin typeface="+mn-ea"/>
                  <a:ea typeface="+mn-ea"/>
                </a:rPr>
                <a:t>201521009</a:t>
              </a:r>
            </a:p>
            <a:p>
              <a:endParaRPr lang="en-US" altLang="ko-KR" sz="1400" b="1" dirty="0">
                <a:solidFill>
                  <a:schemeClr val="accent3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5654150-7C23-4608-9C29-101B03CD3715}"/>
              </a:ext>
            </a:extLst>
          </p:cNvPr>
          <p:cNvCxnSpPr/>
          <p:nvPr/>
        </p:nvCxnSpPr>
        <p:spPr>
          <a:xfrm>
            <a:off x="5192455" y="5605066"/>
            <a:ext cx="493480" cy="0"/>
          </a:xfrm>
          <a:prstGeom prst="line">
            <a:avLst/>
          </a:prstGeom>
          <a:ln w="190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66060EE-8C08-43E3-9A79-7AB4CF84B7CA}"/>
              </a:ext>
            </a:extLst>
          </p:cNvPr>
          <p:cNvGrpSpPr/>
          <p:nvPr/>
        </p:nvGrpSpPr>
        <p:grpSpPr>
          <a:xfrm>
            <a:off x="5709554" y="5285360"/>
            <a:ext cx="2498658" cy="506953"/>
            <a:chOff x="2716725" y="2104258"/>
            <a:chExt cx="2250658" cy="45663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B117D9C-288E-4E55-9A2C-275DF08CED56}"/>
                </a:ext>
              </a:extLst>
            </p:cNvPr>
            <p:cNvSpPr/>
            <p:nvPr/>
          </p:nvSpPr>
          <p:spPr>
            <a:xfrm>
              <a:off x="2739585" y="2339111"/>
              <a:ext cx="2227798" cy="2217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개발제안서 작성</a:t>
              </a:r>
              <a:endParaRPr lang="en-US" altLang="ko-KR" sz="10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58ECD97-B39D-453A-A2E4-76E511BB77F3}"/>
                </a:ext>
              </a:extLst>
            </p:cNvPr>
            <p:cNvSpPr/>
            <p:nvPr/>
          </p:nvSpPr>
          <p:spPr>
            <a:xfrm>
              <a:off x="2716725" y="2104258"/>
              <a:ext cx="443566" cy="249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팀원</a:t>
              </a:r>
              <a:endPara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5A78BC9-B9EF-4C9E-842F-9A89756D12E5}"/>
              </a:ext>
            </a:extLst>
          </p:cNvPr>
          <p:cNvGrpSpPr/>
          <p:nvPr/>
        </p:nvGrpSpPr>
        <p:grpSpPr>
          <a:xfrm>
            <a:off x="5665593" y="3047894"/>
            <a:ext cx="2498658" cy="506953"/>
            <a:chOff x="2716725" y="2104258"/>
            <a:chExt cx="2250658" cy="45663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D0198A5-283E-4EAF-BC82-F9CA51E3A809}"/>
                </a:ext>
              </a:extLst>
            </p:cNvPr>
            <p:cNvSpPr/>
            <p:nvPr/>
          </p:nvSpPr>
          <p:spPr>
            <a:xfrm>
              <a:off x="2739585" y="2339111"/>
              <a:ext cx="2227798" cy="2217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PPT </a:t>
              </a:r>
              <a:r>
                <a:rPr lang="ko-KR" altLang="en-US" sz="1000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작성 및 발표</a:t>
              </a:r>
              <a:endParaRPr lang="en-US" altLang="ko-KR" sz="10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87B84BD-2FD0-4BCC-B04E-4680F3E951FC}"/>
                </a:ext>
              </a:extLst>
            </p:cNvPr>
            <p:cNvSpPr/>
            <p:nvPr/>
          </p:nvSpPr>
          <p:spPr>
            <a:xfrm>
              <a:off x="2716725" y="2104258"/>
              <a:ext cx="443566" cy="249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chemeClr val="bg2">
                      <a:lumMod val="50000"/>
                    </a:schemeClr>
                  </a:solidFill>
                  <a:latin typeface="+mn-ea"/>
                  <a:ea typeface="+mn-ea"/>
                </a:rPr>
                <a:t>팀원</a:t>
              </a:r>
              <a:endPara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212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E4D96-A9C1-4813-AC75-EEE49D2A90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07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4276738" y="3270510"/>
            <a:ext cx="3233972" cy="646331"/>
          </a:xfrm>
        </p:spPr>
        <p:txBody>
          <a:bodyPr/>
          <a:lstStyle/>
          <a:p>
            <a:r>
              <a:rPr lang="en-US" altLang="ko-KR" sz="3600" dirty="0"/>
              <a:t>Q &amp; A </a:t>
            </a:r>
            <a:endParaRPr lang="ko-KR" altLang="en-US" sz="36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2B47C9-8262-4C03-B142-80E4719CDA0C}"/>
              </a:ext>
            </a:extLst>
          </p:cNvPr>
          <p:cNvCxnSpPr/>
          <p:nvPr/>
        </p:nvCxnSpPr>
        <p:spPr>
          <a:xfrm>
            <a:off x="3948546" y="3237258"/>
            <a:ext cx="0" cy="2664779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753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DCC652E-0AA8-4D60-A7CD-4A7AE026C3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0"/>
            <a:ext cx="9144000" cy="6858000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89767A81-113B-47AB-B90D-2AEB51067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4221" y="4175829"/>
            <a:ext cx="4085438" cy="100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5600" b="1" dirty="0">
                <a:solidFill>
                  <a:schemeClr val="bg2">
                    <a:lumMod val="50000"/>
                  </a:schemeClr>
                </a:solidFill>
              </a:rPr>
              <a:t>Thank You</a:t>
            </a:r>
            <a:endParaRPr kumimoji="0" lang="ko-KR" altLang="en-US" sz="5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E17A88C6-270A-45F3-BC2F-7AE322CB9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4220" y="3926614"/>
            <a:ext cx="3733101" cy="28835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dist" eaLnBrk="1" hangingPunct="1">
              <a:spcBef>
                <a:spcPct val="0"/>
              </a:spcBef>
              <a:buFontTx/>
              <a:buNone/>
            </a:pPr>
            <a:endParaRPr kumimoji="0" lang="ko-KR" altLang="en-US" sz="1600" spc="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2F728AB2-D799-4FD5-9EBD-8D2A8B5DD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777" y="5558205"/>
            <a:ext cx="3204033" cy="35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kumimoji="0" lang="en-US" altLang="ko-KR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0AD8190B-0E22-4419-ADDD-9E155730B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777" y="5281933"/>
            <a:ext cx="2411945" cy="3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endParaRPr kumimoji="0" lang="en-US" altLang="ko-KR" sz="10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3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프로그램 소개</a:t>
            </a:r>
          </a:p>
        </p:txBody>
      </p:sp>
      <p:sp>
        <p:nvSpPr>
          <p:cNvPr id="82" name="자유형: 도형 81"/>
          <p:cNvSpPr/>
          <p:nvPr/>
        </p:nvSpPr>
        <p:spPr>
          <a:xfrm>
            <a:off x="4601407" y="4661633"/>
            <a:ext cx="785439" cy="1218154"/>
          </a:xfrm>
          <a:custGeom>
            <a:avLst/>
            <a:gdLst>
              <a:gd name="connsiteX0" fmla="*/ 228340 w 854671"/>
              <a:gd name="connsiteY0" fmla="*/ 0 h 1370013"/>
              <a:gd name="connsiteX1" fmla="*/ 854671 w 854671"/>
              <a:gd name="connsiteY1" fmla="*/ 0 h 1370013"/>
              <a:gd name="connsiteX2" fmla="*/ 854671 w 854671"/>
              <a:gd name="connsiteY2" fmla="*/ 1370013 h 1370013"/>
              <a:gd name="connsiteX3" fmla="*/ 228340 w 854671"/>
              <a:gd name="connsiteY3" fmla="*/ 1370013 h 1370013"/>
              <a:gd name="connsiteX4" fmla="*/ 0 w 854671"/>
              <a:gd name="connsiteY4" fmla="*/ 1141673 h 1370013"/>
              <a:gd name="connsiteX5" fmla="*/ 0 w 854671"/>
              <a:gd name="connsiteY5" fmla="*/ 228340 h 1370013"/>
              <a:gd name="connsiteX6" fmla="*/ 228340 w 854671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671" h="1370013">
                <a:moveTo>
                  <a:pt x="228340" y="0"/>
                </a:moveTo>
                <a:lnTo>
                  <a:pt x="854671" y="0"/>
                </a:lnTo>
                <a:lnTo>
                  <a:pt x="854671" y="1370013"/>
                </a:lnTo>
                <a:lnTo>
                  <a:pt x="228340" y="1370013"/>
                </a:lnTo>
                <a:cubicBezTo>
                  <a:pt x="102231" y="1370013"/>
                  <a:pt x="0" y="1267782"/>
                  <a:pt x="0" y="1141673"/>
                </a:cubicBezTo>
                <a:lnTo>
                  <a:pt x="0" y="228340"/>
                </a:lnTo>
                <a:cubicBezTo>
                  <a:pt x="0" y="102231"/>
                  <a:pt x="102231" y="0"/>
                  <a:pt x="228340" y="0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3" name="자유형: 도형 82"/>
          <p:cNvSpPr/>
          <p:nvPr/>
        </p:nvSpPr>
        <p:spPr>
          <a:xfrm>
            <a:off x="5420578" y="4661632"/>
            <a:ext cx="1940036" cy="1218154"/>
          </a:xfrm>
          <a:custGeom>
            <a:avLst/>
            <a:gdLst>
              <a:gd name="connsiteX0" fmla="*/ 0 w 2026642"/>
              <a:gd name="connsiteY0" fmla="*/ 0 h 1370013"/>
              <a:gd name="connsiteX1" fmla="*/ 1798302 w 2026642"/>
              <a:gd name="connsiteY1" fmla="*/ 0 h 1370013"/>
              <a:gd name="connsiteX2" fmla="*/ 2026642 w 2026642"/>
              <a:gd name="connsiteY2" fmla="*/ 228340 h 1370013"/>
              <a:gd name="connsiteX3" fmla="*/ 2026642 w 2026642"/>
              <a:gd name="connsiteY3" fmla="*/ 1141673 h 1370013"/>
              <a:gd name="connsiteX4" fmla="*/ 1798302 w 2026642"/>
              <a:gd name="connsiteY4" fmla="*/ 1370013 h 1370013"/>
              <a:gd name="connsiteX5" fmla="*/ 0 w 2026642"/>
              <a:gd name="connsiteY5" fmla="*/ 1370013 h 1370013"/>
              <a:gd name="connsiteX6" fmla="*/ 0 w 2026642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6642" h="1370013">
                <a:moveTo>
                  <a:pt x="0" y="0"/>
                </a:moveTo>
                <a:lnTo>
                  <a:pt x="1798302" y="0"/>
                </a:lnTo>
                <a:cubicBezTo>
                  <a:pt x="1924411" y="0"/>
                  <a:pt x="2026642" y="102231"/>
                  <a:pt x="2026642" y="228340"/>
                </a:cubicBezTo>
                <a:lnTo>
                  <a:pt x="2026642" y="1141673"/>
                </a:lnTo>
                <a:cubicBezTo>
                  <a:pt x="2026642" y="1267782"/>
                  <a:pt x="1924411" y="1370013"/>
                  <a:pt x="1798302" y="1370013"/>
                </a:cubicBezTo>
                <a:lnTo>
                  <a:pt x="0" y="137001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84" name="자유형: 도형 83"/>
          <p:cNvSpPr/>
          <p:nvPr/>
        </p:nvSpPr>
        <p:spPr>
          <a:xfrm>
            <a:off x="3326523" y="3226903"/>
            <a:ext cx="785439" cy="1218154"/>
          </a:xfrm>
          <a:custGeom>
            <a:avLst/>
            <a:gdLst>
              <a:gd name="connsiteX0" fmla="*/ 228340 w 854671"/>
              <a:gd name="connsiteY0" fmla="*/ 0 h 1370013"/>
              <a:gd name="connsiteX1" fmla="*/ 854671 w 854671"/>
              <a:gd name="connsiteY1" fmla="*/ 0 h 1370013"/>
              <a:gd name="connsiteX2" fmla="*/ 854671 w 854671"/>
              <a:gd name="connsiteY2" fmla="*/ 1370013 h 1370013"/>
              <a:gd name="connsiteX3" fmla="*/ 228340 w 854671"/>
              <a:gd name="connsiteY3" fmla="*/ 1370013 h 1370013"/>
              <a:gd name="connsiteX4" fmla="*/ 0 w 854671"/>
              <a:gd name="connsiteY4" fmla="*/ 1141673 h 1370013"/>
              <a:gd name="connsiteX5" fmla="*/ 0 w 854671"/>
              <a:gd name="connsiteY5" fmla="*/ 228340 h 1370013"/>
              <a:gd name="connsiteX6" fmla="*/ 228340 w 854671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671" h="1370013">
                <a:moveTo>
                  <a:pt x="228340" y="0"/>
                </a:moveTo>
                <a:lnTo>
                  <a:pt x="854671" y="0"/>
                </a:lnTo>
                <a:lnTo>
                  <a:pt x="854671" y="1370013"/>
                </a:lnTo>
                <a:lnTo>
                  <a:pt x="228340" y="1370013"/>
                </a:lnTo>
                <a:cubicBezTo>
                  <a:pt x="102231" y="1370013"/>
                  <a:pt x="0" y="1267782"/>
                  <a:pt x="0" y="1141673"/>
                </a:cubicBezTo>
                <a:lnTo>
                  <a:pt x="0" y="228340"/>
                </a:lnTo>
                <a:cubicBezTo>
                  <a:pt x="0" y="102231"/>
                  <a:pt x="102231" y="0"/>
                  <a:pt x="228340" y="0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5" name="자유형: 도형 84"/>
          <p:cNvSpPr/>
          <p:nvPr/>
        </p:nvSpPr>
        <p:spPr>
          <a:xfrm>
            <a:off x="4136900" y="3226901"/>
            <a:ext cx="1940036" cy="1218154"/>
          </a:xfrm>
          <a:custGeom>
            <a:avLst/>
            <a:gdLst>
              <a:gd name="connsiteX0" fmla="*/ 0 w 2026642"/>
              <a:gd name="connsiteY0" fmla="*/ 0 h 1370013"/>
              <a:gd name="connsiteX1" fmla="*/ 1798302 w 2026642"/>
              <a:gd name="connsiteY1" fmla="*/ 0 h 1370013"/>
              <a:gd name="connsiteX2" fmla="*/ 2026642 w 2026642"/>
              <a:gd name="connsiteY2" fmla="*/ 228340 h 1370013"/>
              <a:gd name="connsiteX3" fmla="*/ 2026642 w 2026642"/>
              <a:gd name="connsiteY3" fmla="*/ 1141673 h 1370013"/>
              <a:gd name="connsiteX4" fmla="*/ 1798302 w 2026642"/>
              <a:gd name="connsiteY4" fmla="*/ 1370013 h 1370013"/>
              <a:gd name="connsiteX5" fmla="*/ 0 w 2026642"/>
              <a:gd name="connsiteY5" fmla="*/ 1370013 h 1370013"/>
              <a:gd name="connsiteX6" fmla="*/ 0 w 2026642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6642" h="1370013">
                <a:moveTo>
                  <a:pt x="0" y="0"/>
                </a:moveTo>
                <a:lnTo>
                  <a:pt x="1798302" y="0"/>
                </a:lnTo>
                <a:cubicBezTo>
                  <a:pt x="1924411" y="0"/>
                  <a:pt x="2026642" y="102231"/>
                  <a:pt x="2026642" y="228340"/>
                </a:cubicBezTo>
                <a:lnTo>
                  <a:pt x="2026642" y="1141673"/>
                </a:lnTo>
                <a:cubicBezTo>
                  <a:pt x="2026642" y="1267782"/>
                  <a:pt x="1924411" y="1370013"/>
                  <a:pt x="1798302" y="1370013"/>
                </a:cubicBezTo>
                <a:lnTo>
                  <a:pt x="0" y="137001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441990" y="3652871"/>
            <a:ext cx="600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GOAL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215712" y="3367454"/>
            <a:ext cx="1798226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JDBC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와 </a:t>
            </a:r>
            <a:r>
              <a:rPr lang="en-US" altLang="ko-KR" sz="1050" dirty="0" err="1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MySql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을 이용하여 관리자가 보다 편하게 도서관내 고객데이터를 유지 및 관리 시스템을 개발</a:t>
            </a:r>
          </a:p>
        </p:txBody>
      </p:sp>
      <p:sp>
        <p:nvSpPr>
          <p:cNvPr id="80" name="자유형: 도형 79"/>
          <p:cNvSpPr/>
          <p:nvPr/>
        </p:nvSpPr>
        <p:spPr>
          <a:xfrm>
            <a:off x="1475656" y="4670425"/>
            <a:ext cx="785439" cy="1218154"/>
          </a:xfrm>
          <a:custGeom>
            <a:avLst/>
            <a:gdLst>
              <a:gd name="connsiteX0" fmla="*/ 228340 w 854671"/>
              <a:gd name="connsiteY0" fmla="*/ 0 h 1370013"/>
              <a:gd name="connsiteX1" fmla="*/ 854671 w 854671"/>
              <a:gd name="connsiteY1" fmla="*/ 0 h 1370013"/>
              <a:gd name="connsiteX2" fmla="*/ 854671 w 854671"/>
              <a:gd name="connsiteY2" fmla="*/ 1370013 h 1370013"/>
              <a:gd name="connsiteX3" fmla="*/ 228340 w 854671"/>
              <a:gd name="connsiteY3" fmla="*/ 1370013 h 1370013"/>
              <a:gd name="connsiteX4" fmla="*/ 0 w 854671"/>
              <a:gd name="connsiteY4" fmla="*/ 1141673 h 1370013"/>
              <a:gd name="connsiteX5" fmla="*/ 0 w 854671"/>
              <a:gd name="connsiteY5" fmla="*/ 228340 h 1370013"/>
              <a:gd name="connsiteX6" fmla="*/ 228340 w 854671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671" h="1370013">
                <a:moveTo>
                  <a:pt x="228340" y="0"/>
                </a:moveTo>
                <a:lnTo>
                  <a:pt x="854671" y="0"/>
                </a:lnTo>
                <a:lnTo>
                  <a:pt x="854671" y="1370013"/>
                </a:lnTo>
                <a:lnTo>
                  <a:pt x="228340" y="1370013"/>
                </a:lnTo>
                <a:cubicBezTo>
                  <a:pt x="102231" y="1370013"/>
                  <a:pt x="0" y="1267782"/>
                  <a:pt x="0" y="1141673"/>
                </a:cubicBezTo>
                <a:lnTo>
                  <a:pt x="0" y="228340"/>
                </a:lnTo>
                <a:cubicBezTo>
                  <a:pt x="0" y="102231"/>
                  <a:pt x="102231" y="0"/>
                  <a:pt x="228340" y="0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자유형: 도형 80"/>
          <p:cNvSpPr/>
          <p:nvPr/>
        </p:nvSpPr>
        <p:spPr>
          <a:xfrm>
            <a:off x="2286034" y="4670425"/>
            <a:ext cx="1940036" cy="1218154"/>
          </a:xfrm>
          <a:custGeom>
            <a:avLst/>
            <a:gdLst>
              <a:gd name="connsiteX0" fmla="*/ 0 w 2026642"/>
              <a:gd name="connsiteY0" fmla="*/ 0 h 1370013"/>
              <a:gd name="connsiteX1" fmla="*/ 1798302 w 2026642"/>
              <a:gd name="connsiteY1" fmla="*/ 0 h 1370013"/>
              <a:gd name="connsiteX2" fmla="*/ 2026642 w 2026642"/>
              <a:gd name="connsiteY2" fmla="*/ 228340 h 1370013"/>
              <a:gd name="connsiteX3" fmla="*/ 2026642 w 2026642"/>
              <a:gd name="connsiteY3" fmla="*/ 1141673 h 1370013"/>
              <a:gd name="connsiteX4" fmla="*/ 1798302 w 2026642"/>
              <a:gd name="connsiteY4" fmla="*/ 1370013 h 1370013"/>
              <a:gd name="connsiteX5" fmla="*/ 0 w 2026642"/>
              <a:gd name="connsiteY5" fmla="*/ 1370013 h 1370013"/>
              <a:gd name="connsiteX6" fmla="*/ 0 w 2026642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6642" h="1370013">
                <a:moveTo>
                  <a:pt x="0" y="0"/>
                </a:moveTo>
                <a:lnTo>
                  <a:pt x="1798302" y="0"/>
                </a:lnTo>
                <a:cubicBezTo>
                  <a:pt x="1924411" y="0"/>
                  <a:pt x="2026642" y="102231"/>
                  <a:pt x="2026642" y="228340"/>
                </a:cubicBezTo>
                <a:lnTo>
                  <a:pt x="2026642" y="1141673"/>
                </a:lnTo>
                <a:cubicBezTo>
                  <a:pt x="2026642" y="1267782"/>
                  <a:pt x="1924411" y="1370013"/>
                  <a:pt x="1798302" y="1370013"/>
                </a:cubicBezTo>
                <a:lnTo>
                  <a:pt x="0" y="137001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86" name="자유형: 도형 85"/>
          <p:cNvSpPr/>
          <p:nvPr/>
        </p:nvSpPr>
        <p:spPr>
          <a:xfrm>
            <a:off x="482125" y="3244486"/>
            <a:ext cx="785439" cy="1218154"/>
          </a:xfrm>
          <a:custGeom>
            <a:avLst/>
            <a:gdLst>
              <a:gd name="connsiteX0" fmla="*/ 228340 w 854671"/>
              <a:gd name="connsiteY0" fmla="*/ 0 h 1370013"/>
              <a:gd name="connsiteX1" fmla="*/ 854671 w 854671"/>
              <a:gd name="connsiteY1" fmla="*/ 0 h 1370013"/>
              <a:gd name="connsiteX2" fmla="*/ 854671 w 854671"/>
              <a:gd name="connsiteY2" fmla="*/ 1370013 h 1370013"/>
              <a:gd name="connsiteX3" fmla="*/ 228340 w 854671"/>
              <a:gd name="connsiteY3" fmla="*/ 1370013 h 1370013"/>
              <a:gd name="connsiteX4" fmla="*/ 0 w 854671"/>
              <a:gd name="connsiteY4" fmla="*/ 1141673 h 1370013"/>
              <a:gd name="connsiteX5" fmla="*/ 0 w 854671"/>
              <a:gd name="connsiteY5" fmla="*/ 228340 h 1370013"/>
              <a:gd name="connsiteX6" fmla="*/ 228340 w 854671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671" h="1370013">
                <a:moveTo>
                  <a:pt x="228340" y="0"/>
                </a:moveTo>
                <a:lnTo>
                  <a:pt x="854671" y="0"/>
                </a:lnTo>
                <a:lnTo>
                  <a:pt x="854671" y="1370013"/>
                </a:lnTo>
                <a:lnTo>
                  <a:pt x="228340" y="1370013"/>
                </a:lnTo>
                <a:cubicBezTo>
                  <a:pt x="102231" y="1370013"/>
                  <a:pt x="0" y="1267782"/>
                  <a:pt x="0" y="1141673"/>
                </a:cubicBezTo>
                <a:lnTo>
                  <a:pt x="0" y="228340"/>
                </a:lnTo>
                <a:cubicBezTo>
                  <a:pt x="0" y="102231"/>
                  <a:pt x="102231" y="0"/>
                  <a:pt x="228340" y="0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7" name="자유형: 도형 86"/>
          <p:cNvSpPr/>
          <p:nvPr/>
        </p:nvSpPr>
        <p:spPr>
          <a:xfrm>
            <a:off x="1292503" y="3235693"/>
            <a:ext cx="1940036" cy="1218154"/>
          </a:xfrm>
          <a:custGeom>
            <a:avLst/>
            <a:gdLst>
              <a:gd name="connsiteX0" fmla="*/ 0 w 2026642"/>
              <a:gd name="connsiteY0" fmla="*/ 0 h 1370013"/>
              <a:gd name="connsiteX1" fmla="*/ 1798302 w 2026642"/>
              <a:gd name="connsiteY1" fmla="*/ 0 h 1370013"/>
              <a:gd name="connsiteX2" fmla="*/ 2026642 w 2026642"/>
              <a:gd name="connsiteY2" fmla="*/ 228340 h 1370013"/>
              <a:gd name="connsiteX3" fmla="*/ 2026642 w 2026642"/>
              <a:gd name="connsiteY3" fmla="*/ 1141673 h 1370013"/>
              <a:gd name="connsiteX4" fmla="*/ 1798302 w 2026642"/>
              <a:gd name="connsiteY4" fmla="*/ 1370013 h 1370013"/>
              <a:gd name="connsiteX5" fmla="*/ 0 w 2026642"/>
              <a:gd name="connsiteY5" fmla="*/ 1370013 h 1370013"/>
              <a:gd name="connsiteX6" fmla="*/ 0 w 2026642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6642" h="1370013">
                <a:moveTo>
                  <a:pt x="0" y="0"/>
                </a:moveTo>
                <a:lnTo>
                  <a:pt x="1798302" y="0"/>
                </a:lnTo>
                <a:cubicBezTo>
                  <a:pt x="1924411" y="0"/>
                  <a:pt x="2026642" y="102231"/>
                  <a:pt x="2026642" y="228340"/>
                </a:cubicBezTo>
                <a:lnTo>
                  <a:pt x="2026642" y="1141673"/>
                </a:lnTo>
                <a:cubicBezTo>
                  <a:pt x="2026642" y="1267782"/>
                  <a:pt x="1924411" y="1370013"/>
                  <a:pt x="1798302" y="1370013"/>
                </a:cubicBezTo>
                <a:lnTo>
                  <a:pt x="0" y="137001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326524" y="3248859"/>
            <a:ext cx="191783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도서관의 장서가 많아지고 이용하는 고객 수가 증가함에 따라 데이터의 양이 많아지며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매번 바뀌는 관리자가 이를 빠르게 처리하고 누구나 쉽게 관리할 수 있도록 하는 시스템이 필요해졌다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295520" y="4871652"/>
            <a:ext cx="186324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3.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학생의 경우 회원가입 및 로그인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도서검색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대출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대출연장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도서반납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연체비용에 대한 정보를 확인 할 수 있게 한다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77" name="사각형: 둥근 모서리 76"/>
          <p:cNvSpPr/>
          <p:nvPr/>
        </p:nvSpPr>
        <p:spPr>
          <a:xfrm>
            <a:off x="1475656" y="1753951"/>
            <a:ext cx="6191236" cy="848572"/>
          </a:xfrm>
          <a:prstGeom prst="roundRect">
            <a:avLst>
              <a:gd name="adj" fmla="val 4349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740877" y="1911743"/>
            <a:ext cx="5635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n-ea"/>
                <a:ea typeface="+mn-ea"/>
              </a:rPr>
              <a:t>도서관리 프로그램 </a:t>
            </a:r>
            <a:r>
              <a:rPr lang="en-US" altLang="ko-KR" sz="2400" b="1" dirty="0">
                <a:latin typeface="+mn-ea"/>
                <a:ea typeface="+mn-ea"/>
              </a:rPr>
              <a:t>- </a:t>
            </a:r>
            <a:r>
              <a:rPr lang="en-US" altLang="ko-KR" sz="2400" b="1" dirty="0" err="1">
                <a:latin typeface="+mn-ea"/>
                <a:ea typeface="+mn-ea"/>
              </a:rPr>
              <a:t>LibrarySystem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57859" y="5141702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FUNTION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90853" y="51094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개발환경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5521" y="3711486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WHY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9" name="자유형: 도형 83"/>
          <p:cNvSpPr/>
          <p:nvPr/>
        </p:nvSpPr>
        <p:spPr>
          <a:xfrm>
            <a:off x="6142991" y="3221040"/>
            <a:ext cx="785439" cy="1218154"/>
          </a:xfrm>
          <a:custGeom>
            <a:avLst/>
            <a:gdLst>
              <a:gd name="connsiteX0" fmla="*/ 228340 w 854671"/>
              <a:gd name="connsiteY0" fmla="*/ 0 h 1370013"/>
              <a:gd name="connsiteX1" fmla="*/ 854671 w 854671"/>
              <a:gd name="connsiteY1" fmla="*/ 0 h 1370013"/>
              <a:gd name="connsiteX2" fmla="*/ 854671 w 854671"/>
              <a:gd name="connsiteY2" fmla="*/ 1370013 h 1370013"/>
              <a:gd name="connsiteX3" fmla="*/ 228340 w 854671"/>
              <a:gd name="connsiteY3" fmla="*/ 1370013 h 1370013"/>
              <a:gd name="connsiteX4" fmla="*/ 0 w 854671"/>
              <a:gd name="connsiteY4" fmla="*/ 1141673 h 1370013"/>
              <a:gd name="connsiteX5" fmla="*/ 0 w 854671"/>
              <a:gd name="connsiteY5" fmla="*/ 228340 h 1370013"/>
              <a:gd name="connsiteX6" fmla="*/ 228340 w 854671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671" h="1370013">
                <a:moveTo>
                  <a:pt x="228340" y="0"/>
                </a:moveTo>
                <a:lnTo>
                  <a:pt x="854671" y="0"/>
                </a:lnTo>
                <a:lnTo>
                  <a:pt x="854671" y="1370013"/>
                </a:lnTo>
                <a:lnTo>
                  <a:pt x="228340" y="1370013"/>
                </a:lnTo>
                <a:cubicBezTo>
                  <a:pt x="102231" y="1370013"/>
                  <a:pt x="0" y="1267782"/>
                  <a:pt x="0" y="1141673"/>
                </a:cubicBezTo>
                <a:lnTo>
                  <a:pt x="0" y="228340"/>
                </a:lnTo>
                <a:cubicBezTo>
                  <a:pt x="0" y="102231"/>
                  <a:pt x="102231" y="0"/>
                  <a:pt x="228340" y="0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0" name="자유형: 도형 84"/>
          <p:cNvSpPr/>
          <p:nvPr/>
        </p:nvSpPr>
        <p:spPr>
          <a:xfrm>
            <a:off x="6966572" y="3229831"/>
            <a:ext cx="1940036" cy="1218154"/>
          </a:xfrm>
          <a:custGeom>
            <a:avLst/>
            <a:gdLst>
              <a:gd name="connsiteX0" fmla="*/ 0 w 2026642"/>
              <a:gd name="connsiteY0" fmla="*/ 0 h 1370013"/>
              <a:gd name="connsiteX1" fmla="*/ 1798302 w 2026642"/>
              <a:gd name="connsiteY1" fmla="*/ 0 h 1370013"/>
              <a:gd name="connsiteX2" fmla="*/ 2026642 w 2026642"/>
              <a:gd name="connsiteY2" fmla="*/ 228340 h 1370013"/>
              <a:gd name="connsiteX3" fmla="*/ 2026642 w 2026642"/>
              <a:gd name="connsiteY3" fmla="*/ 1141673 h 1370013"/>
              <a:gd name="connsiteX4" fmla="*/ 1798302 w 2026642"/>
              <a:gd name="connsiteY4" fmla="*/ 1370013 h 1370013"/>
              <a:gd name="connsiteX5" fmla="*/ 0 w 2026642"/>
              <a:gd name="connsiteY5" fmla="*/ 1370013 h 1370013"/>
              <a:gd name="connsiteX6" fmla="*/ 0 w 2026642"/>
              <a:gd name="connsiteY6" fmla="*/ 0 h 137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6642" h="1370013">
                <a:moveTo>
                  <a:pt x="0" y="0"/>
                </a:moveTo>
                <a:lnTo>
                  <a:pt x="1798302" y="0"/>
                </a:lnTo>
                <a:cubicBezTo>
                  <a:pt x="1924411" y="0"/>
                  <a:pt x="2026642" y="102231"/>
                  <a:pt x="2026642" y="228340"/>
                </a:cubicBezTo>
                <a:lnTo>
                  <a:pt x="2026642" y="1141673"/>
                </a:lnTo>
                <a:cubicBezTo>
                  <a:pt x="2026642" y="1267782"/>
                  <a:pt x="1924411" y="1370013"/>
                  <a:pt x="1798302" y="1370013"/>
                </a:cubicBezTo>
                <a:lnTo>
                  <a:pt x="0" y="137001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26575" y="3638217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FUNTION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023390" y="3344009"/>
            <a:ext cx="1830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1.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관리자와 사용자로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UI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가 나뉘지만 데이터베이스는 실시간으로 공유함</a:t>
            </a:r>
            <a:endParaRPr lang="en-US" altLang="ko-KR" sz="900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  <a:p>
            <a:pPr marL="228600" indent="-228600"/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2.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관리자는 대출 현황 확인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900" dirty="0" err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미반납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 도서 확인 및 반납을 할 수 있게 함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456078" y="4675212"/>
            <a:ext cx="18679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ko-KR" altLang="en-US" sz="800" dirty="0">
                <a:solidFill>
                  <a:schemeClr val="accent3"/>
                </a:solidFill>
                <a:latin typeface="+mn-lt"/>
              </a:rPr>
              <a:t>●</a:t>
            </a:r>
            <a:r>
              <a:rPr lang="en-US" altLang="ko-KR" sz="800" dirty="0">
                <a:solidFill>
                  <a:schemeClr val="accent3"/>
                </a:solidFill>
                <a:latin typeface="+mn-lt"/>
              </a:rPr>
              <a:t>Hardware</a:t>
            </a:r>
          </a:p>
          <a:p>
            <a:pPr latinLnBrk="1"/>
            <a:r>
              <a:rPr lang="pt-BR" altLang="ko-KR" sz="800" dirty="0">
                <a:solidFill>
                  <a:schemeClr val="accent3"/>
                </a:solidFill>
                <a:latin typeface="+mn-lt"/>
              </a:rPr>
              <a:t>- OS : mac os Mojave(10.14.4)</a:t>
            </a:r>
          </a:p>
          <a:p>
            <a:pPr latinLnBrk="1"/>
            <a:r>
              <a:rPr lang="pt-BR" altLang="ko-KR" sz="800" dirty="0">
                <a:solidFill>
                  <a:schemeClr val="accent3"/>
                </a:solidFill>
                <a:latin typeface="+mn-lt"/>
              </a:rPr>
              <a:t>- Cpu : 1.6 GHz intel core i5</a:t>
            </a:r>
          </a:p>
          <a:p>
            <a:pPr latinLnBrk="1"/>
            <a:r>
              <a:rPr lang="pt-BR" altLang="ko-KR" sz="800" dirty="0">
                <a:solidFill>
                  <a:schemeClr val="accent3"/>
                </a:solidFill>
                <a:latin typeface="+mn-lt"/>
              </a:rPr>
              <a:t>- Memory : 8GB</a:t>
            </a:r>
          </a:p>
          <a:p>
            <a:pPr latinLnBrk="1"/>
            <a:r>
              <a:rPr lang="pt-BR" altLang="ko-KR" sz="800" dirty="0">
                <a:solidFill>
                  <a:schemeClr val="accent3"/>
                </a:solidFill>
                <a:latin typeface="+mn-lt"/>
              </a:rPr>
              <a:t>- SSD : 256GB </a:t>
            </a:r>
          </a:p>
          <a:p>
            <a:pPr latinLnBrk="1"/>
            <a:r>
              <a:rPr lang="ko-KR" altLang="en-US" sz="800" dirty="0">
                <a:solidFill>
                  <a:schemeClr val="accent3"/>
                </a:solidFill>
                <a:latin typeface="+mn-lt"/>
              </a:rPr>
              <a:t>●</a:t>
            </a:r>
            <a:r>
              <a:rPr lang="en-US" altLang="ko-KR" sz="800" dirty="0">
                <a:solidFill>
                  <a:schemeClr val="accent3"/>
                </a:solidFill>
                <a:latin typeface="+mn-lt"/>
              </a:rPr>
              <a:t> Software</a:t>
            </a:r>
          </a:p>
          <a:p>
            <a:pPr latinLnBrk="1"/>
            <a:r>
              <a:rPr lang="en-US" altLang="ko-KR" sz="800" dirty="0">
                <a:solidFill>
                  <a:schemeClr val="accent3"/>
                </a:solidFill>
                <a:latin typeface="+mn-lt"/>
              </a:rPr>
              <a:t>- Program Language :java,  </a:t>
            </a:r>
            <a:r>
              <a:rPr lang="en-US" altLang="ko-KR" sz="800" dirty="0" err="1">
                <a:solidFill>
                  <a:schemeClr val="accent3"/>
                </a:solidFill>
                <a:latin typeface="+mn-lt"/>
              </a:rPr>
              <a:t>InteliJ</a:t>
            </a:r>
            <a:r>
              <a:rPr lang="en-US" altLang="ko-KR" sz="800" dirty="0">
                <a:solidFill>
                  <a:schemeClr val="accent3"/>
                </a:solidFill>
                <a:latin typeface="+mn-lt"/>
              </a:rPr>
              <a:t>(Ultimate 2019.1)</a:t>
            </a:r>
          </a:p>
          <a:p>
            <a:pPr latinLnBrk="1"/>
            <a:r>
              <a:rPr lang="en-US" altLang="ko-KR" sz="800" dirty="0">
                <a:solidFill>
                  <a:schemeClr val="accent3"/>
                </a:solidFill>
                <a:latin typeface="+mn-lt"/>
              </a:rPr>
              <a:t>-JDK 12, </a:t>
            </a:r>
            <a:r>
              <a:rPr lang="en-US" altLang="ko-KR" sz="800" dirty="0" err="1">
                <a:solidFill>
                  <a:schemeClr val="accent3"/>
                </a:solidFill>
                <a:latin typeface="+mn-lt"/>
              </a:rPr>
              <a:t>MySQL</a:t>
            </a:r>
            <a:endParaRPr lang="en-US" altLang="ko-KR" sz="800" dirty="0">
              <a:solidFill>
                <a:schemeClr val="accent3"/>
              </a:solidFill>
              <a:latin typeface="+mn-lt"/>
            </a:endParaRPr>
          </a:p>
          <a:p>
            <a:pPr marL="228600" indent="-228600"/>
            <a:endParaRPr lang="en-US" altLang="ko-KR" sz="800" dirty="0">
              <a:solidFill>
                <a:schemeClr val="accent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E4D96-A9C1-4813-AC75-EEE49D2A90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4276737" y="3270510"/>
            <a:ext cx="3750639" cy="646331"/>
          </a:xfrm>
        </p:spPr>
        <p:txBody>
          <a:bodyPr/>
          <a:lstStyle/>
          <a:p>
            <a:r>
              <a:rPr lang="ko-KR" altLang="en-US" sz="3600" dirty="0"/>
              <a:t>상황 분석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2B47C9-8262-4C03-B142-80E4719CDA0C}"/>
              </a:ext>
            </a:extLst>
          </p:cNvPr>
          <p:cNvCxnSpPr/>
          <p:nvPr/>
        </p:nvCxnSpPr>
        <p:spPr>
          <a:xfrm>
            <a:off x="3948546" y="3237258"/>
            <a:ext cx="0" cy="2664779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75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상황분석</a:t>
            </a:r>
          </a:p>
        </p:txBody>
      </p:sp>
      <p:sp>
        <p:nvSpPr>
          <p:cNvPr id="77" name="사각형: 둥근 모서리 76"/>
          <p:cNvSpPr/>
          <p:nvPr/>
        </p:nvSpPr>
        <p:spPr>
          <a:xfrm>
            <a:off x="694592" y="1226414"/>
            <a:ext cx="7737231" cy="848572"/>
          </a:xfrm>
          <a:prstGeom prst="roundRect">
            <a:avLst>
              <a:gd name="adj" fmla="val 4349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688124" y="1375413"/>
            <a:ext cx="5635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+mn-ea"/>
                <a:ea typeface="+mn-ea"/>
              </a:rPr>
              <a:t>상황분석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56138" y="2250832"/>
            <a:ext cx="7675685" cy="4281854"/>
          </a:xfrm>
          <a:prstGeom prst="roundRect">
            <a:avLst/>
          </a:prstGeom>
          <a:solidFill>
            <a:schemeClr val="tx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125416" y="2725616"/>
            <a:ext cx="69547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LibrarySystem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은 관리자가 도서를 등록하면 회원은 도서 검색 및 대출을 할 수 있는 도서관리 시스템이다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LibrarySystem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에 사용자가 접속하면 첫 화면에 로그인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회원가입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종료가 나온다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 user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로그인을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통하여 도서 검색을 위한 키워드를 입력해 원하는 도서를 검색할 수 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 </a:t>
            </a:r>
          </a:p>
          <a:p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user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가 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LibrarySystem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에 회원가입을 하면서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ID,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패스워드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이름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학번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학과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학년에 대한 개인정보를 입력한다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회원가입 후 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LibrarySystem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을 사용할 수 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Nomal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관리자는 총 목록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보유 목록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인기순위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이번달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베스트셀러를 확인할 수 있는 도서정보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연체 목록과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연체자정보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연체를 처리하고 갱신할 수 있는 연체정보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학생정보와 관리자 정보를 확인할 수 있는 사용자정보를 확인 할 수 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 </a:t>
            </a:r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Nomal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관리자는 학생정보를 통해 학생 목록과 학과별 대출 현황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 err="1">
                <a:solidFill>
                  <a:schemeClr val="accent3"/>
                </a:solidFill>
                <a:latin typeface="+mn-ea"/>
                <a:ea typeface="+mn-ea"/>
              </a:rPr>
              <a:t>독서방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 목록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학년별 대출 현황을 확인 할 수 있고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학생들의 학년을 갱신할 수 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  </a:t>
            </a:r>
          </a:p>
          <a:p>
            <a:r>
              <a:rPr lang="en-US" altLang="ko-KR" sz="1200" b="1" dirty="0" err="1">
                <a:solidFill>
                  <a:schemeClr val="accent3"/>
                </a:solidFill>
                <a:latin typeface="+mn-ea"/>
                <a:ea typeface="+mn-ea"/>
              </a:rPr>
              <a:t>Nomal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관리자는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Root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관리자만이 추가 시키고 가입을 허가 할 수 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절대적인 권한을 가진 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Root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관리자는 관리자의 경력조정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관리자 추가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관리자 삭제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관리자 목록을 볼 수 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</a:t>
            </a:r>
          </a:p>
          <a:p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user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가 서점에 로그인하여 검색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반납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연장을 할 수 있으며 도서를 검색 할 때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ISBN,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지금까지의 인기순위 도서리스트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이번 달 베스트셀러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모든 도서 검색 중 자신이 원하는 항목을 통하여 자신이 원하는 도서를 검색 할 수 있고 대출할 수 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 user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가 전체 검색된 결과 중 “두근두근 자료구조” 도서를 선택하여 대출을 하기 위해 선택을 한다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만약 그 책이 대출 중인 도서일 경우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“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대출 불가 도서입니다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.”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라는 말이 나오며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그렇지 않을 경우는 “대출 되었습니다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.”</a:t>
            </a:r>
            <a:r>
              <a:rPr lang="ko-KR" altLang="en-US" sz="1200" b="1" dirty="0">
                <a:solidFill>
                  <a:schemeClr val="accent3"/>
                </a:solidFill>
                <a:latin typeface="+mn-ea"/>
                <a:ea typeface="+mn-ea"/>
              </a:rPr>
              <a:t>라는 말이 나온다</a:t>
            </a:r>
            <a:r>
              <a:rPr lang="en-US" altLang="ko-KR" sz="1200" b="1" dirty="0">
                <a:solidFill>
                  <a:schemeClr val="accent3"/>
                </a:solidFill>
                <a:latin typeface="+mn-ea"/>
                <a:ea typeface="+mn-ea"/>
              </a:rPr>
              <a:t>. </a:t>
            </a:r>
            <a:endParaRPr lang="ko-KR" altLang="en-US" sz="1200" b="1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E4D96-A9C1-4813-AC75-EEE49D2A90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4276738" y="3270510"/>
            <a:ext cx="3451700" cy="646331"/>
          </a:xfrm>
        </p:spPr>
        <p:txBody>
          <a:bodyPr/>
          <a:lstStyle/>
          <a:p>
            <a:r>
              <a:rPr lang="en-US" altLang="ko-KR" sz="3600" dirty="0"/>
              <a:t>ER-</a:t>
            </a:r>
            <a:r>
              <a:rPr lang="ko-KR" altLang="en-US" sz="3600" dirty="0" err="1"/>
              <a:t>다이아그램</a:t>
            </a:r>
            <a:endParaRPr lang="ko-KR" altLang="en-US" sz="36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2B47C9-8262-4C03-B142-80E4719CDA0C}"/>
              </a:ext>
            </a:extLst>
          </p:cNvPr>
          <p:cNvCxnSpPr/>
          <p:nvPr/>
        </p:nvCxnSpPr>
        <p:spPr>
          <a:xfrm>
            <a:off x="3948546" y="3237258"/>
            <a:ext cx="0" cy="2664779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75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4C57053-2B1E-46A9-BFAD-65A7C90AD8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03. ER-</a:t>
            </a:r>
            <a:r>
              <a:rPr lang="ko-KR" altLang="en-US" dirty="0" err="1"/>
              <a:t>다이아그램</a:t>
            </a:r>
            <a:endParaRPr lang="ko-KR" altLang="en-US" dirty="0"/>
          </a:p>
        </p:txBody>
      </p:sp>
      <p:sp>
        <p:nvSpPr>
          <p:cNvPr id="77" name="사각형: 둥근 모서리 76"/>
          <p:cNvSpPr/>
          <p:nvPr/>
        </p:nvSpPr>
        <p:spPr>
          <a:xfrm>
            <a:off x="1475656" y="1753951"/>
            <a:ext cx="6191236" cy="848572"/>
          </a:xfrm>
          <a:prstGeom prst="roundRect">
            <a:avLst>
              <a:gd name="adj" fmla="val 4349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1740877" y="1911743"/>
            <a:ext cx="5635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n-ea"/>
                <a:ea typeface="+mn-ea"/>
              </a:rPr>
              <a:t>ER - </a:t>
            </a:r>
            <a:r>
              <a:rPr lang="ko-KR" altLang="en-US" sz="2400" b="1" dirty="0" err="1">
                <a:latin typeface="+mn-ea"/>
                <a:ea typeface="+mn-ea"/>
              </a:rPr>
              <a:t>다이아그램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5521" y="3711486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WHY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12539200" descr="cif00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4692" y="2866292"/>
            <a:ext cx="6180993" cy="32267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3565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E4D96-A9C1-4813-AC75-EEE49D2A90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4250359" y="3270510"/>
            <a:ext cx="4691417" cy="584775"/>
          </a:xfrm>
        </p:spPr>
        <p:txBody>
          <a:bodyPr/>
          <a:lstStyle/>
          <a:p>
            <a:r>
              <a:rPr lang="en-US" altLang="ko-KR" sz="3200" dirty="0"/>
              <a:t>DB</a:t>
            </a:r>
            <a:r>
              <a:rPr lang="ko-KR" altLang="en-US" sz="3200" dirty="0"/>
              <a:t>구성 및 전체구성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2B47C9-8262-4C03-B142-80E4719CDA0C}"/>
              </a:ext>
            </a:extLst>
          </p:cNvPr>
          <p:cNvCxnSpPr/>
          <p:nvPr/>
        </p:nvCxnSpPr>
        <p:spPr>
          <a:xfrm>
            <a:off x="3948546" y="3237258"/>
            <a:ext cx="0" cy="2664779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75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템플릿_봄날의꽃">
      <a:dk1>
        <a:srgbClr val="FFFFFF"/>
      </a:dk1>
      <a:lt1>
        <a:srgbClr val="00BEFF"/>
      </a:lt1>
      <a:dk2>
        <a:srgbClr val="DBE5F1"/>
      </a:dk2>
      <a:lt2>
        <a:srgbClr val="7F7F7F"/>
      </a:lt2>
      <a:accent1>
        <a:srgbClr val="4F81BD"/>
      </a:accent1>
      <a:accent2>
        <a:srgbClr val="92CDDC"/>
      </a:accent2>
      <a:accent3>
        <a:srgbClr val="0C1621"/>
      </a:accent3>
      <a:accent4>
        <a:srgbClr val="D9969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16861</TotalTime>
  <Words>1872</Words>
  <Application>Microsoft Office PowerPoint</Application>
  <PresentationFormat>화면 슬라이드 쇼(4:3)</PresentationFormat>
  <Paragraphs>258</Paragraphs>
  <Slides>34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파워포인트배경(비즈니스테이블)</dc:title>
  <dc:creator>㈜비즈폼</dc:creator>
  <dc:description>무단 복제 배포시 법적 불이익을 받을 수 있습니다.</dc:description>
  <cp:lastModifiedBy>김 종권</cp:lastModifiedBy>
  <cp:revision>1054</cp:revision>
  <dcterms:created xsi:type="dcterms:W3CDTF">2013-12-05T04:50:26Z</dcterms:created>
  <dcterms:modified xsi:type="dcterms:W3CDTF">2020-01-12T05:51:48Z</dcterms:modified>
  <cp:category>본 문서의 저작권은 비즈폼에 있습니다.</cp:category>
</cp:coreProperties>
</file>