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6" r:id="rId2"/>
    <p:sldId id="280" r:id="rId3"/>
    <p:sldId id="287" r:id="rId4"/>
    <p:sldId id="303" r:id="rId5"/>
    <p:sldId id="339" r:id="rId6"/>
    <p:sldId id="340" r:id="rId7"/>
    <p:sldId id="292" r:id="rId8"/>
    <p:sldId id="304" r:id="rId9"/>
    <p:sldId id="347" r:id="rId10"/>
    <p:sldId id="308" r:id="rId11"/>
    <p:sldId id="348" r:id="rId12"/>
    <p:sldId id="293" r:id="rId13"/>
    <p:sldId id="317" r:id="rId14"/>
    <p:sldId id="316" r:id="rId15"/>
    <p:sldId id="318" r:id="rId16"/>
    <p:sldId id="320" r:id="rId17"/>
    <p:sldId id="365" r:id="rId18"/>
    <p:sldId id="338" r:id="rId19"/>
    <p:sldId id="337" r:id="rId20"/>
    <p:sldId id="353" r:id="rId21"/>
    <p:sldId id="355" r:id="rId22"/>
    <p:sldId id="360" r:id="rId23"/>
    <p:sldId id="349" r:id="rId24"/>
    <p:sldId id="350" r:id="rId25"/>
    <p:sldId id="351" r:id="rId26"/>
    <p:sldId id="352" r:id="rId27"/>
    <p:sldId id="361" r:id="rId28"/>
    <p:sldId id="363" r:id="rId29"/>
    <p:sldId id="364" r:id="rId30"/>
    <p:sldId id="296" r:id="rId31"/>
    <p:sldId id="326" r:id="rId32"/>
    <p:sldId id="301" r:id="rId33"/>
    <p:sldId id="285" r:id="rId3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6F9A92"/>
    <a:srgbClr val="72817E"/>
    <a:srgbClr val="E6FAF7"/>
    <a:srgbClr val="5AC2B1"/>
    <a:srgbClr val="3EA896"/>
    <a:srgbClr val="77CDBE"/>
    <a:srgbClr val="76CDBD"/>
    <a:srgbClr val="8ED6D7"/>
    <a:srgbClr val="357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2" autoAdjust="0"/>
    <p:restoredTop sz="94607" autoAdjust="0"/>
  </p:normalViewPr>
  <p:slideViewPr>
    <p:cSldViewPr snapToGrid="0">
      <p:cViewPr varScale="1">
        <p:scale>
          <a:sx n="66" d="100"/>
          <a:sy n="66" d="100"/>
        </p:scale>
        <p:origin x="12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0468AC-13A3-4DFB-BBF2-07714252C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AD5DF-1409-48C5-8C08-3F682CBFF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0439-869C-4BFF-BAB9-240A98D50226}" type="datetimeFigureOut">
              <a:rPr lang="ko-KR" altLang="en-US" smtClean="0"/>
              <a:pPr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B8D5-35BF-4BAA-BD31-1D952745C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3D92-44F4-4C09-9951-F7059518A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1144-84BF-4116-995A-447D5092F7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2019-12-29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6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2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044927" y="3121223"/>
            <a:ext cx="1612670" cy="1015663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6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400110"/>
          </a:xfrm>
        </p:spPr>
        <p:txBody>
          <a:bodyPr anchor="t">
            <a:spAutoFit/>
          </a:bodyPr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4281334" y="3763618"/>
            <a:ext cx="3224781" cy="305918"/>
          </a:xfrm>
        </p:spPr>
        <p:txBody>
          <a:bodyPr anchor="t">
            <a:spAutoFit/>
          </a:bodyPr>
          <a:lstStyle>
            <a:lvl1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498141" y="6336841"/>
            <a:ext cx="1522366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7498139" y="6497483"/>
            <a:ext cx="1522367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2A634D9-10CF-487B-99E4-6F7C2015EF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683" y="240478"/>
            <a:ext cx="8562635" cy="400110"/>
          </a:xfrm>
        </p:spPr>
        <p:txBody>
          <a:bodyPr wrap="square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BB8B68-7AB5-4EA1-8B6F-ACA62F542BFA}"/>
              </a:ext>
            </a:extLst>
          </p:cNvPr>
          <p:cNvCxnSpPr>
            <a:cxnSpLocks/>
          </p:cNvCxnSpPr>
          <p:nvPr userDrawn="1"/>
        </p:nvCxnSpPr>
        <p:spPr>
          <a:xfrm>
            <a:off x="291350" y="710189"/>
            <a:ext cx="8561301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2019-12-29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BF221F-7C7E-4BAF-83A3-0491C683F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" y="0"/>
            <a:ext cx="9144000" cy="685800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61314" y="6321453"/>
            <a:ext cx="322137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</a:schemeClr>
                </a:solidFill>
              </a:rPr>
              <a:t>`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578793" y="5285038"/>
            <a:ext cx="5134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buNone/>
            </a:pPr>
            <a:r>
              <a:rPr lang="ko-KR" altLang="en-US" sz="1400" b="1" dirty="0" err="1">
                <a:solidFill>
                  <a:schemeClr val="accent3"/>
                </a:solidFill>
              </a:rPr>
              <a:t>김종권</a:t>
            </a:r>
            <a:r>
              <a:rPr lang="en-US" altLang="ko-KR" sz="1400" b="1" dirty="0">
                <a:solidFill>
                  <a:schemeClr val="accent3"/>
                </a:solidFill>
              </a:rPr>
              <a:t> 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kumimoji="0" lang="ko-KR" altLang="en-US" sz="1400" b="1" spc="100" dirty="0">
              <a:solidFill>
                <a:schemeClr val="accent3"/>
              </a:solidFill>
            </a:endParaRP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1778062" y="2999397"/>
            <a:ext cx="5570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데이터베이스</a:t>
            </a:r>
            <a:endParaRPr kumimoji="0" lang="en-US" altLang="ko-KR" sz="4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프로그래밍</a:t>
            </a:r>
            <a:endParaRPr kumimoji="0"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228069" y="3261708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저자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제목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출판사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등록번호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대출회수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대출여부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43049" y="37056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74051" y="3345096"/>
            <a:ext cx="17947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endParaRPr lang="en-US" altLang="ko-KR" sz="1050" u="sng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아이디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50" dirty="0">
                <a:solidFill>
                  <a:schemeClr val="accent3"/>
                </a:solidFill>
                <a:latin typeface="+mn-ea"/>
                <a:ea typeface="+mn-ea"/>
              </a:rPr>
              <a:t>PW</a:t>
            </a:r>
            <a:endParaRPr lang="ko-KR" altLang="en-US" sz="10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323129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9669" y="1472129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데이터베이스 구성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07328" y="51241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9115" y="5100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대출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935" y="3667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2083" y="3673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5606" y="2324137"/>
            <a:ext cx="5895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데이터베이스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테이블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(5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</a:t>
            </a:r>
            <a:r>
              <a:rPr lang="ko-KR" altLang="en-US" sz="1600" dirty="0" err="1">
                <a:solidFill>
                  <a:schemeClr val="accent3"/>
                </a:solidFill>
                <a:latin typeface="+mn-ea"/>
                <a:ea typeface="+mn-ea"/>
              </a:rPr>
              <a:t>쿼리문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(26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insert(22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로 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24815" y="3262263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u="sng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사번</a:t>
            </a:r>
            <a:endParaRPr lang="en-US" altLang="ko-KR" sz="10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주민번호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이름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경력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아이디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PW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입사일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6317" y="4842026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연체일수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패널티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76656" y="4669270"/>
            <a:ext cx="1798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반납예정일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연장회수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반납자사번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연체여부</a:t>
            </a:r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6213" y="2794526"/>
            <a:ext cx="4234395" cy="288032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+mn-ea"/>
              </a:rPr>
              <a:t> 5</a:t>
            </a:r>
            <a:r>
              <a:rPr lang="ko-KR" altLang="en-US" dirty="0">
                <a:latin typeface="+mn-ea"/>
              </a:rPr>
              <a:t>개의 테이블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pic>
        <p:nvPicPr>
          <p:cNvPr id="2051" name="Picture 3" descr="C:\Users\USER\Desktop\KakaoTalk_20190501_203641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477" y="1072660"/>
            <a:ext cx="7535008" cy="537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109683" y="3261718"/>
            <a:ext cx="5368425" cy="972574"/>
          </a:xfrm>
        </p:spPr>
        <p:txBody>
          <a:bodyPr/>
          <a:lstStyle/>
          <a:p>
            <a:r>
              <a:rPr lang="en-US" altLang="ko-KR" sz="2600" dirty="0">
                <a:latin typeface="+mn-ea"/>
              </a:rPr>
              <a:t>DB </a:t>
            </a:r>
            <a:r>
              <a:rPr lang="ko-KR" altLang="en-US" sz="2600" dirty="0">
                <a:latin typeface="+mn-ea"/>
              </a:rPr>
              <a:t>및 자바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주요부분</a:t>
            </a:r>
            <a:endParaRPr lang="en-US" altLang="ko-KR" sz="2600" dirty="0">
              <a:latin typeface="+mn-ea"/>
            </a:endParaRPr>
          </a:p>
          <a:p>
            <a:endParaRPr lang="ko-KR" altLang="en-US" sz="2600" dirty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316502" y="3807579"/>
            <a:ext cx="3224781" cy="609398"/>
          </a:xfrm>
        </p:spPr>
        <p:txBody>
          <a:bodyPr/>
          <a:lstStyle/>
          <a:p>
            <a:r>
              <a:rPr lang="en-US" altLang="ko-KR" dirty="0"/>
              <a:t>Query</a:t>
            </a:r>
          </a:p>
          <a:p>
            <a:r>
              <a:rPr lang="en-US" altLang="ko-KR" dirty="0"/>
              <a:t>JAVA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1" y="2699238"/>
            <a:ext cx="5415809" cy="393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/*11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베스트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책번호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author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저자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publisher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출판사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              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borrow,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and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( first &gt;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 - interval 1 month) 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   AND first &lt;=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()) )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/*12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독서왕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borrow.sno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(borrow.sno)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borrow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student.sno = </a:t>
            </a:r>
            <a:r>
              <a:rPr lang="ko-KR" altLang="en-US" sz="10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borrow.sno and year &lt;= 4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borrow.sno;</a:t>
            </a: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/*13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졸업자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미반납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overdue.sno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overdue,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overdue.isbn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and student.sno = overdue.sno and year &gt; 4;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72118"/>
            <a:ext cx="55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Query – </a:t>
            </a:r>
            <a:r>
              <a:rPr lang="ko-KR" altLang="en-US" sz="2400" b="1" dirty="0">
                <a:latin typeface="+mn-ea"/>
                <a:ea typeface="+mn-ea"/>
              </a:rPr>
              <a:t>리스트를 보여주는 쿼리들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3" y="2628900"/>
            <a:ext cx="66115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/*14 borrow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테이블에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value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추가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이때 반납일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반납예정일 다 자동설정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),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!,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자바에서 먼저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book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avail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인지 확인하고 사용해야함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사용방법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: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학번과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만 가져다 넣으면됨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insert into borrow values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sno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date_add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(),interval 14 day),0,null,null,0);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책 대여 후 꼭 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처리해줘야하는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 쿼리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!!!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/*15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도서의 이용여부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(avail)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를 업데이트 해주는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avail = 0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대여한 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/*16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대출 횟수 올리는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cnt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cnt+1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빌린책의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68450" y="2367269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– </a:t>
            </a:r>
            <a:r>
              <a:rPr lang="ko-KR" altLang="en-US" sz="2800" b="1" dirty="0">
                <a:latin typeface="+mn-ea"/>
                <a:ea typeface="+mn-ea"/>
              </a:rPr>
              <a:t>도서 대출 연장 처리</a:t>
            </a:r>
            <a:r>
              <a:rPr lang="en-US" altLang="ko-KR" sz="2800" b="1" dirty="0">
                <a:latin typeface="+mn-ea"/>
                <a:ea typeface="+mn-ea"/>
              </a:rPr>
              <a:t> 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5046" y="3446577"/>
            <a:ext cx="59345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도서 대출 연장 처리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/*21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반납예정일 조정쿼리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연체자 연장 제외처리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2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번 이상 연장 방지 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넣어주면됨</a:t>
            </a: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update borrow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set deadline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date_add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(deadline, interval 14 day),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+1 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 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&lt; 2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not in (select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from overdue );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*/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95046" y="3446576"/>
            <a:ext cx="62159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#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연체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/*22 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반납이 안된 도서 중 반납예정일이 지난 것을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overdue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테이블에 삽입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*/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replace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into overdue(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first,howlong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penalty)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select borrow.sno,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first,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(first),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chemeClr val="accent3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(first))*100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from borrow, student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where borrow.sno = student.sno and </a:t>
            </a:r>
            <a:r>
              <a:rPr lang="en-US" altLang="ko-KR" sz="950" dirty="0" err="1">
                <a:solidFill>
                  <a:srgbClr val="FF0000"/>
                </a:solidFill>
                <a:latin typeface="+mn-ea"/>
                <a:ea typeface="+mn-ea"/>
              </a:rPr>
              <a:t>borrow.deadline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 &lt;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current_date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and back is null;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4" y="3140316"/>
            <a:ext cx="4668715" cy="144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78" y="1544150"/>
            <a:ext cx="455295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48" y="4973025"/>
            <a:ext cx="4579083" cy="12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83116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사용하기위해서는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모든구문에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 실행결과 성공여부에 따른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boolean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타입으로 나온 값을 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체크 변수에 넣고 체크변수를 통해 성공여부를 판단합니다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7754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사용하기 위해서는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하는데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유연하게 사용하려면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사용해야합니다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다르게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 사용이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40" y="3909837"/>
            <a:ext cx="4730260" cy="257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46" y="1501531"/>
            <a:ext cx="4762259" cy="230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387" y="1538654"/>
            <a:ext cx="4889621" cy="453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899640" y="1881553"/>
            <a:ext cx="2593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원래는 소수점 뒷자리가 길지 않아서 길게 만들기 위해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Java.math.BigDecimal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사용했다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비밀번호 암호화 방식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: PI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값의 소수점 이용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 1234a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입력시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PI = 3.141592...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이므로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소수점 부부인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141592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한 자리씩 입력한 값에 덧셈하여 저장</a:t>
            </a: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"1234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입력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=&gt; 1+1 / 2+ 4 / 3+ 1 / 4+ 5 / a+9(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아스키코드 값으로 변환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"=&gt; 2649j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Mysql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테이블에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단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 코드 값 범위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(0~127)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초과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할때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128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나머지 연산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ex)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값이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129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(129%128=1)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sz="1400" b="1" dirty="0"/>
              <a:t>비밀번호 암호화 방법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B691EF-5391-48AF-885A-7AAA19893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A694B735-2583-43BE-9460-630132A0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62" y="1277707"/>
            <a:ext cx="19348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kumimoji="0" lang="ko-KR" altLang="en-US" sz="2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  <a:endParaRPr kumimoji="0" lang="en-US" altLang="ko-KR" sz="2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4D4AA3-5154-4216-8C88-8D03B07D1F2F}"/>
              </a:ext>
            </a:extLst>
          </p:cNvPr>
          <p:cNvGrpSpPr/>
          <p:nvPr/>
        </p:nvGrpSpPr>
        <p:grpSpPr>
          <a:xfrm>
            <a:off x="786270" y="2268416"/>
            <a:ext cx="1641796" cy="585268"/>
            <a:chOff x="946521" y="5082030"/>
            <a:chExt cx="1641796" cy="585268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6417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01. </a:t>
              </a:r>
              <a:r>
                <a:rPr kumimoji="0"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프로그램 소개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B55DD1-BD59-4288-BE32-396F3CB28E7C}"/>
              </a:ext>
            </a:extLst>
          </p:cNvPr>
          <p:cNvGrpSpPr/>
          <p:nvPr/>
        </p:nvGrpSpPr>
        <p:grpSpPr>
          <a:xfrm>
            <a:off x="3418523" y="2259624"/>
            <a:ext cx="1282723" cy="541306"/>
            <a:chOff x="1175121" y="5125992"/>
            <a:chExt cx="1282723" cy="541306"/>
          </a:xfrm>
        </p:grpSpPr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65F950E2-8447-4FFF-8D16-AA0E2412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50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01352478-3047-44F2-9708-5C21FFC32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121" y="5125992"/>
              <a:ext cx="128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02. </a:t>
              </a:r>
              <a:r>
                <a:rPr kumimoji="0"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상황 분석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EF4EB7-7D4D-4E2A-8B2B-ADEE80809893}"/>
              </a:ext>
            </a:extLst>
          </p:cNvPr>
          <p:cNvGrpSpPr/>
          <p:nvPr/>
        </p:nvGrpSpPr>
        <p:grpSpPr>
          <a:xfrm>
            <a:off x="795061" y="3078658"/>
            <a:ext cx="1811714" cy="585268"/>
            <a:chOff x="946521" y="5082030"/>
            <a:chExt cx="1811714" cy="585268"/>
          </a:xfrm>
        </p:grpSpPr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D2826CCF-E8B2-453E-BDB3-9CFCB756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9D5DF2B5-2DA0-46AD-933F-96283AF0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8117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03. ER - </a:t>
              </a:r>
              <a:r>
                <a:rPr kumimoji="0" lang="ko-KR" altLang="en-US" sz="1400" b="1" dirty="0" err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다이아그램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936" y="3069866"/>
            <a:ext cx="2132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04.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구성 및 전체구성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46" y="4004781"/>
            <a:ext cx="2194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05.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및 자바 주요부분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09" y="4016540"/>
            <a:ext cx="1282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06.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진행 과정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959430-5A80-4318-86EE-0D7F861E67F2}"/>
              </a:ext>
            </a:extLst>
          </p:cNvPr>
          <p:cNvGrpSpPr/>
          <p:nvPr/>
        </p:nvGrpSpPr>
        <p:grpSpPr>
          <a:xfrm>
            <a:off x="816093" y="5048134"/>
            <a:ext cx="1091219" cy="594060"/>
            <a:chOff x="902560" y="5073238"/>
            <a:chExt cx="1091219" cy="594060"/>
          </a:xfrm>
        </p:grpSpPr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AB56B6C6-0D93-42ED-B859-02FE96423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87CB4698-C7EA-47CC-8AF8-00FAF65E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560" y="5073238"/>
              <a:ext cx="1047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07. Q &amp; A</a:t>
              </a:r>
            </a:p>
          </p:txBody>
        </p:sp>
      </p:grpSp>
      <p:sp>
        <p:nvSpPr>
          <p:cNvPr id="25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416" y="4009431"/>
            <a:ext cx="66107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Query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285" y="3054006"/>
            <a:ext cx="82458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Table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전체구성</a:t>
            </a: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0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5" y="2118947"/>
            <a:ext cx="5037993" cy="348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5773049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업 캐스팅 이용 </a:t>
            </a:r>
            <a:r>
              <a:rPr lang="en-US" altLang="ko-KR" sz="1400" b="1" dirty="0">
                <a:latin typeface="+mn-ea"/>
              </a:rPr>
              <a:t>–  </a:t>
            </a:r>
            <a:r>
              <a:rPr lang="en-US" altLang="ko-KR" sz="1400" b="1" dirty="0" err="1">
                <a:latin typeface="+mn-ea"/>
              </a:rPr>
              <a:t>LibraryStstem</a:t>
            </a:r>
            <a:r>
              <a:rPr lang="ko-KR" altLang="en-US" sz="1400" b="1" dirty="0">
                <a:latin typeface="+mn-ea"/>
              </a:rPr>
              <a:t>클래스의 </a:t>
            </a:r>
            <a:r>
              <a:rPr lang="en-US" altLang="ko-KR" sz="1400" b="1" dirty="0">
                <a:latin typeface="+mn-ea"/>
              </a:rPr>
              <a:t>login </a:t>
            </a:r>
            <a:r>
              <a:rPr lang="ko-KR" altLang="en-US" sz="1400" b="1" dirty="0" err="1">
                <a:latin typeface="+mn-ea"/>
              </a:rPr>
              <a:t>메소드</a:t>
            </a:r>
            <a:endParaRPr lang="ko-KR" altLang="en-US" sz="1400" b="1" dirty="0">
              <a:latin typeface="+mn-ea"/>
            </a:endParaRP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9640" y="2497014"/>
            <a:ext cx="254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자료형으로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선언하고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위해서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자유로운 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입력으로 받은 자료를 토대로 해당하는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찾아서 해당하는 객체를 반환한다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670" y="1342370"/>
            <a:ext cx="7443269" cy="219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8551418" cy="625682"/>
          </a:xfrm>
        </p:spPr>
        <p:txBody>
          <a:bodyPr/>
          <a:lstStyle/>
          <a:p>
            <a:r>
              <a:rPr lang="ko-KR" altLang="en-US" sz="1300" b="1" dirty="0" err="1">
                <a:latin typeface="+mn-ea"/>
              </a:rPr>
              <a:t>다형성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– DB</a:t>
            </a:r>
            <a:r>
              <a:rPr lang="ko-KR" altLang="en-US" sz="1300" b="1" dirty="0">
                <a:latin typeface="+mn-ea"/>
              </a:rPr>
              <a:t>클래스의 </a:t>
            </a:r>
            <a:r>
              <a:rPr lang="en-US" altLang="ko-KR" sz="1300" b="1" dirty="0" err="1">
                <a:latin typeface="+mn-ea"/>
              </a:rPr>
              <a:t>printRS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en-US" altLang="ko-KR" sz="1300" b="1" dirty="0" err="1">
                <a:latin typeface="+mn-ea"/>
              </a:rPr>
              <a:t>ResultSet</a:t>
            </a:r>
            <a:r>
              <a:rPr lang="en-US" altLang="ko-KR" sz="1300" b="1" dirty="0">
                <a:latin typeface="+mn-ea"/>
              </a:rPr>
              <a:t> </a:t>
            </a:r>
            <a:r>
              <a:rPr lang="en-US" altLang="ko-KR" sz="1300" b="1" dirty="0" err="1">
                <a:latin typeface="+mn-ea"/>
              </a:rPr>
              <a:t>rs</a:t>
            </a:r>
            <a:r>
              <a:rPr lang="en-US" altLang="ko-KR" sz="1300" b="1" dirty="0">
                <a:latin typeface="+mn-ea"/>
              </a:rPr>
              <a:t>)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임의의 결과집합을 받아서 형식화하여 출력하는 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en-US" altLang="ko-KR" sz="1300" b="1" dirty="0">
                <a:latin typeface="+mn-ea"/>
              </a:rPr>
              <a:t>)</a:t>
            </a:r>
            <a:endParaRPr lang="ko-KR" altLang="en-US" sz="1300" b="1" dirty="0">
              <a:latin typeface="+mn-ea"/>
            </a:endParaRPr>
          </a:p>
          <a:p>
            <a:endParaRPr lang="ko-KR" altLang="en-US" sz="13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7256" y="5222972"/>
            <a:ext cx="6117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 필요한 결과집합을 구하는 상황은 많이 발생한다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결과 집합 정보를 출력해야 하는 게 많은데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유지보수를 용이하게 하기 위해서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printRS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만들었다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switch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문을 통해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db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저장된 속성 값들에 대해 형식화하게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예를 들어서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학생이름으로 바꾸어서 출력하게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89" y="1720146"/>
            <a:ext cx="4181475" cy="326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8514" y="1698015"/>
            <a:ext cx="4467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</a:t>
            </a:r>
            <a:r>
              <a:rPr lang="ko-KR" altLang="en-US" dirty="0"/>
              <a:t>로그인시 주의사항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pPr>
              <a:buNone/>
            </a:pP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로그인 화면에서 입력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회 </a:t>
            </a:r>
            <a:r>
              <a:rPr lang="ko-KR" altLang="en-US" sz="1400" b="1" dirty="0" err="1">
                <a:latin typeface="+mn-ea"/>
              </a:rPr>
              <a:t>오류시</a:t>
            </a:r>
            <a:r>
              <a:rPr lang="ko-KR" altLang="en-US" sz="1400" b="1" dirty="0">
                <a:latin typeface="+mn-ea"/>
              </a:rPr>
              <a:t> 종료</a:t>
            </a: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386" y="1342296"/>
            <a:ext cx="3098922" cy="50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854" y="2276843"/>
            <a:ext cx="4320989" cy="247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Root</a:t>
            </a:r>
            <a:r>
              <a:rPr lang="ko-KR" altLang="en-US" sz="1400" b="1" dirty="0">
                <a:latin typeface="+mn-ea"/>
              </a:rPr>
              <a:t>관리자로 로그인 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관리자 추가 화면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95" y="1358410"/>
            <a:ext cx="2640989" cy="167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748" y="3063435"/>
            <a:ext cx="3633052" cy="34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3695" y="2092571"/>
            <a:ext cx="3740735" cy="27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651132" y="5125915"/>
            <a:ext cx="338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일반 관리자의 가입은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관리자의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통해서만 가능하다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341928792" descr="EMB000005c046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5" y="2869921"/>
            <a:ext cx="2313335" cy="1268607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9" name="_x50898448" descr="EMB000005c046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355" y="2101362"/>
            <a:ext cx="2313335" cy="3442678"/>
          </a:xfrm>
          <a:prstGeom prst="rect">
            <a:avLst/>
          </a:prstGeom>
          <a:noFill/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81" name="_x50900528" descr="EMB000005c046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354" y="2064077"/>
            <a:ext cx="2329977" cy="3724591"/>
          </a:xfrm>
          <a:prstGeom prst="rect">
            <a:avLst/>
          </a:prstGeom>
          <a:noFill/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89572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사용자 초기화면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 후 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398230584" descr="EMB000005c046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16" y="1380392"/>
            <a:ext cx="7367954" cy="3560885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709" y="4923449"/>
            <a:ext cx="7359160" cy="11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사용자 로그인 후 도서검색 및 대출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19104" y="3919411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5060872" cy="288032"/>
          </a:xfrm>
        </p:spPr>
        <p:txBody>
          <a:bodyPr/>
          <a:lstStyle/>
          <a:p>
            <a:r>
              <a:rPr lang="ko-KR" altLang="en-US" sz="1400" b="1" dirty="0"/>
              <a:t>사용자 이번 달 베스트 셀러 및 전체 도서 목록 조회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144" y="1503738"/>
            <a:ext cx="8080131" cy="215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5" y="3944823"/>
            <a:ext cx="8089278" cy="230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643487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 로그인 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총 도서 목록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대여 가능 목록 화면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17" y="1549644"/>
            <a:ext cx="4765430" cy="163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11" y="3411416"/>
            <a:ext cx="6316027" cy="30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36818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관리자가 사용자 정보에 접속해 </a:t>
            </a:r>
            <a:r>
              <a:rPr lang="ko-KR" altLang="en-US" sz="1400" b="1" dirty="0" err="1">
                <a:latin typeface="+mn-ea"/>
              </a:rPr>
              <a:t>독서왕</a:t>
            </a:r>
            <a:r>
              <a:rPr lang="ko-KR" altLang="en-US" sz="1400" b="1" dirty="0">
                <a:latin typeface="+mn-ea"/>
              </a:rPr>
              <a:t> 목록 보기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668781"/>
            <a:ext cx="3371396" cy="403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680" y="1584960"/>
            <a:ext cx="3382660" cy="40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84634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 </a:t>
            </a:r>
            <a:r>
              <a:rPr lang="ko-KR" altLang="en-US" sz="1400" b="1" dirty="0">
                <a:latin typeface="+mn-ea"/>
              </a:rPr>
              <a:t>관리자가 도서 </a:t>
            </a:r>
            <a:r>
              <a:rPr lang="ko-KR" altLang="en-US" sz="1400" b="1" dirty="0" err="1">
                <a:latin typeface="+mn-ea"/>
              </a:rPr>
              <a:t>연체시</a:t>
            </a:r>
            <a:r>
              <a:rPr lang="ko-KR" altLang="en-US" sz="1400" b="1" dirty="0">
                <a:latin typeface="+mn-ea"/>
              </a:rPr>
              <a:t> 연체료 부과 기능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81" y="1530350"/>
            <a:ext cx="8026209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프로그램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4339724" cy="584775"/>
          </a:xfrm>
        </p:spPr>
        <p:txBody>
          <a:bodyPr/>
          <a:lstStyle/>
          <a:p>
            <a:r>
              <a:rPr lang="ko-KR" altLang="en-US" sz="3200" dirty="0"/>
              <a:t>진행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진행 과정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15214" y="1362808"/>
          <a:ext cx="4881240" cy="4695091"/>
        </p:xfrm>
        <a:graphic>
          <a:graphicData uri="http://schemas.openxmlformats.org/drawingml/2006/table">
            <a:tbl>
              <a:tblPr/>
              <a:tblGrid>
                <a:gridCol w="64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활동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제안서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설계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코딩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디버깅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0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최종보고서 작성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월별 진도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464170" y="2382714"/>
            <a:ext cx="677007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141175" y="3590192"/>
            <a:ext cx="1107831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906716" y="2965939"/>
            <a:ext cx="69166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81499" y="4182207"/>
            <a:ext cx="1227993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81246" y="4885592"/>
            <a:ext cx="890954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646331"/>
          </a:xfrm>
        </p:spPr>
        <p:txBody>
          <a:bodyPr/>
          <a:lstStyle/>
          <a:p>
            <a:r>
              <a:rPr lang="en-US" altLang="ko-KR" sz="3600" dirty="0"/>
              <a:t>Q &amp; A 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CC652E-0AA8-4D60-A7CD-4A7AE026C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9144000" cy="6858000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89767A81-113B-47AB-B90D-2AEB5106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221" y="4175829"/>
            <a:ext cx="4085438" cy="10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6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kumimoji="0" lang="ko-KR" altLang="en-US" sz="5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17A88C6-270A-45F3-BC2F-7AE322CB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20" y="3926614"/>
            <a:ext cx="3733101" cy="2883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endParaRPr kumimoji="0" lang="ko-KR" altLang="en-US" sz="1600" spc="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F728AB2-D799-4FD5-9EBD-8D2A8B5D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77" y="5558205"/>
            <a:ext cx="3204033" cy="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en-US" altLang="ko-KR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0AD8190B-0E22-4419-ADDD-9E155730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777" y="5281933"/>
            <a:ext cx="2411945" cy="3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프로그램 소개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600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GOAL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215712" y="3367454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JDBC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와 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MySql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을 이용하여 관리자가 보다 편하게 도서관내 고객데이터를 유지 및 관리 시스템을 개발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26524" y="3248859"/>
            <a:ext cx="1917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도서관의 장서가 많아지고 이용하는 고객 수가 증가함에 따라 데이터의 양이 많아지며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매번 바뀌는 관리자가 이를 빠르게 처리하고 누구나 쉽게 관리할 수 있도록 하는 시스템이 필요해졌다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95520" y="4871652"/>
            <a:ext cx="18632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학생의 경우 회원가입 및 로그인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도서검색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대출연장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도서반납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연체비용에 대한 정보를 확인 할 수 있게 한다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도서관리 프로그램 </a:t>
            </a:r>
            <a:r>
              <a:rPr lang="en-US" altLang="ko-KR" sz="2400" b="1" dirty="0">
                <a:latin typeface="+mn-ea"/>
                <a:ea typeface="+mn-ea"/>
              </a:rPr>
              <a:t>- </a:t>
            </a:r>
            <a:r>
              <a:rPr lang="en-US" altLang="ko-KR" sz="2400" b="1" dirty="0" err="1">
                <a:latin typeface="+mn-ea"/>
                <a:ea typeface="+mn-ea"/>
              </a:rPr>
              <a:t>LibrarySystem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7859" y="514170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0853" y="51094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개발환경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6575" y="363821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23390" y="3344009"/>
            <a:ext cx="1830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관리자와 사용자로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UI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가 나뉘지만 데이터베이스는 실시간으로 공유함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관리자는 대출 현황 확인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미반납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도서 확인 및 반납을 할 수 있게 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456078" y="4675212"/>
            <a:ext cx="1867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Hardware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OS : mac os Mojave(10.14.4)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Cpu : 1.6 GHz intel core i5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Memory : 8GB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SSD : 256GB </a:t>
            </a:r>
          </a:p>
          <a:p>
            <a:pPr latinLnBrk="1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 Software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 Program Language :java, 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InteliJ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(Ultimate 2019.1)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-JDK 12,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MySQL</a:t>
            </a:r>
            <a:endParaRPr lang="en-US" altLang="ko-KR" sz="800" dirty="0">
              <a:solidFill>
                <a:schemeClr val="accent3"/>
              </a:solidFill>
              <a:latin typeface="+mn-lt"/>
            </a:endParaRPr>
          </a:p>
          <a:p>
            <a:pPr marL="228600" indent="-228600"/>
            <a:endParaRPr lang="en-US" altLang="ko-KR" sz="8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상황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상황분석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694592" y="1226414"/>
            <a:ext cx="7737231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688124" y="1375413"/>
            <a:ext cx="563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n-ea"/>
                <a:ea typeface="+mn-ea"/>
              </a:rPr>
              <a:t>상황분석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6138" y="2250832"/>
            <a:ext cx="7675685" cy="4281854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25416" y="2725616"/>
            <a:ext cx="6954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관리자가 도서를 등록하면 회원은 도서 검색 및 대출을 할 수 있는 도서관리 시스템이다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사용자가 접속하면 첫 화면에 로그인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종료가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통하여 도서 검색을 위한 키워드를 입력해 원하는 도서를 검색할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회원가입을 하면서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패스워드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학년에 대한 개인정보를 입력한다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 후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사용할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총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보유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인기순위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베스트셀러를 확인할 수 있는 도서정보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 목록과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연체자정보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연체를 처리하고 갱신할 수 있는 연체정보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학생정보와 관리자 정보를 확인할 수 있는 사용자정보를 확인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학생정보를 통해 학생 목록과 학과별 대출 현황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독서방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학년별 대출 현황을 확인 할 수 있고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학생들의 학년을 갱신할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 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관리자만이 추가 시키고 가입을 허가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절대적인 권한을 가진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관리자의 경력조정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추가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삭제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목록을 볼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서점에 로그인하여 검색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연장을 할 수 있으며 도서를 검색 할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ISBN,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지금까지의 인기순위 도서리스트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이번 달 베스트셀러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모든 도서 검색 중 자신이 원하는 항목을 통하여 자신이 원하는 도서를 검색 할 수 있고 대출할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전체 검색된 결과 중 “두근두근 자료구조” 도서를 선택하여 대출을 하기 위해 선택을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그 책이 대출 중인 도서일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대출 불가 도서입니다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나오며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그렇지 않을 경우는 “대출 되었습니다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451700" cy="646331"/>
          </a:xfrm>
        </p:spPr>
        <p:txBody>
          <a:bodyPr/>
          <a:lstStyle/>
          <a:p>
            <a:r>
              <a:rPr lang="en-US" altLang="ko-KR" sz="3600" dirty="0"/>
              <a:t>ER-</a:t>
            </a:r>
            <a:r>
              <a:rPr lang="ko-KR" altLang="en-US" sz="3600" dirty="0" err="1"/>
              <a:t>다이아그램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03. ER-</a:t>
            </a:r>
            <a:r>
              <a:rPr lang="ko-KR" altLang="en-US" dirty="0" err="1"/>
              <a:t>다이아그램</a:t>
            </a:r>
            <a:endParaRPr lang="ko-KR" altLang="en-US" dirty="0"/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ER - </a:t>
            </a:r>
            <a:r>
              <a:rPr lang="ko-KR" altLang="en-US" sz="2400" b="1" dirty="0" err="1">
                <a:latin typeface="+mn-ea"/>
                <a:ea typeface="+mn-ea"/>
              </a:rPr>
              <a:t>다이아그램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2539200" descr="cif0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692" y="2866292"/>
            <a:ext cx="6180993" cy="3226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50359" y="3270510"/>
            <a:ext cx="4691417" cy="584775"/>
          </a:xfrm>
        </p:spPr>
        <p:txBody>
          <a:bodyPr/>
          <a:lstStyle/>
          <a:p>
            <a:r>
              <a:rPr lang="en-US" altLang="ko-KR" sz="3200" dirty="0"/>
              <a:t>DB</a:t>
            </a:r>
            <a:r>
              <a:rPr lang="ko-KR" altLang="en-US" sz="3200" dirty="0"/>
              <a:t>구성 및 전체구성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16858</TotalTime>
  <Words>1811</Words>
  <Application>Microsoft Office PowerPoint</Application>
  <PresentationFormat>화면 슬라이드 쇼(4:3)</PresentationFormat>
  <Paragraphs>233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파워포인트배경(비즈니스테이블)</dc:title>
  <dc:creator>㈜비즈폼</dc:creator>
  <dc:description>무단 복제 배포시 법적 불이익을 받을 수 있습니다.</dc:description>
  <cp:lastModifiedBy>김 종권</cp:lastModifiedBy>
  <cp:revision>1055</cp:revision>
  <dcterms:created xsi:type="dcterms:W3CDTF">2013-12-05T04:50:26Z</dcterms:created>
  <dcterms:modified xsi:type="dcterms:W3CDTF">2019-12-29T04:20:55Z</dcterms:modified>
  <cp:category>본 문서의 저작권은 비즈폼에 있습니다.</cp:category>
</cp:coreProperties>
</file>