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sldIdLst>
    <p:sldId id="300" r:id="rId2"/>
    <p:sldId id="341" r:id="rId3"/>
    <p:sldId id="344" r:id="rId4"/>
    <p:sldId id="343" r:id="rId5"/>
    <p:sldId id="342" r:id="rId6"/>
    <p:sldId id="345" r:id="rId7"/>
    <p:sldId id="346" r:id="rId8"/>
    <p:sldId id="360" r:id="rId9"/>
    <p:sldId id="347" r:id="rId10"/>
    <p:sldId id="357" r:id="rId11"/>
    <p:sldId id="350" r:id="rId12"/>
    <p:sldId id="354" r:id="rId13"/>
    <p:sldId id="351" r:id="rId14"/>
    <p:sldId id="352" r:id="rId15"/>
    <p:sldId id="353" r:id="rId16"/>
    <p:sldId id="356" r:id="rId17"/>
    <p:sldId id="358" r:id="rId18"/>
    <p:sldId id="359" r:id="rId19"/>
    <p:sldId id="35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C0E399"/>
    <a:srgbClr val="D0E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5" autoAdjust="0"/>
    <p:restoredTop sz="94969" autoAdjust="0"/>
  </p:normalViewPr>
  <p:slideViewPr>
    <p:cSldViewPr>
      <p:cViewPr varScale="1">
        <p:scale>
          <a:sx n="81" d="100"/>
          <a:sy n="81" d="100"/>
        </p:scale>
        <p:origin x="13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1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9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2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2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2018-12-20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3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201352048 </a:t>
            </a:r>
            <a:r>
              <a:rPr lang="ko-KR" altLang="en-US" dirty="0" err="1"/>
              <a:t>김종권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객체지향프로그래밍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8050" y="1340768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/>
              <a:t>객체지향프로그래밍</a:t>
            </a:r>
            <a:endParaRPr lang="en-US" sz="4800" dirty="0"/>
          </a:p>
          <a:p>
            <a:pPr algn="ctr"/>
            <a:r>
              <a:rPr lang="en-US" sz="4800" dirty="0"/>
              <a:t>- Term Project</a:t>
            </a:r>
            <a:r>
              <a:rPr lang="en-US" altLang="ko-KR" sz="4800" dirty="0"/>
              <a:t> </a:t>
            </a:r>
            <a:r>
              <a:rPr lang="en-US" sz="4800" dirty="0"/>
              <a:t>-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56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동작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orderAccept</a:t>
            </a:r>
            <a:r>
              <a:rPr lang="en-US" altLang="ko-KR" dirty="0"/>
              <a:t> Button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9E68B13-7F02-4BBC-BEBE-F7AB35CE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72816"/>
            <a:ext cx="6768752" cy="29523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F7BE40-EC45-4940-B4E1-3F39143A603F}"/>
              </a:ext>
            </a:extLst>
          </p:cNvPr>
          <p:cNvSpPr/>
          <p:nvPr/>
        </p:nvSpPr>
        <p:spPr>
          <a:xfrm>
            <a:off x="1075531" y="4896598"/>
            <a:ext cx="7435049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ResultSet</a:t>
            </a:r>
            <a:r>
              <a:rPr lang="en-US" altLang="ko-KR" dirty="0"/>
              <a:t> </a:t>
            </a:r>
            <a:r>
              <a:rPr lang="en-US" altLang="ko-KR" dirty="0" err="1"/>
              <a:t>rs</a:t>
            </a:r>
            <a:r>
              <a:rPr lang="en-US" altLang="ko-KR" dirty="0"/>
              <a:t> = </a:t>
            </a:r>
            <a:r>
              <a:rPr lang="en-US" altLang="ko-KR" dirty="0" err="1"/>
              <a:t>stmt.executeQuery</a:t>
            </a:r>
            <a:r>
              <a:rPr lang="en-US" altLang="ko-KR" dirty="0"/>
              <a:t>("select * from </a:t>
            </a:r>
            <a:r>
              <a:rPr lang="en-US" altLang="ko-KR" dirty="0" err="1"/>
              <a:t>orderList</a:t>
            </a:r>
            <a:r>
              <a:rPr lang="en-US" altLang="ko-KR" dirty="0"/>
              <a:t>;");</a:t>
            </a:r>
          </a:p>
          <a:p>
            <a:endParaRPr lang="en-US" altLang="ko-KR" dirty="0"/>
          </a:p>
          <a:p>
            <a:r>
              <a:rPr lang="en-US" altLang="ko-KR" dirty="0"/>
              <a:t>While(</a:t>
            </a:r>
            <a:r>
              <a:rPr lang="en-US" altLang="ko-KR" dirty="0" err="1"/>
              <a:t>rs.next</a:t>
            </a:r>
            <a:r>
              <a:rPr lang="en-US" altLang="ko-KR" dirty="0"/>
              <a:t>()){</a:t>
            </a:r>
          </a:p>
          <a:p>
            <a:r>
              <a:rPr lang="ko-KR" altLang="en-US" dirty="0"/>
              <a:t> 주문리스트에 있는 메뉴들을 모두 판매현황 테이블에 업데이트 한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재고현황 테이블에서 재료 소비하는 작업수행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updateStockTable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데이터베이스의 </a:t>
            </a:r>
            <a:r>
              <a:rPr lang="en-US" altLang="ko-KR" dirty="0" err="1"/>
              <a:t>orderList</a:t>
            </a:r>
            <a:r>
              <a:rPr lang="en-US" altLang="ko-KR" dirty="0"/>
              <a:t> </a:t>
            </a:r>
            <a:r>
              <a:rPr lang="ko-KR" altLang="en-US" dirty="0"/>
              <a:t>테이블 초기화</a:t>
            </a:r>
            <a:endParaRPr lang="en-US" altLang="ko-KR" dirty="0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5F8BFA36-EFC8-46C5-82EE-D27DD4159D21}"/>
              </a:ext>
            </a:extLst>
          </p:cNvPr>
          <p:cNvSpPr/>
          <p:nvPr/>
        </p:nvSpPr>
        <p:spPr>
          <a:xfrm>
            <a:off x="3635896" y="4669104"/>
            <a:ext cx="288032" cy="2880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8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동작 방식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4675" y="1453426"/>
            <a:ext cx="8153400" cy="5040560"/>
          </a:xfrm>
        </p:spPr>
        <p:txBody>
          <a:bodyPr/>
          <a:lstStyle/>
          <a:p>
            <a:r>
              <a:rPr lang="en-US" dirty="0"/>
              <a:t>DB change Button(</a:t>
            </a:r>
            <a:r>
              <a:rPr lang="ko-KR" altLang="en-US" dirty="0"/>
              <a:t>판매현황 버튼 클릭 시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DB4B1EF9-4953-4963-B38D-FFE7EC96D811}"/>
              </a:ext>
            </a:extLst>
          </p:cNvPr>
          <p:cNvSpPr/>
          <p:nvPr/>
        </p:nvSpPr>
        <p:spPr>
          <a:xfrm>
            <a:off x="5505376" y="2276872"/>
            <a:ext cx="3035219" cy="6801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Vector result;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DefaultTableModel</a:t>
            </a:r>
            <a:r>
              <a:rPr lang="en-US" altLang="ko-KR" sz="1600" dirty="0">
                <a:solidFill>
                  <a:schemeClr val="tx1"/>
                </a:solidFill>
              </a:rPr>
              <a:t> model;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96F47294-C701-4010-A980-141876BD77A7}"/>
              </a:ext>
            </a:extLst>
          </p:cNvPr>
          <p:cNvSpPr/>
          <p:nvPr/>
        </p:nvSpPr>
        <p:spPr>
          <a:xfrm>
            <a:off x="5501650" y="3901009"/>
            <a:ext cx="3913473" cy="34006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if (</a:t>
            </a:r>
            <a:r>
              <a:rPr lang="en-US" altLang="ko-KR" sz="1600" dirty="0" err="1">
                <a:solidFill>
                  <a:schemeClr val="tx1"/>
                </a:solidFill>
              </a:rPr>
              <a:t>tableName.equals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＂</a:t>
            </a:r>
            <a:r>
              <a:rPr lang="en-US" altLang="ko-KR" sz="1600" dirty="0">
                <a:solidFill>
                  <a:schemeClr val="tx1"/>
                </a:solidFill>
              </a:rPr>
              <a:t>sale ")){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infoTf.setText</a:t>
            </a:r>
            <a:r>
              <a:rPr lang="en-US" altLang="ko-KR" sz="1600" dirty="0">
                <a:solidFill>
                  <a:schemeClr val="tx1"/>
                </a:solidFill>
              </a:rPr>
              <a:t>(“</a:t>
            </a:r>
            <a:r>
              <a:rPr lang="ko-KR" altLang="en-US" sz="1600" dirty="0">
                <a:solidFill>
                  <a:schemeClr val="tx1"/>
                </a:solidFill>
              </a:rPr>
              <a:t>판매현황</a:t>
            </a:r>
            <a:r>
              <a:rPr lang="en-US" altLang="ko-KR" sz="16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result = </a:t>
            </a:r>
            <a:r>
              <a:rPr lang="en-US" altLang="ko-KR" sz="1600" dirty="0" err="1">
                <a:solidFill>
                  <a:schemeClr val="tx1"/>
                </a:solidFill>
              </a:rPr>
              <a:t>selectAll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tableName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model.setDataVector</a:t>
            </a:r>
            <a:r>
              <a:rPr lang="en-US" altLang="ko-KR" sz="1600" dirty="0">
                <a:solidFill>
                  <a:schemeClr val="tx1"/>
                </a:solidFill>
              </a:rPr>
              <a:t>(result, title);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057A22-0517-4F80-9467-0D29ABBE19ED}"/>
              </a:ext>
            </a:extLst>
          </p:cNvPr>
          <p:cNvSpPr/>
          <p:nvPr/>
        </p:nvSpPr>
        <p:spPr>
          <a:xfrm>
            <a:off x="5501650" y="4892698"/>
            <a:ext cx="3959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sumTf.setText</a:t>
            </a:r>
            <a:r>
              <a:rPr lang="ko-KR" altLang="en-US" sz="1600" dirty="0"/>
              <a:t>("총액");</a:t>
            </a:r>
          </a:p>
          <a:p>
            <a:r>
              <a:rPr lang="ko-KR" altLang="en-US" sz="1600" dirty="0" err="1"/>
              <a:t>sumValueTf.setText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sum</a:t>
            </a:r>
            <a:r>
              <a:rPr lang="ko-KR" altLang="en-US" sz="1600" dirty="0"/>
              <a:t>+"원");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0B4838-6CD2-42B9-82F9-450B3678513E}"/>
              </a:ext>
            </a:extLst>
          </p:cNvPr>
          <p:cNvSpPr/>
          <p:nvPr/>
        </p:nvSpPr>
        <p:spPr>
          <a:xfrm>
            <a:off x="5501650" y="5852902"/>
            <a:ext cx="3959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orderAcceptBtn.setEnabled</a:t>
            </a:r>
            <a:r>
              <a:rPr lang="en-US" altLang="ko-KR" sz="1600" dirty="0"/>
              <a:t>(false);</a:t>
            </a:r>
          </a:p>
          <a:p>
            <a:r>
              <a:rPr lang="en-US" altLang="ko-KR" sz="1600" dirty="0" err="1"/>
              <a:t>delBtn.setEnabled</a:t>
            </a:r>
            <a:r>
              <a:rPr lang="en-US" altLang="ko-KR" sz="1600" dirty="0"/>
              <a:t>(false);	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9DF81C-7FD2-43F4-B385-60992A40EF20}"/>
              </a:ext>
            </a:extLst>
          </p:cNvPr>
          <p:cNvSpPr/>
          <p:nvPr/>
        </p:nvSpPr>
        <p:spPr>
          <a:xfrm>
            <a:off x="5327649" y="3272888"/>
            <a:ext cx="3959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en-US" altLang="ko-KR" sz="1600" dirty="0" err="1"/>
              <a:t>changeDB</a:t>
            </a:r>
            <a:r>
              <a:rPr lang="en-US" altLang="ko-KR" sz="1600" dirty="0"/>
              <a:t>(String </a:t>
            </a:r>
            <a:r>
              <a:rPr lang="en-US" altLang="ko-KR" sz="1600" dirty="0" err="1"/>
              <a:t>tableName</a:t>
            </a:r>
            <a:r>
              <a:rPr lang="en-US" altLang="ko-KR" sz="1600" dirty="0"/>
              <a:t>) </a:t>
            </a:r>
            <a:r>
              <a:rPr lang="ko-KR" altLang="en-US" sz="1600" dirty="0"/>
              <a:t>메소드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6F74A30B-FC5C-4989-8944-096A86A7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15" y="1924270"/>
            <a:ext cx="4797047" cy="470513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2CB165-9291-4DC3-8DBB-305619A86382}"/>
              </a:ext>
            </a:extLst>
          </p:cNvPr>
          <p:cNvCxnSpPr>
            <a:cxnSpLocks/>
            <a:stCxn id="26" idx="0"/>
          </p:cNvCxnSpPr>
          <p:nvPr/>
        </p:nvCxnSpPr>
        <p:spPr>
          <a:xfrm>
            <a:off x="3273680" y="2354921"/>
            <a:ext cx="2227970" cy="1362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2">
            <a:extLst>
              <a:ext uri="{FF2B5EF4-FFF2-40B4-BE49-F238E27FC236}">
                <a16:creationId xmlns:a16="http://schemas.microsoft.com/office/drawing/2014/main" id="{757724E8-3440-4E37-B25D-642653F8F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304" y="2354921"/>
            <a:ext cx="660752" cy="764704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3E6EF62-AF25-44AE-8F46-B9AFB1DC384D}"/>
              </a:ext>
            </a:extLst>
          </p:cNvPr>
          <p:cNvCxnSpPr/>
          <p:nvPr/>
        </p:nvCxnSpPr>
        <p:spPr>
          <a:xfrm>
            <a:off x="2627784" y="3717032"/>
            <a:ext cx="3024336" cy="256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5656D7-5F26-4E73-8B38-F6491522CB2A}"/>
              </a:ext>
            </a:extLst>
          </p:cNvPr>
          <p:cNvCxnSpPr>
            <a:cxnSpLocks/>
          </p:cNvCxnSpPr>
          <p:nvPr/>
        </p:nvCxnSpPr>
        <p:spPr>
          <a:xfrm>
            <a:off x="2943304" y="5122510"/>
            <a:ext cx="255834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83C736C-938B-4AA7-9666-A4236F3B868D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843808" y="6145290"/>
            <a:ext cx="2657842" cy="373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0F178A1-9F02-4BD1-BDE4-E9FF608750B9}"/>
              </a:ext>
            </a:extLst>
          </p:cNvPr>
          <p:cNvCxnSpPr/>
          <p:nvPr/>
        </p:nvCxnSpPr>
        <p:spPr>
          <a:xfrm>
            <a:off x="2627784" y="2616932"/>
            <a:ext cx="0" cy="1100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E79FF6-69B0-4828-86DE-6ACD23BFB2D0}"/>
              </a:ext>
            </a:extLst>
          </p:cNvPr>
          <p:cNvSpPr/>
          <p:nvPr/>
        </p:nvSpPr>
        <p:spPr>
          <a:xfrm>
            <a:off x="5513211" y="4498749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375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동작 방식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4674" y="1453426"/>
            <a:ext cx="8619326" cy="5040560"/>
          </a:xfrm>
        </p:spPr>
        <p:txBody>
          <a:bodyPr/>
          <a:lstStyle/>
          <a:p>
            <a:r>
              <a:rPr lang="en-US" dirty="0"/>
              <a:t>DB change Button(</a:t>
            </a:r>
            <a:r>
              <a:rPr lang="ko-KR" altLang="en-US" dirty="0"/>
              <a:t>재고현황 버튼 클릭 시</a:t>
            </a:r>
            <a:r>
              <a:rPr lang="en-US" altLang="ko-KR" dirty="0"/>
              <a:t>, </a:t>
            </a:r>
            <a:r>
              <a:rPr lang="en-US" altLang="ko-KR" dirty="0" err="1"/>
              <a:t>JTable</a:t>
            </a:r>
            <a:r>
              <a:rPr lang="en-US" altLang="ko-KR" dirty="0"/>
              <a:t> </a:t>
            </a:r>
            <a:r>
              <a:rPr lang="ko-KR" altLang="en-US" dirty="0"/>
              <a:t>헤더변경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463B73-917C-44E8-93C9-91578ECA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30" y="2204864"/>
            <a:ext cx="8193642" cy="2592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C58044-E292-4A1B-B8B3-8DF9011E3FA3}"/>
              </a:ext>
            </a:extLst>
          </p:cNvPr>
          <p:cNvSpPr/>
          <p:nvPr/>
        </p:nvSpPr>
        <p:spPr>
          <a:xfrm>
            <a:off x="612648" y="4973090"/>
            <a:ext cx="7271719" cy="1708160"/>
          </a:xfrm>
          <a:prstGeom prst="rect">
            <a:avLst/>
          </a:prstGeom>
          <a:solidFill>
            <a:srgbClr val="DAEEC4"/>
          </a:solidFill>
          <a:ln>
            <a:solidFill>
              <a:srgbClr val="C0E399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table.getTableHeader</a:t>
            </a:r>
            <a:r>
              <a:rPr lang="ko-KR" altLang="en-US" sz="1500" dirty="0"/>
              <a:t>().</a:t>
            </a:r>
            <a:r>
              <a:rPr lang="ko-KR" altLang="en-US" sz="1500" dirty="0" err="1"/>
              <a:t>getColumnModel</a:t>
            </a:r>
            <a:r>
              <a:rPr lang="ko-KR" altLang="en-US" sz="1500" dirty="0"/>
              <a:t>().</a:t>
            </a:r>
            <a:r>
              <a:rPr lang="ko-KR" altLang="en-US" sz="1500" dirty="0" err="1"/>
              <a:t>getColumn</a:t>
            </a:r>
            <a:r>
              <a:rPr lang="ko-KR" altLang="en-US" sz="1500" dirty="0"/>
              <a:t>(0).</a:t>
            </a:r>
            <a:r>
              <a:rPr lang="ko-KR" altLang="en-US" sz="1500" dirty="0" err="1"/>
              <a:t>setHeaderValue</a:t>
            </a:r>
            <a:r>
              <a:rPr lang="ko-KR" altLang="en-US" sz="1500" dirty="0"/>
              <a:t>("번호");</a:t>
            </a:r>
            <a:endParaRPr lang="en-US" altLang="ko-KR" sz="1500" dirty="0"/>
          </a:p>
          <a:p>
            <a:endParaRPr lang="ko-KR" altLang="en-US" sz="1500" dirty="0"/>
          </a:p>
          <a:p>
            <a:r>
              <a:rPr lang="ko-KR" altLang="en-US" sz="1500" dirty="0" err="1"/>
              <a:t>table.getTableHeader</a:t>
            </a:r>
            <a:r>
              <a:rPr lang="ko-KR" altLang="en-US" sz="1500" dirty="0"/>
              <a:t>().</a:t>
            </a:r>
            <a:r>
              <a:rPr lang="ko-KR" altLang="en-US" sz="1500" dirty="0" err="1"/>
              <a:t>getColumnModel</a:t>
            </a:r>
            <a:r>
              <a:rPr lang="ko-KR" altLang="en-US" sz="1500" dirty="0"/>
              <a:t>().</a:t>
            </a:r>
            <a:r>
              <a:rPr lang="ko-KR" altLang="en-US" sz="1500" dirty="0" err="1"/>
              <a:t>getColumn</a:t>
            </a:r>
            <a:r>
              <a:rPr lang="ko-KR" altLang="en-US" sz="1500" dirty="0"/>
              <a:t>(1).</a:t>
            </a:r>
            <a:r>
              <a:rPr lang="ko-KR" altLang="en-US" sz="1500" dirty="0" err="1"/>
              <a:t>setHeaderValue</a:t>
            </a:r>
            <a:r>
              <a:rPr lang="ko-KR" altLang="en-US" sz="1500" dirty="0"/>
              <a:t>(</a:t>
            </a:r>
            <a:r>
              <a:rPr lang="en-US" altLang="ko-KR" sz="1500" dirty="0"/>
              <a:t>“</a:t>
            </a:r>
            <a:r>
              <a:rPr lang="ko-KR" altLang="en-US" sz="1500" dirty="0"/>
              <a:t>품목</a:t>
            </a:r>
            <a:r>
              <a:rPr lang="en-US" altLang="ko-KR" sz="1500" dirty="0"/>
              <a:t>”</a:t>
            </a:r>
            <a:r>
              <a:rPr lang="ko-KR" altLang="en-US" sz="1500" dirty="0"/>
              <a:t>);</a:t>
            </a:r>
            <a:endParaRPr lang="en-US" altLang="ko-KR" sz="1500" dirty="0"/>
          </a:p>
          <a:p>
            <a:endParaRPr lang="ko-KR" altLang="en-US" sz="1500" dirty="0"/>
          </a:p>
          <a:p>
            <a:r>
              <a:rPr lang="en-US" altLang="ko-KR" sz="1500" dirty="0"/>
              <a:t>T</a:t>
            </a:r>
            <a:r>
              <a:rPr lang="ko-KR" altLang="en-US" sz="1500" dirty="0" err="1"/>
              <a:t>able.getTableHeader</a:t>
            </a:r>
            <a:r>
              <a:rPr lang="ko-KR" altLang="en-US" sz="1500" dirty="0"/>
              <a:t>().</a:t>
            </a:r>
            <a:r>
              <a:rPr lang="ko-KR" altLang="en-US" sz="1500" dirty="0" err="1"/>
              <a:t>getColumnModel</a:t>
            </a:r>
            <a:r>
              <a:rPr lang="ko-KR" altLang="en-US" sz="1500" dirty="0"/>
              <a:t>().</a:t>
            </a:r>
            <a:r>
              <a:rPr lang="ko-KR" altLang="en-US" sz="1500" dirty="0" err="1"/>
              <a:t>getColumn</a:t>
            </a:r>
            <a:r>
              <a:rPr lang="ko-KR" altLang="en-US" sz="1500" dirty="0"/>
              <a:t>(2).</a:t>
            </a:r>
            <a:r>
              <a:rPr lang="ko-KR" altLang="en-US" sz="1500" dirty="0" err="1"/>
              <a:t>setHeaderValue</a:t>
            </a:r>
            <a:r>
              <a:rPr lang="ko-KR" altLang="en-US" sz="1500" dirty="0"/>
              <a:t>(</a:t>
            </a:r>
            <a:r>
              <a:rPr lang="en-US" altLang="ko-KR" sz="1500" dirty="0"/>
              <a:t>“</a:t>
            </a:r>
            <a:r>
              <a:rPr lang="ko-KR" altLang="en-US" sz="1500" dirty="0"/>
              <a:t>단위</a:t>
            </a:r>
            <a:r>
              <a:rPr lang="en-US" altLang="ko-KR" sz="1500" dirty="0"/>
              <a:t>”</a:t>
            </a:r>
            <a:r>
              <a:rPr lang="ko-KR" altLang="en-US" sz="1500" dirty="0"/>
              <a:t>);</a:t>
            </a:r>
            <a:endParaRPr lang="en-US" altLang="ko-KR" sz="1500" dirty="0"/>
          </a:p>
          <a:p>
            <a:endParaRPr lang="ko-KR" altLang="en-US" sz="1500" dirty="0"/>
          </a:p>
          <a:p>
            <a:r>
              <a:rPr lang="en-US" altLang="ko-KR" sz="1500" dirty="0"/>
              <a:t>T</a:t>
            </a:r>
            <a:r>
              <a:rPr lang="ko-KR" altLang="en-US" sz="1500" dirty="0" err="1"/>
              <a:t>able.getTableHeader</a:t>
            </a:r>
            <a:r>
              <a:rPr lang="ko-KR" altLang="en-US" sz="1500" dirty="0"/>
              <a:t>().</a:t>
            </a:r>
            <a:r>
              <a:rPr lang="ko-KR" altLang="en-US" sz="1500" dirty="0" err="1"/>
              <a:t>getColumnModel</a:t>
            </a:r>
            <a:r>
              <a:rPr lang="ko-KR" altLang="en-US" sz="1500" dirty="0"/>
              <a:t>().</a:t>
            </a:r>
            <a:r>
              <a:rPr lang="ko-KR" altLang="en-US" sz="1500" dirty="0" err="1"/>
              <a:t>getColumn</a:t>
            </a:r>
            <a:r>
              <a:rPr lang="ko-KR" altLang="en-US" sz="1500" dirty="0"/>
              <a:t>(3).</a:t>
            </a:r>
            <a:r>
              <a:rPr lang="ko-KR" altLang="en-US" sz="1500" dirty="0" err="1"/>
              <a:t>setHeaderValue</a:t>
            </a:r>
            <a:r>
              <a:rPr lang="ko-KR" altLang="en-US" sz="1500" dirty="0"/>
              <a:t>(</a:t>
            </a:r>
            <a:r>
              <a:rPr lang="en-US" altLang="ko-KR" sz="1500" dirty="0"/>
              <a:t>“</a:t>
            </a:r>
            <a:r>
              <a:rPr lang="ko-KR" altLang="en-US" sz="1500" dirty="0"/>
              <a:t>수량");</a:t>
            </a: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10B3444A-71BA-4A43-9C81-64BFCA0EF0E2}"/>
              </a:ext>
            </a:extLst>
          </p:cNvPr>
          <p:cNvSpPr/>
          <p:nvPr/>
        </p:nvSpPr>
        <p:spPr>
          <a:xfrm>
            <a:off x="5580112" y="2708920"/>
            <a:ext cx="360040" cy="2279178"/>
          </a:xfrm>
          <a:prstGeom prst="upArrow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77C282B7-AA04-4E50-858F-BB594B90CEA1}"/>
              </a:ext>
            </a:extLst>
          </p:cNvPr>
          <p:cNvSpPr/>
          <p:nvPr/>
        </p:nvSpPr>
        <p:spPr>
          <a:xfrm>
            <a:off x="7452319" y="2724227"/>
            <a:ext cx="360040" cy="2279178"/>
          </a:xfrm>
          <a:prstGeom prst="upArrow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CC464440-F49F-415D-9C85-B95644D01C55}"/>
              </a:ext>
            </a:extLst>
          </p:cNvPr>
          <p:cNvSpPr/>
          <p:nvPr/>
        </p:nvSpPr>
        <p:spPr>
          <a:xfrm>
            <a:off x="1691680" y="2708920"/>
            <a:ext cx="360040" cy="2279178"/>
          </a:xfrm>
          <a:prstGeom prst="upArrow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0F4BA6FF-D293-46EB-BDDD-B475D46C0AA3}"/>
              </a:ext>
            </a:extLst>
          </p:cNvPr>
          <p:cNvSpPr/>
          <p:nvPr/>
        </p:nvSpPr>
        <p:spPr>
          <a:xfrm>
            <a:off x="3635896" y="2724227"/>
            <a:ext cx="360040" cy="2279178"/>
          </a:xfrm>
          <a:prstGeom prst="upArrow">
            <a:avLst/>
          </a:prstGeom>
          <a:solidFill>
            <a:srgbClr val="DAEE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3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동작 방식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2021" y="944806"/>
            <a:ext cx="8153400" cy="5040560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각 테이블마다 다른 기능의 버튼 구현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7C0BE2-A771-43B8-8FA4-A6FB006A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2664296" cy="24208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4E37FB-0A7C-4C8B-BDDF-133A3355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773" y="1916832"/>
            <a:ext cx="2523639" cy="2420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64EC34-F9DB-4878-ADB5-D2356FF30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313" y="1916832"/>
            <a:ext cx="2415159" cy="2420888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7E96E6FF-E49E-44D3-865C-51EF4AE64324}"/>
              </a:ext>
            </a:extLst>
          </p:cNvPr>
          <p:cNvSpPr/>
          <p:nvPr/>
        </p:nvSpPr>
        <p:spPr>
          <a:xfrm>
            <a:off x="1475657" y="4149080"/>
            <a:ext cx="1263032" cy="18864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33EC2336-B965-497D-A5BA-702D3A81BC69}"/>
              </a:ext>
            </a:extLst>
          </p:cNvPr>
          <p:cNvSpPr/>
          <p:nvPr/>
        </p:nvSpPr>
        <p:spPr>
          <a:xfrm>
            <a:off x="6941600" y="4149080"/>
            <a:ext cx="1263032" cy="18864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F77EB1-676E-4C12-8142-C4C8C3291F86}"/>
              </a:ext>
            </a:extLst>
          </p:cNvPr>
          <p:cNvSpPr/>
          <p:nvPr/>
        </p:nvSpPr>
        <p:spPr>
          <a:xfrm>
            <a:off x="3923928" y="4376527"/>
            <a:ext cx="3959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button.setEnable</a:t>
            </a:r>
            <a:r>
              <a:rPr lang="en-US" altLang="ko-KR" sz="1600" dirty="0"/>
              <a:t>(false)</a:t>
            </a:r>
            <a:endParaRPr lang="ko-KR" altLang="en-US" sz="1600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66049D79-0C6C-43B5-9913-890438AE151E}"/>
              </a:ext>
            </a:extLst>
          </p:cNvPr>
          <p:cNvSpPr/>
          <p:nvPr/>
        </p:nvSpPr>
        <p:spPr>
          <a:xfrm>
            <a:off x="4367622" y="4187887"/>
            <a:ext cx="1263032" cy="188640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B977AF14-4263-408C-8B5F-B15D8F8BDE68}"/>
              </a:ext>
            </a:extLst>
          </p:cNvPr>
          <p:cNvSpPr/>
          <p:nvPr/>
        </p:nvSpPr>
        <p:spPr>
          <a:xfrm>
            <a:off x="1391095" y="4376527"/>
            <a:ext cx="288032" cy="7505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위쪽 39">
            <a:extLst>
              <a:ext uri="{FF2B5EF4-FFF2-40B4-BE49-F238E27FC236}">
                <a16:creationId xmlns:a16="http://schemas.microsoft.com/office/drawing/2014/main" id="{B829F580-53F4-4E52-A97A-8638D094FB6E}"/>
              </a:ext>
            </a:extLst>
          </p:cNvPr>
          <p:cNvSpPr/>
          <p:nvPr/>
        </p:nvSpPr>
        <p:spPr>
          <a:xfrm>
            <a:off x="7020272" y="4376527"/>
            <a:ext cx="288032" cy="7505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9A12BD0-46A3-46D8-B7FE-D0ECEDB1B912}"/>
              </a:ext>
            </a:extLst>
          </p:cNvPr>
          <p:cNvSpPr/>
          <p:nvPr/>
        </p:nvSpPr>
        <p:spPr>
          <a:xfrm>
            <a:off x="730225" y="5127097"/>
            <a:ext cx="7947849" cy="17389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int </a:t>
            </a:r>
            <a:r>
              <a:rPr lang="en-US" altLang="ko-KR" sz="1600" dirty="0" err="1"/>
              <a:t>orderWhat</a:t>
            </a:r>
            <a:r>
              <a:rPr lang="en-US" altLang="ko-KR" sz="1600" dirty="0"/>
              <a:t> = 0;</a:t>
            </a:r>
          </a:p>
          <a:p>
            <a:r>
              <a:rPr lang="en-US" altLang="ko-KR" sz="1600" dirty="0"/>
              <a:t>0</a:t>
            </a:r>
            <a:r>
              <a:rPr lang="ko-KR" altLang="en-US" sz="1600" dirty="0"/>
              <a:t>이면 주문리스트 테이블</a:t>
            </a:r>
            <a:r>
              <a:rPr lang="en-US" altLang="ko-KR" sz="1600" dirty="0"/>
              <a:t>, 1</a:t>
            </a:r>
            <a:r>
              <a:rPr lang="ko-KR" altLang="en-US" sz="1600" dirty="0"/>
              <a:t>이면 재고현황 테이블임을 명시 후 기능을 구분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en-US" altLang="ko-KR" sz="1600" dirty="0" err="1"/>
              <a:t>orderWhat</a:t>
            </a:r>
            <a:r>
              <a:rPr lang="en-US" altLang="ko-KR" sz="1600" dirty="0"/>
              <a:t> </a:t>
            </a:r>
            <a:r>
              <a:rPr lang="ko-KR" altLang="en-US" sz="1600" dirty="0"/>
              <a:t>값은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테이블이 바뀔 때 마다 업데이트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300" dirty="0"/>
              <a:t>(</a:t>
            </a:r>
            <a:r>
              <a:rPr lang="ko-KR" altLang="en-US" sz="1300" dirty="0"/>
              <a:t>버튼에 대한 이벤트 처리</a:t>
            </a:r>
            <a:r>
              <a:rPr lang="en-US" altLang="ko-KR" sz="1300" dirty="0"/>
              <a:t>)</a:t>
            </a:r>
          </a:p>
          <a:p>
            <a:r>
              <a:rPr lang="en-US" altLang="ko-KR" sz="1500" dirty="0"/>
              <a:t>if(</a:t>
            </a:r>
            <a:r>
              <a:rPr lang="en-US" altLang="ko-KR" sz="1500" dirty="0" err="1"/>
              <a:t>orderWhat</a:t>
            </a:r>
            <a:r>
              <a:rPr lang="en-US" altLang="ko-KR" sz="1500" dirty="0"/>
              <a:t>==0) </a:t>
            </a:r>
            <a:r>
              <a:rPr lang="en-US" altLang="ko-KR" sz="1500" dirty="0" err="1"/>
              <a:t>orderAccept</a:t>
            </a:r>
            <a:r>
              <a:rPr lang="en-US" altLang="ko-KR" sz="1500" dirty="0"/>
              <a:t>(); // </a:t>
            </a:r>
            <a:r>
              <a:rPr lang="ko-KR" altLang="en-US" sz="1500" dirty="0"/>
              <a:t>현재</a:t>
            </a:r>
            <a:r>
              <a:rPr lang="en-US" altLang="ko-KR" sz="1500" dirty="0"/>
              <a:t> </a:t>
            </a:r>
            <a:r>
              <a:rPr lang="ko-KR" altLang="en-US" sz="1500" dirty="0"/>
              <a:t>주문리스트에 있는 메뉴를 주문 하는 메소드 실행</a:t>
            </a:r>
            <a:endParaRPr lang="en-US" altLang="ko-KR" sz="1500" dirty="0"/>
          </a:p>
          <a:p>
            <a:r>
              <a:rPr lang="en-US" altLang="ko-KR" sz="1500" dirty="0"/>
              <a:t>if(</a:t>
            </a:r>
            <a:r>
              <a:rPr lang="en-US" altLang="ko-KR" sz="1500" dirty="0" err="1"/>
              <a:t>orderWhat</a:t>
            </a:r>
            <a:r>
              <a:rPr lang="en-US" altLang="ko-KR" sz="1500" dirty="0"/>
              <a:t>==1) </a:t>
            </a:r>
            <a:r>
              <a:rPr lang="en-US" altLang="ko-KR" sz="1500" dirty="0" err="1"/>
              <a:t>orderMeasure</a:t>
            </a:r>
            <a:r>
              <a:rPr lang="en-US" altLang="ko-KR" sz="1500" dirty="0"/>
              <a:t>(); // </a:t>
            </a:r>
            <a:r>
              <a:rPr lang="ko-KR" altLang="en-US" sz="1500" dirty="0"/>
              <a:t>재료현황 테이블에 재료를 주문하는 메소드 실행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5436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동작 방식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4675" y="1453426"/>
            <a:ext cx="8153400" cy="5040560"/>
          </a:xfrm>
        </p:spPr>
        <p:txBody>
          <a:bodyPr/>
          <a:lstStyle/>
          <a:p>
            <a:r>
              <a:rPr lang="ko-KR" altLang="en-US" dirty="0"/>
              <a:t>재료 소비 기능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910EF6-2ADC-431A-9569-757EF0186FB5}"/>
              </a:ext>
            </a:extLst>
          </p:cNvPr>
          <p:cNvSpPr/>
          <p:nvPr/>
        </p:nvSpPr>
        <p:spPr>
          <a:xfrm>
            <a:off x="436935" y="2430760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dirty="0" err="1"/>
              <a:t>while</a:t>
            </a:r>
            <a:r>
              <a:rPr lang="ko-KR" altLang="en-US" sz="1300" dirty="0"/>
              <a:t> (</a:t>
            </a:r>
            <a:r>
              <a:rPr lang="ko-KR" altLang="en-US" sz="1300" dirty="0" err="1"/>
              <a:t>rs.next</a:t>
            </a:r>
            <a:r>
              <a:rPr lang="ko-KR" altLang="en-US" sz="1300" dirty="0"/>
              <a:t>()) {</a:t>
            </a:r>
          </a:p>
          <a:p>
            <a:r>
              <a:rPr lang="ko-KR" altLang="en-US" sz="1300" dirty="0"/>
              <a:t> </a:t>
            </a:r>
            <a:r>
              <a:rPr lang="ko-KR" altLang="en-US" sz="1300" dirty="0" err="1"/>
              <a:t>switch</a:t>
            </a:r>
            <a:r>
              <a:rPr lang="ko-KR" altLang="en-US" sz="1300" dirty="0"/>
              <a:t> (</a:t>
            </a:r>
            <a:r>
              <a:rPr lang="ko-KR" altLang="en-US" sz="1300" dirty="0" err="1"/>
              <a:t>rs.getString</a:t>
            </a:r>
            <a:r>
              <a:rPr lang="ko-KR" altLang="en-US" sz="1300" dirty="0"/>
              <a:t>("</a:t>
            </a:r>
            <a:r>
              <a:rPr lang="ko-KR" altLang="en-US" sz="1300" dirty="0" err="1"/>
              <a:t>item</a:t>
            </a:r>
            <a:r>
              <a:rPr lang="ko-KR" altLang="en-US" sz="1300" dirty="0"/>
              <a:t>")) {</a:t>
            </a:r>
          </a:p>
          <a:p>
            <a:r>
              <a:rPr lang="ko-KR" altLang="en-US" sz="1300" dirty="0"/>
              <a:t> // 원두 사용</a:t>
            </a:r>
          </a:p>
          <a:p>
            <a:r>
              <a:rPr lang="ko-KR" altLang="en-US" sz="1300" dirty="0"/>
              <a:t> </a:t>
            </a:r>
            <a:r>
              <a:rPr lang="ko-KR" altLang="en-US" sz="1300" dirty="0" err="1"/>
              <a:t>case</a:t>
            </a:r>
            <a:r>
              <a:rPr lang="ko-KR" altLang="en-US" sz="1300" dirty="0"/>
              <a:t> "</a:t>
            </a:r>
            <a:r>
              <a:rPr lang="ko-KR" altLang="en-US" sz="1300" dirty="0" err="1"/>
              <a:t>에소프레소</a:t>
            </a:r>
            <a:r>
              <a:rPr lang="ko-KR" altLang="en-US" sz="1300" dirty="0"/>
              <a:t>": </a:t>
            </a:r>
            <a:r>
              <a:rPr lang="ko-KR" altLang="en-US" sz="1300" dirty="0" err="1"/>
              <a:t>case</a:t>
            </a:r>
            <a:r>
              <a:rPr lang="ko-KR" altLang="en-US" sz="1300" dirty="0"/>
              <a:t> "아메리카노": </a:t>
            </a:r>
            <a:r>
              <a:rPr lang="ko-KR" altLang="en-US" sz="1300" dirty="0" err="1"/>
              <a:t>useBean</a:t>
            </a:r>
            <a:r>
              <a:rPr lang="ko-KR" altLang="en-US" sz="1300" dirty="0"/>
              <a:t>(); </a:t>
            </a:r>
            <a:r>
              <a:rPr lang="ko-KR" altLang="en-US" sz="1300" dirty="0" err="1"/>
              <a:t>break</a:t>
            </a:r>
            <a:r>
              <a:rPr lang="ko-KR" altLang="en-US" sz="1300" dirty="0"/>
              <a:t>;</a:t>
            </a:r>
          </a:p>
          <a:p>
            <a:r>
              <a:rPr lang="ko-KR" altLang="en-US" sz="1300" dirty="0"/>
              <a:t>					</a:t>
            </a:r>
          </a:p>
          <a:p>
            <a:r>
              <a:rPr lang="ko-KR" altLang="en-US" sz="1300" dirty="0"/>
              <a:t> // 원두, 우유 사용	</a:t>
            </a:r>
          </a:p>
          <a:p>
            <a:r>
              <a:rPr lang="ko-KR" altLang="en-US" sz="1300" dirty="0"/>
              <a:t> </a:t>
            </a:r>
            <a:r>
              <a:rPr lang="ko-KR" altLang="en-US" sz="1300" dirty="0" err="1"/>
              <a:t>case</a:t>
            </a:r>
            <a:r>
              <a:rPr lang="ko-KR" altLang="en-US" sz="1300" dirty="0"/>
              <a:t> "</a:t>
            </a:r>
            <a:r>
              <a:rPr lang="ko-KR" altLang="en-US" sz="1300" dirty="0" err="1"/>
              <a:t>카페라떼</a:t>
            </a:r>
            <a:r>
              <a:rPr lang="ko-KR" altLang="en-US" sz="1300" dirty="0"/>
              <a:t>": </a:t>
            </a:r>
            <a:r>
              <a:rPr lang="ko-KR" altLang="en-US" sz="1300" dirty="0" err="1"/>
              <a:t>case</a:t>
            </a:r>
            <a:r>
              <a:rPr lang="ko-KR" altLang="en-US" sz="1300" dirty="0"/>
              <a:t> "</a:t>
            </a:r>
            <a:r>
              <a:rPr lang="ko-KR" altLang="en-US" sz="1300" dirty="0" err="1"/>
              <a:t>카푸치노</a:t>
            </a:r>
            <a:r>
              <a:rPr lang="ko-KR" altLang="en-US" sz="1300" dirty="0"/>
              <a:t>": </a:t>
            </a:r>
            <a:r>
              <a:rPr lang="ko-KR" altLang="en-US" sz="1300" dirty="0" err="1"/>
              <a:t>useBean</a:t>
            </a:r>
            <a:r>
              <a:rPr lang="ko-KR" altLang="en-US" sz="1300" dirty="0"/>
              <a:t>(); </a:t>
            </a:r>
            <a:r>
              <a:rPr lang="ko-KR" altLang="en-US" sz="1300" dirty="0" err="1"/>
              <a:t>useMilk</a:t>
            </a:r>
            <a:r>
              <a:rPr lang="ko-KR" altLang="en-US" sz="1300" dirty="0"/>
              <a:t>(); </a:t>
            </a:r>
            <a:r>
              <a:rPr lang="ko-KR" altLang="en-US" sz="1300" dirty="0" err="1"/>
              <a:t>break</a:t>
            </a:r>
            <a:r>
              <a:rPr lang="ko-KR" altLang="en-US" sz="1300" dirty="0"/>
              <a:t>;</a:t>
            </a:r>
          </a:p>
          <a:p>
            <a:r>
              <a:rPr lang="ko-KR" altLang="en-US" sz="1300" dirty="0"/>
              <a:t>					</a:t>
            </a:r>
          </a:p>
          <a:p>
            <a:r>
              <a:rPr lang="ko-KR" altLang="en-US" sz="1300" dirty="0"/>
              <a:t> // 원두, 우유, 설탕사용</a:t>
            </a:r>
          </a:p>
          <a:p>
            <a:r>
              <a:rPr lang="ko-KR" altLang="en-US" sz="1300" dirty="0"/>
              <a:t> </a:t>
            </a:r>
            <a:r>
              <a:rPr lang="ko-KR" altLang="en-US" sz="1300" dirty="0" err="1"/>
              <a:t>case</a:t>
            </a:r>
            <a:r>
              <a:rPr lang="ko-KR" altLang="en-US" sz="1300" dirty="0"/>
              <a:t> "</a:t>
            </a:r>
            <a:r>
              <a:rPr lang="ko-KR" altLang="en-US" sz="1300" dirty="0" err="1"/>
              <a:t>카페모카</a:t>
            </a:r>
            <a:r>
              <a:rPr lang="ko-KR" altLang="en-US" sz="1300" dirty="0"/>
              <a:t>": </a:t>
            </a:r>
            <a:r>
              <a:rPr lang="ko-KR" altLang="en-US" sz="1300" dirty="0" err="1"/>
              <a:t>useBean</a:t>
            </a:r>
            <a:r>
              <a:rPr lang="ko-KR" altLang="en-US" sz="1300" dirty="0"/>
              <a:t>(); </a:t>
            </a:r>
            <a:r>
              <a:rPr lang="ko-KR" altLang="en-US" sz="1300" dirty="0" err="1"/>
              <a:t>useMilk</a:t>
            </a:r>
            <a:r>
              <a:rPr lang="ko-KR" altLang="en-US" sz="1300" dirty="0"/>
              <a:t>(); </a:t>
            </a:r>
            <a:r>
              <a:rPr lang="ko-KR" altLang="en-US" sz="1300" dirty="0" err="1"/>
              <a:t>useSugar</a:t>
            </a:r>
            <a:r>
              <a:rPr lang="ko-KR" altLang="en-US" sz="1300" dirty="0"/>
              <a:t>(); </a:t>
            </a:r>
            <a:r>
              <a:rPr lang="ko-KR" altLang="en-US" sz="1300" dirty="0" err="1"/>
              <a:t>break</a:t>
            </a:r>
            <a:r>
              <a:rPr lang="ko-KR" altLang="en-US" sz="1300" dirty="0"/>
              <a:t>;</a:t>
            </a:r>
          </a:p>
          <a:p>
            <a:r>
              <a:rPr lang="ko-KR" altLang="en-US" sz="1300" dirty="0"/>
              <a:t>					</a:t>
            </a:r>
          </a:p>
          <a:p>
            <a:r>
              <a:rPr lang="ko-KR" altLang="en-US" sz="1300" dirty="0"/>
              <a:t> // 우유, </a:t>
            </a:r>
            <a:r>
              <a:rPr lang="ko-KR" altLang="en-US" sz="1300" dirty="0" err="1"/>
              <a:t>그린티</a:t>
            </a:r>
            <a:r>
              <a:rPr lang="ko-KR" altLang="en-US" sz="1300" dirty="0"/>
              <a:t> 분말가루 사용</a:t>
            </a:r>
          </a:p>
          <a:p>
            <a:r>
              <a:rPr lang="ko-KR" altLang="en-US" sz="1300" dirty="0"/>
              <a:t> </a:t>
            </a:r>
            <a:r>
              <a:rPr lang="ko-KR" altLang="en-US" sz="1300" dirty="0" err="1"/>
              <a:t>case</a:t>
            </a:r>
            <a:r>
              <a:rPr lang="ko-KR" altLang="en-US" sz="1300" dirty="0"/>
              <a:t> "</a:t>
            </a:r>
            <a:r>
              <a:rPr lang="ko-KR" altLang="en-US" sz="1300" dirty="0" err="1"/>
              <a:t>그린티라떼</a:t>
            </a:r>
            <a:r>
              <a:rPr lang="ko-KR" altLang="en-US" sz="1300" dirty="0"/>
              <a:t>": </a:t>
            </a:r>
            <a:r>
              <a:rPr lang="ko-KR" altLang="en-US" sz="1300" dirty="0" err="1"/>
              <a:t>useBean</a:t>
            </a:r>
            <a:r>
              <a:rPr lang="ko-KR" altLang="en-US" sz="1300" dirty="0"/>
              <a:t>(); </a:t>
            </a:r>
            <a:r>
              <a:rPr lang="ko-KR" altLang="en-US" sz="1300" dirty="0" err="1"/>
              <a:t>usePowder</a:t>
            </a:r>
            <a:r>
              <a:rPr lang="ko-KR" altLang="en-US" sz="1300" dirty="0"/>
              <a:t>(); </a:t>
            </a:r>
            <a:r>
              <a:rPr lang="ko-KR" altLang="en-US" sz="1300" dirty="0" err="1"/>
              <a:t>break</a:t>
            </a:r>
            <a:r>
              <a:rPr lang="ko-KR" altLang="en-US" sz="1300" dirty="0"/>
              <a:t>;</a:t>
            </a:r>
          </a:p>
          <a:p>
            <a:r>
              <a:rPr lang="ko-KR" altLang="en-US" sz="1300" dirty="0"/>
              <a:t> }</a:t>
            </a:r>
          </a:p>
          <a:p>
            <a:r>
              <a:rPr lang="ko-KR" altLang="en-US" sz="1300" dirty="0"/>
              <a:t>				</a:t>
            </a:r>
          </a:p>
          <a:p>
            <a:r>
              <a:rPr lang="ko-KR" altLang="en-US" sz="1300" dirty="0"/>
              <a:t>// </a:t>
            </a:r>
            <a:r>
              <a:rPr lang="ko-KR" altLang="en-US" sz="1300" dirty="0" err="1"/>
              <a:t>ice면</a:t>
            </a:r>
            <a:r>
              <a:rPr lang="ko-KR" altLang="en-US" sz="1300" dirty="0"/>
              <a:t> 얼음 소비</a:t>
            </a:r>
          </a:p>
          <a:p>
            <a:r>
              <a:rPr lang="ko-KR" altLang="en-US" sz="1300" dirty="0" err="1"/>
              <a:t>if</a:t>
            </a:r>
            <a:r>
              <a:rPr lang="ko-KR" altLang="en-US" sz="1300" dirty="0"/>
              <a:t>(</a:t>
            </a:r>
            <a:r>
              <a:rPr lang="ko-KR" altLang="en-US" sz="1300" dirty="0" err="1"/>
              <a:t>rs.getString</a:t>
            </a:r>
            <a:r>
              <a:rPr lang="ko-KR" altLang="en-US" sz="1300" dirty="0"/>
              <a:t>("</a:t>
            </a:r>
            <a:r>
              <a:rPr lang="ko-KR" altLang="en-US" sz="1300" dirty="0" err="1"/>
              <a:t>t_type</a:t>
            </a:r>
            <a:r>
              <a:rPr lang="ko-KR" altLang="en-US" sz="1300" dirty="0"/>
              <a:t>").</a:t>
            </a:r>
            <a:r>
              <a:rPr lang="ko-KR" altLang="en-US" sz="1300" dirty="0" err="1"/>
              <a:t>equals</a:t>
            </a:r>
            <a:r>
              <a:rPr lang="ko-KR" altLang="en-US" sz="1300" dirty="0"/>
              <a:t>("</a:t>
            </a:r>
            <a:r>
              <a:rPr lang="ko-KR" altLang="en-US" sz="1300" dirty="0" err="1"/>
              <a:t>ice</a:t>
            </a:r>
            <a:r>
              <a:rPr lang="ko-KR" altLang="en-US" sz="1300" dirty="0"/>
              <a:t>")) </a:t>
            </a:r>
            <a:r>
              <a:rPr lang="ko-KR" altLang="en-US" sz="1300" dirty="0" err="1"/>
              <a:t>useIce</a:t>
            </a:r>
            <a:r>
              <a:rPr lang="ko-KR" altLang="en-US" sz="1300" dirty="0"/>
              <a:t>();</a:t>
            </a:r>
          </a:p>
          <a:p>
            <a:r>
              <a:rPr lang="ko-KR" altLang="en-US" sz="1300" dirty="0"/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1F667D-A337-4F73-95AA-E5A1FA73F2AF}"/>
              </a:ext>
            </a:extLst>
          </p:cNvPr>
          <p:cNvSpPr/>
          <p:nvPr/>
        </p:nvSpPr>
        <p:spPr>
          <a:xfrm>
            <a:off x="323528" y="1920116"/>
            <a:ext cx="79478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ResultSet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stmt.executeQuery</a:t>
            </a:r>
            <a:r>
              <a:rPr lang="en-US" altLang="ko-KR" sz="1600" dirty="0"/>
              <a:t>("select * from </a:t>
            </a:r>
            <a:r>
              <a:rPr lang="en-US" altLang="ko-KR" sz="1600" dirty="0" err="1"/>
              <a:t>orderList</a:t>
            </a:r>
            <a:r>
              <a:rPr lang="en-US" altLang="ko-KR" sz="1600" dirty="0"/>
              <a:t>;");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D81307-C876-4E0B-9BE8-1421AB261E30}"/>
              </a:ext>
            </a:extLst>
          </p:cNvPr>
          <p:cNvSpPr/>
          <p:nvPr/>
        </p:nvSpPr>
        <p:spPr>
          <a:xfrm>
            <a:off x="4469383" y="5601434"/>
            <a:ext cx="3027624" cy="89255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dirty="0"/>
              <a:t>private void </a:t>
            </a:r>
            <a:r>
              <a:rPr lang="en-US" altLang="ko-KR" sz="1300" dirty="0" err="1"/>
              <a:t>useIce</a:t>
            </a:r>
            <a:r>
              <a:rPr lang="en-US" altLang="ko-KR" sz="1300" dirty="0"/>
              <a:t>() {</a:t>
            </a:r>
          </a:p>
          <a:p>
            <a:r>
              <a:rPr lang="en-US" altLang="ko-KR" sz="1300" dirty="0"/>
              <a:t> </a:t>
            </a:r>
            <a:r>
              <a:rPr lang="en-US" altLang="ko-KR" sz="1300" dirty="0" err="1"/>
              <a:t>consumnAmount</a:t>
            </a:r>
            <a:r>
              <a:rPr lang="en-US" altLang="ko-KR" sz="1300" dirty="0"/>
              <a:t>("</a:t>
            </a:r>
            <a:r>
              <a:rPr lang="ko-KR" altLang="en-US" sz="1300" dirty="0"/>
              <a:t>얼음</a:t>
            </a:r>
            <a:r>
              <a:rPr lang="en-US" altLang="ko-KR" sz="1300" dirty="0"/>
              <a:t>", 200);	</a:t>
            </a:r>
          </a:p>
          <a:p>
            <a:r>
              <a:rPr lang="en-US" altLang="ko-KR" sz="1300" dirty="0"/>
              <a:t> </a:t>
            </a:r>
            <a:r>
              <a:rPr lang="en-US" altLang="ko-KR" sz="1300" dirty="0" err="1"/>
              <a:t>System.out.println</a:t>
            </a:r>
            <a:r>
              <a:rPr lang="en-US" altLang="ko-KR" sz="1300" dirty="0"/>
              <a:t>("</a:t>
            </a:r>
            <a:r>
              <a:rPr lang="ko-KR" altLang="en-US" sz="1300" dirty="0"/>
              <a:t>얼음 </a:t>
            </a:r>
            <a:r>
              <a:rPr lang="en-US" altLang="ko-KR" sz="1300" dirty="0"/>
              <a:t>200g </a:t>
            </a:r>
            <a:r>
              <a:rPr lang="ko-KR" altLang="en-US" sz="1300" dirty="0"/>
              <a:t>소비</a:t>
            </a:r>
            <a:r>
              <a:rPr lang="en-US" altLang="ko-KR" sz="1300" dirty="0"/>
              <a:t>");</a:t>
            </a:r>
          </a:p>
          <a:p>
            <a:r>
              <a:rPr lang="en-US" altLang="ko-KR" sz="1300" dirty="0"/>
              <a:t>}</a:t>
            </a:r>
            <a:endParaRPr lang="ko-KR" altLang="en-US" sz="13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967130C-9A85-4F3D-AD51-4F883504EC6E}"/>
              </a:ext>
            </a:extLst>
          </p:cNvPr>
          <p:cNvSpPr/>
          <p:nvPr/>
        </p:nvSpPr>
        <p:spPr>
          <a:xfrm>
            <a:off x="3995936" y="5661248"/>
            <a:ext cx="473447" cy="21602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CE6C4F-C883-46B1-A0CB-AA413DCA96EA}"/>
              </a:ext>
            </a:extLst>
          </p:cNvPr>
          <p:cNvSpPr/>
          <p:nvPr/>
        </p:nvSpPr>
        <p:spPr>
          <a:xfrm>
            <a:off x="4627964" y="4739084"/>
            <a:ext cx="4427815" cy="492443"/>
          </a:xfrm>
          <a:prstGeom prst="rect">
            <a:avLst/>
          </a:prstGeom>
          <a:solidFill>
            <a:srgbClr val="DAEEC4"/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dirty="0"/>
              <a:t> </a:t>
            </a:r>
            <a:r>
              <a:rPr lang="en-US" altLang="ko-KR" sz="1300" dirty="0" err="1"/>
              <a:t>consumnAmount</a:t>
            </a:r>
            <a:r>
              <a:rPr lang="en-US" altLang="ko-KR" sz="1300" dirty="0"/>
              <a:t>()</a:t>
            </a:r>
            <a:r>
              <a:rPr lang="ko-KR" altLang="en-US" sz="1300" dirty="0"/>
              <a:t>메소드는 재고현황 테이블을 </a:t>
            </a:r>
            <a:endParaRPr lang="en-US" altLang="ko-KR" sz="1300" dirty="0"/>
          </a:p>
          <a:p>
            <a:r>
              <a:rPr lang="en-US" altLang="ko-KR" sz="1300" dirty="0"/>
              <a:t>  select * </a:t>
            </a:r>
            <a:r>
              <a:rPr lang="ko-KR" altLang="en-US" sz="1300" dirty="0"/>
              <a:t>해서 얼음인 것을 </a:t>
            </a:r>
            <a:r>
              <a:rPr lang="en-US" altLang="ko-KR" sz="1300" dirty="0"/>
              <a:t>200g</a:t>
            </a:r>
            <a:r>
              <a:rPr lang="ko-KR" altLang="en-US" sz="1300" dirty="0"/>
              <a:t>만큼 소비한후 업데이트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0C0D48-7FB0-4F8B-920A-32342B1C0709}"/>
              </a:ext>
            </a:extLst>
          </p:cNvPr>
          <p:cNvCxnSpPr/>
          <p:nvPr/>
        </p:nvCxnSpPr>
        <p:spPr>
          <a:xfrm flipV="1">
            <a:off x="5672064" y="5278561"/>
            <a:ext cx="622262" cy="6457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3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주요 동작 방식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4675" y="1453426"/>
            <a:ext cx="8153400" cy="5040560"/>
          </a:xfrm>
        </p:spPr>
        <p:txBody>
          <a:bodyPr/>
          <a:lstStyle/>
          <a:p>
            <a:r>
              <a:rPr lang="ko-KR" altLang="en-US" dirty="0"/>
              <a:t>채팅 기능 구현 </a:t>
            </a:r>
            <a:r>
              <a:rPr lang="en-US" altLang="ko-KR" dirty="0"/>
              <a:t>(Received)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7F151C-EBB7-483C-A69D-D5B04F2318B2}"/>
              </a:ext>
            </a:extLst>
          </p:cNvPr>
          <p:cNvSpPr/>
          <p:nvPr/>
        </p:nvSpPr>
        <p:spPr>
          <a:xfrm>
            <a:off x="777600" y="2771450"/>
            <a:ext cx="3561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MyThread</a:t>
            </a:r>
            <a:r>
              <a:rPr lang="ko-KR" altLang="en-US" dirty="0"/>
              <a:t> </a:t>
            </a:r>
            <a:r>
              <a:rPr lang="ko-KR" altLang="en-US" dirty="0" err="1"/>
              <a:t>extends</a:t>
            </a:r>
            <a:r>
              <a:rPr lang="ko-KR" altLang="en-US" dirty="0"/>
              <a:t> </a:t>
            </a:r>
            <a:r>
              <a:rPr lang="ko-KR" altLang="en-US" dirty="0" err="1"/>
              <a:t>Thread</a:t>
            </a:r>
            <a:r>
              <a:rPr lang="en-US" altLang="ko-KR" dirty="0"/>
              <a:t>{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EB13AC-CB19-4060-80B5-8C0F456ECF73}"/>
              </a:ext>
            </a:extLst>
          </p:cNvPr>
          <p:cNvSpPr/>
          <p:nvPr/>
        </p:nvSpPr>
        <p:spPr>
          <a:xfrm>
            <a:off x="755576" y="1979548"/>
            <a:ext cx="5373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Run</a:t>
            </a:r>
            <a:r>
              <a:rPr lang="ko-KR" altLang="en-US" dirty="0"/>
              <a:t>구현에 있어 </a:t>
            </a:r>
            <a:r>
              <a:rPr lang="en-US" altLang="ko-KR" dirty="0"/>
              <a:t>while(</a:t>
            </a:r>
            <a:r>
              <a:rPr lang="ko-KR" altLang="en-US" dirty="0"/>
              <a:t>무한루프</a:t>
            </a:r>
            <a:r>
              <a:rPr lang="en-US" altLang="ko-KR" dirty="0"/>
              <a:t>)</a:t>
            </a:r>
            <a:r>
              <a:rPr lang="ko-KR" altLang="en-US" dirty="0"/>
              <a:t>가 있으며 시간이 </a:t>
            </a:r>
            <a:endParaRPr lang="en-US" altLang="ko-KR" dirty="0"/>
          </a:p>
          <a:p>
            <a:r>
              <a:rPr lang="ko-KR" altLang="en-US" dirty="0"/>
              <a:t>오래 걸리는 작업이기 때문에 쓰레드를 통해 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0244B4-5224-400C-B8C8-CECC2C346839}"/>
              </a:ext>
            </a:extLst>
          </p:cNvPr>
          <p:cNvSpPr/>
          <p:nvPr/>
        </p:nvSpPr>
        <p:spPr>
          <a:xfrm>
            <a:off x="899592" y="3373541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소켓을 통해 상대방과 연결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While(true)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inputMessage</a:t>
            </a:r>
            <a:r>
              <a:rPr lang="ko-KR" altLang="en-US" dirty="0"/>
              <a:t> = </a:t>
            </a:r>
            <a:r>
              <a:rPr lang="ko-KR" altLang="en-US" dirty="0" err="1"/>
              <a:t>in.readLine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textAreaChat.append</a:t>
            </a:r>
            <a:r>
              <a:rPr lang="ko-KR" altLang="en-US" dirty="0"/>
              <a:t>(“[RECEIVED]: “ + </a:t>
            </a:r>
            <a:r>
              <a:rPr lang="ko-KR" altLang="en-US" dirty="0" err="1"/>
              <a:t>inputMessage</a:t>
            </a:r>
            <a:r>
              <a:rPr lang="ko-KR" altLang="en-US" dirty="0"/>
              <a:t> + “\</a:t>
            </a:r>
            <a:r>
              <a:rPr lang="ko-KR" altLang="en-US" dirty="0" err="1"/>
              <a:t>n</a:t>
            </a:r>
            <a:r>
              <a:rPr lang="ko-KR" altLang="en-US" dirty="0"/>
              <a:t>”);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textFieldChat.selectAll</a:t>
            </a:r>
            <a:r>
              <a:rPr lang="ko-KR" altLang="en-US" dirty="0"/>
              <a:t>();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textAreaChat.setCaretPosition</a:t>
            </a:r>
            <a:r>
              <a:rPr lang="ko-KR" altLang="en-US" dirty="0"/>
              <a:t>(</a:t>
            </a:r>
            <a:r>
              <a:rPr lang="ko-KR" altLang="en-US" dirty="0" err="1"/>
              <a:t>textAreaChat.getDocument</a:t>
            </a:r>
            <a:r>
              <a:rPr lang="ko-KR" altLang="en-US" dirty="0"/>
              <a:t>().</a:t>
            </a:r>
            <a:r>
              <a:rPr lang="ko-KR" altLang="en-US" dirty="0" err="1"/>
              <a:t>getLength</a:t>
            </a:r>
            <a:r>
              <a:rPr lang="ko-KR" altLang="en-US" dirty="0"/>
              <a:t>());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980D23-A619-4AC7-A2DA-632A53CD23DA}"/>
              </a:ext>
            </a:extLst>
          </p:cNvPr>
          <p:cNvSpPr/>
          <p:nvPr/>
        </p:nvSpPr>
        <p:spPr>
          <a:xfrm>
            <a:off x="1868221" y="56725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66F8DA7-65FC-4906-82B9-B643D7C836D8}"/>
              </a:ext>
            </a:extLst>
          </p:cNvPr>
          <p:cNvSpPr/>
          <p:nvPr/>
        </p:nvSpPr>
        <p:spPr>
          <a:xfrm>
            <a:off x="2558472" y="5629163"/>
            <a:ext cx="1725496" cy="492731"/>
          </a:xfrm>
          <a:prstGeom prst="rightArrow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F76726-8780-4323-9F5E-27187B5A8695}"/>
              </a:ext>
            </a:extLst>
          </p:cNvPr>
          <p:cNvSpPr/>
          <p:nvPr/>
        </p:nvSpPr>
        <p:spPr>
          <a:xfrm>
            <a:off x="4371808" y="5597275"/>
            <a:ext cx="3977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MyThread</a:t>
            </a:r>
            <a:r>
              <a:rPr lang="ko-KR" altLang="en-US" dirty="0"/>
              <a:t> </a:t>
            </a:r>
            <a:r>
              <a:rPr lang="ko-KR" altLang="en-US" dirty="0" err="1"/>
              <a:t>thread</a:t>
            </a:r>
            <a:r>
              <a:rPr lang="ko-KR" altLang="en-US" dirty="0"/>
              <a:t>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MyThread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thread.start</a:t>
            </a:r>
            <a:r>
              <a:rPr lang="ko-KR" altLang="en-US" dirty="0"/>
              <a:t>();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DBDC01-5B50-4302-A2DA-8D98A28D0302}"/>
              </a:ext>
            </a:extLst>
          </p:cNvPr>
          <p:cNvSpPr/>
          <p:nvPr/>
        </p:nvSpPr>
        <p:spPr>
          <a:xfrm>
            <a:off x="799068" y="5037173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3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시스템 구성도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Client &amp; Server with</a:t>
            </a:r>
            <a:r>
              <a:rPr lang="ko-KR" altLang="en-US" dirty="0"/>
              <a:t> </a:t>
            </a:r>
            <a:r>
              <a:rPr lang="en-US" altLang="ko-KR" dirty="0"/>
              <a:t>DB Connection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Can 4"/>
          <p:cNvSpPr/>
          <p:nvPr/>
        </p:nvSpPr>
        <p:spPr>
          <a:xfrm>
            <a:off x="5364088" y="4941168"/>
            <a:ext cx="2952328" cy="1440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orderList</a:t>
            </a:r>
            <a:endParaRPr lang="en-US" dirty="0"/>
          </a:p>
          <a:p>
            <a:pPr algn="ctr"/>
            <a:r>
              <a:rPr lang="en-US" dirty="0"/>
              <a:t>Sale</a:t>
            </a:r>
          </a:p>
          <a:p>
            <a:pPr algn="ctr"/>
            <a:r>
              <a:rPr lang="en-US" dirty="0"/>
              <a:t>Stock</a:t>
            </a:r>
          </a:p>
          <a:p>
            <a:pPr algn="ctr"/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4221095" y="2924944"/>
            <a:ext cx="638937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-Down Arrow 8"/>
          <p:cNvSpPr/>
          <p:nvPr/>
        </p:nvSpPr>
        <p:spPr>
          <a:xfrm>
            <a:off x="6705027" y="4285445"/>
            <a:ext cx="387253" cy="569498"/>
          </a:xfrm>
          <a:prstGeom prst="upDownArrow">
            <a:avLst>
              <a:gd name="adj1" fmla="val 4251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4161086" y="5409220"/>
            <a:ext cx="1142993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216897-05D0-402E-9676-A87DBF483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1" y="1988840"/>
            <a:ext cx="3617984" cy="45811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13CBFD3-C5BA-4368-81DD-DBE74198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3" y="1956172"/>
            <a:ext cx="3617985" cy="2292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88B116-755B-446E-B17D-4E6DCB6C9C04}"/>
              </a:ext>
            </a:extLst>
          </p:cNvPr>
          <p:cNvSpPr/>
          <p:nvPr/>
        </p:nvSpPr>
        <p:spPr>
          <a:xfrm>
            <a:off x="4042760" y="2539739"/>
            <a:ext cx="1091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orderList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93EC0D-A94C-4648-A221-9E66EDD2798B}"/>
              </a:ext>
            </a:extLst>
          </p:cNvPr>
          <p:cNvSpPr/>
          <p:nvPr/>
        </p:nvSpPr>
        <p:spPr>
          <a:xfrm>
            <a:off x="4207767" y="445951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78D7"/>
                </a:solidFill>
                <a:latin typeface="Consolas" panose="020B0609020204030204" pitchFamily="49" charset="0"/>
              </a:rPr>
              <a:t>Socket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F87970B7-D007-4F43-9AD6-00EF387A4EEB}"/>
              </a:ext>
            </a:extLst>
          </p:cNvPr>
          <p:cNvCxnSpPr/>
          <p:nvPr/>
        </p:nvCxnSpPr>
        <p:spPr>
          <a:xfrm flipV="1">
            <a:off x="3851920" y="4077072"/>
            <a:ext cx="1656184" cy="144016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 DB </a:t>
            </a:r>
            <a:r>
              <a:rPr lang="ko-KR" altLang="en-US" dirty="0"/>
              <a:t>명령문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475925-06E5-461D-B6E5-0CFF8978BB7D}"/>
              </a:ext>
            </a:extLst>
          </p:cNvPr>
          <p:cNvSpPr/>
          <p:nvPr/>
        </p:nvSpPr>
        <p:spPr>
          <a:xfrm>
            <a:off x="755576" y="1916832"/>
            <a:ext cx="720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orderList</a:t>
            </a:r>
            <a:r>
              <a:rPr lang="ko-KR" altLang="en-US" dirty="0"/>
              <a:t>(</a:t>
            </a:r>
          </a:p>
          <a:p>
            <a:r>
              <a:rPr lang="en-US" altLang="ko-KR" dirty="0"/>
              <a:t>	  </a:t>
            </a:r>
            <a:r>
              <a:rPr lang="ko-KR" altLang="en-US" dirty="0" err="1"/>
              <a:t>num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NOT NULL AUTO_INCREMENT PRIMARY KEY,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	</a:t>
            </a:r>
            <a:r>
              <a:rPr lang="ko-KR" altLang="en-US" dirty="0"/>
              <a:t>  </a:t>
            </a:r>
            <a:r>
              <a:rPr lang="ko-KR" altLang="en-US" dirty="0" err="1"/>
              <a:t>t_type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(20),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	</a:t>
            </a:r>
            <a:r>
              <a:rPr lang="ko-KR" altLang="en-US" dirty="0"/>
              <a:t>  </a:t>
            </a:r>
            <a:r>
              <a:rPr lang="ko-KR" altLang="en-US" dirty="0" err="1"/>
              <a:t>item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(20), 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sale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num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NOT NULL AUTO_INCREMENT PRIMARY KEY,</a:t>
            </a:r>
          </a:p>
          <a:p>
            <a:r>
              <a:rPr lang="ko-KR" altLang="en-US" dirty="0"/>
              <a:t> 	</a:t>
            </a:r>
            <a:r>
              <a:rPr lang="ko-KR" altLang="en-US" dirty="0" err="1"/>
              <a:t>t_type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(20),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	</a:t>
            </a:r>
            <a:r>
              <a:rPr lang="ko-KR" altLang="en-US" dirty="0" err="1"/>
              <a:t>item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(20),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price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num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 NOT NULL AUTO_INCREMENT PRIMARY KEY,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item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(20),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	</a:t>
            </a:r>
            <a:r>
              <a:rPr lang="ko-KR" altLang="en-US" dirty="0" err="1"/>
              <a:t>amount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	</a:t>
            </a:r>
            <a:r>
              <a:rPr lang="ko-KR" altLang="en-US" dirty="0" err="1"/>
              <a:t>measure</a:t>
            </a:r>
            <a:r>
              <a:rPr lang="ko-KR" altLang="en-US" dirty="0"/>
              <a:t> </a:t>
            </a:r>
            <a:r>
              <a:rPr lang="ko-KR" altLang="en-US" dirty="0" err="1"/>
              <a:t>varchar</a:t>
            </a:r>
            <a:r>
              <a:rPr lang="ko-KR" altLang="en-US" dirty="0"/>
              <a:t>(20));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238EEE-6E9A-48A1-83FC-0C23FA1ED4F9}"/>
              </a:ext>
            </a:extLst>
          </p:cNvPr>
          <p:cNvSpPr txBox="1">
            <a:spLocks/>
          </p:cNvSpPr>
          <p:nvPr/>
        </p:nvSpPr>
        <p:spPr>
          <a:xfrm>
            <a:off x="765048" y="14931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JKCoffee</a:t>
            </a:r>
            <a:r>
              <a:rPr lang="en-US" altLang="ko-KR" dirty="0"/>
              <a:t> DB</a:t>
            </a:r>
            <a:r>
              <a:rPr lang="ko-KR" altLang="en-US" dirty="0"/>
              <a:t> 생성 후 </a:t>
            </a:r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01179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SQL DB </a:t>
            </a:r>
            <a:r>
              <a:rPr lang="ko-KR" altLang="en-US" dirty="0"/>
              <a:t>명령문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238EEE-6E9A-48A1-83FC-0C23FA1ED4F9}"/>
              </a:ext>
            </a:extLst>
          </p:cNvPr>
          <p:cNvSpPr txBox="1">
            <a:spLocks/>
          </p:cNvSpPr>
          <p:nvPr/>
        </p:nvSpPr>
        <p:spPr>
          <a:xfrm>
            <a:off x="765048" y="1493168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재고현황테이블에 각 재료에 대한 정보 삽입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A224CD-9760-4A52-8E8A-C0583B432B4E}"/>
              </a:ext>
            </a:extLst>
          </p:cNvPr>
          <p:cNvSpPr/>
          <p:nvPr/>
        </p:nvSpPr>
        <p:spPr>
          <a:xfrm>
            <a:off x="1187624" y="2056686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(</a:t>
            </a:r>
            <a:r>
              <a:rPr lang="ko-KR" altLang="en-US" dirty="0" err="1"/>
              <a:t>item,amount,measure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('원두',100,'gram');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(</a:t>
            </a:r>
            <a:r>
              <a:rPr lang="ko-KR" altLang="en-US" dirty="0" err="1"/>
              <a:t>item,amount,measure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('우유',3000,'ml');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(</a:t>
            </a:r>
            <a:r>
              <a:rPr lang="ko-KR" altLang="en-US" dirty="0" err="1"/>
              <a:t>item,amount,measure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('</a:t>
            </a:r>
            <a:r>
              <a:rPr lang="ko-KR" altLang="en-US" dirty="0" err="1"/>
              <a:t>그린티</a:t>
            </a:r>
            <a:r>
              <a:rPr lang="ko-KR" altLang="en-US" dirty="0"/>
              <a:t> 분말가루',500,'gram');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(</a:t>
            </a:r>
            <a:r>
              <a:rPr lang="ko-KR" altLang="en-US" dirty="0" err="1"/>
              <a:t>item,amount,measure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('설탕',100,'gram’)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stock</a:t>
            </a:r>
            <a:r>
              <a:rPr lang="ko-KR" altLang="en-US" dirty="0"/>
              <a:t>(</a:t>
            </a:r>
            <a:r>
              <a:rPr lang="ko-KR" altLang="en-US" dirty="0" err="1"/>
              <a:t>item,amount,measure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('얼음',3000,'gram');</a:t>
            </a:r>
          </a:p>
        </p:txBody>
      </p:sp>
    </p:spTree>
    <p:extLst>
      <p:ext uri="{BB962C8B-B14F-4D97-AF65-F5344CB8AC3E}">
        <p14:creationId xmlns:p14="http://schemas.microsoft.com/office/powerpoint/2010/main" val="223899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후기와 소감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후기와 소감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21A080-4504-45B3-B1D6-609995A7AB5D}"/>
              </a:ext>
            </a:extLst>
          </p:cNvPr>
          <p:cNvSpPr txBox="1"/>
          <p:nvPr/>
        </p:nvSpPr>
        <p:spPr>
          <a:xfrm>
            <a:off x="980936" y="1772816"/>
            <a:ext cx="7785112" cy="470898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 자바 수업 초반에 이런 프로젝트를 한다는 생각에</a:t>
            </a:r>
            <a:r>
              <a:rPr lang="en-US" altLang="ko-KR" sz="1500" dirty="0"/>
              <a:t>, </a:t>
            </a:r>
            <a:r>
              <a:rPr lang="ko-KR" altLang="en-US" sz="1500" dirty="0"/>
              <a:t>과연 </a:t>
            </a:r>
            <a:r>
              <a:rPr lang="en-US" altLang="ko-KR" sz="1500" dirty="0"/>
              <a:t>“</a:t>
            </a:r>
            <a:r>
              <a:rPr lang="ko-KR" altLang="en-US" sz="1500" dirty="0"/>
              <a:t>한 학기만에 할 수 있을까</a:t>
            </a:r>
            <a:r>
              <a:rPr lang="en-US" altLang="ko-KR" sz="1500" dirty="0"/>
              <a:t>”</a:t>
            </a:r>
            <a:r>
              <a:rPr lang="ko-KR" altLang="en-US" sz="1500" dirty="0"/>
              <a:t>라는 생각이 들었다</a:t>
            </a:r>
            <a:r>
              <a:rPr lang="en-US" altLang="ko-KR" sz="1500" dirty="0"/>
              <a:t>. </a:t>
            </a:r>
            <a:r>
              <a:rPr lang="ko-KR" altLang="en-US" sz="1500" dirty="0"/>
              <a:t>하지만 어느 순간 실제로 만들고 있는 나 자신을 발견했을 때 이번 학기동안 열심히 배웠다는 생각이 들었다</a:t>
            </a:r>
            <a:r>
              <a:rPr lang="en-US" altLang="ko-KR" sz="1500" dirty="0"/>
              <a:t>. </a:t>
            </a:r>
            <a:r>
              <a:rPr lang="ko-KR" altLang="en-US" sz="1500" dirty="0"/>
              <a:t>또한 중간고사때 </a:t>
            </a:r>
            <a:r>
              <a:rPr lang="en-US" altLang="ko-KR" sz="1500" dirty="0"/>
              <a:t>GUI </a:t>
            </a:r>
            <a:r>
              <a:rPr lang="ko-KR" altLang="en-US" sz="1500" dirty="0"/>
              <a:t>디자인에 대한 공부를 열심히 했기 때문에 이 프로젝트를 하면서 막힘없이 진행되었다</a:t>
            </a:r>
            <a:r>
              <a:rPr lang="en-US" altLang="ko-KR" sz="1500" dirty="0"/>
              <a:t>. </a:t>
            </a:r>
            <a:r>
              <a:rPr lang="ko-KR" altLang="en-US" sz="1500" dirty="0"/>
              <a:t>이밖에도 패널에 대한 윤곽선을 그리는 메소드나 </a:t>
            </a:r>
            <a:r>
              <a:rPr lang="en-US" altLang="ko-KR" sz="1500" dirty="0" err="1"/>
              <a:t>JCrollPane</a:t>
            </a:r>
            <a:r>
              <a:rPr lang="ko-KR" altLang="en-US" sz="1500" dirty="0"/>
              <a:t>의 크기의 조절이 필요하여 직접 메소드를 찾으면서 </a:t>
            </a:r>
            <a:r>
              <a:rPr lang="en-US" altLang="ko-KR" sz="1500" dirty="0"/>
              <a:t>GUI</a:t>
            </a:r>
            <a:r>
              <a:rPr lang="ko-KR" altLang="en-US" sz="1500" dirty="0"/>
              <a:t>를</a:t>
            </a:r>
            <a:r>
              <a:rPr lang="en-US" altLang="ko-KR" sz="1500" dirty="0"/>
              <a:t> </a:t>
            </a:r>
            <a:r>
              <a:rPr lang="ko-KR" altLang="en-US" sz="1500" dirty="0"/>
              <a:t>구현해 나갔다</a:t>
            </a:r>
            <a:r>
              <a:rPr lang="en-US" altLang="ko-KR" sz="1500" dirty="0"/>
              <a:t>. </a:t>
            </a:r>
            <a:r>
              <a:rPr lang="ko-KR" altLang="en-US" sz="1500" dirty="0"/>
              <a:t>나머지는 수업시간에 배웠던 내용을 위주로 </a:t>
            </a:r>
            <a:r>
              <a:rPr lang="en-US" altLang="ko-KR" sz="1500" dirty="0"/>
              <a:t>GUI, DB, Server</a:t>
            </a:r>
            <a:r>
              <a:rPr lang="ko-KR" altLang="en-US" sz="1500" dirty="0"/>
              <a:t>를 구현했다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 </a:t>
            </a:r>
            <a:r>
              <a:rPr lang="ko-KR" altLang="en-US" sz="1500" dirty="0"/>
              <a:t>이 프로젝트에서 고민을 했던 부분 중 하나는 서버에 대한 구현이다</a:t>
            </a:r>
            <a:r>
              <a:rPr lang="en-US" altLang="ko-KR" sz="1500" dirty="0"/>
              <a:t>. </a:t>
            </a:r>
            <a:r>
              <a:rPr lang="ko-KR" altLang="en-US" sz="1500" dirty="0"/>
              <a:t>서버의 </a:t>
            </a:r>
            <a:r>
              <a:rPr lang="en-US" altLang="ko-KR" sz="1500" dirty="0"/>
              <a:t>Received </a:t>
            </a:r>
            <a:r>
              <a:rPr lang="ko-KR" altLang="en-US" sz="1500" dirty="0"/>
              <a:t>부분에서 </a:t>
            </a:r>
            <a:r>
              <a:rPr lang="en-US" altLang="ko-KR" sz="1500" dirty="0"/>
              <a:t>run </a:t>
            </a:r>
            <a:r>
              <a:rPr lang="ko-KR" altLang="en-US" sz="1500" dirty="0"/>
              <a:t>구현은 </a:t>
            </a:r>
            <a:r>
              <a:rPr lang="en-US" altLang="ko-KR" sz="1500" dirty="0"/>
              <a:t>while</a:t>
            </a:r>
            <a:r>
              <a:rPr lang="ko-KR" altLang="en-US" sz="1500" dirty="0"/>
              <a:t>문을 사용해야 한다</a:t>
            </a:r>
            <a:r>
              <a:rPr lang="en-US" altLang="ko-KR" sz="1500" dirty="0"/>
              <a:t>. </a:t>
            </a:r>
            <a:r>
              <a:rPr lang="ko-KR" altLang="en-US" sz="1500" dirty="0"/>
              <a:t>자바의 한 프로젝트에서 순차적으로 코드를 진행 할 때 </a:t>
            </a:r>
            <a:r>
              <a:rPr lang="en-US" altLang="ko-KR" sz="1500" dirty="0"/>
              <a:t>while(true)</a:t>
            </a:r>
            <a:r>
              <a:rPr lang="ko-KR" altLang="en-US" sz="1500" dirty="0"/>
              <a:t>이 있으면 그 뒤에 있는 코드를 실행할 수 없을 것이다</a:t>
            </a:r>
            <a:r>
              <a:rPr lang="en-US" altLang="ko-KR" sz="1500" dirty="0"/>
              <a:t>.</a:t>
            </a:r>
            <a:r>
              <a:rPr lang="ko-KR" altLang="en-US" sz="1500" dirty="0"/>
              <a:t> 클래스를 따로따로 실행시켜서 </a:t>
            </a:r>
            <a:r>
              <a:rPr lang="en-US" altLang="ko-KR" sz="1500" dirty="0"/>
              <a:t>Server</a:t>
            </a:r>
            <a:r>
              <a:rPr lang="ko-KR" altLang="en-US" sz="1500" dirty="0"/>
              <a:t>쪽과 </a:t>
            </a:r>
            <a:r>
              <a:rPr lang="en-US" altLang="ko-KR" sz="1500" dirty="0"/>
              <a:t>Client</a:t>
            </a:r>
            <a:r>
              <a:rPr lang="ko-KR" altLang="en-US" sz="1500" dirty="0"/>
              <a:t>쪽의 서버 연결을 하지 않고 하나의 클래스를 실행시키면 연달아 생성자를 통해 실행시키도록 한 나는 이에 대한 문제해결 방법이 필요했다</a:t>
            </a:r>
            <a:r>
              <a:rPr lang="en-US" altLang="ko-KR" sz="1500" dirty="0"/>
              <a:t>. </a:t>
            </a:r>
            <a:r>
              <a:rPr lang="ko-KR" altLang="en-US" sz="1500" dirty="0"/>
              <a:t>그 방법은 </a:t>
            </a:r>
            <a:r>
              <a:rPr lang="en-US" altLang="ko-KR" sz="1500" dirty="0"/>
              <a:t>while(true)</a:t>
            </a:r>
            <a:r>
              <a:rPr lang="ko-KR" altLang="en-US" sz="1500" dirty="0"/>
              <a:t>가 있는 </a:t>
            </a:r>
            <a:r>
              <a:rPr lang="en-US" altLang="ko-KR" sz="1500" dirty="0"/>
              <a:t>run</a:t>
            </a:r>
            <a:r>
              <a:rPr lang="ko-KR" altLang="en-US" sz="1500" dirty="0"/>
              <a:t>메소드를 쓰레드로 구현하는 것이다</a:t>
            </a:r>
            <a:r>
              <a:rPr lang="en-US" altLang="ko-KR" sz="1500" dirty="0"/>
              <a:t>. </a:t>
            </a:r>
            <a:r>
              <a:rPr lang="ko-KR" altLang="en-US" sz="1500" dirty="0"/>
              <a:t>쓰레드는 프로세스와 별도로 작업을 진행하기 때문이다</a:t>
            </a:r>
            <a:r>
              <a:rPr lang="en-US" altLang="ko-KR" sz="1500" dirty="0"/>
              <a:t>. </a:t>
            </a:r>
            <a:r>
              <a:rPr lang="ko-KR" altLang="en-US" sz="1500" dirty="0"/>
              <a:t>이것 또한 수업시간에 배운 내용이라서 쉽게 할 수 있었다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 </a:t>
            </a:r>
            <a:r>
              <a:rPr lang="ko-KR" altLang="en-US" sz="1500" dirty="0"/>
              <a:t>이 프로젝트를 한 이후로 카페에 있는 </a:t>
            </a:r>
            <a:r>
              <a:rPr lang="en-US" altLang="ko-KR" sz="1500" dirty="0"/>
              <a:t>pos</a:t>
            </a:r>
            <a:r>
              <a:rPr lang="ko-KR" altLang="en-US" sz="1500" dirty="0"/>
              <a:t>기를 보면 생각이 났다</a:t>
            </a:r>
            <a:r>
              <a:rPr lang="en-US" altLang="ko-KR" sz="1500" dirty="0"/>
              <a:t>. </a:t>
            </a:r>
            <a:r>
              <a:rPr lang="ko-KR" altLang="en-US" sz="1500" dirty="0"/>
              <a:t>여태까지 현실세계에 직접 쓰이는 프로그램을 짜보지는 않았지만 이 프로젝트는 정말 쓰이는 프로그램이다</a:t>
            </a:r>
            <a:r>
              <a:rPr lang="en-US" altLang="ko-KR" sz="1500" dirty="0"/>
              <a:t>. </a:t>
            </a:r>
            <a:r>
              <a:rPr lang="ko-KR" altLang="en-US" sz="1500" dirty="0"/>
              <a:t>학문적인 것에 대해 배우고 코딩했던 이전과는 달리</a:t>
            </a:r>
            <a:r>
              <a:rPr lang="en-US" altLang="ko-KR" sz="1500" dirty="0"/>
              <a:t>, </a:t>
            </a:r>
            <a:r>
              <a:rPr lang="ko-KR" altLang="en-US" sz="1500" dirty="0"/>
              <a:t>실제 쓰이는 프로그램을 만들었다는 것에 있어서 의미가 있는 경험이라는 생각이 들었다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3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 &amp; Java GUI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Client with DB Connection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5C85F6-7E64-4B9D-8929-8341826D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45207"/>
            <a:ext cx="7631760" cy="3772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C15FE3-4E93-4B23-9BDB-118ECADC6AB6}"/>
              </a:ext>
            </a:extLst>
          </p:cNvPr>
          <p:cNvSpPr txBox="1"/>
          <p:nvPr/>
        </p:nvSpPr>
        <p:spPr>
          <a:xfrm>
            <a:off x="971600" y="5657671"/>
            <a:ext cx="741682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특징 </a:t>
            </a:r>
            <a:r>
              <a:rPr lang="en-US" altLang="ko-KR" sz="1500" dirty="0"/>
              <a:t>: </a:t>
            </a:r>
            <a:r>
              <a:rPr lang="ko-KR" altLang="en-US" sz="1500" dirty="0"/>
              <a:t>메뉴와 </a:t>
            </a:r>
            <a:r>
              <a:rPr lang="en-US" altLang="ko-KR" sz="1500" dirty="0"/>
              <a:t>type</a:t>
            </a:r>
            <a:r>
              <a:rPr lang="ko-KR" altLang="en-US" sz="1500" dirty="0"/>
              <a:t>을 선택하여 추가버튼을 누르면 </a:t>
            </a:r>
            <a:r>
              <a:rPr lang="en-US" altLang="ko-KR" sz="1500" dirty="0" err="1"/>
              <a:t>JTable</a:t>
            </a:r>
            <a:r>
              <a:rPr lang="ko-KR" altLang="en-US" sz="1500" dirty="0"/>
              <a:t>에 추가되며</a:t>
            </a:r>
            <a:r>
              <a:rPr lang="en-US" altLang="ko-KR" sz="1500" dirty="0"/>
              <a:t>, </a:t>
            </a:r>
            <a:r>
              <a:rPr lang="ko-KR" altLang="en-US" sz="1500" dirty="0"/>
              <a:t>동시에 </a:t>
            </a:r>
            <a:r>
              <a:rPr lang="en-US" altLang="ko-KR" sz="1500" dirty="0"/>
              <a:t>Coffee Server</a:t>
            </a:r>
            <a:r>
              <a:rPr lang="ko-KR" altLang="en-US" sz="1500" dirty="0"/>
              <a:t>의 주문리스트 테이블에 업데이트</a:t>
            </a:r>
            <a:r>
              <a:rPr lang="en-US" altLang="ko-KR" sz="1500" dirty="0"/>
              <a:t>(DB</a:t>
            </a:r>
            <a:r>
              <a:rPr lang="ko-KR" altLang="en-US" sz="1500" dirty="0"/>
              <a:t>업데이트</a:t>
            </a:r>
            <a:r>
              <a:rPr lang="en-US" altLang="ko-KR" sz="1500" dirty="0"/>
              <a:t>)</a:t>
            </a:r>
            <a:r>
              <a:rPr lang="ko-KR" altLang="en-US" sz="1500" dirty="0"/>
              <a:t> 된다</a:t>
            </a:r>
            <a:r>
              <a:rPr lang="en-US" altLang="ko-KR" sz="1500" dirty="0"/>
              <a:t>. </a:t>
            </a:r>
            <a:r>
              <a:rPr lang="ko-KR" altLang="en-US" sz="1500" dirty="0"/>
              <a:t>단</a:t>
            </a:r>
            <a:r>
              <a:rPr lang="en-US" altLang="ko-KR" sz="1500" dirty="0"/>
              <a:t>, </a:t>
            </a:r>
            <a:r>
              <a:rPr lang="ko-KR" altLang="en-US" sz="1500" dirty="0"/>
              <a:t>주문을 접수하거나 취소하기 위해서는</a:t>
            </a:r>
            <a:r>
              <a:rPr lang="en-US" altLang="ko-KR" sz="1500" dirty="0"/>
              <a:t> </a:t>
            </a:r>
            <a:r>
              <a:rPr lang="ko-KR" altLang="en-US" sz="1500" dirty="0"/>
              <a:t>채팅을 통해 </a:t>
            </a:r>
            <a:r>
              <a:rPr lang="en-US" altLang="ko-KR" sz="1500" dirty="0"/>
              <a:t>Coffee Server</a:t>
            </a:r>
            <a:r>
              <a:rPr lang="ko-KR" altLang="en-US" sz="1500" dirty="0"/>
              <a:t>에 알려줌으로써</a:t>
            </a:r>
            <a:r>
              <a:rPr lang="en-US" altLang="ko-KR" sz="1500" dirty="0"/>
              <a:t> </a:t>
            </a:r>
            <a:r>
              <a:rPr lang="ko-KR" altLang="en-US" sz="1500" dirty="0"/>
              <a:t>가능하다</a:t>
            </a:r>
            <a:r>
              <a:rPr lang="en-US" altLang="ko-KR" sz="1500" dirty="0"/>
              <a:t>. </a:t>
            </a:r>
            <a:r>
              <a:rPr lang="ko-KR" altLang="en-US" sz="1500" dirty="0"/>
              <a:t>즉</a:t>
            </a:r>
            <a:r>
              <a:rPr lang="en-US" altLang="ko-KR" sz="1500" dirty="0"/>
              <a:t>, Client</a:t>
            </a:r>
            <a:r>
              <a:rPr lang="ko-KR" altLang="en-US" sz="1500" dirty="0"/>
              <a:t>가 메뉴를 추가하며 </a:t>
            </a:r>
            <a:r>
              <a:rPr lang="en-US" altLang="ko-KR" sz="1500" dirty="0"/>
              <a:t>Server</a:t>
            </a:r>
            <a:r>
              <a:rPr lang="ko-KR" altLang="en-US" sz="1500" dirty="0"/>
              <a:t>쪽에서 주문을 접수하는 형태이다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6244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 &amp; Java GUI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Client with DB Connection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5C85F6-7E64-4B9D-8929-8341826D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68" y="2204864"/>
            <a:ext cx="7220816" cy="4248472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BEFFC11F-1689-494C-B047-4AB6105B1183}"/>
              </a:ext>
            </a:extLst>
          </p:cNvPr>
          <p:cNvSpPr/>
          <p:nvPr/>
        </p:nvSpPr>
        <p:spPr>
          <a:xfrm>
            <a:off x="873468" y="2312875"/>
            <a:ext cx="7305302" cy="4248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10">
            <a:extLst>
              <a:ext uri="{FF2B5EF4-FFF2-40B4-BE49-F238E27FC236}">
                <a16:creationId xmlns:a16="http://schemas.microsoft.com/office/drawing/2014/main" id="{E148DE04-9136-45EF-9552-D20D11E2CB62}"/>
              </a:ext>
            </a:extLst>
          </p:cNvPr>
          <p:cNvSpPr/>
          <p:nvPr/>
        </p:nvSpPr>
        <p:spPr>
          <a:xfrm rot="5400000">
            <a:off x="-1050120" y="3619771"/>
            <a:ext cx="3347999" cy="446925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9EFFB41C-C51C-4B27-8473-D9651772CACF}"/>
              </a:ext>
            </a:extLst>
          </p:cNvPr>
          <p:cNvSpPr/>
          <p:nvPr/>
        </p:nvSpPr>
        <p:spPr>
          <a:xfrm>
            <a:off x="-415082" y="1670513"/>
            <a:ext cx="2316281" cy="6801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BorderLayout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8CD97752-36E8-43A9-91DA-A7A442F8DCBD}"/>
              </a:ext>
            </a:extLst>
          </p:cNvPr>
          <p:cNvSpPr/>
          <p:nvPr/>
        </p:nvSpPr>
        <p:spPr>
          <a:xfrm>
            <a:off x="975156" y="2454523"/>
            <a:ext cx="2804755" cy="257154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3B6DA5C-147C-45FB-8BAE-C116E0259A1B}"/>
              </a:ext>
            </a:extLst>
          </p:cNvPr>
          <p:cNvSpPr/>
          <p:nvPr/>
        </p:nvSpPr>
        <p:spPr>
          <a:xfrm>
            <a:off x="1463630" y="1490494"/>
            <a:ext cx="2316281" cy="6801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menuPanel</a:t>
            </a:r>
            <a:r>
              <a:rPr lang="en-US" altLang="ko-KR" dirty="0">
                <a:solidFill>
                  <a:schemeClr val="tx1"/>
                </a:solidFill>
              </a:rPr>
              <a:t>(Grid(0,2))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4A4A559-E208-4608-90C4-B14E6F2503AF}"/>
              </a:ext>
            </a:extLst>
          </p:cNvPr>
          <p:cNvSpPr/>
          <p:nvPr/>
        </p:nvSpPr>
        <p:spPr>
          <a:xfrm>
            <a:off x="930032" y="2410466"/>
            <a:ext cx="7190378" cy="267471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07689FC-3157-4EE3-A0D7-33EC7E8E2301}"/>
              </a:ext>
            </a:extLst>
          </p:cNvPr>
          <p:cNvSpPr/>
          <p:nvPr/>
        </p:nvSpPr>
        <p:spPr>
          <a:xfrm>
            <a:off x="4747144" y="1888536"/>
            <a:ext cx="297774" cy="49363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545D23E7-BB0B-4391-B853-499FD82D29EE}"/>
              </a:ext>
            </a:extLst>
          </p:cNvPr>
          <p:cNvSpPr/>
          <p:nvPr/>
        </p:nvSpPr>
        <p:spPr>
          <a:xfrm>
            <a:off x="4138811" y="1416731"/>
            <a:ext cx="3035219" cy="6801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northPanel</a:t>
            </a:r>
            <a:r>
              <a:rPr lang="en-US" altLang="ko-KR" dirty="0">
                <a:solidFill>
                  <a:schemeClr val="tx1"/>
                </a:solidFill>
              </a:rPr>
              <a:t>(Border(North))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Down Arrow 20">
            <a:extLst>
              <a:ext uri="{FF2B5EF4-FFF2-40B4-BE49-F238E27FC236}">
                <a16:creationId xmlns:a16="http://schemas.microsoft.com/office/drawing/2014/main" id="{5065BEF3-6878-45B1-8C2F-3AD00D0DFEF2}"/>
              </a:ext>
            </a:extLst>
          </p:cNvPr>
          <p:cNvSpPr/>
          <p:nvPr/>
        </p:nvSpPr>
        <p:spPr>
          <a:xfrm>
            <a:off x="2180835" y="1984506"/>
            <a:ext cx="297774" cy="792087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F7D663B8-B976-4D42-B6CD-D65D5C6691E7}"/>
              </a:ext>
            </a:extLst>
          </p:cNvPr>
          <p:cNvSpPr/>
          <p:nvPr/>
        </p:nvSpPr>
        <p:spPr>
          <a:xfrm>
            <a:off x="975155" y="5154058"/>
            <a:ext cx="7053229" cy="213448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7">
            <a:extLst>
              <a:ext uri="{FF2B5EF4-FFF2-40B4-BE49-F238E27FC236}">
                <a16:creationId xmlns:a16="http://schemas.microsoft.com/office/drawing/2014/main" id="{623B088F-8D63-426A-87A6-B03A494EABF9}"/>
              </a:ext>
            </a:extLst>
          </p:cNvPr>
          <p:cNvSpPr/>
          <p:nvPr/>
        </p:nvSpPr>
        <p:spPr>
          <a:xfrm rot="1557796">
            <a:off x="5820555" y="4418229"/>
            <a:ext cx="230533" cy="862182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10D26EC3-A035-4022-BBB7-C87A0CB9887B}"/>
              </a:ext>
            </a:extLst>
          </p:cNvPr>
          <p:cNvSpPr/>
          <p:nvPr/>
        </p:nvSpPr>
        <p:spPr>
          <a:xfrm>
            <a:off x="4593174" y="3943223"/>
            <a:ext cx="3572360" cy="6801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centerPanel</a:t>
            </a:r>
            <a:r>
              <a:rPr lang="en-US" altLang="ko-KR" dirty="0">
                <a:solidFill>
                  <a:schemeClr val="tx1"/>
                </a:solidFill>
              </a:rPr>
              <a:t>(Border(Center))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7D240DC0-EA81-438B-8F68-33685F94883C}"/>
              </a:ext>
            </a:extLst>
          </p:cNvPr>
          <p:cNvSpPr/>
          <p:nvPr/>
        </p:nvSpPr>
        <p:spPr>
          <a:xfrm>
            <a:off x="975154" y="5449387"/>
            <a:ext cx="7119129" cy="1048005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nt-Up Arrow 18">
            <a:extLst>
              <a:ext uri="{FF2B5EF4-FFF2-40B4-BE49-F238E27FC236}">
                <a16:creationId xmlns:a16="http://schemas.microsoft.com/office/drawing/2014/main" id="{D25AABF3-72CC-4944-9E02-67F8619A47A1}"/>
              </a:ext>
            </a:extLst>
          </p:cNvPr>
          <p:cNvSpPr/>
          <p:nvPr/>
        </p:nvSpPr>
        <p:spPr>
          <a:xfrm flipH="1">
            <a:off x="2474647" y="6017830"/>
            <a:ext cx="1290505" cy="771053"/>
          </a:xfrm>
          <a:prstGeom prst="bentUpArrow">
            <a:avLst>
              <a:gd name="adj1" fmla="val 11675"/>
              <a:gd name="adj2" fmla="val 25000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8472667D-6890-464D-B568-5C6EF20335FF}"/>
              </a:ext>
            </a:extLst>
          </p:cNvPr>
          <p:cNvSpPr/>
          <p:nvPr/>
        </p:nvSpPr>
        <p:spPr>
          <a:xfrm>
            <a:off x="3747035" y="6349277"/>
            <a:ext cx="3035219" cy="6801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serverPanel</a:t>
            </a:r>
            <a:r>
              <a:rPr lang="en-US" altLang="ko-KR" dirty="0">
                <a:solidFill>
                  <a:schemeClr val="tx1"/>
                </a:solidFill>
              </a:rPr>
              <a:t>(Border(South))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6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 &amp; Java GUI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Server with DB Connection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E8AA5-F1B2-404E-B47C-EC7939304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817594"/>
            <a:ext cx="7488832" cy="3408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1A080-4504-45B3-B1D6-609995A7AB5D}"/>
              </a:ext>
            </a:extLst>
          </p:cNvPr>
          <p:cNvSpPr txBox="1"/>
          <p:nvPr/>
        </p:nvSpPr>
        <p:spPr>
          <a:xfrm>
            <a:off x="963202" y="5336738"/>
            <a:ext cx="7416824" cy="12926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* </a:t>
            </a:r>
            <a:r>
              <a:rPr lang="ko-KR" altLang="en-US" sz="1300" dirty="0"/>
              <a:t>특징 </a:t>
            </a:r>
            <a:r>
              <a:rPr lang="en-US" altLang="ko-KR" sz="1300" dirty="0"/>
              <a:t>: </a:t>
            </a:r>
            <a:r>
              <a:rPr lang="ko-KR" altLang="en-US" sz="1300" dirty="0"/>
              <a:t>주문 리스트</a:t>
            </a:r>
            <a:r>
              <a:rPr lang="en-US" altLang="ko-KR" sz="1300" dirty="0"/>
              <a:t>, </a:t>
            </a:r>
            <a:r>
              <a:rPr lang="ko-KR" altLang="en-US" sz="1300" dirty="0"/>
              <a:t>판매현황</a:t>
            </a:r>
            <a:r>
              <a:rPr lang="en-US" altLang="ko-KR" sz="1300" dirty="0"/>
              <a:t>, </a:t>
            </a:r>
            <a:r>
              <a:rPr lang="ko-KR" altLang="en-US" sz="1300" dirty="0"/>
              <a:t>재고현황 </a:t>
            </a:r>
            <a:r>
              <a:rPr lang="en-US" altLang="ko-KR" sz="1300" dirty="0"/>
              <a:t>DB</a:t>
            </a:r>
            <a:r>
              <a:rPr lang="ko-KR" altLang="en-US" sz="1300" dirty="0"/>
              <a:t>테이블이 각각 존재하며 각각 실시간으로 확인할 수 있다</a:t>
            </a:r>
            <a:r>
              <a:rPr lang="en-US" altLang="ko-KR" sz="1300" dirty="0"/>
              <a:t>. </a:t>
            </a:r>
            <a:r>
              <a:rPr lang="ko-KR" altLang="en-US" sz="1300" dirty="0"/>
              <a:t>재고현황에서는 재료를 주문할 수 있는 기능이 있다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Client</a:t>
            </a:r>
            <a:r>
              <a:rPr lang="ko-KR" altLang="en-US" sz="1300" dirty="0"/>
              <a:t>쪽에서 메뉴를 선택하고 추가를 하면 주문리스트 화면에 표시되며</a:t>
            </a:r>
            <a:r>
              <a:rPr lang="en-US" altLang="ko-KR" sz="1300" dirty="0"/>
              <a:t>, </a:t>
            </a:r>
            <a:r>
              <a:rPr lang="ko-KR" altLang="en-US" sz="1300" dirty="0"/>
              <a:t>그 주문을 수락하거나 취소할 수 있다</a:t>
            </a:r>
            <a:r>
              <a:rPr lang="en-US" altLang="ko-KR" sz="1300" dirty="0"/>
              <a:t>. </a:t>
            </a:r>
            <a:r>
              <a:rPr lang="ko-KR" altLang="en-US" sz="1300" dirty="0"/>
              <a:t>단</a:t>
            </a:r>
            <a:r>
              <a:rPr lang="en-US" altLang="ko-KR" sz="1300" dirty="0"/>
              <a:t>, </a:t>
            </a:r>
            <a:r>
              <a:rPr lang="ko-KR" altLang="en-US" sz="1300" dirty="0"/>
              <a:t>주문을 수락하거나 취소하는 것은 </a:t>
            </a:r>
            <a:r>
              <a:rPr lang="en-US" altLang="ko-KR" sz="1300" dirty="0"/>
              <a:t>Client</a:t>
            </a:r>
            <a:r>
              <a:rPr lang="ko-KR" altLang="en-US" sz="1300" dirty="0"/>
              <a:t>와 채팅을 통해 의사결정 한다</a:t>
            </a:r>
            <a:r>
              <a:rPr lang="en-US" altLang="ko-KR" sz="1300" dirty="0"/>
              <a:t>. </a:t>
            </a:r>
            <a:r>
              <a:rPr lang="ko-KR" altLang="en-US" sz="1300" dirty="0"/>
              <a:t>또한 각 메뉴에 따라 재료소비 현황 기능이 있다</a:t>
            </a:r>
            <a:r>
              <a:rPr lang="en-US" altLang="ko-KR" sz="1300" dirty="0"/>
              <a:t>. </a:t>
            </a:r>
            <a:r>
              <a:rPr lang="ko-KR" altLang="en-US" sz="1300" dirty="0"/>
              <a:t>예를 들어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카페라떼를</a:t>
            </a:r>
            <a:r>
              <a:rPr lang="ko-KR" altLang="en-US" sz="1300" dirty="0"/>
              <a:t> 주문하면 원두 </a:t>
            </a:r>
            <a:r>
              <a:rPr lang="en-US" altLang="ko-KR" sz="1300" dirty="0"/>
              <a:t>7g, </a:t>
            </a:r>
            <a:r>
              <a:rPr lang="ko-KR" altLang="en-US" sz="1300" dirty="0"/>
              <a:t>우유 </a:t>
            </a:r>
            <a:r>
              <a:rPr lang="en-US" altLang="ko-KR" sz="1300" dirty="0"/>
              <a:t>120ml</a:t>
            </a:r>
            <a:r>
              <a:rPr lang="ko-KR" altLang="en-US" sz="1300" dirty="0"/>
              <a:t>가 소비된다</a:t>
            </a:r>
            <a:r>
              <a:rPr lang="en-US" altLang="ko-KR" sz="1300" dirty="0"/>
              <a:t>. </a:t>
            </a:r>
            <a:r>
              <a:rPr lang="ko-KR" altLang="en-US" sz="1300" dirty="0"/>
              <a:t>이것은 재고현황 테이블에 업데이트 된다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6789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 &amp; Java GUI </a:t>
            </a:r>
            <a:r>
              <a:rPr lang="ko-KR" altLang="en-US" dirty="0"/>
              <a:t>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E8AA5-F1B2-404E-B47C-EC7939304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7488832" cy="41044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3B3F4C-9EA6-4048-86C1-F2EA0E65D72A}"/>
              </a:ext>
            </a:extLst>
          </p:cNvPr>
          <p:cNvSpPr/>
          <p:nvPr/>
        </p:nvSpPr>
        <p:spPr>
          <a:xfrm>
            <a:off x="971600" y="2348880"/>
            <a:ext cx="7416824" cy="41044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Bent-Up Arrow 10">
            <a:extLst>
              <a:ext uri="{FF2B5EF4-FFF2-40B4-BE49-F238E27FC236}">
                <a16:creationId xmlns:a16="http://schemas.microsoft.com/office/drawing/2014/main" id="{603DBE85-ECA1-4159-BAD0-FFA91DE37754}"/>
              </a:ext>
            </a:extLst>
          </p:cNvPr>
          <p:cNvSpPr/>
          <p:nvPr/>
        </p:nvSpPr>
        <p:spPr>
          <a:xfrm rot="5400000">
            <a:off x="-611292" y="3412838"/>
            <a:ext cx="2718858" cy="446925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348FA8DE-7075-4646-96FD-B4BCFC1404AB}"/>
              </a:ext>
            </a:extLst>
          </p:cNvPr>
          <p:cNvSpPr/>
          <p:nvPr/>
        </p:nvSpPr>
        <p:spPr>
          <a:xfrm>
            <a:off x="-761793" y="1754602"/>
            <a:ext cx="2842324" cy="6801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FlowLayout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6D95D59-9313-4280-B92A-ACAA4EB55228}"/>
              </a:ext>
            </a:extLst>
          </p:cNvPr>
          <p:cNvSpPr/>
          <p:nvPr/>
        </p:nvSpPr>
        <p:spPr>
          <a:xfrm>
            <a:off x="1081635" y="5300060"/>
            <a:ext cx="7347903" cy="87505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F0814D14-DF98-4D69-B8CE-3F2D230C72DC}"/>
              </a:ext>
            </a:extLst>
          </p:cNvPr>
          <p:cNvSpPr/>
          <p:nvPr/>
        </p:nvSpPr>
        <p:spPr>
          <a:xfrm flipH="1">
            <a:off x="2267742" y="6175119"/>
            <a:ext cx="1290505" cy="578825"/>
          </a:xfrm>
          <a:prstGeom prst="bentUpArrow">
            <a:avLst>
              <a:gd name="adj1" fmla="val 11675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9075C2-EEF2-4BBC-9FCE-7E53143032D0}"/>
              </a:ext>
            </a:extLst>
          </p:cNvPr>
          <p:cNvSpPr txBox="1"/>
          <p:nvPr/>
        </p:nvSpPr>
        <p:spPr>
          <a:xfrm>
            <a:off x="3549850" y="6459038"/>
            <a:ext cx="137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serverPanel</a:t>
            </a:r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51E2325-F404-491C-96D4-24424E8726C2}"/>
              </a:ext>
            </a:extLst>
          </p:cNvPr>
          <p:cNvSpPr/>
          <p:nvPr/>
        </p:nvSpPr>
        <p:spPr>
          <a:xfrm>
            <a:off x="2339752" y="2468298"/>
            <a:ext cx="4752528" cy="357254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17">
            <a:extLst>
              <a:ext uri="{FF2B5EF4-FFF2-40B4-BE49-F238E27FC236}">
                <a16:creationId xmlns:a16="http://schemas.microsoft.com/office/drawing/2014/main" id="{BBB00291-303D-43DD-A9CA-D522C694C56A}"/>
              </a:ext>
            </a:extLst>
          </p:cNvPr>
          <p:cNvSpPr/>
          <p:nvPr/>
        </p:nvSpPr>
        <p:spPr>
          <a:xfrm rot="1557796">
            <a:off x="2650033" y="2122740"/>
            <a:ext cx="263680" cy="51462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17">
            <a:extLst>
              <a:ext uri="{FF2B5EF4-FFF2-40B4-BE49-F238E27FC236}">
                <a16:creationId xmlns:a16="http://schemas.microsoft.com/office/drawing/2014/main" id="{97987697-BAAB-4BFB-9DF9-B57F8E8AFEA7}"/>
              </a:ext>
            </a:extLst>
          </p:cNvPr>
          <p:cNvSpPr/>
          <p:nvPr/>
        </p:nvSpPr>
        <p:spPr>
          <a:xfrm rot="1557796">
            <a:off x="4421887" y="2125875"/>
            <a:ext cx="251718" cy="473385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17">
            <a:extLst>
              <a:ext uri="{FF2B5EF4-FFF2-40B4-BE49-F238E27FC236}">
                <a16:creationId xmlns:a16="http://schemas.microsoft.com/office/drawing/2014/main" id="{D8FA0B6D-7980-438A-992E-3E9468BC722C}"/>
              </a:ext>
            </a:extLst>
          </p:cNvPr>
          <p:cNvSpPr/>
          <p:nvPr/>
        </p:nvSpPr>
        <p:spPr>
          <a:xfrm rot="1557796">
            <a:off x="6138911" y="1675002"/>
            <a:ext cx="225544" cy="95999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3F5FC6-74D6-452D-A538-005CAC4BF835}"/>
              </a:ext>
            </a:extLst>
          </p:cNvPr>
          <p:cNvSpPr txBox="1"/>
          <p:nvPr/>
        </p:nvSpPr>
        <p:spPr>
          <a:xfrm>
            <a:off x="1788381" y="173517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: </a:t>
            </a:r>
            <a:r>
              <a:rPr lang="en-US" dirty="0" err="1"/>
              <a:t>orderList</a:t>
            </a:r>
            <a:r>
              <a:rPr lang="en-US" dirty="0"/>
              <a:t> table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966647-7BD0-4760-842F-166048642DD6}"/>
              </a:ext>
            </a:extLst>
          </p:cNvPr>
          <p:cNvSpPr txBox="1"/>
          <p:nvPr/>
        </p:nvSpPr>
        <p:spPr>
          <a:xfrm>
            <a:off x="4316259" y="180114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: sale table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8F03E0-CA16-42A2-AB2D-44DBDC835854}"/>
              </a:ext>
            </a:extLst>
          </p:cNvPr>
          <p:cNvSpPr txBox="1"/>
          <p:nvPr/>
        </p:nvSpPr>
        <p:spPr>
          <a:xfrm>
            <a:off x="5999495" y="135980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 : stock table</a:t>
            </a: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A621AFC0-6729-47BF-814B-346889090C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Server with DB Connection</a:t>
            </a:r>
            <a:endParaRPr lang="ko-KR" altLang="en-US" sz="2000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0FAFD5EF-EF82-4972-91BD-CB1A20193906}"/>
              </a:ext>
            </a:extLst>
          </p:cNvPr>
          <p:cNvSpPr/>
          <p:nvPr/>
        </p:nvSpPr>
        <p:spPr>
          <a:xfrm>
            <a:off x="2745943" y="3284611"/>
            <a:ext cx="3572360" cy="680120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infoPanel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5D69AFB8-C6D5-4D2A-8624-6619CE0B4DC6}"/>
              </a:ext>
            </a:extLst>
          </p:cNvPr>
          <p:cNvSpPr/>
          <p:nvPr/>
        </p:nvSpPr>
        <p:spPr>
          <a:xfrm>
            <a:off x="4308660" y="2838152"/>
            <a:ext cx="446926" cy="680120"/>
          </a:xfrm>
          <a:prstGeom prst="upArrow">
            <a:avLst/>
          </a:prstGeom>
          <a:solidFill>
            <a:srgbClr val="00B0F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8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생성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DB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1C2DCC-6432-4770-A3F1-8C5A3D3BB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27" y="2053408"/>
            <a:ext cx="4214753" cy="45114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914E46-A75B-4379-8C1D-6922DCB5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96" y="1988840"/>
            <a:ext cx="3744416" cy="45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동작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D85C3D-CC17-4F02-B224-0A5A4828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0" y="1843238"/>
            <a:ext cx="3854708" cy="2152588"/>
          </a:xfrm>
          <a:prstGeom prst="rect">
            <a:avLst/>
          </a:prstGeom>
        </p:spPr>
      </p:pic>
      <p:pic>
        <p:nvPicPr>
          <p:cNvPr id="24" name="Picture 22">
            <a:extLst>
              <a:ext uri="{FF2B5EF4-FFF2-40B4-BE49-F238E27FC236}">
                <a16:creationId xmlns:a16="http://schemas.microsoft.com/office/drawing/2014/main" id="{4AB25853-8576-4AC4-A99E-3FDE3836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443" y="3361334"/>
            <a:ext cx="660752" cy="764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221" y="2232797"/>
            <a:ext cx="660752" cy="764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02" y="3064206"/>
            <a:ext cx="660752" cy="764704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4D47B8A-5479-4C12-B4CA-BA9BD4297EE5}"/>
              </a:ext>
            </a:extLst>
          </p:cNvPr>
          <p:cNvCxnSpPr>
            <a:cxnSpLocks/>
          </p:cNvCxnSpPr>
          <p:nvPr/>
        </p:nvCxnSpPr>
        <p:spPr>
          <a:xfrm flipH="1" flipV="1">
            <a:off x="3406404" y="2186128"/>
            <a:ext cx="1021580" cy="117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5AC19BD0-68ED-44B1-879B-A64BE1D61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918" y="4139176"/>
            <a:ext cx="1000125" cy="438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3C3583-D598-4B96-8F70-D866240B24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095" y="1843238"/>
            <a:ext cx="3765953" cy="2152588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987AE4F-4B8E-4D64-95B2-A668D8B306B1}"/>
              </a:ext>
            </a:extLst>
          </p:cNvPr>
          <p:cNvCxnSpPr/>
          <p:nvPr/>
        </p:nvCxnSpPr>
        <p:spPr>
          <a:xfrm flipV="1">
            <a:off x="4427984" y="2348880"/>
            <a:ext cx="2160240" cy="1012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901ECA4-A441-47B1-8813-AFDC839A2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40" y="4153422"/>
            <a:ext cx="3854708" cy="2211673"/>
          </a:xfrm>
          <a:prstGeom prst="rect">
            <a:avLst/>
          </a:prstGeom>
        </p:spPr>
      </p:pic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A89B39A-0A38-4EF1-A322-DE5A53D63A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0929" y="4686685"/>
            <a:ext cx="792088" cy="2374257"/>
          </a:xfrm>
          <a:prstGeom prst="bentConnector4">
            <a:avLst>
              <a:gd name="adj1" fmla="val -28860"/>
              <a:gd name="adj2" fmla="val 913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787" y="6269858"/>
            <a:ext cx="660752" cy="7647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94A3F1-E6CC-422F-8E42-3ECA676B2F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095" y="4577326"/>
            <a:ext cx="3676361" cy="1900935"/>
          </a:xfrm>
          <a:prstGeom prst="rect">
            <a:avLst/>
          </a:prstGeom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F4AAB3E9-8BA9-406E-95D1-5A5928F1C55F}"/>
              </a:ext>
            </a:extLst>
          </p:cNvPr>
          <p:cNvSpPr txBox="1">
            <a:spLocks/>
          </p:cNvSpPr>
          <p:nvPr/>
        </p:nvSpPr>
        <p:spPr>
          <a:xfrm>
            <a:off x="640834" y="1324535"/>
            <a:ext cx="8153400" cy="50405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Server &amp; Client with DB Connection </a:t>
            </a:r>
            <a:r>
              <a:rPr lang="en-US" altLang="ko-KR" sz="1700" dirty="0"/>
              <a:t>(stock</a:t>
            </a:r>
            <a:r>
              <a:rPr lang="ko-KR" altLang="en-US" sz="1700" dirty="0"/>
              <a:t>테이블 재료소비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40084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동작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>
            <a:normAutofit/>
          </a:bodyPr>
          <a:lstStyle/>
          <a:p>
            <a:r>
              <a:rPr lang="en-US" altLang="ko-KR" dirty="0"/>
              <a:t>Server &amp; Client with DB Connection </a:t>
            </a:r>
            <a:r>
              <a:rPr lang="en-US" altLang="ko-KR" sz="1700" dirty="0"/>
              <a:t>(sale</a:t>
            </a:r>
            <a:r>
              <a:rPr lang="ko-KR" altLang="en-US" sz="1700" dirty="0"/>
              <a:t>테이블 판매 업데이트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C3583-D598-4B96-8F70-D866240B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07" y="1876034"/>
            <a:ext cx="3765953" cy="21525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1ECA4-A441-47B1-8813-AFDC839A2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428" y="1876035"/>
            <a:ext cx="3854708" cy="21525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860CF3-F8F8-4D00-8317-7609067EB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65" y="4217336"/>
            <a:ext cx="3765954" cy="2163992"/>
          </a:xfrm>
          <a:prstGeom prst="rect">
            <a:avLst/>
          </a:prstGeom>
        </p:spPr>
      </p:pic>
      <p:pic>
        <p:nvPicPr>
          <p:cNvPr id="24" name="Picture 22">
            <a:extLst>
              <a:ext uri="{FF2B5EF4-FFF2-40B4-BE49-F238E27FC236}">
                <a16:creationId xmlns:a16="http://schemas.microsoft.com/office/drawing/2014/main" id="{4AB25853-8576-4AC4-A99E-3FDE38362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00" y="3941996"/>
            <a:ext cx="660752" cy="764704"/>
          </a:xfrm>
          <a:prstGeom prst="rect">
            <a:avLst/>
          </a:prstGeom>
        </p:spPr>
      </p:pic>
      <p:pic>
        <p:nvPicPr>
          <p:cNvPr id="18" name="Picture 22">
            <a:extLst>
              <a:ext uri="{FF2B5EF4-FFF2-40B4-BE49-F238E27FC236}">
                <a16:creationId xmlns:a16="http://schemas.microsoft.com/office/drawing/2014/main" id="{5D05892D-2DB1-4B2F-B751-0E343E492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232" y="2060848"/>
            <a:ext cx="660752" cy="764704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7965AF5-8078-4876-894B-AC8017E54E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65660" y="2064746"/>
            <a:ext cx="2232248" cy="21525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326C550-E5A2-4DE6-975A-9CC34B34CF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428" y="4752601"/>
            <a:ext cx="3562350" cy="140017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4AA7DAA-8D17-418A-A497-E3033A5F6FD7}"/>
              </a:ext>
            </a:extLst>
          </p:cNvPr>
          <p:cNvCxnSpPr/>
          <p:nvPr/>
        </p:nvCxnSpPr>
        <p:spPr>
          <a:xfrm>
            <a:off x="6156176" y="3941996"/>
            <a:ext cx="0" cy="810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17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동작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Server with DB Connection </a:t>
            </a:r>
            <a:r>
              <a:rPr lang="en-US" altLang="ko-KR" sz="1700" dirty="0"/>
              <a:t>(stock</a:t>
            </a:r>
            <a:r>
              <a:rPr lang="ko-KR" altLang="en-US" sz="1700" dirty="0"/>
              <a:t>테이블에서 재료주문</a:t>
            </a:r>
            <a:r>
              <a:rPr lang="en-US" altLang="ko-KR" sz="1700" dirty="0"/>
              <a:t>)</a:t>
            </a:r>
            <a:endParaRPr lang="ko-KR" altLang="en-US" sz="1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6EFDEB-212B-4997-B1E6-7973857E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82" y="1916832"/>
            <a:ext cx="3759766" cy="1944216"/>
          </a:xfrm>
          <a:prstGeom prst="rect">
            <a:avLst/>
          </a:prstGeom>
        </p:spPr>
      </p:pic>
      <p:pic>
        <p:nvPicPr>
          <p:cNvPr id="18" name="Picture 22">
            <a:extLst>
              <a:ext uri="{FF2B5EF4-FFF2-40B4-BE49-F238E27FC236}">
                <a16:creationId xmlns:a16="http://schemas.microsoft.com/office/drawing/2014/main" id="{ACFA22D2-E7DD-43A1-97FD-5F86D0AD7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691" y="2045318"/>
            <a:ext cx="660752" cy="76470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B59DAF1-FB8D-461A-8FE6-D52AAF55526E}"/>
              </a:ext>
            </a:extLst>
          </p:cNvPr>
          <p:cNvCxnSpPr/>
          <p:nvPr/>
        </p:nvCxnSpPr>
        <p:spPr>
          <a:xfrm flipH="1">
            <a:off x="2694786" y="2091496"/>
            <a:ext cx="720080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003A595-4CBA-425F-A052-622669D23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1916832"/>
            <a:ext cx="3906016" cy="1944216"/>
          </a:xfrm>
          <a:prstGeom prst="rect">
            <a:avLst/>
          </a:prstGeom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2B3BB4D0-70CF-42A7-9439-68760515F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3789040"/>
            <a:ext cx="660752" cy="764704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BD3847-6CF1-4A8D-A90B-B7687D92F00E}"/>
              </a:ext>
            </a:extLst>
          </p:cNvPr>
          <p:cNvCxnSpPr/>
          <p:nvPr/>
        </p:nvCxnSpPr>
        <p:spPr>
          <a:xfrm flipV="1">
            <a:off x="6573392" y="2454171"/>
            <a:ext cx="258368" cy="1337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AAA8C95A-9CD2-451E-9502-D41820259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4698573"/>
            <a:ext cx="2520280" cy="19431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AAB9A6-A92F-4E42-93E5-0C9604C5E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204" y="4215904"/>
            <a:ext cx="3240360" cy="1971675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099E56B-1B95-40C4-9452-700483A47317}"/>
              </a:ext>
            </a:extLst>
          </p:cNvPr>
          <p:cNvSpPr/>
          <p:nvPr/>
        </p:nvSpPr>
        <p:spPr>
          <a:xfrm>
            <a:off x="4427984" y="5445224"/>
            <a:ext cx="360040" cy="4320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869548F-6E1F-45D4-95FC-8D99704AA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00" y="4694075"/>
            <a:ext cx="16002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3805</TotalTime>
  <Words>1133</Words>
  <Application>Microsoft Office PowerPoint</Application>
  <PresentationFormat>화면 슬라이드 쇼(4:3)</PresentationFormat>
  <Paragraphs>194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HY나무L</vt:lpstr>
      <vt:lpstr>맑은 고딕</vt:lpstr>
      <vt:lpstr>휴먼편지체</vt:lpstr>
      <vt:lpstr>Consolas</vt:lpstr>
      <vt:lpstr>Wingdings</vt:lpstr>
      <vt:lpstr>Wingdings 2</vt:lpstr>
      <vt:lpstr>가을</vt:lpstr>
      <vt:lpstr>201352048 김종권</vt:lpstr>
      <vt:lpstr>DB &amp; Java GUI 구성</vt:lpstr>
      <vt:lpstr>DB &amp; Java GUI 구성</vt:lpstr>
      <vt:lpstr>DB &amp; Java GUI 구성</vt:lpstr>
      <vt:lpstr>DB &amp; Java GUI 구성</vt:lpstr>
      <vt:lpstr>DB 생성 과정</vt:lpstr>
      <vt:lpstr>실행/동작 과정</vt:lpstr>
      <vt:lpstr>실행/동작 과정</vt:lpstr>
      <vt:lpstr>실행/동작 과정</vt:lpstr>
      <vt:lpstr>실행/동작 과정</vt:lpstr>
      <vt:lpstr>주요 동작 방식 </vt:lpstr>
      <vt:lpstr>주요 동작 방식 </vt:lpstr>
      <vt:lpstr>주요 동작 방식 </vt:lpstr>
      <vt:lpstr>주요 동작 방식 </vt:lpstr>
      <vt:lpstr>주요 동작 방식 </vt:lpstr>
      <vt:lpstr>전체 시스템 구성도</vt:lpstr>
      <vt:lpstr>SQL DB 명령문</vt:lpstr>
      <vt:lpstr>SQL DB 명령문</vt:lpstr>
      <vt:lpstr>후기와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392</cp:revision>
  <dcterms:created xsi:type="dcterms:W3CDTF">2011-08-27T14:53:28Z</dcterms:created>
  <dcterms:modified xsi:type="dcterms:W3CDTF">2018-12-20T12:30:33Z</dcterms:modified>
</cp:coreProperties>
</file>