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46335" y="396833"/>
            <a:ext cx="11224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구성하기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cme-test.uipath.com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inance.naver.com/marketindex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124EAD4B-6E68-A377-C832-83D4BCF4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41106"/>
              </p:ext>
            </p:extLst>
          </p:nvPr>
        </p:nvGraphicFramePr>
        <p:xfrm>
          <a:off x="685753" y="1061477"/>
          <a:ext cx="10820493" cy="5432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Notepad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실행 후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Key-In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Start Process Activity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Add</a:t>
                      </a:r>
                      <a:endParaRPr lang="ko-KR" altLang="en-US" sz="1600" b="0" dirty="0"/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로그인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사전 회원가입 필요</a:t>
                      </a:r>
                      <a:endParaRPr lang="en-US" altLang="ko-KR" sz="16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Chrome, Logout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브라우저를 열고 로그인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Browser Activity Add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 방지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Maximized, Delay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7584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데이터 추출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https://www.naver.com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+mn-ea"/>
                        </a:rPr>
                        <a:t>Get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+mn-ea"/>
                        </a:rPr>
                        <a:t>Text, Close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+mn-ea"/>
                        </a:rPr>
                        <a:t>Window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웹 데이터 추출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엑셀저장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https://www.naver.com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Scraping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변수지정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레코딩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URL, </a:t>
                      </a:r>
                      <a:r>
                        <a:rPr lang="en-US" altLang="ko-KR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814731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다운로드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https://www.openfiscaldata.go.kr/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 Download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여러 데이터 추출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데이터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85748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텍스트 추출 및 저장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Scrap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 Save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507282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파일 다운로드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이름 지정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Directory 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하기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https://home.kepco.co.kr/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7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사이트 점검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https://www.fakenamegenerator.com/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https://www.knoc.co.kr/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7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/>
              <a:t>자동화 구성하기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1792943" y="2128483"/>
            <a:ext cx="3036409" cy="214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 이론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레코딩 활용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4446" y="1126092"/>
            <a:ext cx="10080004" cy="2571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 algn="ctr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</a:t>
            </a:r>
            <a:r>
              <a: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순서대로 업무를 녹화해서 프로세스를 만들어주는</a:t>
            </a:r>
            <a:b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기능입니다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1E933-C6C6-4B32-AB6A-EA8A9CF7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6" y="3173506"/>
            <a:ext cx="6544235" cy="35300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6E9485-77B5-0885-B27E-981B076ED255}"/>
              </a:ext>
            </a:extLst>
          </p:cNvPr>
          <p:cNvSpPr/>
          <p:nvPr/>
        </p:nvSpPr>
        <p:spPr>
          <a:xfrm>
            <a:off x="2465292" y="3294529"/>
            <a:ext cx="242049" cy="228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F9D594-652C-99DE-DB10-85E132F2A22C}"/>
              </a:ext>
            </a:extLst>
          </p:cNvPr>
          <p:cNvSpPr/>
          <p:nvPr/>
        </p:nvSpPr>
        <p:spPr>
          <a:xfrm>
            <a:off x="2465292" y="3552117"/>
            <a:ext cx="564779" cy="6433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F07218DA-0A8E-53E1-1149-D7CE86956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485" y="3663131"/>
            <a:ext cx="282386" cy="282386"/>
          </a:xfrm>
          <a:prstGeom prst="rect">
            <a:avLst/>
          </a:prstGeom>
        </p:spPr>
      </p:pic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0C00ADA9-0E61-1815-BCA8-4F244B594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183" y="3443952"/>
            <a:ext cx="253695" cy="253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0D6119-0FE0-CF5E-F8DA-F71604013138}"/>
              </a:ext>
            </a:extLst>
          </p:cNvPr>
          <p:cNvSpPr txBox="1"/>
          <p:nvPr/>
        </p:nvSpPr>
        <p:spPr>
          <a:xfrm>
            <a:off x="7123357" y="3691446"/>
            <a:ext cx="4126451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종류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(Basic)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데스크톱</a:t>
            </a:r>
            <a:r>
              <a:rPr lang="en-US" altLang="ko-KR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(Desktop)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(Web)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(Image)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Native Citrix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Computer Vision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99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97AFD-BACA-1B94-2C04-4C6EC30BC9AE}"/>
              </a:ext>
            </a:extLst>
          </p:cNvPr>
          <p:cNvSpPr txBox="1"/>
          <p:nvPr/>
        </p:nvSpPr>
        <p:spPr>
          <a:xfrm>
            <a:off x="394446" y="1126092"/>
            <a:ext cx="1242648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따라하기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14C11-3258-CF9E-F1C1-EDF3BFC3A4FB}"/>
              </a:ext>
            </a:extLst>
          </p:cNvPr>
          <p:cNvSpPr txBox="1"/>
          <p:nvPr/>
        </p:nvSpPr>
        <p:spPr>
          <a:xfrm>
            <a:off x="2303929" y="708210"/>
            <a:ext cx="4576894" cy="5860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단축키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 + 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 누르기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notepad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입력하고 확인 버튼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 실행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데스크톱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레코드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 화면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필드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(Empty Field)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콤보박스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체크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입력창에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Hello RPA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(*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주의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반드시 입력창에 입력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메모장 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X)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타이핑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ESC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버튼 누르고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및 종료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Save&amp;Exit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디버그 →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(RUN)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결과값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D3358C-B267-EBB9-2A5A-8D200AB7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737" y="1776455"/>
            <a:ext cx="3447678" cy="37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4446" y="112609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원리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535CB0-03D3-58E2-A877-E5473FB13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532"/>
          <a:stretch/>
        </p:blipFill>
        <p:spPr>
          <a:xfrm>
            <a:off x="678633" y="1673377"/>
            <a:ext cx="6096000" cy="3239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E7D3B2-9F59-68B7-0897-38285D40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44" y="3018248"/>
            <a:ext cx="3792565" cy="2517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586653-92AF-12AF-A516-5F5607FECE90}"/>
              </a:ext>
            </a:extLst>
          </p:cNvPr>
          <p:cNvSpPr txBox="1"/>
          <p:nvPr/>
        </p:nvSpPr>
        <p:spPr>
          <a:xfrm>
            <a:off x="7296455" y="2477173"/>
            <a:ext cx="4783682" cy="226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레코딩을 실행하면 파란색 그리드가 나타나면서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그림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잡는다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그림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잡으면 확대창이 나타나면서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무엇을 잡는지 보여준다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그림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클릭하고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ESC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누른 후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 및 종료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Save&amp;Exit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누르면 프로세스 완성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327DE2-0026-03E8-0575-7FBBD76DA9C2}"/>
              </a:ext>
            </a:extLst>
          </p:cNvPr>
          <p:cNvSpPr/>
          <p:nvPr/>
        </p:nvSpPr>
        <p:spPr>
          <a:xfrm>
            <a:off x="3624080" y="2002911"/>
            <a:ext cx="347556" cy="228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325FA-53C3-FA7E-F448-96D492C9E747}"/>
              </a:ext>
            </a:extLst>
          </p:cNvPr>
          <p:cNvSpPr/>
          <p:nvPr/>
        </p:nvSpPr>
        <p:spPr>
          <a:xfrm>
            <a:off x="678633" y="1661662"/>
            <a:ext cx="573740" cy="998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99680F-7CC4-6845-2438-B13AE25E8078}"/>
              </a:ext>
            </a:extLst>
          </p:cNvPr>
          <p:cNvSpPr/>
          <p:nvPr/>
        </p:nvSpPr>
        <p:spPr>
          <a:xfrm>
            <a:off x="3888270" y="4759450"/>
            <a:ext cx="2318566" cy="775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배지 단색으로 채워진">
            <a:extLst>
              <a:ext uri="{FF2B5EF4-FFF2-40B4-BE49-F238E27FC236}">
                <a16:creationId xmlns:a16="http://schemas.microsoft.com/office/drawing/2014/main" id="{8D6F32BB-1416-EBBE-BFEF-50212266E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66" y="1548779"/>
            <a:ext cx="276378" cy="276378"/>
          </a:xfrm>
          <a:prstGeom prst="rect">
            <a:avLst/>
          </a:prstGeom>
        </p:spPr>
      </p:pic>
      <p:pic>
        <p:nvPicPr>
          <p:cNvPr id="20" name="그래픽 19" descr="배지 3 단색으로 채워진">
            <a:extLst>
              <a:ext uri="{FF2B5EF4-FFF2-40B4-BE49-F238E27FC236}">
                <a16:creationId xmlns:a16="http://schemas.microsoft.com/office/drawing/2014/main" id="{32E726DB-1C3A-2868-6C11-FE09149FE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8794" y="4604220"/>
            <a:ext cx="276378" cy="276378"/>
          </a:xfrm>
          <a:prstGeom prst="rect">
            <a:avLst/>
          </a:prstGeom>
        </p:spPr>
      </p:pic>
      <p:pic>
        <p:nvPicPr>
          <p:cNvPr id="22" name="그래픽 21" descr="배지 1 단색으로 채워진">
            <a:extLst>
              <a:ext uri="{FF2B5EF4-FFF2-40B4-BE49-F238E27FC236}">
                <a16:creationId xmlns:a16="http://schemas.microsoft.com/office/drawing/2014/main" id="{3336D1E2-7551-3F29-A764-59B25649D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4604" y="1840833"/>
            <a:ext cx="276378" cy="2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B3CCAD42-0A2B-59BC-8BB6-297DDF66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1" y="2070550"/>
            <a:ext cx="2970331" cy="9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53A62A57-4FDC-8844-8F94-DD79F615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37" y="2079512"/>
            <a:ext cx="2970331" cy="9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9">
            <a:extLst>
              <a:ext uri="{FF2B5EF4-FFF2-40B4-BE49-F238E27FC236}">
                <a16:creationId xmlns:a16="http://schemas.microsoft.com/office/drawing/2014/main" id="{F94BB79F-1320-636B-52DF-8AC05BC5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27" y="2051324"/>
            <a:ext cx="3077914" cy="9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4446" y="112609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53265B-3F0A-0726-04C6-F0D6719FB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49" y="2769090"/>
            <a:ext cx="2508586" cy="10329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4DBBB38-05C7-99A4-CD72-1D86BF674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323" y="2769090"/>
            <a:ext cx="2642934" cy="19822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E9DEE3-ECAF-F55F-F0D6-ABB1260F5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286" y="2769092"/>
            <a:ext cx="2472056" cy="1982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6A9627-34B4-7A28-9288-6591DF5A9EF8}"/>
              </a:ext>
            </a:extLst>
          </p:cNvPr>
          <p:cNvSpPr txBox="1"/>
          <p:nvPr/>
        </p:nvSpPr>
        <p:spPr>
          <a:xfrm>
            <a:off x="316741" y="15838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(Basic)</a:t>
            </a:r>
            <a:endParaRPr lang="ko-KR" altLang="en-US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6A9E06-655C-6D44-0F8A-5F092A8EB020}"/>
              </a:ext>
            </a:extLst>
          </p:cNvPr>
          <p:cNvSpPr txBox="1"/>
          <p:nvPr/>
        </p:nvSpPr>
        <p:spPr>
          <a:xfrm>
            <a:off x="4240024" y="158387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데스크톱</a:t>
            </a:r>
            <a:r>
              <a:rPr lang="en-US" altLang="ko-KR" b="1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(Desktop)</a:t>
            </a:r>
            <a:endParaRPr lang="ko-KR" altLang="en-US" b="1" dirty="0">
              <a:highlight>
                <a:srgbClr val="00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EB207-46A1-86DF-87CA-FC861EAAC871}"/>
              </a:ext>
            </a:extLst>
          </p:cNvPr>
          <p:cNvSpPr txBox="1"/>
          <p:nvPr/>
        </p:nvSpPr>
        <p:spPr>
          <a:xfrm>
            <a:off x="8317882" y="1583876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b="1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(Web)</a:t>
            </a:r>
            <a:endParaRPr lang="ko-KR" altLang="en-US" b="1" dirty="0">
              <a:highlight>
                <a:srgbClr val="00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709A6B-6B0D-A98A-ED79-5B526E7EA6C6}"/>
              </a:ext>
            </a:extLst>
          </p:cNvPr>
          <p:cNvSpPr txBox="1"/>
          <p:nvPr/>
        </p:nvSpPr>
        <p:spPr>
          <a:xfrm>
            <a:off x="421061" y="5274124"/>
            <a:ext cx="3098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단일 작업 구성할 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다른 화면으로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전환이 많은 경우 사용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화면에서 한 액션만 수행할 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BABFF3-2D0E-1BE9-B095-B7D02C03F1F9}"/>
              </a:ext>
            </a:extLst>
          </p:cNvPr>
          <p:cNvSpPr txBox="1"/>
          <p:nvPr/>
        </p:nvSpPr>
        <p:spPr>
          <a:xfrm>
            <a:off x="4135073" y="5274122"/>
            <a:ext cx="37401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드라이브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설치된 시스템이나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애플리케이션을 자동화하는 경우 사용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Attach Window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안에 프로세스를 집어넣는 방식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화면 내 다른 액션들을 수행할 때 사용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C1A8B-C79F-3F51-2C2E-A44388C5BDD4}"/>
              </a:ext>
            </a:extLst>
          </p:cNvPr>
          <p:cNvSpPr txBox="1"/>
          <p:nvPr/>
        </p:nvSpPr>
        <p:spPr>
          <a:xfrm>
            <a:off x="8214629" y="5276999"/>
            <a:ext cx="3977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내 프로세스를 자동화하는 경우 사용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Attach Browser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안에 프로세스를 집어넣는 방식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화면 내 다른 액션들을 수행할 때 사용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50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4446" y="112609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 활용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6A9627-34B4-7A28-9288-6591DF5A9EF8}"/>
              </a:ext>
            </a:extLst>
          </p:cNvPr>
          <p:cNvSpPr txBox="1"/>
          <p:nvPr/>
        </p:nvSpPr>
        <p:spPr>
          <a:xfrm>
            <a:off x="1993141" y="1126092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https://acme-test.uipath.com/login</a:t>
            </a:r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7A86-DD24-984A-FB9D-0241B1B80D07}"/>
              </a:ext>
            </a:extLst>
          </p:cNvPr>
          <p:cNvSpPr txBox="1"/>
          <p:nvPr/>
        </p:nvSpPr>
        <p:spPr>
          <a:xfrm>
            <a:off x="663388" y="166743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B4A11-1C10-7ABE-B1FB-A4B57E99FDDF}"/>
              </a:ext>
            </a:extLst>
          </p:cNvPr>
          <p:cNvSpPr txBox="1"/>
          <p:nvPr/>
        </p:nvSpPr>
        <p:spPr>
          <a:xfrm>
            <a:off x="6669742" y="3429000"/>
            <a:ext cx="459452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사이트 로그인 화면 미리 열고 로그인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열면서 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A061B5-AADF-6CC1-EDB4-524ECFD95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95" b="10197"/>
          <a:stretch/>
        </p:blipFill>
        <p:spPr>
          <a:xfrm>
            <a:off x="3041894" y="2644589"/>
            <a:ext cx="3500359" cy="3765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446CA-970B-E02C-E382-971107BC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9" y="2105036"/>
            <a:ext cx="4306737" cy="2469597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1544E9A1-5DC5-4FB6-8B41-66E43DF6BB4E}"/>
              </a:ext>
            </a:extLst>
          </p:cNvPr>
          <p:cNvCxnSpPr>
            <a:cxnSpLocks/>
          </p:cNvCxnSpPr>
          <p:nvPr/>
        </p:nvCxnSpPr>
        <p:spPr>
          <a:xfrm>
            <a:off x="3151426" y="4467057"/>
            <a:ext cx="2153533" cy="94762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4446" y="112609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 활용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7A86-DD24-984A-FB9D-0241B1B80D07}"/>
              </a:ext>
            </a:extLst>
          </p:cNvPr>
          <p:cNvSpPr txBox="1"/>
          <p:nvPr/>
        </p:nvSpPr>
        <p:spPr>
          <a:xfrm>
            <a:off x="663388" y="166743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B4A11-1C10-7ABE-B1FB-A4B57E99FDDF}"/>
              </a:ext>
            </a:extLst>
          </p:cNvPr>
          <p:cNvSpPr txBox="1"/>
          <p:nvPr/>
        </p:nvSpPr>
        <p:spPr>
          <a:xfrm>
            <a:off x="5659868" y="3070411"/>
            <a:ext cx="344838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환율 데이터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환율 데이터 추출 후 엑셀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290B6-C452-54CB-3E6D-569349A1808F}"/>
              </a:ext>
            </a:extLst>
          </p:cNvPr>
          <p:cNvSpPr txBox="1"/>
          <p:nvPr/>
        </p:nvSpPr>
        <p:spPr>
          <a:xfrm>
            <a:off x="1993141" y="1126092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https://finance.naver.com/marketindex/</a:t>
            </a:r>
            <a:endParaRPr lang="ko-KR" altLang="en-US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3955D0-61DE-0675-F699-69D4A05A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20" y="2052918"/>
            <a:ext cx="3686661" cy="47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E45F4E-34A1-4167-92B6-3A18A3C7C5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B622C5-D093-49D4-AA3C-36DF774F1F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74F32-76B4-4BFE-929B-2E409F70C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3d0d8-0464-4cce-abda-cd8524f421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567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UI 자동화 구성하기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송의준</cp:lastModifiedBy>
  <cp:revision>18</cp:revision>
  <dcterms:created xsi:type="dcterms:W3CDTF">2023-03-07T05:29:44Z</dcterms:created>
  <dcterms:modified xsi:type="dcterms:W3CDTF">2023-04-12T12:56:09Z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