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70" r:id="rId7"/>
    <p:sldId id="271" r:id="rId8"/>
    <p:sldId id="281" r:id="rId9"/>
    <p:sldId id="282" r:id="rId10"/>
    <p:sldId id="283" r:id="rId11"/>
    <p:sldId id="284" r:id="rId12"/>
    <p:sldId id="273" r:id="rId13"/>
    <p:sldId id="289" r:id="rId14"/>
    <p:sldId id="285" r:id="rId15"/>
    <p:sldId id="286" r:id="rId16"/>
    <p:sldId id="295" r:id="rId17"/>
    <p:sldId id="294" r:id="rId18"/>
    <p:sldId id="288" r:id="rId19"/>
    <p:sldId id="290" r:id="rId20"/>
    <p:sldId id="277" r:id="rId21"/>
    <p:sldId id="291" r:id="rId22"/>
    <p:sldId id="292" r:id="rId23"/>
    <p:sldId id="293" r:id="rId24"/>
    <p:sldId id="29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3636" autoAdjust="0"/>
  </p:normalViewPr>
  <p:slideViewPr>
    <p:cSldViewPr snapToGrid="0">
      <p:cViewPr varScale="1">
        <p:scale>
          <a:sx n="89" d="100"/>
          <a:sy n="89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31T02:40:59.5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1,'1558'0,"-1530"0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31T02:41:04.09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1,'96'0,"551"25,-187 20,-361-38,137-7,-92-3,-111 3,-6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31T02:41:08.60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0,'1550'0,"-1532"0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FC59-2FDE-4CEB-9574-96FCB71B58AF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0ACE6-4EA8-4E77-B1D8-F62D97E1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Double.Parse</a:t>
            </a:r>
            <a:r>
              <a:rPr lang="en-US" altLang="ko-KR" dirty="0"/>
              <a:t>, </a:t>
            </a:r>
            <a:r>
              <a:rPr lang="en-US" altLang="ko-KR" dirty="0" err="1"/>
              <a:t>Convert.ToDouble</a:t>
            </a:r>
            <a:r>
              <a:rPr lang="en-US" altLang="ko-KR" dirty="0"/>
              <a:t>, Int32.Parse, Convert.ToInt32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0ACE6-4EA8-4E77-B1D8-F62D97E140E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7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33000">
              <a:schemeClr val="accent1">
                <a:lumMod val="20000"/>
                <a:lumOff val="8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BD7718-9085-ECB9-F217-06EDCF59F76B}"/>
              </a:ext>
            </a:extLst>
          </p:cNvPr>
          <p:cNvCxnSpPr>
            <a:cxnSpLocks/>
          </p:cNvCxnSpPr>
          <p:nvPr userDrawn="1"/>
        </p:nvCxnSpPr>
        <p:spPr>
          <a:xfrm>
            <a:off x="0" y="5897182"/>
            <a:ext cx="6427433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856260-DCC7-4103-2CDB-21085A66244E}"/>
              </a:ext>
            </a:extLst>
          </p:cNvPr>
          <p:cNvCxnSpPr>
            <a:cxnSpLocks/>
          </p:cNvCxnSpPr>
          <p:nvPr userDrawn="1"/>
        </p:nvCxnSpPr>
        <p:spPr>
          <a:xfrm>
            <a:off x="1988598" y="722852"/>
            <a:ext cx="10203402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3FB6EE1-67D9-6E4C-D5A0-043C57CE4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C4A63-D21A-0079-4DF5-B81B014A8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419B6-6DCD-E2BE-C2EE-971F1334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10D0A-A042-88B9-D7E3-D4144C46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81EC1-87C0-39A8-BB6E-5E3C51DC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227955-039F-CE49-8BB9-DF41ADEE0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4648">
            <a:off x="-172142" y="-162964"/>
            <a:ext cx="3392283" cy="25706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9A3EC7-9A8D-E45A-6F5A-CCA4782B90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7" y="3429000"/>
            <a:ext cx="6670089" cy="34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6221-DD93-2B20-DB5F-4C7E93A2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F8B017-0292-C711-ACB1-58CB630C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595BC-E80B-A5F2-D60A-59DA23D1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A3202-03B1-2C87-7592-DEDBE6A5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5C9FC-C7FC-14C9-EFFB-9EBAD38C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0C24DD-632A-46B0-13FD-0347369B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F4031-909E-58A0-B39E-6D9803D2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4C692-141F-43EC-2F30-EF66DD7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BF2D5-BA5E-8092-D96F-DE8EFC6E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2713-2AD1-59E3-AABF-C5C80D23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2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22A8A-65B4-DD62-B2FF-E440751B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84187"/>
            <a:ext cx="10515600" cy="2852737"/>
          </a:xfrm>
        </p:spPr>
        <p:txBody>
          <a:bodyPr anchor="t">
            <a:normAutofit/>
          </a:bodyPr>
          <a:lstStyle>
            <a:lvl1pPr algn="ctr">
              <a:defRPr sz="4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1F472-27C7-29D0-1FD1-EDC7E484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84000"/>
            <a:ext cx="105156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217E2-0555-D39A-D292-D26AA7D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CB849-C177-82E6-A6CF-EEC3CA62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617F2-6656-77B7-A8FF-8F1540CE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2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861AE-AC93-FE3F-B261-A8B64229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DC35C6-0493-F93A-65B6-5FBBA0B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F4E1E-C23A-1195-EBE0-B663C9F1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85048-1BCA-51FD-3C73-EDCFBCAA06C8}"/>
              </a:ext>
            </a:extLst>
          </p:cNvPr>
          <p:cNvSpPr txBox="1"/>
          <p:nvPr userDrawn="1"/>
        </p:nvSpPr>
        <p:spPr>
          <a:xfrm>
            <a:off x="246335" y="396833"/>
            <a:ext cx="11865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추출하기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1F46F826-8D9D-2543-FF97-8E3783C47883}"/>
              </a:ext>
            </a:extLst>
          </p:cNvPr>
          <p:cNvSpPr/>
          <p:nvPr userDrawn="1"/>
        </p:nvSpPr>
        <p:spPr>
          <a:xfrm>
            <a:off x="0" y="305857"/>
            <a:ext cx="221942" cy="828284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41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3017-9CCB-0448-0105-433B5E6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1C268-F0EF-8C82-46C6-A5E2FEF2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A5A19-1A32-2E2C-AE3B-ED52497C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F030-650C-DBC5-7118-092F1A39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3AE68-C62F-ADC6-7084-9946D293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F376D-3772-9E71-A0B4-F8279494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F0EA-D8F2-EF48-D797-071315B8D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45653-253D-F294-F3EB-995ADC70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97496-A8CB-E23A-31FA-4652991E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69CDB-5B8B-26E4-E7AF-756355E8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22906-7E25-924D-9E4F-774EAAB9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8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087EF-3AFD-EC36-400F-2FEF1D5F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9A416-733B-BA81-0AF0-C45249779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4FAC0-B9CD-E747-0800-9904F50E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026DD-19AA-224E-BDE2-BE3D7EF02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1CD45-7F64-F27B-94D8-6B0A054B3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E46C6-E1DA-E96B-E6A3-7BFA7F9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53B3B-2FCC-9880-EAF8-CA692074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C710F8-2D17-CE03-0FE8-3299560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7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68549-67C0-CDA7-66C0-CE2E9080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5F575D-096D-3A47-46CB-B959E2E6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79C0B0-4D4E-72BA-4D80-682D9176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7EF9CF-5238-7FD1-CCE0-2F01553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5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81852-6E86-CAC6-8130-3DD16DBB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B6070-C9EA-0BD6-5A55-B33C223D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5B134B-9E38-4509-259E-563C07E9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9A843-EF3F-2CEC-0F16-A4EE3939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68DAD-71B4-270A-7652-81061CB0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20467-C7C0-BF7F-6403-9770883D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6F173-1EE9-7B94-59BC-F5DB8AED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696EB9-6487-CEE0-1224-9E43C1751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BB07C-21B1-E989-8407-188F10BD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3280B-8254-2C0A-AE05-CEE2F4F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8209-12D0-6EEA-3196-8EA011B6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B4F3A-E719-F9DD-89FB-1D722DD7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3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9A3C09-04DE-7B4A-0875-07991837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A8D-7A9B-96F4-26F2-13A74607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D83A8-3132-69F8-78B9-54E4E5F67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95E4-8E1A-4750-A051-34559525BDA0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B1460-E8E4-490D-C541-8AF91D2DB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FED5A-FB94-440F-898D-CA84149E2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5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hometax.go.kr/websquare/websquare.html?w2xPath=/ui/pp/index.x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4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2.png"/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25.png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11" Type="http://schemas.openxmlformats.org/officeDocument/2006/relationships/image" Target="../media/image16.png"/><Relationship Id="rId5" Type="http://schemas.openxmlformats.org/officeDocument/2006/relationships/image" Target="../media/image28.png"/><Relationship Id="rId15" Type="http://schemas.openxmlformats.org/officeDocument/2006/relationships/image" Target="../media/image30.png"/><Relationship Id="rId10" Type="http://schemas.openxmlformats.org/officeDocument/2006/relationships/image" Target="../media/image15.svg"/><Relationship Id="rId4" Type="http://schemas.openxmlformats.org/officeDocument/2006/relationships/image" Target="../media/image27.png"/><Relationship Id="rId9" Type="http://schemas.openxmlformats.org/officeDocument/2006/relationships/image" Target="../media/image14.png"/><Relationship Id="rId1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4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30.png"/><Relationship Id="rId18" Type="http://schemas.openxmlformats.org/officeDocument/2006/relationships/image" Target="../media/image30.png"/><Relationship Id="rId3" Type="http://schemas.openxmlformats.org/officeDocument/2006/relationships/image" Target="../media/image34.png"/><Relationship Id="rId7" Type="http://schemas.openxmlformats.org/officeDocument/2006/relationships/image" Target="../media/image13.svg"/><Relationship Id="rId12" Type="http://schemas.openxmlformats.org/officeDocument/2006/relationships/customXml" Target="../ink/ink1.xml"/><Relationship Id="rId17" Type="http://schemas.openxmlformats.org/officeDocument/2006/relationships/image" Target="../media/image350.png"/><Relationship Id="rId2" Type="http://schemas.openxmlformats.org/officeDocument/2006/relationships/image" Target="../media/image33.png"/><Relationship Id="rId16" Type="http://schemas.openxmlformats.org/officeDocument/2006/relationships/customXml" Target="../ink/ink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340.png"/><Relationship Id="rId10" Type="http://schemas.openxmlformats.org/officeDocument/2006/relationships/image" Target="../media/image16.png"/><Relationship Id="rId19" Type="http://schemas.openxmlformats.org/officeDocument/2006/relationships/image" Target="../media/image31.svg"/><Relationship Id="rId4" Type="http://schemas.openxmlformats.org/officeDocument/2006/relationships/image" Target="../media/image10.png"/><Relationship Id="rId9" Type="http://schemas.openxmlformats.org/officeDocument/2006/relationships/image" Target="../media/image36.svg"/><Relationship Id="rId1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finance.naver.com/marketindex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finance.naver.com/marketindex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acme-test.uipath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acme-test.uipath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7288F-5F09-A351-B520-DDE3AEF5C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16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</a:rPr>
              <a:t>UiPath</a:t>
            </a:r>
            <a:r>
              <a:rPr lang="ko-KR" altLang="en-US" sz="6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tx1"/>
                </a:solidFill>
              </a:rPr>
              <a:t>입문과정</a:t>
            </a:r>
          </a:p>
        </p:txBody>
      </p:sp>
    </p:spTree>
    <p:extLst>
      <p:ext uri="{BB962C8B-B14F-4D97-AF65-F5344CB8AC3E}">
        <p14:creationId xmlns:p14="http://schemas.microsoft.com/office/powerpoint/2010/main" val="378644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58587" y="1061327"/>
            <a:ext cx="1854354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(Get Text)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82EC-7D24-DEF1-A06E-BED179E48B3D}"/>
              </a:ext>
            </a:extLst>
          </p:cNvPr>
          <p:cNvSpPr txBox="1"/>
          <p:nvPr/>
        </p:nvSpPr>
        <p:spPr>
          <a:xfrm>
            <a:off x="774717" y="1582300"/>
            <a:ext cx="1891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개발 예제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520E5-AEBF-AA82-1F3F-42D411482BA0}"/>
              </a:ext>
            </a:extLst>
          </p:cNvPr>
          <p:cNvSpPr txBox="1"/>
          <p:nvPr/>
        </p:nvSpPr>
        <p:spPr>
          <a:xfrm>
            <a:off x="2841813" y="1582299"/>
            <a:ext cx="738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https://www.hometax.go.kr/websquare/websquare.html?w2xPath=/ui/pp/index.xml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8F37A16-8BD7-7B58-773A-5E5A7B7B0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83" y="2434743"/>
            <a:ext cx="6399413" cy="291718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54B904-4C2D-2095-6348-C90CB6E206FD}"/>
              </a:ext>
            </a:extLst>
          </p:cNvPr>
          <p:cNvSpPr/>
          <p:nvPr/>
        </p:nvSpPr>
        <p:spPr>
          <a:xfrm>
            <a:off x="1061220" y="4249743"/>
            <a:ext cx="767580" cy="1788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8A5F59-6145-591F-5442-569DF83CB1E1}"/>
              </a:ext>
            </a:extLst>
          </p:cNvPr>
          <p:cNvSpPr txBox="1"/>
          <p:nvPr/>
        </p:nvSpPr>
        <p:spPr>
          <a:xfrm>
            <a:off x="8014448" y="3524004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사업자등록번호 추출</a:t>
            </a:r>
          </a:p>
        </p:txBody>
      </p:sp>
    </p:spTree>
    <p:extLst>
      <p:ext uri="{BB962C8B-B14F-4D97-AF65-F5344CB8AC3E}">
        <p14:creationId xmlns:p14="http://schemas.microsoft.com/office/powerpoint/2010/main" val="114058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85482" y="1177868"/>
            <a:ext cx="7917552" cy="1586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스크린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스크린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추출할 때 사용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68A8CF1-AAE1-5891-4BAF-735D22CC02A6}"/>
              </a:ext>
            </a:extLst>
          </p:cNvPr>
          <p:cNvCxnSpPr>
            <a:cxnSpLocks/>
          </p:cNvCxnSpPr>
          <p:nvPr/>
        </p:nvCxnSpPr>
        <p:spPr>
          <a:xfrm>
            <a:off x="6096000" y="2510118"/>
            <a:ext cx="0" cy="41671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2A0134B-0ED7-42CE-895A-8966E3073472}"/>
              </a:ext>
            </a:extLst>
          </p:cNvPr>
          <p:cNvSpPr/>
          <p:nvPr/>
        </p:nvSpPr>
        <p:spPr>
          <a:xfrm>
            <a:off x="532669" y="2359194"/>
            <a:ext cx="412377" cy="30184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82EC-7D24-DEF1-A06E-BED179E48B3D}"/>
              </a:ext>
            </a:extLst>
          </p:cNvPr>
          <p:cNvSpPr txBox="1"/>
          <p:nvPr/>
        </p:nvSpPr>
        <p:spPr>
          <a:xfrm>
            <a:off x="945046" y="2353265"/>
            <a:ext cx="238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레코딩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(Recording)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찾기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55F2867-5053-2BC4-57B2-2255160BD6AE}"/>
              </a:ext>
            </a:extLst>
          </p:cNvPr>
          <p:cNvSpPr/>
          <p:nvPr/>
        </p:nvSpPr>
        <p:spPr>
          <a:xfrm>
            <a:off x="6494204" y="2359193"/>
            <a:ext cx="412377" cy="30184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B7697-E3A0-73D0-29F2-C9BEA05649D1}"/>
              </a:ext>
            </a:extLst>
          </p:cNvPr>
          <p:cNvSpPr txBox="1"/>
          <p:nvPr/>
        </p:nvSpPr>
        <p:spPr>
          <a:xfrm>
            <a:off x="6906581" y="235326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리본메뉴에서 찾기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F42621-0487-00B7-5D99-7DF5E7C6A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27" y="2883073"/>
            <a:ext cx="4073575" cy="15768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0A4FEC-70D0-ECD3-9D58-F9ED7529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52" y="3783672"/>
            <a:ext cx="2756601" cy="1509700"/>
          </a:xfrm>
          <a:prstGeom prst="rect">
            <a:avLst/>
          </a:prstGeom>
        </p:spPr>
      </p:pic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5BC2A35D-EB0B-AAC0-BEE3-518A0E5BA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4223" y="3798888"/>
            <a:ext cx="290254" cy="290254"/>
          </a:xfrm>
          <a:prstGeom prst="rect">
            <a:avLst/>
          </a:prstGeom>
        </p:spPr>
      </p:pic>
      <p:pic>
        <p:nvPicPr>
          <p:cNvPr id="16" name="그래픽 15" descr="배지 4 단색으로 채워진">
            <a:extLst>
              <a:ext uri="{FF2B5EF4-FFF2-40B4-BE49-F238E27FC236}">
                <a16:creationId xmlns:a16="http://schemas.microsoft.com/office/drawing/2014/main" id="{A2B919D1-4FD2-4E49-AD62-A45FF8691A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4750" y="4393395"/>
            <a:ext cx="290254" cy="290254"/>
          </a:xfrm>
          <a:prstGeom prst="rect">
            <a:avLst/>
          </a:prstGeom>
        </p:spPr>
      </p:pic>
      <p:pic>
        <p:nvPicPr>
          <p:cNvPr id="18" name="그래픽 17" descr="배지 3 단색으로 채워진">
            <a:extLst>
              <a:ext uri="{FF2B5EF4-FFF2-40B4-BE49-F238E27FC236}">
                <a16:creationId xmlns:a16="http://schemas.microsoft.com/office/drawing/2014/main" id="{306BFC4B-D273-7177-5572-2252BE2782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53307" y="4211426"/>
            <a:ext cx="290254" cy="290254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E252B976-EB20-4FF3-90A5-AA2131E2F2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99211" y="2961654"/>
            <a:ext cx="290254" cy="29025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735AB5-8094-5AB6-6892-22F9F1C41CB6}"/>
              </a:ext>
            </a:extLst>
          </p:cNvPr>
          <p:cNvSpPr/>
          <p:nvPr/>
        </p:nvSpPr>
        <p:spPr>
          <a:xfrm>
            <a:off x="3688825" y="3049212"/>
            <a:ext cx="336329" cy="4053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F7F31B-8492-1B46-427B-91C9E33386D8}"/>
              </a:ext>
            </a:extLst>
          </p:cNvPr>
          <p:cNvSpPr/>
          <p:nvPr/>
        </p:nvSpPr>
        <p:spPr>
          <a:xfrm>
            <a:off x="3719502" y="3864261"/>
            <a:ext cx="449087" cy="149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C248F8-3DBE-DD74-B624-9DA5E12E8D53}"/>
              </a:ext>
            </a:extLst>
          </p:cNvPr>
          <p:cNvSpPr/>
          <p:nvPr/>
        </p:nvSpPr>
        <p:spPr>
          <a:xfrm>
            <a:off x="2664608" y="4008730"/>
            <a:ext cx="201858" cy="4053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D8F515-F335-2769-B9D8-F6AB8ABF6829}"/>
              </a:ext>
            </a:extLst>
          </p:cNvPr>
          <p:cNvSpPr/>
          <p:nvPr/>
        </p:nvSpPr>
        <p:spPr>
          <a:xfrm>
            <a:off x="2664607" y="4588717"/>
            <a:ext cx="605269" cy="174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E27E7-E2A6-7639-AA26-4B10AEB53E5A}"/>
              </a:ext>
            </a:extLst>
          </p:cNvPr>
          <p:cNvSpPr txBox="1"/>
          <p:nvPr/>
        </p:nvSpPr>
        <p:spPr>
          <a:xfrm>
            <a:off x="395206" y="4781402"/>
            <a:ext cx="2634247" cy="189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Recording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Desktop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Scrape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Screen Scraping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4F115E-6222-F806-10E9-A2806AB19CD5}"/>
              </a:ext>
            </a:extLst>
          </p:cNvPr>
          <p:cNvSpPr txBox="1"/>
          <p:nvPr/>
        </p:nvSpPr>
        <p:spPr>
          <a:xfrm>
            <a:off x="6297455" y="5958523"/>
            <a:ext cx="3456395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리본메뉴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Screen Scraping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F95E8B-8813-CCC0-A952-92F88D3655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7652" y="4586541"/>
            <a:ext cx="1057638" cy="63331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458C6E-1CD0-C72A-548D-DFFE65E2F051}"/>
              </a:ext>
            </a:extLst>
          </p:cNvPr>
          <p:cNvSpPr/>
          <p:nvPr/>
        </p:nvSpPr>
        <p:spPr>
          <a:xfrm>
            <a:off x="3416867" y="4618900"/>
            <a:ext cx="877228" cy="185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래픽 31" descr="배지 5 단색으로 채워진">
            <a:extLst>
              <a:ext uri="{FF2B5EF4-FFF2-40B4-BE49-F238E27FC236}">
                <a16:creationId xmlns:a16="http://schemas.microsoft.com/office/drawing/2014/main" id="{9448A6D8-EA20-F113-3E0D-777ACA2BAE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38249" y="4456660"/>
            <a:ext cx="316043" cy="31604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A807604-41F2-6BAC-DBD8-33FCB51248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33176" y="2883073"/>
            <a:ext cx="5701411" cy="3075450"/>
          </a:xfrm>
          <a:prstGeom prst="rect">
            <a:avLst/>
          </a:prstGeom>
        </p:spPr>
      </p:pic>
      <p:pic>
        <p:nvPicPr>
          <p:cNvPr id="41" name="그래픽 40" descr="배지 1 단색으로 채워진">
            <a:extLst>
              <a:ext uri="{FF2B5EF4-FFF2-40B4-BE49-F238E27FC236}">
                <a16:creationId xmlns:a16="http://schemas.microsoft.com/office/drawing/2014/main" id="{C2251004-82CF-6C98-6765-608E53D6CB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26720" y="3164351"/>
            <a:ext cx="290254" cy="29025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8ADAB4-5B1B-FA68-9101-D443FB5E9D0B}"/>
              </a:ext>
            </a:extLst>
          </p:cNvPr>
          <p:cNvSpPr/>
          <p:nvPr/>
        </p:nvSpPr>
        <p:spPr>
          <a:xfrm>
            <a:off x="8299551" y="2971344"/>
            <a:ext cx="234847" cy="2952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01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BDF5C4C-F27F-13B0-271C-8D2FA4F05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28" y="2959691"/>
            <a:ext cx="1855319" cy="33309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DF2097-730A-BC84-4B77-6FF54A2A1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415" y="2956203"/>
            <a:ext cx="2167288" cy="216013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63CFE87-1895-C138-0270-0265A7A50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435" y="2738619"/>
            <a:ext cx="3381408" cy="27551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85482" y="1177868"/>
            <a:ext cx="7917552" cy="1586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스크린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스크린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추출할 때 사용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2A0134B-0ED7-42CE-895A-8966E3073472}"/>
              </a:ext>
            </a:extLst>
          </p:cNvPr>
          <p:cNvSpPr/>
          <p:nvPr/>
        </p:nvSpPr>
        <p:spPr>
          <a:xfrm>
            <a:off x="532669" y="2386085"/>
            <a:ext cx="412377" cy="30184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82EC-7D24-DEF1-A06E-BED179E48B3D}"/>
              </a:ext>
            </a:extLst>
          </p:cNvPr>
          <p:cNvSpPr txBox="1"/>
          <p:nvPr/>
        </p:nvSpPr>
        <p:spPr>
          <a:xfrm>
            <a:off x="945046" y="2380156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액티비티에서 찾기</a:t>
            </a:r>
          </a:p>
        </p:txBody>
      </p:sp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5BC2A35D-EB0B-AAC0-BEE3-518A0E5BA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584" y="5388626"/>
            <a:ext cx="290254" cy="290254"/>
          </a:xfrm>
          <a:prstGeom prst="rect">
            <a:avLst/>
          </a:prstGeom>
        </p:spPr>
      </p:pic>
      <p:pic>
        <p:nvPicPr>
          <p:cNvPr id="16" name="그래픽 15" descr="배지 4 단색으로 채워진">
            <a:extLst>
              <a:ext uri="{FF2B5EF4-FFF2-40B4-BE49-F238E27FC236}">
                <a16:creationId xmlns:a16="http://schemas.microsoft.com/office/drawing/2014/main" id="{A2B919D1-4FD2-4E49-AD62-A45FF8691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0667" y="2899151"/>
            <a:ext cx="290254" cy="290254"/>
          </a:xfrm>
          <a:prstGeom prst="rect">
            <a:avLst/>
          </a:prstGeom>
        </p:spPr>
      </p:pic>
      <p:pic>
        <p:nvPicPr>
          <p:cNvPr id="18" name="그래픽 17" descr="배지 3 단색으로 채워진">
            <a:extLst>
              <a:ext uri="{FF2B5EF4-FFF2-40B4-BE49-F238E27FC236}">
                <a16:creationId xmlns:a16="http://schemas.microsoft.com/office/drawing/2014/main" id="{306BFC4B-D273-7177-5572-2252BE2782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0059" y="4802851"/>
            <a:ext cx="290254" cy="290254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E252B976-EB20-4FF3-90A5-AA2131E2F2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1873" y="3239574"/>
            <a:ext cx="290254" cy="29025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735AB5-8094-5AB6-6892-22F9F1C41CB6}"/>
              </a:ext>
            </a:extLst>
          </p:cNvPr>
          <p:cNvSpPr/>
          <p:nvPr/>
        </p:nvSpPr>
        <p:spPr>
          <a:xfrm>
            <a:off x="7342217" y="3119543"/>
            <a:ext cx="896724" cy="395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F7F31B-8492-1B46-427B-91C9E33386D8}"/>
              </a:ext>
            </a:extLst>
          </p:cNvPr>
          <p:cNvSpPr/>
          <p:nvPr/>
        </p:nvSpPr>
        <p:spPr>
          <a:xfrm>
            <a:off x="3918290" y="4940954"/>
            <a:ext cx="449087" cy="149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C248F8-3DBE-DD74-B624-9DA5E12E8D53}"/>
              </a:ext>
            </a:extLst>
          </p:cNvPr>
          <p:cNvSpPr/>
          <p:nvPr/>
        </p:nvSpPr>
        <p:spPr>
          <a:xfrm flipH="1">
            <a:off x="7930623" y="3568640"/>
            <a:ext cx="316043" cy="116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D8F515-F335-2769-B9D8-F6AB8ABF6829}"/>
              </a:ext>
            </a:extLst>
          </p:cNvPr>
          <p:cNvSpPr/>
          <p:nvPr/>
        </p:nvSpPr>
        <p:spPr>
          <a:xfrm>
            <a:off x="642411" y="3376671"/>
            <a:ext cx="605269" cy="174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E27E7-E2A6-7639-AA26-4B10AEB53E5A}"/>
              </a:ext>
            </a:extLst>
          </p:cNvPr>
          <p:cNvSpPr txBox="1"/>
          <p:nvPr/>
        </p:nvSpPr>
        <p:spPr>
          <a:xfrm>
            <a:off x="8364357" y="2658836"/>
            <a:ext cx="3879652" cy="3609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검색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Get OCR Text: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내 텍스트 추출</a:t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*OCR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엔진과 같이 쓰임</a:t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Get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Full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Text: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추출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 단위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*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미리보기로 데이터 형태 확인</a:t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3) Get Visible Text: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추출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원본 모양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*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미리보기로 데이터 형태 확인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 확인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(Text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 출력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Scraping Method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Refresh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버튼 클릭 </a:t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어떤 형태로 나오는지 확인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458C6E-1CD0-C72A-548D-DFFE65E2F051}"/>
              </a:ext>
            </a:extLst>
          </p:cNvPr>
          <p:cNvSpPr/>
          <p:nvPr/>
        </p:nvSpPr>
        <p:spPr>
          <a:xfrm>
            <a:off x="1247680" y="5414123"/>
            <a:ext cx="926421" cy="87654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32" name="그래픽 31" descr="배지 5 단색으로 채워진">
            <a:extLst>
              <a:ext uri="{FF2B5EF4-FFF2-40B4-BE49-F238E27FC236}">
                <a16:creationId xmlns:a16="http://schemas.microsoft.com/office/drawing/2014/main" id="{9448A6D8-EA20-F113-3E0D-777ACA2BAE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68570" y="3526683"/>
            <a:ext cx="316043" cy="316043"/>
          </a:xfrm>
          <a:prstGeom prst="rect">
            <a:avLst/>
          </a:prstGeom>
        </p:spPr>
      </p:pic>
      <p:pic>
        <p:nvPicPr>
          <p:cNvPr id="43" name="그래픽 42" descr="갈매기형 화살표 단색으로 채워진">
            <a:extLst>
              <a:ext uri="{FF2B5EF4-FFF2-40B4-BE49-F238E27FC236}">
                <a16:creationId xmlns:a16="http://schemas.microsoft.com/office/drawing/2014/main" id="{905CEFE9-49CA-EC4C-C736-00EDC183EE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1360" y="3746032"/>
            <a:ext cx="370163" cy="3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1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85482" y="1177868"/>
            <a:ext cx="2467342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스크린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1624BE-1F2B-E171-A415-921EB8C64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69" y="764798"/>
            <a:ext cx="3059661" cy="566776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6586A7A-4686-9E68-55E3-5D6EFAC88C3D}"/>
              </a:ext>
            </a:extLst>
          </p:cNvPr>
          <p:cNvSpPr/>
          <p:nvPr/>
        </p:nvSpPr>
        <p:spPr>
          <a:xfrm>
            <a:off x="5895528" y="1512019"/>
            <a:ext cx="1316158" cy="1659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6336B-0D02-00A0-CC1A-5A2F85E8B133}"/>
              </a:ext>
            </a:extLst>
          </p:cNvPr>
          <p:cNvSpPr txBox="1"/>
          <p:nvPr/>
        </p:nvSpPr>
        <p:spPr>
          <a:xfrm>
            <a:off x="7800933" y="1406097"/>
            <a:ext cx="3076483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결과값을 원하는 대로 표시되도록 연습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12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85482" y="1177868"/>
            <a:ext cx="10860665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구조화된 표의 데이터를 추출할 때 쓰임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구조 형태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68A8CF1-AAE1-5891-4BAF-735D22CC02A6}"/>
              </a:ext>
            </a:extLst>
          </p:cNvPr>
          <p:cNvCxnSpPr>
            <a:cxnSpLocks/>
          </p:cNvCxnSpPr>
          <p:nvPr/>
        </p:nvCxnSpPr>
        <p:spPr>
          <a:xfrm>
            <a:off x="6096000" y="2456330"/>
            <a:ext cx="0" cy="43747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2A0134B-0ED7-42CE-895A-8966E3073472}"/>
              </a:ext>
            </a:extLst>
          </p:cNvPr>
          <p:cNvSpPr/>
          <p:nvPr/>
        </p:nvSpPr>
        <p:spPr>
          <a:xfrm>
            <a:off x="532669" y="2305406"/>
            <a:ext cx="412377" cy="30184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82EC-7D24-DEF1-A06E-BED179E48B3D}"/>
              </a:ext>
            </a:extLst>
          </p:cNvPr>
          <p:cNvSpPr txBox="1"/>
          <p:nvPr/>
        </p:nvSpPr>
        <p:spPr>
          <a:xfrm>
            <a:off x="945046" y="2299477"/>
            <a:ext cx="238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레코딩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(Recording)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찾기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55F2867-5053-2BC4-57B2-2255160BD6AE}"/>
              </a:ext>
            </a:extLst>
          </p:cNvPr>
          <p:cNvSpPr/>
          <p:nvPr/>
        </p:nvSpPr>
        <p:spPr>
          <a:xfrm>
            <a:off x="6494204" y="2305405"/>
            <a:ext cx="412377" cy="30184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B7697-E3A0-73D0-29F2-C9BEA05649D1}"/>
              </a:ext>
            </a:extLst>
          </p:cNvPr>
          <p:cNvSpPr txBox="1"/>
          <p:nvPr/>
        </p:nvSpPr>
        <p:spPr>
          <a:xfrm>
            <a:off x="6906581" y="2299476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리본메뉴에서 찾기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F42621-0487-00B7-5D99-7DF5E7C6A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1" y="2829285"/>
            <a:ext cx="4073575" cy="15768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0A4FEC-70D0-ECD3-9D58-F9ED7529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46" y="3729884"/>
            <a:ext cx="2756601" cy="1509700"/>
          </a:xfrm>
          <a:prstGeom prst="rect">
            <a:avLst/>
          </a:prstGeom>
        </p:spPr>
      </p:pic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5BC2A35D-EB0B-AAC0-BEE3-518A0E5BA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1117" y="3745100"/>
            <a:ext cx="290254" cy="290254"/>
          </a:xfrm>
          <a:prstGeom prst="rect">
            <a:avLst/>
          </a:prstGeom>
        </p:spPr>
      </p:pic>
      <p:pic>
        <p:nvPicPr>
          <p:cNvPr id="16" name="그래픽 15" descr="배지 4 단색으로 채워진">
            <a:extLst>
              <a:ext uri="{FF2B5EF4-FFF2-40B4-BE49-F238E27FC236}">
                <a16:creationId xmlns:a16="http://schemas.microsoft.com/office/drawing/2014/main" id="{A2B919D1-4FD2-4E49-AD62-A45FF8691A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1644" y="4339607"/>
            <a:ext cx="290254" cy="290254"/>
          </a:xfrm>
          <a:prstGeom prst="rect">
            <a:avLst/>
          </a:prstGeom>
        </p:spPr>
      </p:pic>
      <p:pic>
        <p:nvPicPr>
          <p:cNvPr id="18" name="그래픽 17" descr="배지 3 단색으로 채워진">
            <a:extLst>
              <a:ext uri="{FF2B5EF4-FFF2-40B4-BE49-F238E27FC236}">
                <a16:creationId xmlns:a16="http://schemas.microsoft.com/office/drawing/2014/main" id="{306BFC4B-D273-7177-5572-2252BE2782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80201" y="4157638"/>
            <a:ext cx="290254" cy="290254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E252B976-EB20-4FF3-90A5-AA2131E2F2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6105" y="2907866"/>
            <a:ext cx="290254" cy="29025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735AB5-8094-5AB6-6892-22F9F1C41CB6}"/>
              </a:ext>
            </a:extLst>
          </p:cNvPr>
          <p:cNvSpPr/>
          <p:nvPr/>
        </p:nvSpPr>
        <p:spPr>
          <a:xfrm>
            <a:off x="3715719" y="2995424"/>
            <a:ext cx="336329" cy="4053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F7F31B-8492-1B46-427B-91C9E33386D8}"/>
              </a:ext>
            </a:extLst>
          </p:cNvPr>
          <p:cNvSpPr/>
          <p:nvPr/>
        </p:nvSpPr>
        <p:spPr>
          <a:xfrm>
            <a:off x="3746396" y="3810473"/>
            <a:ext cx="449087" cy="149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C248F8-3DBE-DD74-B624-9DA5E12E8D53}"/>
              </a:ext>
            </a:extLst>
          </p:cNvPr>
          <p:cNvSpPr/>
          <p:nvPr/>
        </p:nvSpPr>
        <p:spPr>
          <a:xfrm>
            <a:off x="2691502" y="3954942"/>
            <a:ext cx="201858" cy="4053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D8F515-F335-2769-B9D8-F6AB8ABF6829}"/>
              </a:ext>
            </a:extLst>
          </p:cNvPr>
          <p:cNvSpPr/>
          <p:nvPr/>
        </p:nvSpPr>
        <p:spPr>
          <a:xfrm>
            <a:off x="2691501" y="4534929"/>
            <a:ext cx="605269" cy="174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E27E7-E2A6-7639-AA26-4B10AEB53E5A}"/>
              </a:ext>
            </a:extLst>
          </p:cNvPr>
          <p:cNvSpPr txBox="1"/>
          <p:nvPr/>
        </p:nvSpPr>
        <p:spPr>
          <a:xfrm>
            <a:off x="425851" y="4657774"/>
            <a:ext cx="2634247" cy="189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Recording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Desktop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Scrape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Scrape Data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4F115E-6222-F806-10E9-A2806AB19CD5}"/>
              </a:ext>
            </a:extLst>
          </p:cNvPr>
          <p:cNvSpPr txBox="1"/>
          <p:nvPr/>
        </p:nvSpPr>
        <p:spPr>
          <a:xfrm>
            <a:off x="6297455" y="5904735"/>
            <a:ext cx="2710999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리본메뉴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F95E8B-8813-CCC0-A952-92F88D3655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04546" y="4532753"/>
            <a:ext cx="1057638" cy="63331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458C6E-1CD0-C72A-548D-DFFE65E2F051}"/>
              </a:ext>
            </a:extLst>
          </p:cNvPr>
          <p:cNvSpPr/>
          <p:nvPr/>
        </p:nvSpPr>
        <p:spPr>
          <a:xfrm>
            <a:off x="3443761" y="4941631"/>
            <a:ext cx="877228" cy="185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래픽 31" descr="배지 5 단색으로 채워진">
            <a:extLst>
              <a:ext uri="{FF2B5EF4-FFF2-40B4-BE49-F238E27FC236}">
                <a16:creationId xmlns:a16="http://schemas.microsoft.com/office/drawing/2014/main" id="{9448A6D8-EA20-F113-3E0D-777ACA2BAE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5143" y="4779391"/>
            <a:ext cx="316043" cy="31604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A807604-41F2-6BAC-DBD8-33FCB51248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33176" y="2829285"/>
            <a:ext cx="5701411" cy="3075450"/>
          </a:xfrm>
          <a:prstGeom prst="rect">
            <a:avLst/>
          </a:prstGeom>
        </p:spPr>
      </p:pic>
      <p:pic>
        <p:nvPicPr>
          <p:cNvPr id="41" name="그래픽 40" descr="배지 1 단색으로 채워진">
            <a:extLst>
              <a:ext uri="{FF2B5EF4-FFF2-40B4-BE49-F238E27FC236}">
                <a16:creationId xmlns:a16="http://schemas.microsoft.com/office/drawing/2014/main" id="{C2251004-82CF-6C98-6765-608E53D6CB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6015" y="3110563"/>
            <a:ext cx="290254" cy="29025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8ADAB4-5B1B-FA68-9101-D443FB5E9D0B}"/>
              </a:ext>
            </a:extLst>
          </p:cNvPr>
          <p:cNvSpPr/>
          <p:nvPr/>
        </p:nvSpPr>
        <p:spPr>
          <a:xfrm>
            <a:off x="8478846" y="2917556"/>
            <a:ext cx="234847" cy="2952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37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F2EDDA-FD7F-9BB1-95DF-9E663F74F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29" y="3002780"/>
            <a:ext cx="2225629" cy="17574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1F1B60-241F-689F-E8A5-583C2F63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06" y="2889884"/>
            <a:ext cx="2212872" cy="33783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85482" y="1177868"/>
            <a:ext cx="10860665" cy="1586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구조화된 표의 데이터를 추출할 때 쓰임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구조 형태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2A0134B-0ED7-42CE-895A-8966E3073472}"/>
              </a:ext>
            </a:extLst>
          </p:cNvPr>
          <p:cNvSpPr/>
          <p:nvPr/>
        </p:nvSpPr>
        <p:spPr>
          <a:xfrm>
            <a:off x="532669" y="2332300"/>
            <a:ext cx="412377" cy="30184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82EC-7D24-DEF1-A06E-BED179E48B3D}"/>
              </a:ext>
            </a:extLst>
          </p:cNvPr>
          <p:cNvSpPr txBox="1"/>
          <p:nvPr/>
        </p:nvSpPr>
        <p:spPr>
          <a:xfrm>
            <a:off x="945046" y="2326371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액티비티에서 찾기</a:t>
            </a:r>
          </a:p>
        </p:txBody>
      </p:sp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5BC2A35D-EB0B-AAC0-BEE3-518A0E5BA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902" y="4379397"/>
            <a:ext cx="290254" cy="290254"/>
          </a:xfrm>
          <a:prstGeom prst="rect">
            <a:avLst/>
          </a:prstGeom>
        </p:spPr>
      </p:pic>
      <p:pic>
        <p:nvPicPr>
          <p:cNvPr id="16" name="그래픽 15" descr="배지 4 단색으로 채워진">
            <a:extLst>
              <a:ext uri="{FF2B5EF4-FFF2-40B4-BE49-F238E27FC236}">
                <a16:creationId xmlns:a16="http://schemas.microsoft.com/office/drawing/2014/main" id="{A2B919D1-4FD2-4E49-AD62-A45FF8691A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8643" y="6042525"/>
            <a:ext cx="290254" cy="290254"/>
          </a:xfrm>
          <a:prstGeom prst="rect">
            <a:avLst/>
          </a:prstGeom>
        </p:spPr>
      </p:pic>
      <p:pic>
        <p:nvPicPr>
          <p:cNvPr id="18" name="그래픽 17" descr="배지 3 단색으로 채워진">
            <a:extLst>
              <a:ext uri="{FF2B5EF4-FFF2-40B4-BE49-F238E27FC236}">
                <a16:creationId xmlns:a16="http://schemas.microsoft.com/office/drawing/2014/main" id="{306BFC4B-D273-7177-5572-2252BE2782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3590" y="4210859"/>
            <a:ext cx="290254" cy="290254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E252B976-EB20-4FF3-90A5-AA2131E2F2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8425" y="3512473"/>
            <a:ext cx="290254" cy="29025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735AB5-8094-5AB6-6892-22F9F1C41CB6}"/>
              </a:ext>
            </a:extLst>
          </p:cNvPr>
          <p:cNvSpPr/>
          <p:nvPr/>
        </p:nvSpPr>
        <p:spPr>
          <a:xfrm>
            <a:off x="3102633" y="6024273"/>
            <a:ext cx="896724" cy="1442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F7F31B-8492-1B46-427B-91C9E33386D8}"/>
              </a:ext>
            </a:extLst>
          </p:cNvPr>
          <p:cNvSpPr/>
          <p:nvPr/>
        </p:nvSpPr>
        <p:spPr>
          <a:xfrm>
            <a:off x="1286400" y="4579043"/>
            <a:ext cx="1239528" cy="1812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D8F515-F335-2769-B9D8-F6AB8ABF6829}"/>
              </a:ext>
            </a:extLst>
          </p:cNvPr>
          <p:cNvSpPr/>
          <p:nvPr/>
        </p:nvSpPr>
        <p:spPr>
          <a:xfrm>
            <a:off x="554114" y="3461065"/>
            <a:ext cx="790592" cy="196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E27E7-E2A6-7639-AA26-4B10AEB53E5A}"/>
              </a:ext>
            </a:extLst>
          </p:cNvPr>
          <p:cNvSpPr txBox="1"/>
          <p:nvPr/>
        </p:nvSpPr>
        <p:spPr>
          <a:xfrm>
            <a:off x="6315716" y="3382585"/>
            <a:ext cx="4238661" cy="1993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검색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extract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Extract Structured Data :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구조화된 테이블 추출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링크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선택기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링크 표시</a:t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최대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결괏값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결과물의 개수 조정</a:t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메타데이터 추출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 생성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 확인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(Text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 출력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458C6E-1CD0-C72A-548D-DFFE65E2F051}"/>
              </a:ext>
            </a:extLst>
          </p:cNvPr>
          <p:cNvSpPr/>
          <p:nvPr/>
        </p:nvSpPr>
        <p:spPr>
          <a:xfrm>
            <a:off x="3085802" y="4397002"/>
            <a:ext cx="930386" cy="12831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5C4A125-C690-E982-89E1-412B2B144975}"/>
                  </a:ext>
                </a:extLst>
              </p14:cNvPr>
              <p14:cNvContentPartPr/>
              <p14:nvPr/>
            </p14:nvContentPartPr>
            <p14:xfrm>
              <a:off x="3155393" y="4885440"/>
              <a:ext cx="5709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5C4A125-C690-E982-89E1-412B2B1449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19393" y="4813800"/>
                <a:ext cx="642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A8FC20C-E85C-9901-F087-BDF32D3831A6}"/>
                  </a:ext>
                </a:extLst>
              </p14:cNvPr>
              <p14:cNvContentPartPr/>
              <p14:nvPr/>
            </p14:nvContentPartPr>
            <p14:xfrm>
              <a:off x="3173393" y="4526880"/>
              <a:ext cx="627480" cy="280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A8FC20C-E85C-9901-F087-BDF32D3831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7393" y="4455240"/>
                <a:ext cx="6991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8F266EBE-C721-8E31-EDE6-B0DCFA78B7A1}"/>
                  </a:ext>
                </a:extLst>
              </p14:cNvPr>
              <p14:cNvContentPartPr/>
              <p14:nvPr/>
            </p14:nvContentPartPr>
            <p14:xfrm>
              <a:off x="3200393" y="5584920"/>
              <a:ext cx="56484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8F266EBE-C721-8E31-EDE6-B0DCFA78B7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4393" y="5512920"/>
                <a:ext cx="636480" cy="144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그래픽 24" descr="갈매기형 화살표 단색으로 채워진">
            <a:extLst>
              <a:ext uri="{FF2B5EF4-FFF2-40B4-BE49-F238E27FC236}">
                <a16:creationId xmlns:a16="http://schemas.microsoft.com/office/drawing/2014/main" id="{9508C54F-8F2E-8EA7-F0FC-3A70F6ECD2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21974" y="3704991"/>
            <a:ext cx="370163" cy="3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9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58587" y="1061327"/>
            <a:ext cx="2467342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82EC-7D24-DEF1-A06E-BED179E48B3D}"/>
              </a:ext>
            </a:extLst>
          </p:cNvPr>
          <p:cNvSpPr txBox="1"/>
          <p:nvPr/>
        </p:nvSpPr>
        <p:spPr>
          <a:xfrm>
            <a:off x="774717" y="1582300"/>
            <a:ext cx="1891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개발 예제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520E5-AEBF-AA82-1F3F-42D411482BA0}"/>
              </a:ext>
            </a:extLst>
          </p:cNvPr>
          <p:cNvSpPr txBox="1"/>
          <p:nvPr/>
        </p:nvSpPr>
        <p:spPr>
          <a:xfrm>
            <a:off x="2841813" y="1582299"/>
            <a:ext cx="738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https://finance.naver.com/marketindex/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8A5F59-6145-591F-5442-569DF83CB1E1}"/>
              </a:ext>
            </a:extLst>
          </p:cNvPr>
          <p:cNvSpPr txBox="1"/>
          <p:nvPr/>
        </p:nvSpPr>
        <p:spPr>
          <a:xfrm>
            <a:off x="7533681" y="2505670"/>
            <a:ext cx="448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환율 추출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컬럼만 추출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통화명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매매기준율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A183E2-E264-291C-5720-35CFF972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83" y="2438467"/>
            <a:ext cx="6128417" cy="252945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54B904-4C2D-2095-6348-C90CB6E206FD}"/>
              </a:ext>
            </a:extLst>
          </p:cNvPr>
          <p:cNvSpPr/>
          <p:nvPr/>
        </p:nvSpPr>
        <p:spPr>
          <a:xfrm>
            <a:off x="1186783" y="2940896"/>
            <a:ext cx="1045429" cy="2027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99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03412" y="1177869"/>
            <a:ext cx="6805068" cy="202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형변환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형변환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데이터의 타입을 바꿔주는 것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*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비교 및 연산을 정확하게 하기 위해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AF95F81-09C9-2866-D2C6-6C01ADB77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34031"/>
              </p:ext>
            </p:extLst>
          </p:nvPr>
        </p:nvGraphicFramePr>
        <p:xfrm>
          <a:off x="1979555" y="3518053"/>
          <a:ext cx="8788699" cy="175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986">
                  <a:extLst>
                    <a:ext uri="{9D8B030D-6E8A-4147-A177-3AD203B41FA5}">
                      <a16:colId xmlns:a16="http://schemas.microsoft.com/office/drawing/2014/main" val="3934875340"/>
                    </a:ext>
                  </a:extLst>
                </a:gridCol>
                <a:gridCol w="2931459">
                  <a:extLst>
                    <a:ext uri="{9D8B030D-6E8A-4147-A177-3AD203B41FA5}">
                      <a16:colId xmlns:a16="http://schemas.microsoft.com/office/drawing/2014/main" val="3305338392"/>
                    </a:ext>
                  </a:extLst>
                </a:gridCol>
                <a:gridCol w="4672254">
                  <a:extLst>
                    <a:ext uri="{9D8B030D-6E8A-4147-A177-3AD203B41FA5}">
                      <a16:colId xmlns:a16="http://schemas.microsoft.com/office/drawing/2014/main" val="1391838302"/>
                    </a:ext>
                  </a:extLst>
                </a:gridCol>
              </a:tblGrid>
              <a:tr h="431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형변환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71771"/>
                  </a:ext>
                </a:extLst>
              </a:tr>
              <a:tr h="418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cint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cint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Generic_Number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3620"/>
                  </a:ext>
                </a:extLst>
              </a:tr>
              <a:tr h="418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cdbl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cdbl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Generic_Number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498596"/>
                  </a:ext>
                </a:extLst>
              </a:tr>
              <a:tr h="491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Generic_Name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.ToString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0364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9ABEBA-1155-4B64-D771-57053F32F694}"/>
              </a:ext>
            </a:extLst>
          </p:cNvPr>
          <p:cNvSpPr txBox="1"/>
          <p:nvPr/>
        </p:nvSpPr>
        <p:spPr>
          <a:xfrm>
            <a:off x="6573699" y="2870468"/>
            <a:ext cx="5214889" cy="613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*</a:t>
            </a:r>
            <a:r>
              <a:rPr lang="en-US" altLang="ko-KR" sz="1200" dirty="0" err="1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Generic_Number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타입이 정해지진 않았지만 눈으로 보면 숫자 형식인 변수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en-US" altLang="ko-KR" sz="1200" dirty="0" err="1">
                <a:solidFill>
                  <a:schemeClr val="tx1"/>
                </a:solidFill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Generic_Name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타입이 정해지진 않았지만 눈으로 보면 텍스트 형식인 변수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049BE-AA3F-530C-2D4B-60500184575B}"/>
              </a:ext>
            </a:extLst>
          </p:cNvPr>
          <p:cNvSpPr txBox="1"/>
          <p:nvPr/>
        </p:nvSpPr>
        <p:spPr>
          <a:xfrm>
            <a:off x="1979555" y="5311676"/>
            <a:ext cx="6309741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ko-KR" altLang="en-US" sz="1400" dirty="0"/>
              <a:t>보충 설명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파란색 글씨로 되어 있는 것은 실제 작업 시 파란색으로 나타남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숫자에서는 </a:t>
            </a:r>
            <a:r>
              <a:rPr lang="en-US" altLang="ko-KR" sz="1400" dirty="0" err="1"/>
              <a:t>cint</a:t>
            </a:r>
            <a:r>
              <a:rPr lang="en-US" altLang="ko-KR" sz="1400" dirty="0"/>
              <a:t> </a:t>
            </a:r>
            <a:r>
              <a:rPr lang="ko-KR" altLang="en-US" sz="1400" dirty="0"/>
              <a:t>보다는 </a:t>
            </a:r>
            <a:r>
              <a:rPr lang="en-US" altLang="ko-KR" sz="1400" dirty="0" err="1"/>
              <a:t>cdbl</a:t>
            </a:r>
            <a:r>
              <a:rPr lang="ko-KR" altLang="en-US" sz="1400" dirty="0"/>
              <a:t>을 쓴다</a:t>
            </a:r>
            <a:r>
              <a:rPr lang="en-US" altLang="ko-KR" sz="1400" dirty="0"/>
              <a:t>. (</a:t>
            </a:r>
            <a:r>
              <a:rPr lang="ko-KR" altLang="en-US" sz="1400" dirty="0"/>
              <a:t>회계단위는 소수점이 많기 때문에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텍스트 </a:t>
            </a:r>
            <a:r>
              <a:rPr lang="ko-KR" altLang="en-US" sz="1400" dirty="0" err="1"/>
              <a:t>형변환</a:t>
            </a:r>
            <a:r>
              <a:rPr lang="en-US" altLang="ko-KR" sz="1400" dirty="0"/>
              <a:t>(.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)</a:t>
            </a:r>
            <a:r>
              <a:rPr lang="ko-KR" altLang="en-US" sz="1400" dirty="0"/>
              <a:t>을 쓰면 데이터 가공이 훨씬 수월해짐</a:t>
            </a:r>
          </a:p>
        </p:txBody>
      </p:sp>
    </p:spTree>
    <p:extLst>
      <p:ext uri="{BB962C8B-B14F-4D97-AF65-F5344CB8AC3E}">
        <p14:creationId xmlns:p14="http://schemas.microsoft.com/office/powerpoint/2010/main" val="99187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58587" y="1061327"/>
            <a:ext cx="1640193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형변환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82EC-7D24-DEF1-A06E-BED179E48B3D}"/>
              </a:ext>
            </a:extLst>
          </p:cNvPr>
          <p:cNvSpPr txBox="1"/>
          <p:nvPr/>
        </p:nvSpPr>
        <p:spPr>
          <a:xfrm>
            <a:off x="774717" y="1582300"/>
            <a:ext cx="1891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개발 예제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520E5-AEBF-AA82-1F3F-42D411482BA0}"/>
              </a:ext>
            </a:extLst>
          </p:cNvPr>
          <p:cNvSpPr txBox="1"/>
          <p:nvPr/>
        </p:nvSpPr>
        <p:spPr>
          <a:xfrm>
            <a:off x="2841813" y="1582299"/>
            <a:ext cx="738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https://finance.naver.com/marketindex/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8A5F59-6145-591F-5442-569DF83CB1E1}"/>
              </a:ext>
            </a:extLst>
          </p:cNvPr>
          <p:cNvSpPr txBox="1"/>
          <p:nvPr/>
        </p:nvSpPr>
        <p:spPr>
          <a:xfrm>
            <a:off x="7539319" y="3209365"/>
            <a:ext cx="431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미국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현찰 살 때 환율이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1400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작은 지 알아보는 프로세스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A183E2-E264-291C-5720-35CFF972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83" y="2438467"/>
            <a:ext cx="6128417" cy="252945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54B904-4C2D-2095-6348-C90CB6E206FD}"/>
              </a:ext>
            </a:extLst>
          </p:cNvPr>
          <p:cNvSpPr/>
          <p:nvPr/>
        </p:nvSpPr>
        <p:spPr>
          <a:xfrm>
            <a:off x="3392100" y="2940896"/>
            <a:ext cx="758559" cy="2684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896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58587" y="1061327"/>
            <a:ext cx="2082621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추출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82EC-7D24-DEF1-A06E-BED179E48B3D}"/>
              </a:ext>
            </a:extLst>
          </p:cNvPr>
          <p:cNvSpPr txBox="1"/>
          <p:nvPr/>
        </p:nvSpPr>
        <p:spPr>
          <a:xfrm>
            <a:off x="774717" y="1582300"/>
            <a:ext cx="1891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개발 예제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520E5-AEBF-AA82-1F3F-42D411482BA0}"/>
              </a:ext>
            </a:extLst>
          </p:cNvPr>
          <p:cNvSpPr txBox="1"/>
          <p:nvPr/>
        </p:nvSpPr>
        <p:spPr>
          <a:xfrm>
            <a:off x="2841813" y="1582299"/>
            <a:ext cx="738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https://acme-test.uipath.com/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8A5F59-6145-591F-5442-569DF83CB1E1}"/>
              </a:ext>
            </a:extLst>
          </p:cNvPr>
          <p:cNvSpPr txBox="1"/>
          <p:nvPr/>
        </p:nvSpPr>
        <p:spPr>
          <a:xfrm>
            <a:off x="7368990" y="3182470"/>
            <a:ext cx="4746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사이트에 있는 데이터를 여러 페이지에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걸쳐 추출 후 엑셀에 저장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페이지부터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페이지까지 동일하게 추출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C3A565-BA00-76DB-7194-BDCF2602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11" y="2145064"/>
            <a:ext cx="2187771" cy="299171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54B904-4C2D-2095-6348-C90CB6E206FD}"/>
              </a:ext>
            </a:extLst>
          </p:cNvPr>
          <p:cNvSpPr/>
          <p:nvPr/>
        </p:nvSpPr>
        <p:spPr>
          <a:xfrm>
            <a:off x="1020617" y="3998732"/>
            <a:ext cx="1346065" cy="304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82D382-2ED2-43A3-8EE9-0C4EB5DC6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390" y="3703156"/>
            <a:ext cx="4416792" cy="25295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71509F9-672B-EE24-122C-8D05AFDB71C6}"/>
              </a:ext>
            </a:extLst>
          </p:cNvPr>
          <p:cNvSpPr/>
          <p:nvPr/>
        </p:nvSpPr>
        <p:spPr>
          <a:xfrm>
            <a:off x="3297652" y="4150895"/>
            <a:ext cx="2359077" cy="18823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669D4A-BCDF-9E81-5D86-76CDE351669B}"/>
              </a:ext>
            </a:extLst>
          </p:cNvPr>
          <p:cNvSpPr/>
          <p:nvPr/>
        </p:nvSpPr>
        <p:spPr>
          <a:xfrm>
            <a:off x="4867105" y="6080294"/>
            <a:ext cx="2359077" cy="1523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D92D760-4EDE-20AB-62DF-CDC20AA44D96}"/>
              </a:ext>
            </a:extLst>
          </p:cNvPr>
          <p:cNvCxnSpPr>
            <a:stCxn id="31" idx="3"/>
          </p:cNvCxnSpPr>
          <p:nvPr/>
        </p:nvCxnSpPr>
        <p:spPr>
          <a:xfrm>
            <a:off x="2366682" y="4150896"/>
            <a:ext cx="930970" cy="817028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2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DB9B-7408-86C2-8F84-0B01FAE9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데이터 추출하기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8DFBA-19F9-E663-4A39-5D3ACC1D4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229848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58587" y="1061327"/>
            <a:ext cx="2274982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응용하기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응용실습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82EC-7D24-DEF1-A06E-BED179E48B3D}"/>
              </a:ext>
            </a:extLst>
          </p:cNvPr>
          <p:cNvSpPr txBox="1"/>
          <p:nvPr/>
        </p:nvSpPr>
        <p:spPr>
          <a:xfrm>
            <a:off x="774717" y="1582300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숫자크기 비교 예제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520E5-AEBF-AA82-1F3F-42D411482BA0}"/>
              </a:ext>
            </a:extLst>
          </p:cNvPr>
          <p:cNvSpPr txBox="1"/>
          <p:nvPr/>
        </p:nvSpPr>
        <p:spPr>
          <a:xfrm>
            <a:off x="2841813" y="1582299"/>
            <a:ext cx="738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https://acme-test.uipath.com/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8A5F59-6145-591F-5442-569DF83CB1E1}"/>
              </a:ext>
            </a:extLst>
          </p:cNvPr>
          <p:cNvSpPr txBox="1"/>
          <p:nvPr/>
        </p:nvSpPr>
        <p:spPr>
          <a:xfrm>
            <a:off x="7100542" y="3244334"/>
            <a:ext cx="5091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사이트에 있는 데이터를 추출 후 크기 비교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WIID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100,000,000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크고</a:t>
            </a:r>
            <a:b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90,000,000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작은 지 판단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(WIID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숫자는 달라질 수 있음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C3A565-BA00-76DB-7194-BDCF2602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11" y="2145064"/>
            <a:ext cx="2187771" cy="299171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54B904-4C2D-2095-6348-C90CB6E206FD}"/>
              </a:ext>
            </a:extLst>
          </p:cNvPr>
          <p:cNvSpPr/>
          <p:nvPr/>
        </p:nvSpPr>
        <p:spPr>
          <a:xfrm>
            <a:off x="1020617" y="3998732"/>
            <a:ext cx="1346065" cy="304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82D382-2ED2-43A3-8EE9-0C4EB5DC6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390" y="3703156"/>
            <a:ext cx="4162460" cy="238387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71509F9-672B-EE24-122C-8D05AFDB71C6}"/>
              </a:ext>
            </a:extLst>
          </p:cNvPr>
          <p:cNvSpPr/>
          <p:nvPr/>
        </p:nvSpPr>
        <p:spPr>
          <a:xfrm>
            <a:off x="3334872" y="4253990"/>
            <a:ext cx="377876" cy="206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D92D760-4EDE-20AB-62DF-CDC20AA44D9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366682" y="4150896"/>
            <a:ext cx="968189" cy="206188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58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093409FA-806D-3F7B-B7AA-FA15C6F6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99811"/>
              </p:ext>
            </p:extLst>
          </p:nvPr>
        </p:nvGraphicFramePr>
        <p:xfrm>
          <a:off x="685753" y="1061477"/>
          <a:ext cx="10820493" cy="5059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4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8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https://acme-test.uipath.com/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/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Screen Scraping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latin typeface="맑은 고딕" panose="020B0503020000020004" pitchFamily="50" charset="-127"/>
                          <a:ea typeface="+mn-ea"/>
                        </a:rPr>
                        <a:t>MyCRM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Scraping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https://www.naver.com/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Selected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Get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형변환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https://www.naver.com/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67584"/>
                  </a:ext>
                </a:extLst>
              </a:tr>
              <a:tr h="50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추출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https://acme-test.uipath.com/</a:t>
                      </a:r>
                      <a:endParaRPr lang="en-US" altLang="ko-KR" sz="14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Get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Text,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+mn-ea"/>
                        </a:rPr>
                        <a:t>형변환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+mn-ea"/>
                        </a:rPr>
                        <a:t>크기 비교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https://acme-test.uipath.com/</a:t>
                      </a:r>
                      <a:endParaRPr lang="en-US" altLang="ko-KR" sz="14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Get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https://acme-test.uipath.com/</a:t>
                      </a:r>
                      <a:endParaRPr lang="en-US" altLang="ko-KR" sz="14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필요한 문자만 출력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814731"/>
                  </a:ext>
                </a:extLst>
              </a:tr>
              <a:tr h="50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Data Scraping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Multi-Page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https://acme-test.uipath.com/</a:t>
                      </a:r>
                      <a:endParaRPr lang="en-US" altLang="ko-KR" sz="14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페이지 추출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Get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Text,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+mn-ea"/>
                        </a:rPr>
                        <a:t>형변환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+mn-ea"/>
                        </a:rPr>
                        <a:t>계산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+mn-ea"/>
                        </a:rPr>
                        <a:t>https://www.naver.com/</a:t>
                      </a: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8" marR="9145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6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69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0ABE23-BC4E-C13A-D13F-1A362AF3474A}"/>
              </a:ext>
            </a:extLst>
          </p:cNvPr>
          <p:cNvSpPr txBox="1"/>
          <p:nvPr/>
        </p:nvSpPr>
        <p:spPr>
          <a:xfrm>
            <a:off x="2207756" y="1658981"/>
            <a:ext cx="7776488" cy="325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Get Text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스크린 </a:t>
            </a:r>
            <a:r>
              <a:rPr lang="ko-KR" altLang="en-US" sz="3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(Screen Scraping)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(Data Scraping)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0F6D-41FA-A75E-874B-BEA0BBC1672D}"/>
              </a:ext>
            </a:extLst>
          </p:cNvPr>
          <p:cNvSpPr txBox="1"/>
          <p:nvPr/>
        </p:nvSpPr>
        <p:spPr>
          <a:xfrm>
            <a:off x="412376" y="124994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1169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6351419" cy="431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추출방법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Get Text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카메라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미리 출력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X)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추출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복사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-copy text)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스크린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스크래핑과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큰 차이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제일 많이 사용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265CA-9440-2DC6-2AE4-94D21011D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246" y="2294965"/>
            <a:ext cx="2021236" cy="20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2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6417141" cy="486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추출방법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스크린 </a:t>
            </a:r>
            <a:r>
              <a:rPr lang="ko-KR" alt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폴라로이드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 가능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추출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(3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방법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큰 차이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텍스트 추출 시 확인 용도로 사용</a:t>
            </a:r>
            <a:b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 가능하기 때문에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42C023D2-FCF0-ADB5-472E-3D54BF0EB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58" y="2357760"/>
            <a:ext cx="2142479" cy="214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9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12376" y="1051765"/>
            <a:ext cx="5732660" cy="5803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추출방법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스크린 </a:t>
            </a:r>
            <a:r>
              <a:rPr lang="ko-KR" alt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종류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Full Text (Get Full Text) 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 단위로 출력</a:t>
            </a:r>
            <a:b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숨김 텍스트도 출력</a:t>
            </a:r>
            <a:endParaRPr lang="en-US" altLang="ko-KR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Native (Get Visible Text) 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원본 모양 그대로 출력</a:t>
            </a:r>
            <a:b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안에 있어야만 에러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OCR (Get OCR Text) 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이미지에 있는 문자 출력</a:t>
            </a:r>
            <a:b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정확도는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OCR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엔진에 따라 다름</a:t>
            </a:r>
            <a:endParaRPr lang="en-US" altLang="ko-KR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76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7420621" cy="367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추출방법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폴라로이드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 가능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텍스트 추출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원하는 칼럼만 따로 추출도 가능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구조화된 표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모양의 데이터 주로 추출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73D6AE-819A-BF14-E8B0-0A36FD6BB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20" y="2451999"/>
            <a:ext cx="2115365" cy="21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6891630" cy="436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마우스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 방식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Click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클릭하는 게 눈으로 보임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(Foreground)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클릭하는 게 눈에 안보임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(Foreground)</a:t>
            </a:r>
          </a:p>
          <a:p>
            <a:pPr lvl="2">
              <a:lnSpc>
                <a:spcPct val="150000"/>
              </a:lnSpc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 Info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타이핑하는 게 눈으로 보임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(Foreground)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타이핑하는 게 눈에 안보임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(Foreground)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0A8B8E-0ADF-D7C6-E552-8817C4BE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157" y="899343"/>
            <a:ext cx="2495750" cy="25706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569819D-651F-120E-97BA-A4B5160EA654}"/>
              </a:ext>
            </a:extLst>
          </p:cNvPr>
          <p:cNvSpPr/>
          <p:nvPr/>
        </p:nvSpPr>
        <p:spPr>
          <a:xfrm>
            <a:off x="7853082" y="2877667"/>
            <a:ext cx="2097742" cy="1837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0133A1-257D-2EF0-5ECF-1B9CC20C1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910" y="3795744"/>
            <a:ext cx="2500574" cy="283893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CEE2DD9-3A28-95D8-CD22-EE217A06489C}"/>
              </a:ext>
            </a:extLst>
          </p:cNvPr>
          <p:cNvSpPr/>
          <p:nvPr/>
        </p:nvSpPr>
        <p:spPr>
          <a:xfrm>
            <a:off x="7960658" y="6033246"/>
            <a:ext cx="2097742" cy="1837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64C885-46D6-BCB6-4B91-BD5E94058987}"/>
              </a:ext>
            </a:extLst>
          </p:cNvPr>
          <p:cNvSpPr/>
          <p:nvPr/>
        </p:nvSpPr>
        <p:spPr>
          <a:xfrm>
            <a:off x="7969620" y="5217454"/>
            <a:ext cx="2097742" cy="18377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7BC286-ADD5-0108-7B38-FE0764B6C205}"/>
              </a:ext>
            </a:extLst>
          </p:cNvPr>
          <p:cNvSpPr/>
          <p:nvPr/>
        </p:nvSpPr>
        <p:spPr>
          <a:xfrm>
            <a:off x="7969617" y="5629831"/>
            <a:ext cx="2097742" cy="18377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8122FD-FACB-D227-AF84-8CC1A965D81B}"/>
              </a:ext>
            </a:extLst>
          </p:cNvPr>
          <p:cNvCxnSpPr/>
          <p:nvPr/>
        </p:nvCxnSpPr>
        <p:spPr>
          <a:xfrm>
            <a:off x="6858000" y="2501153"/>
            <a:ext cx="830157" cy="37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8BB771-9067-5376-FC3B-1D402AB28B4E}"/>
              </a:ext>
            </a:extLst>
          </p:cNvPr>
          <p:cNvCxnSpPr>
            <a:cxnSpLocks/>
          </p:cNvCxnSpPr>
          <p:nvPr/>
        </p:nvCxnSpPr>
        <p:spPr>
          <a:xfrm flipV="1">
            <a:off x="6858000" y="2983959"/>
            <a:ext cx="846756" cy="12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FD7A46E-0A11-20A2-FC91-2E5F1CC6DA1B}"/>
              </a:ext>
            </a:extLst>
          </p:cNvPr>
          <p:cNvCxnSpPr>
            <a:cxnSpLocks/>
          </p:cNvCxnSpPr>
          <p:nvPr/>
        </p:nvCxnSpPr>
        <p:spPr>
          <a:xfrm>
            <a:off x="7148359" y="4675970"/>
            <a:ext cx="812299" cy="128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7DC817-D216-E2C8-AEA1-28117EBBB45C}"/>
              </a:ext>
            </a:extLst>
          </p:cNvPr>
          <p:cNvCxnSpPr>
            <a:cxnSpLocks/>
          </p:cNvCxnSpPr>
          <p:nvPr/>
        </p:nvCxnSpPr>
        <p:spPr>
          <a:xfrm>
            <a:off x="7148359" y="5303687"/>
            <a:ext cx="745648" cy="72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A81594-A7FA-C8CC-3DE2-BE1CD7670425}"/>
              </a:ext>
            </a:extLst>
          </p:cNvPr>
          <p:cNvSpPr txBox="1"/>
          <p:nvPr/>
        </p:nvSpPr>
        <p:spPr>
          <a:xfrm>
            <a:off x="6960282" y="2501153"/>
            <a:ext cx="934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콤보박스</a:t>
            </a:r>
            <a:r>
              <a:rPr lang="ko-KR" altLang="en-US" sz="10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체크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2D429A-0944-27B8-255C-F60FFA09D5B5}"/>
              </a:ext>
            </a:extLst>
          </p:cNvPr>
          <p:cNvSpPr txBox="1"/>
          <p:nvPr/>
        </p:nvSpPr>
        <p:spPr>
          <a:xfrm>
            <a:off x="7086278" y="5032034"/>
            <a:ext cx="934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콤보박스</a:t>
            </a:r>
            <a:r>
              <a:rPr lang="ko-KR" altLang="en-US" sz="10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체크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E28072-BD14-5455-34FF-35BC53BA5758}"/>
              </a:ext>
            </a:extLst>
          </p:cNvPr>
          <p:cNvSpPr txBox="1"/>
          <p:nvPr/>
        </p:nvSpPr>
        <p:spPr>
          <a:xfrm>
            <a:off x="6835722" y="3039978"/>
            <a:ext cx="1124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콤보박스</a:t>
            </a:r>
            <a:r>
              <a:rPr lang="ko-KR" altLang="en-US" sz="1000" dirty="0"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체크 </a:t>
            </a:r>
            <a:r>
              <a:rPr lang="en-US" altLang="ko-KR" sz="1000" dirty="0"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>
              <a:highlight>
                <a:srgbClr val="00FF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EC01F5-7C04-2A30-E752-D8F22B63E843}"/>
              </a:ext>
            </a:extLst>
          </p:cNvPr>
          <p:cNvSpPr txBox="1"/>
          <p:nvPr/>
        </p:nvSpPr>
        <p:spPr>
          <a:xfrm>
            <a:off x="6772905" y="5451366"/>
            <a:ext cx="1124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콤보박스</a:t>
            </a:r>
            <a:r>
              <a:rPr lang="ko-KR" altLang="en-US" sz="1000" dirty="0"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체크 </a:t>
            </a:r>
            <a:r>
              <a:rPr lang="en-US" altLang="ko-KR" sz="1000" dirty="0"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>
              <a:highlight>
                <a:srgbClr val="00FF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오른쪽 대괄호 35">
            <a:extLst>
              <a:ext uri="{FF2B5EF4-FFF2-40B4-BE49-F238E27FC236}">
                <a16:creationId xmlns:a16="http://schemas.microsoft.com/office/drawing/2014/main" id="{87C1EA1C-1797-9568-4199-BA0D10A18AC2}"/>
              </a:ext>
            </a:extLst>
          </p:cNvPr>
          <p:cNvSpPr/>
          <p:nvPr/>
        </p:nvSpPr>
        <p:spPr>
          <a:xfrm>
            <a:off x="10058401" y="5286931"/>
            <a:ext cx="193084" cy="440078"/>
          </a:xfrm>
          <a:prstGeom prst="rightBracket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3F9E1A-5B0C-AD89-9C6A-A0DF15DADD33}"/>
              </a:ext>
            </a:extLst>
          </p:cNvPr>
          <p:cNvSpPr txBox="1"/>
          <p:nvPr/>
        </p:nvSpPr>
        <p:spPr>
          <a:xfrm>
            <a:off x="10067359" y="5383859"/>
            <a:ext cx="934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필수체크</a:t>
            </a:r>
          </a:p>
        </p:txBody>
      </p:sp>
    </p:spTree>
    <p:extLst>
      <p:ext uri="{BB962C8B-B14F-4D97-AF65-F5344CB8AC3E}">
        <p14:creationId xmlns:p14="http://schemas.microsoft.com/office/powerpoint/2010/main" val="226400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85482" y="1177868"/>
            <a:ext cx="8127418" cy="1586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(Get Text)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: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추출할 때 사용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숫자도 추출 가능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68A8CF1-AAE1-5891-4BAF-735D22CC02A6}"/>
              </a:ext>
            </a:extLst>
          </p:cNvPr>
          <p:cNvCxnSpPr>
            <a:cxnSpLocks/>
          </p:cNvCxnSpPr>
          <p:nvPr/>
        </p:nvCxnSpPr>
        <p:spPr>
          <a:xfrm>
            <a:off x="6096000" y="2510118"/>
            <a:ext cx="0" cy="413272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2A0134B-0ED7-42CE-895A-8966E3073472}"/>
              </a:ext>
            </a:extLst>
          </p:cNvPr>
          <p:cNvSpPr/>
          <p:nvPr/>
        </p:nvSpPr>
        <p:spPr>
          <a:xfrm>
            <a:off x="532669" y="2359194"/>
            <a:ext cx="412377" cy="30184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82EC-7D24-DEF1-A06E-BED179E48B3D}"/>
              </a:ext>
            </a:extLst>
          </p:cNvPr>
          <p:cNvSpPr txBox="1"/>
          <p:nvPr/>
        </p:nvSpPr>
        <p:spPr>
          <a:xfrm>
            <a:off x="945046" y="2353265"/>
            <a:ext cx="238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레코딩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(Recording)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찾기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55F2867-5053-2BC4-57B2-2255160BD6AE}"/>
              </a:ext>
            </a:extLst>
          </p:cNvPr>
          <p:cNvSpPr/>
          <p:nvPr/>
        </p:nvSpPr>
        <p:spPr>
          <a:xfrm>
            <a:off x="6494204" y="2359193"/>
            <a:ext cx="412377" cy="30184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B7697-E3A0-73D0-29F2-C9BEA05649D1}"/>
              </a:ext>
            </a:extLst>
          </p:cNvPr>
          <p:cNvSpPr txBox="1"/>
          <p:nvPr/>
        </p:nvSpPr>
        <p:spPr>
          <a:xfrm>
            <a:off x="6906581" y="2353264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(Activities)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찾기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F42621-0487-00B7-5D99-7DF5E7C6A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70" y="2883073"/>
            <a:ext cx="4073575" cy="15768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0A4FEC-70D0-ECD3-9D58-F9ED7529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19" y="4032186"/>
            <a:ext cx="2756601" cy="1509700"/>
          </a:xfrm>
          <a:prstGeom prst="rect">
            <a:avLst/>
          </a:prstGeom>
        </p:spPr>
      </p:pic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5BC2A35D-EB0B-AAC0-BEE3-518A0E5BA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5966" y="3798888"/>
            <a:ext cx="290254" cy="290254"/>
          </a:xfrm>
          <a:prstGeom prst="rect">
            <a:avLst/>
          </a:prstGeom>
        </p:spPr>
      </p:pic>
      <p:pic>
        <p:nvPicPr>
          <p:cNvPr id="16" name="그래픽 15" descr="배지 4 단색으로 채워진">
            <a:extLst>
              <a:ext uri="{FF2B5EF4-FFF2-40B4-BE49-F238E27FC236}">
                <a16:creationId xmlns:a16="http://schemas.microsoft.com/office/drawing/2014/main" id="{A2B919D1-4FD2-4E49-AD62-A45FF8691A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5827" y="4985557"/>
            <a:ext cx="290254" cy="290254"/>
          </a:xfrm>
          <a:prstGeom prst="rect">
            <a:avLst/>
          </a:prstGeom>
        </p:spPr>
      </p:pic>
      <p:pic>
        <p:nvPicPr>
          <p:cNvPr id="18" name="그래픽 17" descr="배지 3 단색으로 채워진">
            <a:extLst>
              <a:ext uri="{FF2B5EF4-FFF2-40B4-BE49-F238E27FC236}">
                <a16:creationId xmlns:a16="http://schemas.microsoft.com/office/drawing/2014/main" id="{306BFC4B-D273-7177-5572-2252BE2782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47974" y="4459940"/>
            <a:ext cx="290254" cy="290254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E252B976-EB20-4FF3-90A5-AA2131E2F2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10954" y="2961654"/>
            <a:ext cx="290254" cy="29025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735AB5-8094-5AB6-6892-22F9F1C41CB6}"/>
              </a:ext>
            </a:extLst>
          </p:cNvPr>
          <p:cNvSpPr/>
          <p:nvPr/>
        </p:nvSpPr>
        <p:spPr>
          <a:xfrm>
            <a:off x="3500568" y="3049212"/>
            <a:ext cx="336329" cy="4053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F7F31B-8492-1B46-427B-91C9E33386D8}"/>
              </a:ext>
            </a:extLst>
          </p:cNvPr>
          <p:cNvSpPr/>
          <p:nvPr/>
        </p:nvSpPr>
        <p:spPr>
          <a:xfrm>
            <a:off x="3531245" y="3864261"/>
            <a:ext cx="449087" cy="149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C248F8-3DBE-DD74-B624-9DA5E12E8D53}"/>
              </a:ext>
            </a:extLst>
          </p:cNvPr>
          <p:cNvSpPr/>
          <p:nvPr/>
        </p:nvSpPr>
        <p:spPr>
          <a:xfrm>
            <a:off x="2559275" y="4257244"/>
            <a:ext cx="201858" cy="4053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D8F515-F335-2769-B9D8-F6AB8ABF6829}"/>
              </a:ext>
            </a:extLst>
          </p:cNvPr>
          <p:cNvSpPr/>
          <p:nvPr/>
        </p:nvSpPr>
        <p:spPr>
          <a:xfrm>
            <a:off x="2559274" y="5016526"/>
            <a:ext cx="605269" cy="174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22D32D-86F0-07A4-0B7B-479964DBCD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33784" y="2808904"/>
            <a:ext cx="1934277" cy="21107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D0D303-E383-350C-CCAC-92EA812D26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65866" y="4435468"/>
            <a:ext cx="2031445" cy="18819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EFCDFF-C5B9-9BEC-413C-C795EF2EDB3B}"/>
              </a:ext>
            </a:extLst>
          </p:cNvPr>
          <p:cNvSpPr/>
          <p:nvPr/>
        </p:nvSpPr>
        <p:spPr>
          <a:xfrm>
            <a:off x="6268409" y="3186947"/>
            <a:ext cx="666001" cy="1344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368D7E-731F-319C-4053-6525D7F2BF86}"/>
              </a:ext>
            </a:extLst>
          </p:cNvPr>
          <p:cNvSpPr/>
          <p:nvPr/>
        </p:nvSpPr>
        <p:spPr>
          <a:xfrm>
            <a:off x="6934411" y="4609549"/>
            <a:ext cx="531456" cy="1344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638054-E532-FD83-78F6-8F8ACFF461F6}"/>
              </a:ext>
            </a:extLst>
          </p:cNvPr>
          <p:cNvSpPr/>
          <p:nvPr/>
        </p:nvSpPr>
        <p:spPr>
          <a:xfrm>
            <a:off x="8644605" y="6115620"/>
            <a:ext cx="615936" cy="2018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래픽 24" descr="배지 단색으로 채워진">
            <a:extLst>
              <a:ext uri="{FF2B5EF4-FFF2-40B4-BE49-F238E27FC236}">
                <a16:creationId xmlns:a16="http://schemas.microsoft.com/office/drawing/2014/main" id="{F9451CB7-B42C-38C0-073D-44C5FBE21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7068" y="4571781"/>
            <a:ext cx="290254" cy="290254"/>
          </a:xfrm>
          <a:prstGeom prst="rect">
            <a:avLst/>
          </a:prstGeom>
        </p:spPr>
      </p:pic>
      <p:pic>
        <p:nvPicPr>
          <p:cNvPr id="26" name="그래픽 25" descr="배지 3 단색으로 채워진">
            <a:extLst>
              <a:ext uri="{FF2B5EF4-FFF2-40B4-BE49-F238E27FC236}">
                <a16:creationId xmlns:a16="http://schemas.microsoft.com/office/drawing/2014/main" id="{D51565E1-E631-A44E-19F6-24BE46B20B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7817" y="5926277"/>
            <a:ext cx="290254" cy="290254"/>
          </a:xfrm>
          <a:prstGeom prst="rect">
            <a:avLst/>
          </a:prstGeom>
        </p:spPr>
      </p:pic>
      <p:pic>
        <p:nvPicPr>
          <p:cNvPr id="27" name="그래픽 26" descr="배지 1 단색으로 채워진">
            <a:extLst>
              <a:ext uri="{FF2B5EF4-FFF2-40B4-BE49-F238E27FC236}">
                <a16:creationId xmlns:a16="http://schemas.microsoft.com/office/drawing/2014/main" id="{11B85983-F6F9-7F5E-5A98-63901763F8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73458" y="3206258"/>
            <a:ext cx="290254" cy="2902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5FE27E7-E2A6-7639-AA26-4B10AEB53E5A}"/>
              </a:ext>
            </a:extLst>
          </p:cNvPr>
          <p:cNvSpPr txBox="1"/>
          <p:nvPr/>
        </p:nvSpPr>
        <p:spPr>
          <a:xfrm>
            <a:off x="3433260" y="5185033"/>
            <a:ext cx="2634247" cy="1526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Recording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Desktop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Copy Text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4F115E-6222-F806-10E9-A2806AB19CD5}"/>
              </a:ext>
            </a:extLst>
          </p:cNvPr>
          <p:cNvSpPr txBox="1"/>
          <p:nvPr/>
        </p:nvSpPr>
        <p:spPr>
          <a:xfrm>
            <a:off x="9201547" y="2644389"/>
            <a:ext cx="2973891" cy="189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검색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get text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Get Text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 확인</a:t>
            </a:r>
            <a:b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값이 제일 중요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 출력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99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54452C7C9A39C47A5BE1FD1DE8A79B9" ma:contentTypeVersion="2" ma:contentTypeDescription="새 문서를 만듭니다." ma:contentTypeScope="" ma:versionID="76f3f88463b0176f9beec8e41904357c">
  <xsd:schema xmlns:xsd="http://www.w3.org/2001/XMLSchema" xmlns:xs="http://www.w3.org/2001/XMLSchema" xmlns:p="http://schemas.microsoft.com/office/2006/metadata/properties" xmlns:ns2="3693d0d8-0464-4cce-abda-cd8524f42175" targetNamespace="http://schemas.microsoft.com/office/2006/metadata/properties" ma:root="true" ma:fieldsID="b573276717312a51ec6e06d3a0177ac9" ns2:_="">
    <xsd:import namespace="3693d0d8-0464-4cce-abda-cd8524f421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3d0d8-0464-4cce-abda-cd8524f42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5900B6-F6BE-4DAF-80EF-3137E1CE03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93d0d8-0464-4cce-abda-cd8524f421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3282E1-1F8D-42F3-B74A-5D5D4B9729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EB12DF-917B-4B93-B732-0B04EF1990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1025</Words>
  <Application>Microsoft Office PowerPoint</Application>
  <PresentationFormat>와이드스크린</PresentationFormat>
  <Paragraphs>175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나눔고딕</vt:lpstr>
      <vt:lpstr>나눔고딕 ExtraBold</vt:lpstr>
      <vt:lpstr>나눔고딕 Light</vt:lpstr>
      <vt:lpstr>맑은 고딕</vt:lpstr>
      <vt:lpstr>Arial</vt:lpstr>
      <vt:lpstr>Wingdings</vt:lpstr>
      <vt:lpstr>Office 테마</vt:lpstr>
      <vt:lpstr>UiPath 입문과정</vt:lpstr>
      <vt:lpstr>UI 데이터 추출하기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장현웅</dc:creator>
  <cp:lastModifiedBy>송의준</cp:lastModifiedBy>
  <cp:revision>24</cp:revision>
  <dcterms:created xsi:type="dcterms:W3CDTF">2023-03-07T05:29:44Z</dcterms:created>
  <dcterms:modified xsi:type="dcterms:W3CDTF">2023-04-12T23:50:37Z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0x010100554452C7C9A39C47A5BE1FD1DE8A79B9</vt:lpwstr>
  </property>
</Properties>
</file>