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0" r:id="rId4"/>
    <p:sldId id="271" r:id="rId5"/>
    <p:sldId id="303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304" r:id="rId17"/>
    <p:sldId id="299" r:id="rId18"/>
    <p:sldId id="300" r:id="rId19"/>
    <p:sldId id="301" r:id="rId20"/>
    <p:sldId id="30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8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FC59-2FDE-4CEB-9574-96FCB71B58AF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0ACE6-4EA8-4E77-B1D8-F62D97E14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33000">
              <a:schemeClr val="accent1">
                <a:lumMod val="20000"/>
                <a:lumOff val="80000"/>
              </a:schemeClr>
            </a:gs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0"/>
                <a:lumOff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BBD7718-9085-ECB9-F217-06EDCF59F76B}"/>
              </a:ext>
            </a:extLst>
          </p:cNvPr>
          <p:cNvCxnSpPr>
            <a:cxnSpLocks/>
          </p:cNvCxnSpPr>
          <p:nvPr userDrawn="1"/>
        </p:nvCxnSpPr>
        <p:spPr>
          <a:xfrm>
            <a:off x="0" y="5897182"/>
            <a:ext cx="6427433" cy="0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856260-DCC7-4103-2CDB-21085A66244E}"/>
              </a:ext>
            </a:extLst>
          </p:cNvPr>
          <p:cNvCxnSpPr>
            <a:cxnSpLocks/>
          </p:cNvCxnSpPr>
          <p:nvPr userDrawn="1"/>
        </p:nvCxnSpPr>
        <p:spPr>
          <a:xfrm>
            <a:off x="1988598" y="722852"/>
            <a:ext cx="10203402" cy="0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33FB6EE1-67D9-6E4C-D5A0-043C57CE4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C4A63-D21A-0079-4DF5-B81B014A8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419B6-6DCD-E2BE-C2EE-971F1334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10D0A-A042-88B9-D7E3-D4144C46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81EC1-87C0-39A8-BB6E-5E3C51DC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2227955-039F-CE49-8BB9-DF41ADEE0C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4648">
            <a:off x="-172142" y="-162964"/>
            <a:ext cx="3392283" cy="25706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9A3EC7-9A8D-E45A-6F5A-CCA4782B90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67" y="3429000"/>
            <a:ext cx="6670089" cy="342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6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F6221-DD93-2B20-DB5F-4C7E93A2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F8B017-0292-C711-ACB1-58CB630C2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595BC-E80B-A5F2-D60A-59DA23D1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A3202-03B1-2C87-7592-DEDBE6A5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5C9FC-C7FC-14C9-EFFB-9EBAD38C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58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0C24DD-632A-46B0-13FD-0347369BB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5F4031-909E-58A0-B39E-6D9803D2B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4C692-141F-43EC-2F30-EF66DD7D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BF2D5-BA5E-8092-D96F-DE8EFC6E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2713-2AD1-59E3-AABF-C5C80D23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2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22A8A-65B4-DD62-B2FF-E440751B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84187"/>
            <a:ext cx="10515600" cy="2852737"/>
          </a:xfrm>
        </p:spPr>
        <p:txBody>
          <a:bodyPr anchor="t">
            <a:normAutofit/>
          </a:bodyPr>
          <a:lstStyle>
            <a:lvl1pPr algn="ctr">
              <a:defRPr sz="4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1F472-27C7-29D0-1FD1-EDC7E4845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84000"/>
            <a:ext cx="105156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217E2-0555-D39A-D292-D26AA7D4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CB849-C177-82E6-A6CF-EEC3CA62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617F2-6656-77B7-A8FF-8F1540CE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02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E861AE-AC93-FE3F-B261-A8B64229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DC35C6-0493-F93A-65B6-5FBBA0B7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AF4E1E-C23A-1195-EBE0-B663C9F1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85048-1BCA-51FD-3C73-EDCFBCAA06C8}"/>
              </a:ext>
            </a:extLst>
          </p:cNvPr>
          <p:cNvSpPr txBox="1"/>
          <p:nvPr userDrawn="1"/>
        </p:nvSpPr>
        <p:spPr>
          <a:xfrm>
            <a:off x="221942" y="396833"/>
            <a:ext cx="105028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가공하기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순서도: 지연 8">
            <a:extLst>
              <a:ext uri="{FF2B5EF4-FFF2-40B4-BE49-F238E27FC236}">
                <a16:creationId xmlns:a16="http://schemas.microsoft.com/office/drawing/2014/main" id="{1F46F826-8D9D-2543-FF97-8E3783C47883}"/>
              </a:ext>
            </a:extLst>
          </p:cNvPr>
          <p:cNvSpPr/>
          <p:nvPr userDrawn="1"/>
        </p:nvSpPr>
        <p:spPr>
          <a:xfrm>
            <a:off x="0" y="305857"/>
            <a:ext cx="221942" cy="828284"/>
          </a:xfrm>
          <a:prstGeom prst="flowChartDelay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41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63017-9CCB-0448-0105-433B5E6D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1C268-F0EF-8C82-46C6-A5E2FEF2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A5A19-1A32-2E2C-AE3B-ED52497C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0F030-650C-DBC5-7118-092F1A39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3AE68-C62F-ADC6-7084-9946D293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28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F376D-3772-9E71-A0B4-F8279494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F0EA-D8F2-EF48-D797-071315B8D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745653-253D-F294-F3EB-995ADC708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97496-A8CB-E23A-31FA-4652991E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869CDB-5B8B-26E4-E7AF-756355E8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D22906-7E25-924D-9E4F-774EAAB9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8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087EF-3AFD-EC36-400F-2FEF1D5F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C9A416-733B-BA81-0AF0-C45249779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34FAC0-B9CD-E747-0800-9904F50E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5026DD-19AA-224E-BDE2-BE3D7EF02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E1CD45-7F64-F27B-94D8-6B0A054B3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0E46C6-E1DA-E96B-E6A3-7BFA7F9B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C53B3B-2FCC-9880-EAF8-CA692074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C710F8-2D17-CE03-0FE8-3299560D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7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68549-67C0-CDA7-66C0-CE2E9080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5F575D-096D-3A47-46CB-B959E2E6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79C0B0-4D4E-72BA-4D80-682D9176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7EF9CF-5238-7FD1-CCE0-2F01553F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75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81852-6E86-CAC6-8130-3DD16DBB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B6070-C9EA-0BD6-5A55-B33C223DF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5B134B-9E38-4509-259E-563C07E97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9A843-EF3F-2CEC-0F16-A4EE3939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568DAD-71B4-270A-7652-81061CB0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520467-C7C0-BF7F-6403-9770883D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7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6F173-1EE9-7B94-59BC-F5DB8AED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696EB9-6487-CEE0-1224-9E43C1751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FBB07C-21B1-E989-8407-188F10BD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33280B-8254-2C0A-AE05-CEE2F4F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D8209-12D0-6EEA-3196-8EA011B6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EB4F3A-E719-F9DD-89FB-1D722DD7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3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9A3C09-04DE-7B4A-0875-07991837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2EA8D-7A9B-96F4-26F2-13A74607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D83A8-3132-69F8-78B9-54E4E5F67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395E4-8E1A-4750-A051-34559525BDA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B1460-E8E4-490D-C541-8AF91D2DB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FED5A-FB94-440F-898D-CA84149E2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5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0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7288F-5F09-A351-B520-DDE3AEF5C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165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000" b="1" dirty="0">
                <a:solidFill>
                  <a:schemeClr val="accent1">
                    <a:lumMod val="75000"/>
                  </a:schemeClr>
                </a:solidFill>
              </a:rPr>
              <a:t>UiPath</a:t>
            </a:r>
            <a:r>
              <a:rPr lang="ko-KR" altLang="en-US" sz="6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6000" b="1" dirty="0">
                <a:solidFill>
                  <a:schemeClr val="tx1"/>
                </a:solidFill>
              </a:rPr>
              <a:t>입문과정</a:t>
            </a:r>
          </a:p>
        </p:txBody>
      </p:sp>
    </p:spTree>
    <p:extLst>
      <p:ext uri="{BB962C8B-B14F-4D97-AF65-F5344CB8AC3E}">
        <p14:creationId xmlns:p14="http://schemas.microsoft.com/office/powerpoint/2010/main" val="378644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150377"/>
            <a:ext cx="6789038" cy="2140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함수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String.Substring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특정문자의 특정부분을 추출하고 싶을 때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B9912B0-466B-B519-3292-AA2036478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975545"/>
              </p:ext>
            </p:extLst>
          </p:nvPr>
        </p:nvGraphicFramePr>
        <p:xfrm>
          <a:off x="1800074" y="3527136"/>
          <a:ext cx="7475902" cy="1770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890">
                  <a:extLst>
                    <a:ext uri="{9D8B030D-6E8A-4147-A177-3AD203B41FA5}">
                      <a16:colId xmlns:a16="http://schemas.microsoft.com/office/drawing/2014/main" val="3934875340"/>
                    </a:ext>
                  </a:extLst>
                </a:gridCol>
                <a:gridCol w="3494012">
                  <a:extLst>
                    <a:ext uri="{9D8B030D-6E8A-4147-A177-3AD203B41FA5}">
                      <a16:colId xmlns:a16="http://schemas.microsoft.com/office/drawing/2014/main" val="3305338392"/>
                    </a:ext>
                  </a:extLst>
                </a:gridCol>
              </a:tblGrid>
              <a:tr h="590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표현식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(Expression)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결과값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(Output)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71771"/>
                  </a:ext>
                </a:extLst>
              </a:tr>
              <a:tr h="590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String.Substring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시작인덱스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시작지점부터 끝까지 출력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043620"/>
                  </a:ext>
                </a:extLst>
              </a:tr>
              <a:tr h="5902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String.Substring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시작인덱스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문자길이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시작지점부터 그 길이만큼 출력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27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813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150377"/>
            <a:ext cx="6875600" cy="2140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함수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String.Trim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특정문자의 양쪽 공백을 제거하고 싶을 때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B9912B0-466B-B519-3292-AA2036478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880955"/>
              </p:ext>
            </p:extLst>
          </p:nvPr>
        </p:nvGraphicFramePr>
        <p:xfrm>
          <a:off x="1800074" y="3527136"/>
          <a:ext cx="7475902" cy="1180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890">
                  <a:extLst>
                    <a:ext uri="{9D8B030D-6E8A-4147-A177-3AD203B41FA5}">
                      <a16:colId xmlns:a16="http://schemas.microsoft.com/office/drawing/2014/main" val="3934875340"/>
                    </a:ext>
                  </a:extLst>
                </a:gridCol>
                <a:gridCol w="3494012">
                  <a:extLst>
                    <a:ext uri="{9D8B030D-6E8A-4147-A177-3AD203B41FA5}">
                      <a16:colId xmlns:a16="http://schemas.microsoft.com/office/drawing/2014/main" val="3305338392"/>
                    </a:ext>
                  </a:extLst>
                </a:gridCol>
              </a:tblGrid>
              <a:tr h="590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표현식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(Expression)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결과값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(Output)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71771"/>
                  </a:ext>
                </a:extLst>
              </a:tr>
              <a:tr h="590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String.Trim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양쪽 공백을 제거한 상태로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043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71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150377"/>
            <a:ext cx="6875600" cy="2140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함수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String.ToUpper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특정문자를 전부 대문자로 바꾸고 싶을 때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B9912B0-466B-B519-3292-AA2036478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700940"/>
              </p:ext>
            </p:extLst>
          </p:nvPr>
        </p:nvGraphicFramePr>
        <p:xfrm>
          <a:off x="1800074" y="3527136"/>
          <a:ext cx="7475902" cy="1180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890">
                  <a:extLst>
                    <a:ext uri="{9D8B030D-6E8A-4147-A177-3AD203B41FA5}">
                      <a16:colId xmlns:a16="http://schemas.microsoft.com/office/drawing/2014/main" val="3934875340"/>
                    </a:ext>
                  </a:extLst>
                </a:gridCol>
                <a:gridCol w="3494012">
                  <a:extLst>
                    <a:ext uri="{9D8B030D-6E8A-4147-A177-3AD203B41FA5}">
                      <a16:colId xmlns:a16="http://schemas.microsoft.com/office/drawing/2014/main" val="3305338392"/>
                    </a:ext>
                  </a:extLst>
                </a:gridCol>
              </a:tblGrid>
              <a:tr h="590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표현식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(Expression)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결과값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(Output)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71771"/>
                  </a:ext>
                </a:extLst>
              </a:tr>
              <a:tr h="590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String.ToUpper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모두 대문자로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043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25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150377"/>
            <a:ext cx="6875600" cy="2140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함수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String.ToLower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특정문자를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전부 소문자로 바꾸고 싶을 때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B9912B0-466B-B519-3292-AA2036478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412774"/>
              </p:ext>
            </p:extLst>
          </p:nvPr>
        </p:nvGraphicFramePr>
        <p:xfrm>
          <a:off x="1800074" y="3527136"/>
          <a:ext cx="7475902" cy="1180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890">
                  <a:extLst>
                    <a:ext uri="{9D8B030D-6E8A-4147-A177-3AD203B41FA5}">
                      <a16:colId xmlns:a16="http://schemas.microsoft.com/office/drawing/2014/main" val="3934875340"/>
                    </a:ext>
                  </a:extLst>
                </a:gridCol>
                <a:gridCol w="3494012">
                  <a:extLst>
                    <a:ext uri="{9D8B030D-6E8A-4147-A177-3AD203B41FA5}">
                      <a16:colId xmlns:a16="http://schemas.microsoft.com/office/drawing/2014/main" val="3305338392"/>
                    </a:ext>
                  </a:extLst>
                </a:gridCol>
              </a:tblGrid>
              <a:tr h="590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표현식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(Expression)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결과값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(Output)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71771"/>
                  </a:ext>
                </a:extLst>
              </a:tr>
              <a:tr h="590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String.ToLower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모두 소문자로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043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20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150377"/>
            <a:ext cx="9934130" cy="2140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함수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String.Split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특정문자의 특정부분을 기준으로 문자를 빠르게 추출하고 싶을 때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B9912B0-466B-B519-3292-AA2036478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088961"/>
              </p:ext>
            </p:extLst>
          </p:nvPr>
        </p:nvGraphicFramePr>
        <p:xfrm>
          <a:off x="1800074" y="3527136"/>
          <a:ext cx="7475902" cy="1770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890">
                  <a:extLst>
                    <a:ext uri="{9D8B030D-6E8A-4147-A177-3AD203B41FA5}">
                      <a16:colId xmlns:a16="http://schemas.microsoft.com/office/drawing/2014/main" val="3934875340"/>
                    </a:ext>
                  </a:extLst>
                </a:gridCol>
                <a:gridCol w="3494012">
                  <a:extLst>
                    <a:ext uri="{9D8B030D-6E8A-4147-A177-3AD203B41FA5}">
                      <a16:colId xmlns:a16="http://schemas.microsoft.com/office/drawing/2014/main" val="3305338392"/>
                    </a:ext>
                  </a:extLst>
                </a:gridCol>
              </a:tblGrid>
              <a:tr h="590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표현식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(Expression)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결과값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(Output)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71771"/>
                  </a:ext>
                </a:extLst>
              </a:tr>
              <a:tr h="590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String.Split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특정문자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”.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ToCharArray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(Array of [T])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저장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043620"/>
                  </a:ext>
                </a:extLst>
              </a:tr>
              <a:tr h="5902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String.Split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특정문자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”c)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시작지점부터 그 길이만큼 출력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273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3E497B-5CA1-9EEF-07E5-C05C8CA0EB05}"/>
              </a:ext>
            </a:extLst>
          </p:cNvPr>
          <p:cNvSpPr txBox="1"/>
          <p:nvPr/>
        </p:nvSpPr>
        <p:spPr>
          <a:xfrm>
            <a:off x="1800074" y="5441656"/>
            <a:ext cx="8206093" cy="1157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☆ 추가개념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배열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(Array)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기본적으로 변수는 데이터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개만 가질 수 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 데이터가 많은 경우 일일이 하나씩 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옮기는 것은 매우 비효율적이기 때문에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한번에 옮기기 위해 배열을 사용한다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 descr="로고이(가) 표시된 사진&#10;&#10;자동 생성된 설명">
            <a:extLst>
              <a:ext uri="{FF2B5EF4-FFF2-40B4-BE49-F238E27FC236}">
                <a16:creationId xmlns:a16="http://schemas.microsoft.com/office/drawing/2014/main" id="{8D126280-502B-25FC-8676-94AB3C8AA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850" y="1006568"/>
            <a:ext cx="1223353" cy="1223353"/>
          </a:xfrm>
          <a:prstGeom prst="rect">
            <a:avLst/>
          </a:prstGeom>
        </p:spPr>
      </p:pic>
      <p:pic>
        <p:nvPicPr>
          <p:cNvPr id="8" name="그림 7" descr="로고이(가) 표시된 사진&#10;&#10;자동 생성된 설명">
            <a:extLst>
              <a:ext uri="{FF2B5EF4-FFF2-40B4-BE49-F238E27FC236}">
                <a16:creationId xmlns:a16="http://schemas.microsoft.com/office/drawing/2014/main" id="{E0754FFC-C941-1570-4428-39E088D5D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521" y="1006567"/>
            <a:ext cx="1223353" cy="1223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FEE5E8-BD80-A740-4D0F-7C61AF6BDF69}"/>
              </a:ext>
            </a:extLst>
          </p:cNvPr>
          <p:cNvSpPr txBox="1"/>
          <p:nvPr/>
        </p:nvSpPr>
        <p:spPr>
          <a:xfrm>
            <a:off x="7354213" y="2297901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sz="14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F7ABA7-DDD3-011A-B6B0-1322F00A8AA1}"/>
              </a:ext>
            </a:extLst>
          </p:cNvPr>
          <p:cNvSpPr txBox="1"/>
          <p:nvPr/>
        </p:nvSpPr>
        <p:spPr>
          <a:xfrm>
            <a:off x="9494857" y="2297900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highlight>
                  <a:srgbClr val="00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400" b="1" dirty="0" err="1">
                <a:highlight>
                  <a:srgbClr val="00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여러개</a:t>
            </a:r>
            <a:endParaRPr lang="ko-KR" altLang="en-US" sz="1400" b="1" dirty="0">
              <a:highlight>
                <a:srgbClr val="00FFFF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1E716A92-C81C-4A98-BA67-39B3FB6E24B7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 flipH="1" flipV="1">
            <a:off x="9639711" y="1337002"/>
            <a:ext cx="1318905" cy="130544"/>
          </a:xfrm>
          <a:prstGeom prst="curved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AEA432-FA6D-7F56-3071-70B05328828F}"/>
              </a:ext>
            </a:extLst>
          </p:cNvPr>
          <p:cNvSpPr txBox="1"/>
          <p:nvPr/>
        </p:nvSpPr>
        <p:spPr>
          <a:xfrm>
            <a:off x="10364435" y="588932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트레이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(tray) =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966813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080708"/>
            <a:ext cx="4269117" cy="172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 표현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(Datetime)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B9912B0-466B-B519-3292-AA2036478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025708"/>
              </p:ext>
            </p:extLst>
          </p:nvPr>
        </p:nvGraphicFramePr>
        <p:xfrm>
          <a:off x="1296990" y="2288336"/>
          <a:ext cx="9586163" cy="307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469">
                  <a:extLst>
                    <a:ext uri="{9D8B030D-6E8A-4147-A177-3AD203B41FA5}">
                      <a16:colId xmlns:a16="http://schemas.microsoft.com/office/drawing/2014/main" val="3934875340"/>
                    </a:ext>
                  </a:extLst>
                </a:gridCol>
                <a:gridCol w="2095317">
                  <a:extLst>
                    <a:ext uri="{9D8B030D-6E8A-4147-A177-3AD203B41FA5}">
                      <a16:colId xmlns:a16="http://schemas.microsoft.com/office/drawing/2014/main" val="3305338392"/>
                    </a:ext>
                  </a:extLst>
                </a:gridCol>
                <a:gridCol w="3350517">
                  <a:extLst>
                    <a:ext uri="{9D8B030D-6E8A-4147-A177-3AD203B41FA5}">
                      <a16:colId xmlns:a16="http://schemas.microsoft.com/office/drawing/2014/main" val="2913883798"/>
                    </a:ext>
                  </a:extLst>
                </a:gridCol>
                <a:gridCol w="3157860">
                  <a:extLst>
                    <a:ext uri="{9D8B030D-6E8A-4147-A177-3AD203B41FA5}">
                      <a16:colId xmlns:a16="http://schemas.microsoft.com/office/drawing/2014/main" val="1391838302"/>
                    </a:ext>
                  </a:extLst>
                </a:gridCol>
              </a:tblGrid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비교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전년도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전달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전일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비교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미래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내년도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내달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내일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71771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Now.ToString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yyyy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Now.AddYears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(-1).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yyyy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Now.AddYears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(1).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yyyy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043620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Now.ToString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(“MM”)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Now.AddMonths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(-1).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(“MM”)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Now.AddYears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(1).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(“MM”)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498596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Now.ToString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(“dd”)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Now.AddDays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(-1).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(“dd”)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Now.AddYears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(1).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(“dd”)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036462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Now.ToString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hh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과거 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초는 잘 안 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미래 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초는 잘 안 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474357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Now.ToString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(“mm”)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033071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Now.ToString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(“ss”)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2231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04F5A16-748B-F910-C556-76819F29EA4D}"/>
              </a:ext>
            </a:extLst>
          </p:cNvPr>
          <p:cNvSpPr txBox="1"/>
          <p:nvPr/>
        </p:nvSpPr>
        <p:spPr>
          <a:xfrm>
            <a:off x="1443022" y="5413614"/>
            <a:ext cx="10460749" cy="1157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☆ 추가개념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년이고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년을 쓰고 싶다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Now.AddYears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(-2).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ToString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(“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yyyy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”) (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괄호 안의 숫자만 음수로 바꿈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현재가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년이고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2022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년을 쓰고 싶다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Now.AddYears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(2).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ToString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(“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yyyy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”) (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괄호 안의 숫자만 양수로 바꿈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477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080708"/>
            <a:ext cx="4939173" cy="172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 표현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(Datetime, C#)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B9912B0-466B-B519-3292-AA2036478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577957"/>
              </p:ext>
            </p:extLst>
          </p:nvPr>
        </p:nvGraphicFramePr>
        <p:xfrm>
          <a:off x="187019" y="2282850"/>
          <a:ext cx="11870510" cy="307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301">
                  <a:extLst>
                    <a:ext uri="{9D8B030D-6E8A-4147-A177-3AD203B41FA5}">
                      <a16:colId xmlns:a16="http://schemas.microsoft.com/office/drawing/2014/main" val="3934875340"/>
                    </a:ext>
                  </a:extLst>
                </a:gridCol>
                <a:gridCol w="2826110">
                  <a:extLst>
                    <a:ext uri="{9D8B030D-6E8A-4147-A177-3AD203B41FA5}">
                      <a16:colId xmlns:a16="http://schemas.microsoft.com/office/drawing/2014/main" val="3305338392"/>
                    </a:ext>
                  </a:extLst>
                </a:gridCol>
                <a:gridCol w="4097699">
                  <a:extLst>
                    <a:ext uri="{9D8B030D-6E8A-4147-A177-3AD203B41FA5}">
                      <a16:colId xmlns:a16="http://schemas.microsoft.com/office/drawing/2014/main" val="2913883798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1391838302"/>
                    </a:ext>
                  </a:extLst>
                </a:gridCol>
              </a:tblGrid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비교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전년도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전달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전일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비교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미래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내년도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내달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내일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71771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DateTime.Now.ToString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yyyy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DateTime.Now.AddYears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(-1).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yyyy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DateTime.Now.AddYears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(1).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yyyy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043620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DateTime.Now.ToString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(“MM”)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DateTime.Now.AddMonths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(-1).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(“MM”)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DateTime.Now.AddMonths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(1).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(“MM”)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498596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DateTime.Now.ToString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(“dd”)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DateTime.Now.AddDay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(-1).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(“dd”)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DateTime.Now.AddDays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(1).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(“dd”)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036462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DateTime.Now.ToString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hh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과거 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초는 잘 안 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미래 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초는 잘 안 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474357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DateTime.Now.ToString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(“mm”)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033071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DateTime.Now.ToString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(“ss”)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2231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04F5A16-748B-F910-C556-76819F29EA4D}"/>
              </a:ext>
            </a:extLst>
          </p:cNvPr>
          <p:cNvSpPr txBox="1"/>
          <p:nvPr/>
        </p:nvSpPr>
        <p:spPr>
          <a:xfrm>
            <a:off x="430305" y="5610837"/>
            <a:ext cx="11243014" cy="1157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☆ 추가개념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년이고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년을 쓰고 싶다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DateTime.Now.AddYears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(-2).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ToString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(“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yyyy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”) (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괄호 안의 숫자만 음수로 바꿈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현재가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년이고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2022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년을 쓰고 싶다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DateTime.Now.AddYears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(2).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ToString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(“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yyyy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”) (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괄호 안의 숫자만 양수로 바꿈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0367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080708"/>
            <a:ext cx="4044697" cy="1078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자주 쓰는 시간 표현 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B9912B0-466B-B519-3292-AA2036478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411619"/>
              </p:ext>
            </p:extLst>
          </p:nvPr>
        </p:nvGraphicFramePr>
        <p:xfrm>
          <a:off x="1288282" y="2445091"/>
          <a:ext cx="9917600" cy="307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8">
                  <a:extLst>
                    <a:ext uri="{9D8B030D-6E8A-4147-A177-3AD203B41FA5}">
                      <a16:colId xmlns:a16="http://schemas.microsoft.com/office/drawing/2014/main" val="3934875340"/>
                    </a:ext>
                  </a:extLst>
                </a:gridCol>
                <a:gridCol w="4471910">
                  <a:extLst>
                    <a:ext uri="{9D8B030D-6E8A-4147-A177-3AD203B41FA5}">
                      <a16:colId xmlns:a16="http://schemas.microsoft.com/office/drawing/2014/main" val="3305338392"/>
                    </a:ext>
                  </a:extLst>
                </a:gridCol>
                <a:gridCol w="2696132">
                  <a:extLst>
                    <a:ext uri="{9D8B030D-6E8A-4147-A177-3AD203B41FA5}">
                      <a16:colId xmlns:a16="http://schemas.microsoft.com/office/drawing/2014/main" val="2913883798"/>
                    </a:ext>
                  </a:extLst>
                </a:gridCol>
              </a:tblGrid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71771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DateTime.Now.ToString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yyyy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재무회계 업무에서 자주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043620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DateTime.Now.ToString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yyyyMM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재무회계 업무에서 자주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498596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DateTime.Now.ToString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yyyyMMdd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날짜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폴더명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만들 때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036462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DateTime.Now.ToString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yyyyMMdd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hh:mm:ss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메일 보낼 때 사용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474357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저번달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DateTime.Now.AddMonths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(-1).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yyyyMM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재무회계 업무에서 자주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033071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작년도 이번 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DateTime.Now.AddYears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(-1).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yyyyMM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재무회계 업무에서 자주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22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998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150377"/>
            <a:ext cx="10520829" cy="2140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배열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(ARRAY OF [T], LIST, DICTIONARY)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배열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(Array of [T])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여러 개 담을 때 사용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크기는 고정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변수타입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[](ex) String[])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528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150377"/>
            <a:ext cx="7382149" cy="2140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배열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(ARRAY OF [T], LIST, DICTIONARY)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(List)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여러 개 담을 때 사용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크기는 유동적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59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8DB9B-7408-86C2-8F84-0B01FAE9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가공하기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8DFBA-19F9-E663-4A39-5D3ACC1D4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2298485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150377"/>
            <a:ext cx="10226389" cy="2140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배열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(ARRAY OF [T], LIST, DICTIONARY)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(Dictionary)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(Key)-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(Value)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이루어져 있으며 특정 값을 가져올 때 유용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07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0ABE23-BC4E-C13A-D13F-1A362AF3474A}"/>
              </a:ext>
            </a:extLst>
          </p:cNvPr>
          <p:cNvSpPr txBox="1"/>
          <p:nvPr/>
        </p:nvSpPr>
        <p:spPr>
          <a:xfrm>
            <a:off x="2207756" y="1658981"/>
            <a:ext cx="5474576" cy="325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(String Method)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시간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(Datetime)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배열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3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endParaRPr lang="en-US" altLang="ko-KR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90F6D-41FA-A75E-874B-BEA0BBC1672D}"/>
              </a:ext>
            </a:extLst>
          </p:cNvPr>
          <p:cNvSpPr txBox="1"/>
          <p:nvPr/>
        </p:nvSpPr>
        <p:spPr>
          <a:xfrm>
            <a:off x="412376" y="124994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61169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말풍선: 타원형 36">
            <a:extLst>
              <a:ext uri="{FF2B5EF4-FFF2-40B4-BE49-F238E27FC236}">
                <a16:creationId xmlns:a16="http://schemas.microsoft.com/office/drawing/2014/main" id="{4E835830-026A-03CD-410F-9705E7715500}"/>
              </a:ext>
            </a:extLst>
          </p:cNvPr>
          <p:cNvSpPr/>
          <p:nvPr/>
        </p:nvSpPr>
        <p:spPr>
          <a:xfrm>
            <a:off x="7926794" y="653941"/>
            <a:ext cx="3720353" cy="2017059"/>
          </a:xfrm>
          <a:prstGeom prst="wedgeEllipseCallout">
            <a:avLst>
              <a:gd name="adj1" fmla="val -39146"/>
              <a:gd name="adj2" fmla="val 5361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150377"/>
            <a:ext cx="7866256" cy="172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함수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함수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텍스트를 추출하는 함수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원하는 데이터만 뽑기 위해 사용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B9912B0-466B-B519-3292-AA2036478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48310"/>
              </p:ext>
            </p:extLst>
          </p:nvPr>
        </p:nvGraphicFramePr>
        <p:xfrm>
          <a:off x="1620966" y="2967321"/>
          <a:ext cx="9253222" cy="359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210">
                  <a:extLst>
                    <a:ext uri="{9D8B030D-6E8A-4147-A177-3AD203B41FA5}">
                      <a16:colId xmlns:a16="http://schemas.microsoft.com/office/drawing/2014/main" val="3934875340"/>
                    </a:ext>
                  </a:extLst>
                </a:gridCol>
                <a:gridCol w="2737174">
                  <a:extLst>
                    <a:ext uri="{9D8B030D-6E8A-4147-A177-3AD203B41FA5}">
                      <a16:colId xmlns:a16="http://schemas.microsoft.com/office/drawing/2014/main" val="3305338392"/>
                    </a:ext>
                  </a:extLst>
                </a:gridCol>
                <a:gridCol w="4437838">
                  <a:extLst>
                    <a:ext uri="{9D8B030D-6E8A-4147-A177-3AD203B41FA5}">
                      <a16:colId xmlns:a16="http://schemas.microsoft.com/office/drawing/2014/main" val="1391838302"/>
                    </a:ext>
                  </a:extLst>
                </a:gridCol>
              </a:tblGrid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함수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(Method)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예시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(Example)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71771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Contains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String.Contains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(“RPA”)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특정문자를 포함하고 있는지 검색할 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043620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StartsWith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EndsWith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String.EndsWith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(“.txt”)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처음 또는 끝에 특정문자를 포함하고 있는지 검색할 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498596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Replace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String.Replace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(“/”, “\”)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특정문자를 대체할 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036462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String.Substring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(0, 10)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특정문자의 특정부분을 추출하고 싶을 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474357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Trim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String.Trim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특정문자의 양쪽 공백을 제거하고 싶을 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033071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ToUpper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ToLower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String.ToUpper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특정문자를 전부 대문자 또는 소문자로 바꾸고 싶을 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223199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Split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String.Split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(“\”.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ToCharArray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특정문자에서 특정부분을 기준으로 문자를 빠르게 추출하고 싶을 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20790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7B8FCB43-6468-AA40-0735-4BC70BB68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793" y="1092640"/>
            <a:ext cx="723055" cy="7230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03C0C0-EC9F-7947-5533-4C0C5335E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073" y="1202233"/>
            <a:ext cx="723247" cy="7232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DC8619-2DA2-9EA6-5A51-E58992424B83}"/>
              </a:ext>
            </a:extLst>
          </p:cNvPr>
          <p:cNvSpPr txBox="1"/>
          <p:nvPr/>
        </p:nvSpPr>
        <p:spPr>
          <a:xfrm>
            <a:off x="10283493" y="1907551"/>
            <a:ext cx="1241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0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계란후라이</a:t>
            </a:r>
            <a:r>
              <a:rPr lang="en-US" altLang="ko-KR" sz="10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02BAA-8DC8-E234-5A5F-88FB2FFD4A16}"/>
              </a:ext>
            </a:extLst>
          </p:cNvPr>
          <p:cNvSpPr txBox="1"/>
          <p:nvPr/>
        </p:nvSpPr>
        <p:spPr>
          <a:xfrm>
            <a:off x="8163103" y="1908481"/>
            <a:ext cx="1241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highlight>
                  <a:srgbClr val="00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000" dirty="0">
                <a:highlight>
                  <a:srgbClr val="00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highlight>
                  <a:srgbClr val="00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계란</a:t>
            </a:r>
            <a:r>
              <a:rPr lang="en-US" altLang="ko-KR" sz="1000" dirty="0">
                <a:highlight>
                  <a:srgbClr val="00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highlight>
                <a:srgbClr val="00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A8209F0E-C8AD-34F4-F440-B1EFCA70E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149" y="1087552"/>
            <a:ext cx="1409644" cy="86068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86747B8-9CEB-C81D-CB9A-5D5D16006DA8}"/>
              </a:ext>
            </a:extLst>
          </p:cNvPr>
          <p:cNvSpPr txBox="1"/>
          <p:nvPr/>
        </p:nvSpPr>
        <p:spPr>
          <a:xfrm>
            <a:off x="8891814" y="1127290"/>
            <a:ext cx="1241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가공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가공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82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말풍선: 타원형 36">
            <a:extLst>
              <a:ext uri="{FF2B5EF4-FFF2-40B4-BE49-F238E27FC236}">
                <a16:creationId xmlns:a16="http://schemas.microsoft.com/office/drawing/2014/main" id="{4E835830-026A-03CD-410F-9705E7715500}"/>
              </a:ext>
            </a:extLst>
          </p:cNvPr>
          <p:cNvSpPr/>
          <p:nvPr/>
        </p:nvSpPr>
        <p:spPr>
          <a:xfrm>
            <a:off x="7926794" y="653941"/>
            <a:ext cx="3720353" cy="2017059"/>
          </a:xfrm>
          <a:prstGeom prst="wedgeEllipseCallout">
            <a:avLst>
              <a:gd name="adj1" fmla="val -39146"/>
              <a:gd name="adj2" fmla="val 5361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150377"/>
            <a:ext cx="7866256" cy="172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함수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함수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(C#)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텍스트를 추출하는 함수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원하는 데이터만 뽑기 위해 사용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B9912B0-466B-B519-3292-AA2036478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208359"/>
              </p:ext>
            </p:extLst>
          </p:nvPr>
        </p:nvGraphicFramePr>
        <p:xfrm>
          <a:off x="1620965" y="2967321"/>
          <a:ext cx="9683529" cy="3750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854">
                  <a:extLst>
                    <a:ext uri="{9D8B030D-6E8A-4147-A177-3AD203B41FA5}">
                      <a16:colId xmlns:a16="http://schemas.microsoft.com/office/drawing/2014/main" val="3934875340"/>
                    </a:ext>
                  </a:extLst>
                </a:gridCol>
                <a:gridCol w="3725569">
                  <a:extLst>
                    <a:ext uri="{9D8B030D-6E8A-4147-A177-3AD203B41FA5}">
                      <a16:colId xmlns:a16="http://schemas.microsoft.com/office/drawing/2014/main" val="3305338392"/>
                    </a:ext>
                  </a:extLst>
                </a:gridCol>
                <a:gridCol w="3783106">
                  <a:extLst>
                    <a:ext uri="{9D8B030D-6E8A-4147-A177-3AD203B41FA5}">
                      <a16:colId xmlns:a16="http://schemas.microsoft.com/office/drawing/2014/main" val="1391838302"/>
                    </a:ext>
                  </a:extLst>
                </a:gridCol>
              </a:tblGrid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함수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(Method)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예시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(Example)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71771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Contains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.Contains(“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검색할 문자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특정문자를 포함하고 있는지 검색할 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043620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StartsWith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EndsWith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EndsWith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검색할 문자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처음 또는 끝에 특정문자를 포함하고 있는지 검색할 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498596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Replace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.Replace(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검색문자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치환문자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특정문자를 대체할 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036462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.Substring(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시작위치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추출할 문자 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특정문자의 특정부분을 추출하고 싶을 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474357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Trim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.Trim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특정문자의 양쪽 공백을 제거하고 싶을 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033071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ToUpper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ToLower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ToUpper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특정문자를 전부 대문자 또는 소문자로 바꾸고 싶을 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223199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Split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.Split(“\”.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ToCharArray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특정문자에서 특정부분을 기준으로 문자를 빠르게 추출하고 싶을 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20790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7B8FCB43-6468-AA40-0735-4BC70BB68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793" y="1092640"/>
            <a:ext cx="723055" cy="7230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03C0C0-EC9F-7947-5533-4C0C5335E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073" y="1202233"/>
            <a:ext cx="723247" cy="7232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DC8619-2DA2-9EA6-5A51-E58992424B83}"/>
              </a:ext>
            </a:extLst>
          </p:cNvPr>
          <p:cNvSpPr txBox="1"/>
          <p:nvPr/>
        </p:nvSpPr>
        <p:spPr>
          <a:xfrm>
            <a:off x="10283493" y="1907551"/>
            <a:ext cx="1241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0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계란후라이</a:t>
            </a:r>
            <a:r>
              <a:rPr lang="en-US" altLang="ko-KR" sz="10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02BAA-8DC8-E234-5A5F-88FB2FFD4A16}"/>
              </a:ext>
            </a:extLst>
          </p:cNvPr>
          <p:cNvSpPr txBox="1"/>
          <p:nvPr/>
        </p:nvSpPr>
        <p:spPr>
          <a:xfrm>
            <a:off x="8163103" y="1908481"/>
            <a:ext cx="1241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highlight>
                  <a:srgbClr val="00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000" dirty="0">
                <a:highlight>
                  <a:srgbClr val="00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highlight>
                  <a:srgbClr val="00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계란</a:t>
            </a:r>
            <a:r>
              <a:rPr lang="en-US" altLang="ko-KR" sz="1000" dirty="0">
                <a:highlight>
                  <a:srgbClr val="00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highlight>
                <a:srgbClr val="00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A8209F0E-C8AD-34F4-F440-B1EFCA70E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149" y="1087552"/>
            <a:ext cx="1409644" cy="86068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86747B8-9CEB-C81D-CB9A-5D5D16006DA8}"/>
              </a:ext>
            </a:extLst>
          </p:cNvPr>
          <p:cNvSpPr txBox="1"/>
          <p:nvPr/>
        </p:nvSpPr>
        <p:spPr>
          <a:xfrm>
            <a:off x="8891814" y="1127290"/>
            <a:ext cx="1241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가공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가공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26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150377"/>
            <a:ext cx="6587060" cy="2140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함수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String.Contains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문자를 포함하고 있는지 검색할 때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B9912B0-466B-B519-3292-AA2036478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87584"/>
              </p:ext>
            </p:extLst>
          </p:nvPr>
        </p:nvGraphicFramePr>
        <p:xfrm>
          <a:off x="1800074" y="3527136"/>
          <a:ext cx="7475902" cy="1180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951">
                  <a:extLst>
                    <a:ext uri="{9D8B030D-6E8A-4147-A177-3AD203B41FA5}">
                      <a16:colId xmlns:a16="http://schemas.microsoft.com/office/drawing/2014/main" val="3934875340"/>
                    </a:ext>
                  </a:extLst>
                </a:gridCol>
                <a:gridCol w="3737951">
                  <a:extLst>
                    <a:ext uri="{9D8B030D-6E8A-4147-A177-3AD203B41FA5}">
                      <a16:colId xmlns:a16="http://schemas.microsoft.com/office/drawing/2014/main" val="3305338392"/>
                    </a:ext>
                  </a:extLst>
                </a:gridCol>
              </a:tblGrid>
              <a:tr h="590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표현식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(Expression)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결과값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(Output)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71771"/>
                  </a:ext>
                </a:extLst>
              </a:tr>
              <a:tr h="590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String.Contains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검색할 문자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True, False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043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811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150377"/>
            <a:ext cx="7452681" cy="2140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함수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String.StartsWith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처음에 특정문자를 포함하고 있는지 검색할 때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B9912B0-466B-B519-3292-AA2036478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53213"/>
              </p:ext>
            </p:extLst>
          </p:nvPr>
        </p:nvGraphicFramePr>
        <p:xfrm>
          <a:off x="1800074" y="3527136"/>
          <a:ext cx="7475902" cy="1180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951">
                  <a:extLst>
                    <a:ext uri="{9D8B030D-6E8A-4147-A177-3AD203B41FA5}">
                      <a16:colId xmlns:a16="http://schemas.microsoft.com/office/drawing/2014/main" val="3934875340"/>
                    </a:ext>
                  </a:extLst>
                </a:gridCol>
                <a:gridCol w="3737951">
                  <a:extLst>
                    <a:ext uri="{9D8B030D-6E8A-4147-A177-3AD203B41FA5}">
                      <a16:colId xmlns:a16="http://schemas.microsoft.com/office/drawing/2014/main" val="3305338392"/>
                    </a:ext>
                  </a:extLst>
                </a:gridCol>
              </a:tblGrid>
              <a:tr h="590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표현식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(Expression)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결과값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(Output)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71771"/>
                  </a:ext>
                </a:extLst>
              </a:tr>
              <a:tr h="590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String.StartsWith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검색할 문자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True, False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043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94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150377"/>
            <a:ext cx="7164141" cy="2140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함수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String.EndsWith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끝에 특정문자를 포함하고 있는지 검색할 때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B9912B0-466B-B519-3292-AA2036478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784900"/>
              </p:ext>
            </p:extLst>
          </p:nvPr>
        </p:nvGraphicFramePr>
        <p:xfrm>
          <a:off x="1800074" y="3527136"/>
          <a:ext cx="7475902" cy="1180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951">
                  <a:extLst>
                    <a:ext uri="{9D8B030D-6E8A-4147-A177-3AD203B41FA5}">
                      <a16:colId xmlns:a16="http://schemas.microsoft.com/office/drawing/2014/main" val="3934875340"/>
                    </a:ext>
                  </a:extLst>
                </a:gridCol>
                <a:gridCol w="3737951">
                  <a:extLst>
                    <a:ext uri="{9D8B030D-6E8A-4147-A177-3AD203B41FA5}">
                      <a16:colId xmlns:a16="http://schemas.microsoft.com/office/drawing/2014/main" val="3305338392"/>
                    </a:ext>
                  </a:extLst>
                </a:gridCol>
              </a:tblGrid>
              <a:tr h="590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표현식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(Expression)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결과값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(Output)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71771"/>
                  </a:ext>
                </a:extLst>
              </a:tr>
              <a:tr h="590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String.EndsWith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검색할 문자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True, False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043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61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150377"/>
            <a:ext cx="7452681" cy="2140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함수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String.Replace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처음에 특정문자를 포함하고 있는지 검색할 때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B9912B0-466B-B519-3292-AA2036478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80683"/>
              </p:ext>
            </p:extLst>
          </p:nvPr>
        </p:nvGraphicFramePr>
        <p:xfrm>
          <a:off x="1800074" y="3527136"/>
          <a:ext cx="7475902" cy="1180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890">
                  <a:extLst>
                    <a:ext uri="{9D8B030D-6E8A-4147-A177-3AD203B41FA5}">
                      <a16:colId xmlns:a16="http://schemas.microsoft.com/office/drawing/2014/main" val="3934875340"/>
                    </a:ext>
                  </a:extLst>
                </a:gridCol>
                <a:gridCol w="3494012">
                  <a:extLst>
                    <a:ext uri="{9D8B030D-6E8A-4147-A177-3AD203B41FA5}">
                      <a16:colId xmlns:a16="http://schemas.microsoft.com/office/drawing/2014/main" val="3305338392"/>
                    </a:ext>
                  </a:extLst>
                </a:gridCol>
              </a:tblGrid>
              <a:tr h="590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표현식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(Expression)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결과값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(Output)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71771"/>
                  </a:ext>
                </a:extLst>
              </a:tr>
              <a:tr h="590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String.Replace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바꿀문자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”, “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새로운문자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바뀐 문자로 결과값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043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40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54452C7C9A39C47A5BE1FD1DE8A79B9" ma:contentTypeVersion="2" ma:contentTypeDescription="새 문서를 만듭니다." ma:contentTypeScope="" ma:versionID="76f3f88463b0176f9beec8e41904357c">
  <xsd:schema xmlns:xsd="http://www.w3.org/2001/XMLSchema" xmlns:xs="http://www.w3.org/2001/XMLSchema" xmlns:p="http://schemas.microsoft.com/office/2006/metadata/properties" xmlns:ns2="3693d0d8-0464-4cce-abda-cd8524f42175" targetNamespace="http://schemas.microsoft.com/office/2006/metadata/properties" ma:root="true" ma:fieldsID="b573276717312a51ec6e06d3a0177ac9" ns2:_="">
    <xsd:import namespace="3693d0d8-0464-4cce-abda-cd8524f421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93d0d8-0464-4cce-abda-cd8524f421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B020B7-9FBC-40D6-AC9E-8824152934BC}"/>
</file>

<file path=customXml/itemProps2.xml><?xml version="1.0" encoding="utf-8"?>
<ds:datastoreItem xmlns:ds="http://schemas.openxmlformats.org/officeDocument/2006/customXml" ds:itemID="{2FB537D7-6682-4E26-8F2A-45C6CCEF451D}"/>
</file>

<file path=customXml/itemProps3.xml><?xml version="1.0" encoding="utf-8"?>
<ds:datastoreItem xmlns:ds="http://schemas.openxmlformats.org/officeDocument/2006/customXml" ds:itemID="{895F978F-1B63-4ED8-BFE9-CA5813E65221}"/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1387</Words>
  <Application>Microsoft Office PowerPoint</Application>
  <PresentationFormat>와이드스크린</PresentationFormat>
  <Paragraphs>226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나눔고딕</vt:lpstr>
      <vt:lpstr>나눔고딕 ExtraBold</vt:lpstr>
      <vt:lpstr>나눔고딕 Light</vt:lpstr>
      <vt:lpstr>맑은 고딕</vt:lpstr>
      <vt:lpstr>Arial</vt:lpstr>
      <vt:lpstr>Wingdings</vt:lpstr>
      <vt:lpstr>Office 테마</vt:lpstr>
      <vt:lpstr>UiPath 입문과정</vt:lpstr>
      <vt:lpstr>데이터 가공하기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장현웅</dc:creator>
  <cp:lastModifiedBy>Lee Celina</cp:lastModifiedBy>
  <cp:revision>20</cp:revision>
  <dcterms:created xsi:type="dcterms:W3CDTF">2023-03-07T05:29:44Z</dcterms:created>
  <dcterms:modified xsi:type="dcterms:W3CDTF">2023-04-19T05:19:38Z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0x010100554452C7C9A39C47A5BE1FD1DE8A79B9</vt:lpwstr>
  </property>
</Properties>
</file>