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0" r:id="rId7"/>
    <p:sldId id="271" r:id="rId8"/>
    <p:sldId id="289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00CA5-CC4C-9E1B-9FD7-706CF2B95F1B}" v="54" dt="2023-05-02T10:03:5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13.396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0,'1944'0,"-1923"0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57.770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0,'1893'0,"-1872"0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5:02.764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0,'1371'0,"-1350"0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5:10.321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0,'1709'0,"-1694"0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17.515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1,'2242'0,"-2220"0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22.100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1,'1344'0,"-1322"0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27.308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28.327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0,'2941'0,"-2920"0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36.552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1,'2635'0,"-2610"0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40.425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1,'2765'0,"-2744"0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45.480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0,'1126'0,"-1108"0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06:44:51.984"/>
    </inkml:context>
    <inkml:brush xml:id="br0">
      <inkml:brushProperty name="width" value="0.2" units="cm"/>
      <inkml:brushProperty name="height" value="0.4" units="cm"/>
      <inkml:brushProperty name="color" value="#DBFDE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0,'1419'0,"-1397"0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396833"/>
            <a:ext cx="1483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</a:p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데이터테이블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image" Target="../media/image2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7805342" cy="1561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 및 읽는 방법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Ex) 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바르셀로나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읽는 경우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4026E4-4412-9795-56F8-7C67D066DE85}"/>
              </a:ext>
            </a:extLst>
          </p:cNvPr>
          <p:cNvCxnSpPr/>
          <p:nvPr/>
        </p:nvCxnSpPr>
        <p:spPr>
          <a:xfrm>
            <a:off x="969282" y="3481722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97154E-66DF-D450-B02D-3DD3BC00BCFA}"/>
              </a:ext>
            </a:extLst>
          </p:cNvPr>
          <p:cNvSpPr txBox="1"/>
          <p:nvPr/>
        </p:nvSpPr>
        <p:spPr>
          <a:xfrm>
            <a:off x="668694" y="33640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3513">
              <a:buFont typeface="+mj-ea"/>
              <a:buAutoNum type="circleNumDbPlain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가로읽기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51FE3-965F-861F-61F5-0D8FCC830D29}"/>
              </a:ext>
            </a:extLst>
          </p:cNvPr>
          <p:cNvCxnSpPr>
            <a:cxnSpLocks/>
          </p:cNvCxnSpPr>
          <p:nvPr/>
        </p:nvCxnSpPr>
        <p:spPr>
          <a:xfrm flipH="1" flipV="1">
            <a:off x="4947259" y="4820978"/>
            <a:ext cx="2" cy="24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42882F-FB69-E7B6-7F9D-6836F74BD56F}"/>
              </a:ext>
            </a:extLst>
          </p:cNvPr>
          <p:cNvSpPr txBox="1"/>
          <p:nvPr/>
        </p:nvSpPr>
        <p:spPr>
          <a:xfrm>
            <a:off x="4837765" y="4662658"/>
            <a:ext cx="108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7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②세로읽기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B7252B-2FCF-FAAC-62F8-14A683354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22657"/>
              </p:ext>
            </p:extLst>
          </p:nvPr>
        </p:nvGraphicFramePr>
        <p:xfrm>
          <a:off x="1869994" y="2919335"/>
          <a:ext cx="8849660" cy="1812832"/>
        </p:xfrm>
        <a:graphic>
          <a:graphicData uri="http://schemas.openxmlformats.org/drawingml/2006/table">
            <a:tbl>
              <a:tblPr/>
              <a:tblGrid>
                <a:gridCol w="804515">
                  <a:extLst>
                    <a:ext uri="{9D8B030D-6E8A-4147-A177-3AD203B41FA5}">
                      <a16:colId xmlns:a16="http://schemas.microsoft.com/office/drawing/2014/main" val="1064008284"/>
                    </a:ext>
                  </a:extLst>
                </a:gridCol>
                <a:gridCol w="1609029">
                  <a:extLst>
                    <a:ext uri="{9D8B030D-6E8A-4147-A177-3AD203B41FA5}">
                      <a16:colId xmlns:a16="http://schemas.microsoft.com/office/drawing/2014/main" val="3992728660"/>
                    </a:ext>
                  </a:extLst>
                </a:gridCol>
                <a:gridCol w="1609029">
                  <a:extLst>
                    <a:ext uri="{9D8B030D-6E8A-4147-A177-3AD203B41FA5}">
                      <a16:colId xmlns:a16="http://schemas.microsoft.com/office/drawing/2014/main" val="2913800002"/>
                    </a:ext>
                  </a:extLst>
                </a:gridCol>
                <a:gridCol w="1609029">
                  <a:extLst>
                    <a:ext uri="{9D8B030D-6E8A-4147-A177-3AD203B41FA5}">
                      <a16:colId xmlns:a16="http://schemas.microsoft.com/office/drawing/2014/main" val="13557157"/>
                    </a:ext>
                  </a:extLst>
                </a:gridCol>
                <a:gridCol w="1609029">
                  <a:extLst>
                    <a:ext uri="{9D8B030D-6E8A-4147-A177-3AD203B41FA5}">
                      <a16:colId xmlns:a16="http://schemas.microsoft.com/office/drawing/2014/main" val="1703031706"/>
                    </a:ext>
                  </a:extLst>
                </a:gridCol>
                <a:gridCol w="1609029">
                  <a:extLst>
                    <a:ext uri="{9D8B030D-6E8A-4147-A177-3AD203B41FA5}">
                      <a16:colId xmlns:a16="http://schemas.microsoft.com/office/drawing/2014/main" val="309089766"/>
                    </a:ext>
                  </a:extLst>
                </a:gridCol>
              </a:tblGrid>
              <a:tr h="22660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66143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13930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83566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28864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01499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82190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Rows[i][1]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Rows[i][index]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59296"/>
                  </a:ext>
                </a:extLst>
              </a:tr>
              <a:tr h="22660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44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AC0CD9-BC69-B52F-4963-C361DB685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66800"/>
              </p:ext>
            </p:extLst>
          </p:nvPr>
        </p:nvGraphicFramePr>
        <p:xfrm>
          <a:off x="2809047" y="5398365"/>
          <a:ext cx="5644653" cy="761631"/>
        </p:xfrm>
        <a:graphic>
          <a:graphicData uri="http://schemas.openxmlformats.org/drawingml/2006/table">
            <a:tbl>
              <a:tblPr/>
              <a:tblGrid>
                <a:gridCol w="1128931">
                  <a:extLst>
                    <a:ext uri="{9D8B030D-6E8A-4147-A177-3AD203B41FA5}">
                      <a16:colId xmlns:a16="http://schemas.microsoft.com/office/drawing/2014/main" val="1271264200"/>
                    </a:ext>
                  </a:extLst>
                </a:gridCol>
                <a:gridCol w="2257861">
                  <a:extLst>
                    <a:ext uri="{9D8B030D-6E8A-4147-A177-3AD203B41FA5}">
                      <a16:colId xmlns:a16="http://schemas.microsoft.com/office/drawing/2014/main" val="1079721584"/>
                    </a:ext>
                  </a:extLst>
                </a:gridCol>
                <a:gridCol w="2257861">
                  <a:extLst>
                    <a:ext uri="{9D8B030D-6E8A-4147-A177-3AD203B41FA5}">
                      <a16:colId xmlns:a16="http://schemas.microsoft.com/office/drawing/2014/main" val="2619527414"/>
                    </a:ext>
                  </a:extLst>
                </a:gridCol>
              </a:tblGrid>
              <a:tr h="25387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Rows[i][index]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27684"/>
                  </a:ext>
                </a:extLst>
              </a:tr>
              <a:tr h="253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dataTable.Rows[1][1]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dataTable.Rows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[1]["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86035"/>
                  </a:ext>
                </a:extLst>
              </a:tr>
              <a:tr h="253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Each 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currentRow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currentRow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["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8824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0217AE6-6540-2EC1-2EBB-1E79BEC5DDE9}"/>
              </a:ext>
            </a:extLst>
          </p:cNvPr>
          <p:cNvSpPr/>
          <p:nvPr/>
        </p:nvSpPr>
        <p:spPr>
          <a:xfrm>
            <a:off x="4633294" y="3351646"/>
            <a:ext cx="910949" cy="26015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7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3065263" cy="107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액셀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액티비티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1DC2A-9319-0D49-EB7B-6E1B720C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05" y="815372"/>
            <a:ext cx="2586796" cy="577774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03A3A4-59A9-079D-618A-66ECB7374323}"/>
              </a:ext>
            </a:extLst>
          </p:cNvPr>
          <p:cNvSpPr txBox="1"/>
          <p:nvPr/>
        </p:nvSpPr>
        <p:spPr>
          <a:xfrm>
            <a:off x="478365" y="3619787"/>
            <a:ext cx="36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해당 액티비티들은</a:t>
            </a:r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Excel Application Scope 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내에서만 사용 가능</a:t>
            </a:r>
            <a:endParaRPr lang="en-US" altLang="ko-KR" sz="14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DFD12D-7DA0-E671-8B26-44FC94843DED}"/>
              </a:ext>
            </a:extLst>
          </p:cNvPr>
          <p:cNvCxnSpPr>
            <a:cxnSpLocks/>
          </p:cNvCxnSpPr>
          <p:nvPr/>
        </p:nvCxnSpPr>
        <p:spPr>
          <a:xfrm>
            <a:off x="7164225" y="3504885"/>
            <a:ext cx="5005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35B20D-3DD8-934E-336A-F03D06A0DE85}"/>
              </a:ext>
            </a:extLst>
          </p:cNvPr>
          <p:cNvSpPr txBox="1"/>
          <p:nvPr/>
        </p:nvSpPr>
        <p:spPr>
          <a:xfrm>
            <a:off x="7978588" y="582423"/>
            <a:ext cx="2626040" cy="615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Append Range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추가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Close Workbook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 닫기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Copy Sheet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복사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Excel Application Scope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엑셀을 만드는 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(Frame)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Workbook Sheet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시트를 가져옴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Workbook Sheets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 파일 전체 시트를 가져옴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 Cell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셀 하나 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 Range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범위 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Save Workbook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 저장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셀 위치에 데이터 작성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위치에 데이터테이블 작성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A1A4225-BE46-A429-B7D9-7430ACD10050}"/>
                  </a:ext>
                </a:extLst>
              </p14:cNvPr>
              <p14:cNvContentPartPr/>
              <p14:nvPr/>
            </p14:nvContentPartPr>
            <p14:xfrm>
              <a:off x="5288753" y="2614560"/>
              <a:ext cx="7081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A1A4225-BE46-A429-B7D9-7430ACD100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113" y="2542560"/>
                <a:ext cx="779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C54E935-0FF2-0C53-BACE-50DE7A0E5BC0}"/>
                  </a:ext>
                </a:extLst>
              </p14:cNvPr>
              <p14:cNvContentPartPr/>
              <p14:nvPr/>
            </p14:nvContentPartPr>
            <p14:xfrm>
              <a:off x="5262113" y="2820480"/>
              <a:ext cx="8150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C54E935-0FF2-0C53-BACE-50DE7A0E5B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6113" y="2748840"/>
                <a:ext cx="886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B51FA5D-8CB6-2B88-3323-4A1D02476279}"/>
                  </a:ext>
                </a:extLst>
              </p14:cNvPr>
              <p14:cNvContentPartPr/>
              <p14:nvPr/>
            </p14:nvContentPartPr>
            <p14:xfrm>
              <a:off x="5333753" y="3044760"/>
              <a:ext cx="49212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B51FA5D-8CB6-2B88-3323-4A1D024762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8113" y="2973120"/>
                <a:ext cx="56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9EA1020-D1AF-34EA-2B4C-190BE994A753}"/>
                  </a:ext>
                </a:extLst>
              </p14:cNvPr>
              <p14:cNvContentPartPr/>
              <p14:nvPr/>
            </p14:nvContentPartPr>
            <p14:xfrm>
              <a:off x="5316113" y="3439320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9EA1020-D1AF-34EA-2B4C-190BE994A7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0113" y="33673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364EF4E-7464-EAC8-06DC-FCE19AAA458A}"/>
                  </a:ext>
                </a:extLst>
              </p14:cNvPr>
              <p14:cNvContentPartPr/>
              <p14:nvPr/>
            </p14:nvContentPartPr>
            <p14:xfrm>
              <a:off x="5316113" y="3439320"/>
              <a:ext cx="106632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364EF4E-7464-EAC8-06DC-FCE19AAA45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80113" y="3367320"/>
                <a:ext cx="1137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BEAA93F-6F74-130D-68F0-A0D1BB4E11DC}"/>
                  </a:ext>
                </a:extLst>
              </p14:cNvPr>
              <p14:cNvContentPartPr/>
              <p14:nvPr/>
            </p14:nvContentPartPr>
            <p14:xfrm>
              <a:off x="5333753" y="4030800"/>
              <a:ext cx="9579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BEAA93F-6F74-130D-68F0-A0D1BB4E11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98113" y="3959160"/>
                <a:ext cx="1029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68EBC5C-D69A-5B48-6FD6-4AD54430AF2A}"/>
                  </a:ext>
                </a:extLst>
              </p14:cNvPr>
              <p14:cNvContentPartPr/>
              <p14:nvPr/>
            </p14:nvContentPartPr>
            <p14:xfrm>
              <a:off x="5324753" y="4228080"/>
              <a:ext cx="100368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68EBC5C-D69A-5B48-6FD6-4AD54430AF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9113" y="4156440"/>
                <a:ext cx="1075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247620-92D1-96A9-9D73-63165A97A21E}"/>
                  </a:ext>
                </a:extLst>
              </p14:cNvPr>
              <p14:cNvContentPartPr/>
              <p14:nvPr/>
            </p14:nvContentPartPr>
            <p14:xfrm>
              <a:off x="5306753" y="4443360"/>
              <a:ext cx="41220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247620-92D1-96A9-9D73-63165A97A2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1113" y="4371360"/>
                <a:ext cx="483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97A4F1B-CCAE-4531-8F41-EA917C3883AF}"/>
                  </a:ext>
                </a:extLst>
              </p14:cNvPr>
              <p14:cNvContentPartPr/>
              <p14:nvPr/>
            </p14:nvContentPartPr>
            <p14:xfrm>
              <a:off x="5333753" y="5061840"/>
              <a:ext cx="51912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97A4F1B-CCAE-4531-8F41-EA917C3883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98113" y="4989840"/>
                <a:ext cx="590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6C22F5F-ED13-123A-5218-B47C9E16AF3D}"/>
                  </a:ext>
                </a:extLst>
              </p14:cNvPr>
              <p14:cNvContentPartPr/>
              <p14:nvPr/>
            </p14:nvContentPartPr>
            <p14:xfrm>
              <a:off x="5333753" y="5465400"/>
              <a:ext cx="68940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6C22F5F-ED13-123A-5218-B47C9E16AF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98113" y="5393400"/>
                <a:ext cx="761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CAE198A-6D0F-2CF6-5273-FAA573E8E522}"/>
                  </a:ext>
                </a:extLst>
              </p14:cNvPr>
              <p14:cNvContentPartPr/>
              <p14:nvPr/>
            </p14:nvContentPartPr>
            <p14:xfrm>
              <a:off x="5298113" y="6083880"/>
              <a:ext cx="50148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CAE198A-6D0F-2CF6-5273-FAA573E8E52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62113" y="6011880"/>
                <a:ext cx="573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2F24BFF-9C6C-4CA9-3742-DA7A0D6E7361}"/>
                  </a:ext>
                </a:extLst>
              </p14:cNvPr>
              <p14:cNvContentPartPr/>
              <p14:nvPr/>
            </p14:nvContentPartPr>
            <p14:xfrm>
              <a:off x="5262113" y="6281160"/>
              <a:ext cx="62100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2F24BFF-9C6C-4CA9-3742-DA7A0D6E73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26113" y="6209160"/>
                <a:ext cx="6926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59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171953" y="1114678"/>
            <a:ext cx="3906839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액티비티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3A3A4-59A9-079D-618A-66ECB7374323}"/>
              </a:ext>
            </a:extLst>
          </p:cNvPr>
          <p:cNvSpPr txBox="1"/>
          <p:nvPr/>
        </p:nvSpPr>
        <p:spPr>
          <a:xfrm>
            <a:off x="171953" y="3521176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해당 액티비티들은</a:t>
            </a:r>
            <a:r>
              <a:rPr lang="en-US" altLang="ko-KR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엑셀 읽기</a:t>
            </a:r>
            <a:r>
              <a:rPr lang="en-US" altLang="ko-KR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(Read Range)</a:t>
            </a:r>
            <a:r>
              <a:rPr lang="ko-KR" altLang="en-US" sz="12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이후 작업</a:t>
            </a:r>
            <a:endParaRPr lang="en-US" altLang="ko-KR" sz="12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6375A-2320-185B-F2E5-AA4DFA6B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99" y="2323940"/>
            <a:ext cx="2093249" cy="429666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DFD12D-7DA0-E671-8B26-44FC94843DED}"/>
              </a:ext>
            </a:extLst>
          </p:cNvPr>
          <p:cNvCxnSpPr>
            <a:cxnSpLocks/>
          </p:cNvCxnSpPr>
          <p:nvPr/>
        </p:nvCxnSpPr>
        <p:spPr>
          <a:xfrm>
            <a:off x="4833401" y="4328000"/>
            <a:ext cx="5005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ED5171-EEE2-1B2E-71DE-9F506B2ADAB4}"/>
              </a:ext>
            </a:extLst>
          </p:cNvPr>
          <p:cNvSpPr txBox="1"/>
          <p:nvPr/>
        </p:nvSpPr>
        <p:spPr>
          <a:xfrm>
            <a:off x="5414680" y="728061"/>
            <a:ext cx="6517343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 Data Column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데이터테이블에 칼럼 추가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 Data Row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Build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제작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Clear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삭제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 남기고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Filter Data Table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 필터와 같은 기능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데이터테이블을 필터링해서 원하는 데이터만 가져옴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데이터테이블을 처음부터 끝까지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단위로 검사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Generate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String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데이터테이블로 변환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Row Item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데이터테이블의 특정 데이터 하나 추출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Join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조인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8288" indent="-268288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Lookup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데이터테이블간 특정 값을 찾을 때 사용</a:t>
            </a: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병합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 Data Table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변환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Remove Data Column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데이터테이블의 칼럼 삭제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Remove Data Row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데이터테이블의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Remove Duplicates Rows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Sort Data Table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데이터테이블을 오름차순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 정렬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7F9BD7-F7E3-FC69-3150-12F197E18764}"/>
              </a:ext>
            </a:extLst>
          </p:cNvPr>
          <p:cNvCxnSpPr>
            <a:cxnSpLocks/>
          </p:cNvCxnSpPr>
          <p:nvPr/>
        </p:nvCxnSpPr>
        <p:spPr>
          <a:xfrm>
            <a:off x="8718177" y="781851"/>
            <a:ext cx="40342" cy="579824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233269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액셀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 설계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B9912B0-466B-B519-3292-AA203647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00206"/>
              </p:ext>
            </p:extLst>
          </p:nvPr>
        </p:nvGraphicFramePr>
        <p:xfrm>
          <a:off x="1207343" y="2212490"/>
          <a:ext cx="9253221" cy="243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98">
                  <a:extLst>
                    <a:ext uri="{9D8B030D-6E8A-4147-A177-3AD203B41FA5}">
                      <a16:colId xmlns:a16="http://schemas.microsoft.com/office/drawing/2014/main" val="393487534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38392"/>
                    </a:ext>
                  </a:extLst>
                </a:gridCol>
                <a:gridCol w="4437529">
                  <a:extLst>
                    <a:ext uri="{9D8B030D-6E8A-4147-A177-3AD203B41FA5}">
                      <a16:colId xmlns:a16="http://schemas.microsoft.com/office/drawing/2014/main" val="2913883798"/>
                    </a:ext>
                  </a:extLst>
                </a:gridCol>
                <a:gridCol w="2329576">
                  <a:extLst>
                    <a:ext uri="{9D8B030D-6E8A-4147-A177-3AD203B41FA5}">
                      <a16:colId xmlns:a16="http://schemas.microsoft.com/office/drawing/2014/main" val="13918383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액티비티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71771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읽기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읽고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 Data Table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 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3620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추출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Each Row in Data Table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사용해서 데이터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 Data Table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Row Item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98596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추출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Each Row in Data Table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사용해서 데이터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 Data Table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 Data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36462"/>
                  </a:ext>
                </a:extLst>
              </a:tr>
              <a:tr h="43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추출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 Data Table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이용해서 데이터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 Data Table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47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6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1773242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엑셀 실습 </a:t>
            </a:r>
            <a:r>
              <a:rPr lang="en-US" altLang="ko-KR" b="1" dirty="0">
                <a:latin typeface="나눔고딕"/>
                <a:ea typeface="나눔고딕"/>
              </a:rPr>
              <a:t>(1)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293971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Olympic.xls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E8CFD-8D18-EFD0-E37D-DE96C2A4D599}"/>
              </a:ext>
            </a:extLst>
          </p:cNvPr>
          <p:cNvSpPr/>
          <p:nvPr/>
        </p:nvSpPr>
        <p:spPr>
          <a:xfrm>
            <a:off x="517690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테이터필터링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연도 </a:t>
            </a:r>
            <a:r>
              <a:rPr lang="en-US" altLang="ko-KR" sz="1200" dirty="0">
                <a:ea typeface="맑은 고딕"/>
              </a:rPr>
              <a:t>&gt; 2000)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7024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00C9-EDE0-55E6-0855-B5A17AEC81B9}"/>
              </a:ext>
            </a:extLst>
          </p:cNvPr>
          <p:cNvSpPr/>
          <p:nvPr/>
        </p:nvSpPr>
        <p:spPr>
          <a:xfrm>
            <a:off x="741409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엑셀저장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Olympic_result.xls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0786E-04ED-A6D8-AF1A-98D41CC94F8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60743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0E219E-1311-54D4-0BDB-C17981AA8BE9}"/>
              </a:ext>
            </a:extLst>
          </p:cNvPr>
          <p:cNvSpPr/>
          <p:nvPr/>
        </p:nvSpPr>
        <p:spPr>
          <a:xfrm>
            <a:off x="293971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Read Range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D1F8F4-3630-EAC9-2193-E99FACE02919}"/>
              </a:ext>
            </a:extLst>
          </p:cNvPr>
          <p:cNvSpPr/>
          <p:nvPr/>
        </p:nvSpPr>
        <p:spPr>
          <a:xfrm>
            <a:off x="517690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Filter Data Table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78C505-B223-960A-1EC6-B553F2027D7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37024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5BE05-94A4-7CDA-1ADF-4A9AB7CBDD47}"/>
              </a:ext>
            </a:extLst>
          </p:cNvPr>
          <p:cNvSpPr/>
          <p:nvPr/>
        </p:nvSpPr>
        <p:spPr>
          <a:xfrm>
            <a:off x="741409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Write Range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CEE19E-3B03-119E-D8AD-36271DCB124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60743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8C40EA-9C0A-2868-5CF7-578D59656210}"/>
              </a:ext>
            </a:extLst>
          </p:cNvPr>
          <p:cNvCxnSpPr/>
          <p:nvPr/>
        </p:nvCxnSpPr>
        <p:spPr>
          <a:xfrm>
            <a:off x="1630835" y="3431351"/>
            <a:ext cx="832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1CBE-2B59-F790-0C58-DCA7AC966D45}"/>
              </a:ext>
            </a:extLst>
          </p:cNvPr>
          <p:cNvSpPr txBox="1"/>
          <p:nvPr/>
        </p:nvSpPr>
        <p:spPr>
          <a:xfrm>
            <a:off x="4638461" y="5639237"/>
            <a:ext cx="2422586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UiPath Flowchart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하기</a:t>
            </a: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7D1676AB-F3E9-C74A-8034-E462531CA248}"/>
              </a:ext>
            </a:extLst>
          </p:cNvPr>
          <p:cNvSpPr/>
          <p:nvPr/>
        </p:nvSpPr>
        <p:spPr>
          <a:xfrm>
            <a:off x="9434468" y="2054883"/>
            <a:ext cx="688159" cy="546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9EF26ACF-B72C-6698-11A3-582820EB1E37}"/>
              </a:ext>
            </a:extLst>
          </p:cNvPr>
          <p:cNvSpPr/>
          <p:nvPr/>
        </p:nvSpPr>
        <p:spPr>
          <a:xfrm>
            <a:off x="9436036" y="4281178"/>
            <a:ext cx="688159" cy="546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190F1-D725-6ED5-F9E1-28A3A3A645F6}"/>
              </a:ext>
            </a:extLst>
          </p:cNvPr>
          <p:cNvSpPr txBox="1"/>
          <p:nvPr/>
        </p:nvSpPr>
        <p:spPr>
          <a:xfrm>
            <a:off x="10517799" y="1934306"/>
            <a:ext cx="954107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업무적인</a:t>
            </a:r>
            <a:endParaRPr lang="en-US" altLang="ko-KR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07E7F7-CEC9-0C92-7A9F-A26A561778F2}"/>
              </a:ext>
            </a:extLst>
          </p:cNvPr>
          <p:cNvSpPr txBox="1"/>
          <p:nvPr/>
        </p:nvSpPr>
        <p:spPr>
          <a:xfrm>
            <a:off x="10613979" y="4072206"/>
            <a:ext cx="761747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</a:t>
            </a:r>
            <a:endParaRPr lang="en-US" altLang="ko-KR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관점</a:t>
            </a:r>
          </a:p>
        </p:txBody>
      </p:sp>
    </p:spTree>
    <p:extLst>
      <p:ext uri="{BB962C8B-B14F-4D97-AF65-F5344CB8AC3E}">
        <p14:creationId xmlns:p14="http://schemas.microsoft.com/office/powerpoint/2010/main" val="293013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1773242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엑셀 실습 </a:t>
            </a:r>
            <a:r>
              <a:rPr lang="en-US" altLang="ko-KR" b="1" dirty="0">
                <a:latin typeface="나눔고딕"/>
                <a:ea typeface="나눔고딕"/>
              </a:rPr>
              <a:t>(2)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293971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Olympic.xls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E8CFD-8D18-EFD0-E37D-DE96C2A4D599}"/>
              </a:ext>
            </a:extLst>
          </p:cNvPr>
          <p:cNvSpPr/>
          <p:nvPr/>
        </p:nvSpPr>
        <p:spPr>
          <a:xfrm>
            <a:off x="517690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테이터</a:t>
            </a:r>
            <a:r>
              <a:rPr lang="ko-KR" altLang="en-US" sz="1600" b="1" dirty="0">
                <a:ea typeface="맑은 고딕"/>
              </a:rPr>
              <a:t> 추가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(3 Rows)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7024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00C9-EDE0-55E6-0855-B5A17AEC81B9}"/>
              </a:ext>
            </a:extLst>
          </p:cNvPr>
          <p:cNvSpPr/>
          <p:nvPr/>
        </p:nvSpPr>
        <p:spPr>
          <a:xfrm>
            <a:off x="741409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엑셀저장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Olympic_result.xls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0786E-04ED-A6D8-AF1A-98D41CC94F8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60743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0E219E-1311-54D4-0BDB-C17981AA8BE9}"/>
              </a:ext>
            </a:extLst>
          </p:cNvPr>
          <p:cNvSpPr/>
          <p:nvPr/>
        </p:nvSpPr>
        <p:spPr>
          <a:xfrm>
            <a:off x="293971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Read Range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D1F8F4-3630-EAC9-2193-E99FACE02919}"/>
              </a:ext>
            </a:extLst>
          </p:cNvPr>
          <p:cNvSpPr/>
          <p:nvPr/>
        </p:nvSpPr>
        <p:spPr>
          <a:xfrm>
            <a:off x="517690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Build Data Table</a:t>
            </a:r>
          </a:p>
          <a:p>
            <a:pPr algn="ctr"/>
            <a:r>
              <a:rPr lang="en-US" altLang="ko-KR" sz="1200" dirty="0">
                <a:ea typeface="맑은 고딕"/>
              </a:rPr>
              <a:t>(Default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Data)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78C505-B223-960A-1EC6-B553F2027D7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37024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5BE05-94A4-7CDA-1ADF-4A9AB7CBDD47}"/>
              </a:ext>
            </a:extLst>
          </p:cNvPr>
          <p:cNvSpPr/>
          <p:nvPr/>
        </p:nvSpPr>
        <p:spPr>
          <a:xfrm>
            <a:off x="741409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Write Range</a:t>
            </a:r>
          </a:p>
          <a:p>
            <a:pPr algn="ctr"/>
            <a:r>
              <a:rPr lang="en-US" altLang="ko-KR" sz="1300" b="1" dirty="0">
                <a:ea typeface="맑은 고딕"/>
              </a:rPr>
              <a:t>Append Range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CEE19E-3B03-119E-D8AD-36271DCB124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60743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8C40EA-9C0A-2868-5CF7-578D59656210}"/>
              </a:ext>
            </a:extLst>
          </p:cNvPr>
          <p:cNvCxnSpPr/>
          <p:nvPr/>
        </p:nvCxnSpPr>
        <p:spPr>
          <a:xfrm>
            <a:off x="1630835" y="3431351"/>
            <a:ext cx="832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1CBE-2B59-F790-0C58-DCA7AC966D45}"/>
              </a:ext>
            </a:extLst>
          </p:cNvPr>
          <p:cNvSpPr txBox="1"/>
          <p:nvPr/>
        </p:nvSpPr>
        <p:spPr>
          <a:xfrm>
            <a:off x="4638461" y="5639237"/>
            <a:ext cx="2422586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UiPath Flowchart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하기</a:t>
            </a:r>
          </a:p>
        </p:txBody>
      </p:sp>
    </p:spTree>
    <p:extLst>
      <p:ext uri="{BB962C8B-B14F-4D97-AF65-F5344CB8AC3E}">
        <p14:creationId xmlns:p14="http://schemas.microsoft.com/office/powerpoint/2010/main" val="66786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1773242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엑셀 실습 </a:t>
            </a:r>
            <a:r>
              <a:rPr lang="en-US" altLang="ko-KR" b="1" dirty="0">
                <a:latin typeface="나눔고딕"/>
                <a:ea typeface="나눔고딕"/>
              </a:rPr>
              <a:t>(3)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293971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Employees300.xls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E8CFD-8D18-EFD0-E37D-DE96C2A4D599}"/>
              </a:ext>
            </a:extLst>
          </p:cNvPr>
          <p:cNvSpPr/>
          <p:nvPr/>
        </p:nvSpPr>
        <p:spPr>
          <a:xfrm>
            <a:off x="517690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테이터</a:t>
            </a:r>
            <a:r>
              <a:rPr lang="ko-KR" altLang="en-US" sz="1600" b="1" dirty="0">
                <a:ea typeface="맑은 고딕"/>
              </a:rPr>
              <a:t> 추출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(Name, </a:t>
            </a:r>
            <a:r>
              <a:rPr lang="en-US" altLang="ko-KR" sz="1200" b="1" dirty="0">
                <a:ea typeface="맑은 고딕"/>
              </a:rPr>
              <a:t>Age, Income</a:t>
            </a:r>
            <a:r>
              <a:rPr lang="en-US" altLang="ko-KR" sz="1200" dirty="0">
                <a:ea typeface="맑은 고딕"/>
              </a:rPr>
              <a:t>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7024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00C9-EDE0-55E6-0855-B5A17AEC81B9}"/>
              </a:ext>
            </a:extLst>
          </p:cNvPr>
          <p:cNvSpPr/>
          <p:nvPr/>
        </p:nvSpPr>
        <p:spPr>
          <a:xfrm>
            <a:off x="741409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엑셀저장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 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0786E-04ED-A6D8-AF1A-98D41CC94F8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60743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0E219E-1311-54D4-0BDB-C17981AA8BE9}"/>
              </a:ext>
            </a:extLst>
          </p:cNvPr>
          <p:cNvSpPr/>
          <p:nvPr/>
        </p:nvSpPr>
        <p:spPr>
          <a:xfrm>
            <a:off x="192161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Read Range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D1F8F4-3630-EAC9-2193-E99FACE02919}"/>
              </a:ext>
            </a:extLst>
          </p:cNvPr>
          <p:cNvSpPr/>
          <p:nvPr/>
        </p:nvSpPr>
        <p:spPr>
          <a:xfrm>
            <a:off x="415880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Build Data Table</a:t>
            </a:r>
          </a:p>
          <a:p>
            <a:pPr algn="ctr"/>
            <a:r>
              <a:rPr lang="en-US" altLang="ko-KR" sz="1200" dirty="0">
                <a:ea typeface="맑은 고딕"/>
              </a:rPr>
              <a:t>(Empty)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78C505-B223-960A-1EC6-B553F2027D7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35214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5BE05-94A4-7CDA-1ADF-4A9AB7CBDD47}"/>
              </a:ext>
            </a:extLst>
          </p:cNvPr>
          <p:cNvSpPr/>
          <p:nvPr/>
        </p:nvSpPr>
        <p:spPr>
          <a:xfrm>
            <a:off x="8620721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Write Range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CEE19E-3B03-119E-D8AD-36271DCB124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5589334" y="4560578"/>
            <a:ext cx="8855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8C40EA-9C0A-2868-5CF7-578D59656210}"/>
              </a:ext>
            </a:extLst>
          </p:cNvPr>
          <p:cNvCxnSpPr/>
          <p:nvPr/>
        </p:nvCxnSpPr>
        <p:spPr>
          <a:xfrm>
            <a:off x="1630835" y="3431351"/>
            <a:ext cx="832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1CBE-2B59-F790-0C58-DCA7AC966D45}"/>
              </a:ext>
            </a:extLst>
          </p:cNvPr>
          <p:cNvSpPr txBox="1"/>
          <p:nvPr/>
        </p:nvSpPr>
        <p:spPr>
          <a:xfrm>
            <a:off x="4638461" y="5639237"/>
            <a:ext cx="2422586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UiPath Flowchart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하기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776A7C-DCC5-90B7-2323-46E720D4AC8C}"/>
              </a:ext>
            </a:extLst>
          </p:cNvPr>
          <p:cNvSpPr/>
          <p:nvPr/>
        </p:nvSpPr>
        <p:spPr>
          <a:xfrm>
            <a:off x="6474929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For Each Row</a:t>
            </a:r>
          </a:p>
          <a:p>
            <a:pPr algn="ctr"/>
            <a:r>
              <a:rPr lang="en-US" altLang="ko-KR" sz="1300" b="1" dirty="0">
                <a:ea typeface="맑은 고딕"/>
              </a:rPr>
              <a:t>Get Row Item</a:t>
            </a:r>
          </a:p>
          <a:p>
            <a:pPr algn="ctr"/>
            <a:r>
              <a:rPr lang="en-US" altLang="ko-KR" sz="1300" b="1" dirty="0">
                <a:ea typeface="맑은 고딕"/>
              </a:rPr>
              <a:t>Add Data Row</a:t>
            </a:r>
            <a:endParaRPr lang="ko-KR" altLang="en-US" sz="1300" b="1" dirty="0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201947-9FD7-1F25-37B6-967BAFCE274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7905457" y="4560578"/>
            <a:ext cx="7152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1773242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엑셀 실습 </a:t>
            </a:r>
            <a:r>
              <a:rPr lang="en-US" altLang="ko-KR" b="1" dirty="0">
                <a:latin typeface="나눔고딕"/>
                <a:ea typeface="나눔고딕"/>
              </a:rPr>
              <a:t>(4)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192161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Employees300.xls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E8CFD-8D18-EFD0-E37D-DE96C2A4D599}"/>
              </a:ext>
            </a:extLst>
          </p:cNvPr>
          <p:cNvSpPr/>
          <p:nvPr/>
        </p:nvSpPr>
        <p:spPr>
          <a:xfrm>
            <a:off x="415880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테이터</a:t>
            </a:r>
            <a:r>
              <a:rPr lang="ko-KR" altLang="en-US" sz="1600" b="1" dirty="0">
                <a:ea typeface="맑은 고딕"/>
              </a:rPr>
              <a:t> 추출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(Name, </a:t>
            </a:r>
            <a:r>
              <a:rPr lang="en-US" altLang="ko-KR" sz="1200" b="1" dirty="0">
                <a:ea typeface="맑은 고딕"/>
              </a:rPr>
              <a:t>Age, Income</a:t>
            </a:r>
            <a:r>
              <a:rPr lang="en-US" altLang="ko-KR" sz="1200" dirty="0">
                <a:ea typeface="맑은 고딕"/>
              </a:rPr>
              <a:t>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5214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00C9-EDE0-55E6-0855-B5A17AEC81B9}"/>
              </a:ext>
            </a:extLst>
          </p:cNvPr>
          <p:cNvSpPr/>
          <p:nvPr/>
        </p:nvSpPr>
        <p:spPr>
          <a:xfrm>
            <a:off x="6474929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엑셀시트추가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 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0786E-04ED-A6D8-AF1A-98D41CC94F8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89334" y="2328261"/>
            <a:ext cx="8855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0E219E-1311-54D4-0BDB-C17981AA8BE9}"/>
              </a:ext>
            </a:extLst>
          </p:cNvPr>
          <p:cNvSpPr/>
          <p:nvPr/>
        </p:nvSpPr>
        <p:spPr>
          <a:xfrm>
            <a:off x="192161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Read Range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D1F8F4-3630-EAC9-2193-E99FACE02919}"/>
              </a:ext>
            </a:extLst>
          </p:cNvPr>
          <p:cNvSpPr/>
          <p:nvPr/>
        </p:nvSpPr>
        <p:spPr>
          <a:xfrm>
            <a:off x="415880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Build Data Table</a:t>
            </a:r>
          </a:p>
          <a:p>
            <a:pPr algn="ctr"/>
            <a:r>
              <a:rPr lang="en-US" altLang="ko-KR" sz="1200" dirty="0">
                <a:ea typeface="맑은 고딕"/>
              </a:rPr>
              <a:t>(Empty)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78C505-B223-960A-1EC6-B553F2027D7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35214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5BE05-94A4-7CDA-1ADF-4A9AB7CBDD47}"/>
              </a:ext>
            </a:extLst>
          </p:cNvPr>
          <p:cNvSpPr/>
          <p:nvPr/>
        </p:nvSpPr>
        <p:spPr>
          <a:xfrm>
            <a:off x="8620721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Write Range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CEE19E-3B03-119E-D8AD-36271DCB124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5589334" y="4560578"/>
            <a:ext cx="8855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8C40EA-9C0A-2868-5CF7-578D59656210}"/>
              </a:ext>
            </a:extLst>
          </p:cNvPr>
          <p:cNvCxnSpPr/>
          <p:nvPr/>
        </p:nvCxnSpPr>
        <p:spPr>
          <a:xfrm>
            <a:off x="1630835" y="3431351"/>
            <a:ext cx="832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1CBE-2B59-F790-0C58-DCA7AC966D45}"/>
              </a:ext>
            </a:extLst>
          </p:cNvPr>
          <p:cNvSpPr txBox="1"/>
          <p:nvPr/>
        </p:nvSpPr>
        <p:spPr>
          <a:xfrm>
            <a:off x="4638461" y="5639237"/>
            <a:ext cx="2422586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UiPath Flowchart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하기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776A7C-DCC5-90B7-2323-46E720D4AC8C}"/>
              </a:ext>
            </a:extLst>
          </p:cNvPr>
          <p:cNvSpPr/>
          <p:nvPr/>
        </p:nvSpPr>
        <p:spPr>
          <a:xfrm>
            <a:off x="6474929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For Each Row</a:t>
            </a:r>
          </a:p>
          <a:p>
            <a:pPr algn="ctr"/>
            <a:r>
              <a:rPr lang="en-US" altLang="ko-KR" sz="1300" b="1" dirty="0">
                <a:ea typeface="맑은 고딕"/>
              </a:rPr>
              <a:t>Get Row Item</a:t>
            </a:r>
          </a:p>
          <a:p>
            <a:pPr algn="ctr"/>
            <a:r>
              <a:rPr lang="en-US" altLang="ko-KR" sz="1300" b="1" dirty="0">
                <a:ea typeface="맑은 고딕"/>
              </a:rPr>
              <a:t>Add Data Row</a:t>
            </a:r>
            <a:endParaRPr lang="ko-KR" altLang="en-US" sz="1300" b="1" dirty="0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201947-9FD7-1F25-37B6-967BAFCE274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7905457" y="4560578"/>
            <a:ext cx="7152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BCE2-6441-FC45-CB71-B86390498CBD}"/>
              </a:ext>
            </a:extLst>
          </p:cNvPr>
          <p:cNvSpPr/>
          <p:nvPr/>
        </p:nvSpPr>
        <p:spPr>
          <a:xfrm>
            <a:off x="8620721" y="1832943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엑셀저장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 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02DB20-EF87-DCB7-971C-5B7EC107946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905457" y="2325703"/>
            <a:ext cx="715264" cy="2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6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1773242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엑셀 실습 </a:t>
            </a:r>
            <a:r>
              <a:rPr lang="en-US" altLang="ko-KR" b="1" dirty="0">
                <a:latin typeface="나눔고딕"/>
                <a:ea typeface="나눔고딕"/>
              </a:rPr>
              <a:t>(5)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192161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Employees300.xls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E8CFD-8D18-EFD0-E37D-DE96C2A4D599}"/>
              </a:ext>
            </a:extLst>
          </p:cNvPr>
          <p:cNvSpPr/>
          <p:nvPr/>
        </p:nvSpPr>
        <p:spPr>
          <a:xfrm>
            <a:off x="4158806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테이터</a:t>
            </a:r>
            <a:r>
              <a:rPr lang="ko-KR" altLang="en-US" sz="1600" b="1" dirty="0">
                <a:ea typeface="맑은 고딕"/>
              </a:rPr>
              <a:t> 추출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(</a:t>
            </a:r>
            <a:r>
              <a:rPr lang="en-US" altLang="ko-KR" sz="1200" b="1" dirty="0">
                <a:ea typeface="맑은 고딕"/>
              </a:rPr>
              <a:t>Name</a:t>
            </a:r>
            <a:r>
              <a:rPr lang="en-US" altLang="ko-KR" sz="1200" dirty="0">
                <a:ea typeface="맑은 고딕"/>
              </a:rPr>
              <a:t>, Age, Income)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52144" y="2328261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00C9-EDE0-55E6-0855-B5A17AEC81B9}"/>
              </a:ext>
            </a:extLst>
          </p:cNvPr>
          <p:cNvSpPr/>
          <p:nvPr/>
        </p:nvSpPr>
        <p:spPr>
          <a:xfrm>
            <a:off x="6474929" y="1835501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엑셀시트추가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 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0786E-04ED-A6D8-AF1A-98D41CC94F8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89334" y="2328261"/>
            <a:ext cx="8855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8C40EA-9C0A-2868-5CF7-578D59656210}"/>
              </a:ext>
            </a:extLst>
          </p:cNvPr>
          <p:cNvCxnSpPr/>
          <p:nvPr/>
        </p:nvCxnSpPr>
        <p:spPr>
          <a:xfrm>
            <a:off x="1630835" y="3431351"/>
            <a:ext cx="832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1CBE-2B59-F790-0C58-DCA7AC966D45}"/>
              </a:ext>
            </a:extLst>
          </p:cNvPr>
          <p:cNvSpPr txBox="1"/>
          <p:nvPr/>
        </p:nvSpPr>
        <p:spPr>
          <a:xfrm>
            <a:off x="4638461" y="5639237"/>
            <a:ext cx="2422586" cy="7879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UiPath Flowchart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하기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BCE2-6441-FC45-CB71-B86390498CBD}"/>
              </a:ext>
            </a:extLst>
          </p:cNvPr>
          <p:cNvSpPr/>
          <p:nvPr/>
        </p:nvSpPr>
        <p:spPr>
          <a:xfrm>
            <a:off x="8620721" y="1832943"/>
            <a:ext cx="1430528" cy="9855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엑셀저장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Employees300 _result.xls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02DB20-EF87-DCB7-971C-5B7EC107946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905457" y="2325703"/>
            <a:ext cx="715264" cy="2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E0576-4623-85B9-9792-7F51A0122275}"/>
              </a:ext>
            </a:extLst>
          </p:cNvPr>
          <p:cNvSpPr/>
          <p:nvPr/>
        </p:nvSpPr>
        <p:spPr>
          <a:xfrm>
            <a:off x="293971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Read Range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CBAEA8-F3E9-53E9-79BD-34E5E035F276}"/>
              </a:ext>
            </a:extLst>
          </p:cNvPr>
          <p:cNvSpPr/>
          <p:nvPr/>
        </p:nvSpPr>
        <p:spPr>
          <a:xfrm>
            <a:off x="517690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Filter Data Table</a:t>
            </a:r>
          </a:p>
          <a:p>
            <a:pPr algn="ctr"/>
            <a:r>
              <a:rPr lang="en-US" altLang="ko-KR" sz="1200" dirty="0">
                <a:ea typeface="맑은 고딕"/>
              </a:rPr>
              <a:t>(Row, Column)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47E4B5-BC50-D150-E402-7474694D7F4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37024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CAAE72-ED27-F1FD-7508-0DE872C0C08F}"/>
              </a:ext>
            </a:extLst>
          </p:cNvPr>
          <p:cNvSpPr/>
          <p:nvPr/>
        </p:nvSpPr>
        <p:spPr>
          <a:xfrm>
            <a:off x="7414096" y="4067818"/>
            <a:ext cx="1430528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ea typeface="맑은 고딕"/>
              </a:rPr>
              <a:t>Excel Application Scope</a:t>
            </a:r>
          </a:p>
          <a:p>
            <a:pPr algn="ctr"/>
            <a:r>
              <a:rPr lang="en-US" altLang="ko-KR" sz="1300" b="1" dirty="0">
                <a:ea typeface="맑은 고딕"/>
              </a:rPr>
              <a:t>Write Range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057793-9BBF-2FEE-6584-C58B5AEBC57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07434" y="4560578"/>
            <a:ext cx="8066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2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2981907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 엑셀</a:t>
            </a:r>
            <a:r>
              <a:rPr lang="en-US" altLang="ko-KR" b="1" dirty="0">
                <a:latin typeface="나눔고딕"/>
                <a:ea typeface="나눔고딕"/>
              </a:rPr>
              <a:t> + </a:t>
            </a:r>
            <a:r>
              <a:rPr lang="ko-KR" altLang="en-US" b="1" dirty="0">
                <a:latin typeface="나눔고딕"/>
                <a:ea typeface="나눔고딕"/>
              </a:rPr>
              <a:t>웹사이트 실습 </a:t>
            </a:r>
            <a:r>
              <a:rPr lang="en-US" altLang="ko-KR" b="1" dirty="0">
                <a:latin typeface="나눔고딕"/>
                <a:ea typeface="나눔고딕"/>
              </a:rPr>
              <a:t>(1)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1007609" y="3071923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Address.xls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38137" y="3517329"/>
            <a:ext cx="716642" cy="2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033490-F328-98C1-44D3-EB041AAE0559}"/>
              </a:ext>
            </a:extLst>
          </p:cNvPr>
          <p:cNvSpPr/>
          <p:nvPr/>
        </p:nvSpPr>
        <p:spPr>
          <a:xfrm>
            <a:off x="315477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주소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검색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사이트 열기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9764D9-0E5A-DA6A-30BA-207CEB884E18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585307" y="3517329"/>
            <a:ext cx="7166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C3294E-31A1-DE16-24BB-F4EF9B6EAC38}"/>
              </a:ext>
            </a:extLst>
          </p:cNvPr>
          <p:cNvSpPr/>
          <p:nvPr/>
        </p:nvSpPr>
        <p:spPr>
          <a:xfrm>
            <a:off x="530194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 주소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600" b="1" dirty="0">
                <a:ea typeface="맑은 고딕"/>
              </a:rPr>
              <a:t>Copy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96AD3F-179F-185E-F9CA-13D58DF9DAB5}"/>
              </a:ext>
            </a:extLst>
          </p:cNvPr>
          <p:cNvSpPr/>
          <p:nvPr/>
        </p:nvSpPr>
        <p:spPr>
          <a:xfrm>
            <a:off x="744911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웹브라우저</a:t>
            </a:r>
            <a:r>
              <a:rPr lang="ko-KR" altLang="en-US" sz="1600" b="1" dirty="0">
                <a:ea typeface="맑은 고딕"/>
              </a:rPr>
              <a:t> 주소 </a:t>
            </a:r>
            <a:r>
              <a:rPr lang="en-US" altLang="ko-KR" sz="1600" b="1" dirty="0">
                <a:ea typeface="맑은 고딕"/>
              </a:rPr>
              <a:t>Paste</a:t>
            </a:r>
          </a:p>
          <a:p>
            <a:pPr algn="ctr"/>
            <a:r>
              <a:rPr lang="en-US" altLang="ko-KR" sz="1600" b="1" dirty="0">
                <a:ea typeface="맑은 고딕"/>
              </a:rPr>
              <a:t>&amp; </a:t>
            </a:r>
            <a:r>
              <a:rPr lang="ko-KR" altLang="en-US" sz="1600" b="1" dirty="0">
                <a:ea typeface="맑은 고딕"/>
              </a:rPr>
              <a:t>검색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F58788-4ADC-3D4D-843C-51A302D8CE2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732477" y="3517329"/>
            <a:ext cx="7166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EE6AAA-1130-87F4-8DBB-FF70DD2A8210}"/>
              </a:ext>
            </a:extLst>
          </p:cNvPr>
          <p:cNvSpPr/>
          <p:nvPr/>
        </p:nvSpPr>
        <p:spPr>
          <a:xfrm>
            <a:off x="9596288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주소 확인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60A819-C045-78DC-1B6F-018A93E00501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879647" y="3517329"/>
            <a:ext cx="716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B3CD43E-812F-05C5-8BAE-043F0F2D4193}"/>
              </a:ext>
            </a:extLst>
          </p:cNvPr>
          <p:cNvSpPr/>
          <p:nvPr/>
        </p:nvSpPr>
        <p:spPr>
          <a:xfrm>
            <a:off x="932472" y="1777203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 작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2A5544-6542-AFA2-1451-3010E36451D7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>
            <a:off x="1717055" y="2673130"/>
            <a:ext cx="5818" cy="3987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DE974096-FB92-9276-F63F-E316070BED27}"/>
              </a:ext>
            </a:extLst>
          </p:cNvPr>
          <p:cNvSpPr/>
          <p:nvPr/>
        </p:nvSpPr>
        <p:spPr>
          <a:xfrm>
            <a:off x="7194557" y="4540256"/>
            <a:ext cx="2011220" cy="895927"/>
          </a:xfrm>
          <a:prstGeom prst="flowChartDecis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주소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9E0E4F3-4988-7A69-2096-13F83C241A9F}"/>
              </a:ext>
            </a:extLst>
          </p:cNvPr>
          <p:cNvCxnSpPr>
            <a:cxnSpLocks/>
            <a:stCxn id="42" idx="2"/>
            <a:endCxn id="26" idx="2"/>
          </p:cNvCxnSpPr>
          <p:nvPr/>
        </p:nvCxnSpPr>
        <p:spPr>
          <a:xfrm rot="5400000" flipH="1">
            <a:off x="6373244" y="3609261"/>
            <a:ext cx="1470891" cy="2182954"/>
          </a:xfrm>
          <a:prstGeom prst="bentConnector3">
            <a:avLst>
              <a:gd name="adj1" fmla="val -155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2">
            <a:extLst>
              <a:ext uri="{FF2B5EF4-FFF2-40B4-BE49-F238E27FC236}">
                <a16:creationId xmlns:a16="http://schemas.microsoft.com/office/drawing/2014/main" id="{E9AFF14E-925C-97C7-06AF-9F59ACCB1E1E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8968378" y="3197082"/>
            <a:ext cx="574964" cy="2111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9897D1-59E8-3C08-1B84-A55C6FC2F2C4}"/>
              </a:ext>
            </a:extLst>
          </p:cNvPr>
          <p:cNvSpPr/>
          <p:nvPr/>
        </p:nvSpPr>
        <p:spPr>
          <a:xfrm>
            <a:off x="9596288" y="5596343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종 료</a:t>
            </a:r>
          </a:p>
        </p:txBody>
      </p:sp>
      <p:cxnSp>
        <p:nvCxnSpPr>
          <p:cNvPr id="53" name="직선 화살표 연결선 42">
            <a:extLst>
              <a:ext uri="{FF2B5EF4-FFF2-40B4-BE49-F238E27FC236}">
                <a16:creationId xmlns:a16="http://schemas.microsoft.com/office/drawing/2014/main" id="{62C386C0-D786-45F4-4AC2-189072813C64}"/>
              </a:ext>
            </a:extLst>
          </p:cNvPr>
          <p:cNvCxnSpPr>
            <a:cxnSpLocks/>
            <a:stCxn id="42" idx="3"/>
            <a:endCxn id="52" idx="0"/>
          </p:cNvCxnSpPr>
          <p:nvPr/>
        </p:nvCxnSpPr>
        <p:spPr>
          <a:xfrm>
            <a:off x="9205777" y="4988220"/>
            <a:ext cx="1175094" cy="6081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5E8D7F-DF22-3D8A-B597-57D94DF1D8F6}"/>
              </a:ext>
            </a:extLst>
          </p:cNvPr>
          <p:cNvSpPr txBox="1"/>
          <p:nvPr/>
        </p:nvSpPr>
        <p:spPr>
          <a:xfrm>
            <a:off x="8027757" y="5405670"/>
            <a:ext cx="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맑은 고딕"/>
              </a:rPr>
              <a:t>Yes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1182B7-E4A3-8F63-E00A-9CAC22029D05}"/>
              </a:ext>
            </a:extLst>
          </p:cNvPr>
          <p:cNvSpPr txBox="1"/>
          <p:nvPr/>
        </p:nvSpPr>
        <p:spPr>
          <a:xfrm>
            <a:off x="8928962" y="4697319"/>
            <a:ext cx="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맑은 고딕"/>
              </a:rPr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23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</a:t>
            </a:r>
            <a:r>
              <a:rPr lang="en-US" altLang="ko-KR" dirty="0"/>
              <a:t>&amp;</a:t>
            </a:r>
            <a:r>
              <a:rPr lang="ko-KR" altLang="en-US" dirty="0"/>
              <a:t>데이터테이블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2981907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 엑셀</a:t>
            </a:r>
            <a:r>
              <a:rPr lang="en-US" altLang="ko-KR" b="1" dirty="0">
                <a:latin typeface="나눔고딕"/>
                <a:ea typeface="나눔고딕"/>
              </a:rPr>
              <a:t> + </a:t>
            </a:r>
            <a:r>
              <a:rPr lang="ko-KR" altLang="en-US" b="1" dirty="0">
                <a:latin typeface="나눔고딕"/>
                <a:ea typeface="나눔고딕"/>
              </a:rPr>
              <a:t>웹사이트 실습 </a:t>
            </a:r>
            <a:r>
              <a:rPr lang="en-US" altLang="ko-KR" b="1" dirty="0">
                <a:latin typeface="나눔고딕"/>
                <a:ea typeface="나눔고딕"/>
              </a:rPr>
              <a:t>(2)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3129069" y="1953991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a typeface="맑은 고딕"/>
              </a:rPr>
              <a:t>ACME </a:t>
            </a:r>
            <a:r>
              <a:rPr lang="ko-KR" altLang="en-US" sz="1400" b="1" dirty="0">
                <a:ea typeface="맑은 고딕"/>
              </a:rPr>
              <a:t>사이트</a:t>
            </a:r>
            <a:r>
              <a:rPr lang="en-US" altLang="ko-KR" sz="1400" b="1" dirty="0">
                <a:ea typeface="맑은 고딕"/>
              </a:rPr>
              <a:t> </a:t>
            </a:r>
            <a:r>
              <a:rPr lang="ko-KR" altLang="en-US" sz="1400" b="1" dirty="0">
                <a:ea typeface="맑은 고딕"/>
              </a:rPr>
              <a:t>접속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559597" y="2399397"/>
            <a:ext cx="864911" cy="2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033490-F328-98C1-44D3-EB041AAE0559}"/>
              </a:ext>
            </a:extLst>
          </p:cNvPr>
          <p:cNvSpPr/>
          <p:nvPr/>
        </p:nvSpPr>
        <p:spPr>
          <a:xfrm>
            <a:off x="5424508" y="1951433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사이트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 로그인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9764D9-0E5A-DA6A-30BA-207CEB884E18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6855036" y="2399397"/>
            <a:ext cx="8649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C3294E-31A1-DE16-24BB-F4EF9B6EAC38}"/>
              </a:ext>
            </a:extLst>
          </p:cNvPr>
          <p:cNvSpPr/>
          <p:nvPr/>
        </p:nvSpPr>
        <p:spPr>
          <a:xfrm>
            <a:off x="7719947" y="1951433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메뉴 선택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600" b="1" dirty="0">
                <a:ea typeface="맑은 고딕"/>
              </a:rPr>
              <a:t>(Work Item)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96AD3F-179F-185E-F9CA-13D58DF9DAB5}"/>
              </a:ext>
            </a:extLst>
          </p:cNvPr>
          <p:cNvSpPr/>
          <p:nvPr/>
        </p:nvSpPr>
        <p:spPr>
          <a:xfrm>
            <a:off x="3129069" y="4064000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전체 목록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엑셀 저장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F58788-4ADC-3D4D-843C-51A302D8CE20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5400000">
            <a:off x="5531452" y="1160241"/>
            <a:ext cx="1216640" cy="45908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EE6AAA-1130-87F4-8DBB-FF70DD2A8210}"/>
              </a:ext>
            </a:extLst>
          </p:cNvPr>
          <p:cNvSpPr/>
          <p:nvPr/>
        </p:nvSpPr>
        <p:spPr>
          <a:xfrm>
            <a:off x="5424508" y="4066559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 가공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200" b="1" dirty="0">
                <a:ea typeface="맑은 고딕"/>
              </a:rPr>
              <a:t>- 3 Columns</a:t>
            </a:r>
          </a:p>
          <a:p>
            <a:r>
              <a:rPr lang="en-US" altLang="ko-KR" sz="1200" b="1" dirty="0">
                <a:ea typeface="맑은 고딕"/>
              </a:rPr>
              <a:t>- Filtering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60A819-C045-78DC-1B6F-018A93E00501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559597" y="4511964"/>
            <a:ext cx="864911" cy="25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B3CD43E-812F-05C5-8BAE-043F0F2D4193}"/>
              </a:ext>
            </a:extLst>
          </p:cNvPr>
          <p:cNvSpPr/>
          <p:nvPr/>
        </p:nvSpPr>
        <p:spPr>
          <a:xfrm>
            <a:off x="694993" y="1948873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 작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2A5544-6542-AFA2-1451-3010E36451D7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2264158" y="2396837"/>
            <a:ext cx="864911" cy="5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9897D1-59E8-3C08-1B84-A55C6FC2F2C4}"/>
              </a:ext>
            </a:extLst>
          </p:cNvPr>
          <p:cNvSpPr/>
          <p:nvPr/>
        </p:nvSpPr>
        <p:spPr>
          <a:xfrm>
            <a:off x="10015388" y="4064000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종 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E174F3-36EC-CF15-0AC2-BC003C399CF8}"/>
              </a:ext>
            </a:extLst>
          </p:cNvPr>
          <p:cNvSpPr/>
          <p:nvPr/>
        </p:nvSpPr>
        <p:spPr>
          <a:xfrm>
            <a:off x="7719947" y="4066559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 저장</a:t>
            </a:r>
            <a:endParaRPr lang="en-US" altLang="ko-KR" sz="1200" b="1" dirty="0">
              <a:ea typeface="맑은 고딕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DD8C3-7BC8-3230-43B8-E9E5871425D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6855036" y="4514523"/>
            <a:ext cx="8649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453DC4-D2FE-46D3-43CF-0890091FAA2A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9150475" y="4511964"/>
            <a:ext cx="864913" cy="25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FE2FCF-EC29-A0A9-27C0-9E6027B9A6FD}"/>
              </a:ext>
            </a:extLst>
          </p:cNvPr>
          <p:cNvSpPr txBox="1"/>
          <p:nvPr/>
        </p:nvSpPr>
        <p:spPr>
          <a:xfrm>
            <a:off x="3836567" y="5278082"/>
            <a:ext cx="4518866" cy="115724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 Data Table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+ Get Row Item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</p:txBody>
      </p:sp>
    </p:spTree>
    <p:extLst>
      <p:ext uri="{BB962C8B-B14F-4D97-AF65-F5344CB8AC3E}">
        <p14:creationId xmlns:p14="http://schemas.microsoft.com/office/powerpoint/2010/main" val="233766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851182B7-E4A3-8F63-E00A-9CAC22029D05}"/>
              </a:ext>
            </a:extLst>
          </p:cNvPr>
          <p:cNvSpPr txBox="1"/>
          <p:nvPr/>
        </p:nvSpPr>
        <p:spPr>
          <a:xfrm>
            <a:off x="7912962" y="4697319"/>
            <a:ext cx="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맑은 고딕"/>
              </a:rPr>
              <a:t>No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080708"/>
            <a:ext cx="2981907" cy="4593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/>
                <a:ea typeface="나눔고딕"/>
              </a:rPr>
              <a:t> 엑셀</a:t>
            </a:r>
            <a:r>
              <a:rPr lang="en-US" altLang="ko-KR" b="1" dirty="0">
                <a:latin typeface="나눔고딕"/>
                <a:ea typeface="나눔고딕"/>
              </a:rPr>
              <a:t> + </a:t>
            </a:r>
            <a:r>
              <a:rPr lang="ko-KR" altLang="en-US" b="1" dirty="0">
                <a:latin typeface="나눔고딕"/>
                <a:ea typeface="나눔고딕"/>
              </a:rPr>
              <a:t>웹사이트 실습 </a:t>
            </a:r>
            <a:r>
              <a:rPr lang="en-US" altLang="ko-KR" b="1" dirty="0">
                <a:latin typeface="나눔고딕"/>
                <a:ea typeface="나눔고딕"/>
              </a:rPr>
              <a:t>(3)</a:t>
            </a:r>
            <a:endParaRPr lang="ko-KR" altLang="en-US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C4CD5-B512-289A-260D-A24EDF41681F}"/>
              </a:ext>
            </a:extLst>
          </p:cNvPr>
          <p:cNvSpPr/>
          <p:nvPr/>
        </p:nvSpPr>
        <p:spPr>
          <a:xfrm>
            <a:off x="1007609" y="3071923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엑셀열기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200" dirty="0">
                <a:ea typeface="맑은 고딕"/>
              </a:rPr>
              <a:t>Address.xls</a:t>
            </a:r>
            <a:endParaRPr lang="ko-KR" altLang="en-US" sz="12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AE7F66-7251-B05F-5F89-2DA1B56BEB4A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38137" y="3517329"/>
            <a:ext cx="381362" cy="2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033490-F328-98C1-44D3-EB041AAE0559}"/>
              </a:ext>
            </a:extLst>
          </p:cNvPr>
          <p:cNvSpPr/>
          <p:nvPr/>
        </p:nvSpPr>
        <p:spPr>
          <a:xfrm>
            <a:off x="281949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주소</a:t>
            </a:r>
            <a:r>
              <a:rPr lang="en-US" altLang="ko-KR" sz="1600" b="1" dirty="0">
                <a:ea typeface="맑은 고딕"/>
              </a:rPr>
              <a:t> </a:t>
            </a:r>
            <a:r>
              <a:rPr lang="ko-KR" altLang="en-US" sz="1600" b="1" dirty="0">
                <a:ea typeface="맑은 고딕"/>
              </a:rPr>
              <a:t>검색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사이트 열기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9764D9-0E5A-DA6A-30BA-207CEB884E18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250027" y="3517329"/>
            <a:ext cx="3813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C3294E-31A1-DE16-24BB-F4EF9B6EAC38}"/>
              </a:ext>
            </a:extLst>
          </p:cNvPr>
          <p:cNvSpPr/>
          <p:nvPr/>
        </p:nvSpPr>
        <p:spPr>
          <a:xfrm>
            <a:off x="463138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엑셀 주소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en-US" altLang="ko-KR" sz="1600" b="1" dirty="0">
                <a:ea typeface="맑은 고딕"/>
              </a:rPr>
              <a:t>Copy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96AD3F-179F-185E-F9CA-13D58DF9DAB5}"/>
              </a:ext>
            </a:extLst>
          </p:cNvPr>
          <p:cNvSpPr/>
          <p:nvPr/>
        </p:nvSpPr>
        <p:spPr>
          <a:xfrm>
            <a:off x="644327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a typeface="맑은 고딕"/>
              </a:rPr>
              <a:t>웹브라우저</a:t>
            </a:r>
            <a:r>
              <a:rPr lang="ko-KR" altLang="en-US" sz="1600" b="1" dirty="0">
                <a:ea typeface="맑은 고딕"/>
              </a:rPr>
              <a:t> 주소 </a:t>
            </a:r>
            <a:r>
              <a:rPr lang="en-US" altLang="ko-KR" sz="1600" b="1" dirty="0">
                <a:ea typeface="맑은 고딕"/>
              </a:rPr>
              <a:t>Paste</a:t>
            </a:r>
          </a:p>
          <a:p>
            <a:pPr algn="ctr"/>
            <a:r>
              <a:rPr lang="en-US" altLang="ko-KR" sz="1600" b="1" dirty="0">
                <a:ea typeface="맑은 고딕"/>
              </a:rPr>
              <a:t>&amp; </a:t>
            </a:r>
            <a:r>
              <a:rPr lang="ko-KR" altLang="en-US" sz="1600" b="1" dirty="0">
                <a:ea typeface="맑은 고딕"/>
              </a:rPr>
              <a:t>검색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F58788-4ADC-3D4D-843C-51A302D8CE2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061917" y="3517329"/>
            <a:ext cx="3813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EE6AAA-1130-87F4-8DBB-FF70DD2A8210}"/>
              </a:ext>
            </a:extLst>
          </p:cNvPr>
          <p:cNvSpPr/>
          <p:nvPr/>
        </p:nvSpPr>
        <p:spPr>
          <a:xfrm>
            <a:off x="8255169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주소 확인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60A819-C045-78DC-1B6F-018A93E00501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7873807" y="3517329"/>
            <a:ext cx="3813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B3CD43E-812F-05C5-8BAE-043F0F2D4193}"/>
              </a:ext>
            </a:extLst>
          </p:cNvPr>
          <p:cNvSpPr/>
          <p:nvPr/>
        </p:nvSpPr>
        <p:spPr>
          <a:xfrm>
            <a:off x="932472" y="1777203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 작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2A5544-6542-AFA2-1451-3010E36451D7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>
            <a:off x="1717055" y="2673130"/>
            <a:ext cx="5818" cy="3987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DE974096-FB92-9276-F63F-E316070BED27}"/>
              </a:ext>
            </a:extLst>
          </p:cNvPr>
          <p:cNvSpPr/>
          <p:nvPr/>
        </p:nvSpPr>
        <p:spPr>
          <a:xfrm>
            <a:off x="6178557" y="4540256"/>
            <a:ext cx="2011220" cy="895927"/>
          </a:xfrm>
          <a:prstGeom prst="flowChartDecis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주소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9E0E4F3-4988-7A69-2096-13F83C241A9F}"/>
              </a:ext>
            </a:extLst>
          </p:cNvPr>
          <p:cNvCxnSpPr>
            <a:cxnSpLocks/>
            <a:stCxn id="42" idx="2"/>
            <a:endCxn id="26" idx="2"/>
          </p:cNvCxnSpPr>
          <p:nvPr/>
        </p:nvCxnSpPr>
        <p:spPr>
          <a:xfrm rot="5400000" flipH="1">
            <a:off x="5529964" y="3781981"/>
            <a:ext cx="1470891" cy="1837514"/>
          </a:xfrm>
          <a:prstGeom prst="bentConnector3">
            <a:avLst>
              <a:gd name="adj1" fmla="val -155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2">
            <a:extLst>
              <a:ext uri="{FF2B5EF4-FFF2-40B4-BE49-F238E27FC236}">
                <a16:creationId xmlns:a16="http://schemas.microsoft.com/office/drawing/2014/main" id="{E9AFF14E-925C-97C7-06AF-9F59ACCB1E1E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5400000">
            <a:off x="8695762" y="2453697"/>
            <a:ext cx="574964" cy="3598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9897D1-59E8-3C08-1B84-A55C6FC2F2C4}"/>
              </a:ext>
            </a:extLst>
          </p:cNvPr>
          <p:cNvSpPr/>
          <p:nvPr/>
        </p:nvSpPr>
        <p:spPr>
          <a:xfrm>
            <a:off x="9977288" y="5596343"/>
            <a:ext cx="1569165" cy="895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종 료</a:t>
            </a:r>
          </a:p>
        </p:txBody>
      </p:sp>
      <p:cxnSp>
        <p:nvCxnSpPr>
          <p:cNvPr id="53" name="직선 화살표 연결선 42">
            <a:extLst>
              <a:ext uri="{FF2B5EF4-FFF2-40B4-BE49-F238E27FC236}">
                <a16:creationId xmlns:a16="http://schemas.microsoft.com/office/drawing/2014/main" id="{62C386C0-D786-45F4-4AC2-189072813C64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0109467" y="4983107"/>
            <a:ext cx="652404" cy="6132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5E8D7F-DF22-3D8A-B597-57D94DF1D8F6}"/>
              </a:ext>
            </a:extLst>
          </p:cNvPr>
          <p:cNvSpPr txBox="1"/>
          <p:nvPr/>
        </p:nvSpPr>
        <p:spPr>
          <a:xfrm>
            <a:off x="7011757" y="5405670"/>
            <a:ext cx="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맑은 고딕"/>
              </a:rPr>
              <a:t>Yes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520002-3827-E23D-D610-94154F0D08AB}"/>
              </a:ext>
            </a:extLst>
          </p:cNvPr>
          <p:cNvSpPr/>
          <p:nvPr/>
        </p:nvSpPr>
        <p:spPr>
          <a:xfrm>
            <a:off x="10067057" y="3069365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일치여부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엑셀 기록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A7FDF1-5985-FF72-2926-EC3B2B213813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>
            <a:off x="9685697" y="3517329"/>
            <a:ext cx="381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5B04A-1856-092B-4C9E-6D8441EC5B01}"/>
              </a:ext>
            </a:extLst>
          </p:cNvPr>
          <p:cNvSpPr/>
          <p:nvPr/>
        </p:nvSpPr>
        <p:spPr>
          <a:xfrm>
            <a:off x="8678939" y="4535143"/>
            <a:ext cx="1430528" cy="895927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일치여부</a:t>
            </a:r>
            <a:endParaRPr lang="en-US" altLang="ko-KR" sz="1600" b="1" dirty="0">
              <a:ea typeface="맑은 고딕"/>
            </a:endParaRPr>
          </a:p>
          <a:p>
            <a:pPr algn="ctr"/>
            <a:r>
              <a:rPr lang="ko-KR" altLang="en-US" sz="1600" b="1" dirty="0">
                <a:ea typeface="맑은 고딕"/>
              </a:rPr>
              <a:t>엑셀 기록</a:t>
            </a:r>
            <a:endParaRPr lang="en-US" altLang="ko-KR" sz="1600" b="1" dirty="0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1022D1-2CFB-C979-611E-EB280850234E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 flipV="1">
            <a:off x="8189777" y="4983107"/>
            <a:ext cx="489162" cy="5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2207756" y="1658981"/>
            <a:ext cx="5543505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이론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엑셀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활용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2813591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(SCOPE-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8694DC-9FFB-144D-C47E-926FDA90E3A7}"/>
              </a:ext>
            </a:extLst>
          </p:cNvPr>
          <p:cNvGrpSpPr/>
          <p:nvPr/>
        </p:nvGrpSpPr>
        <p:grpSpPr>
          <a:xfrm>
            <a:off x="849466" y="2098765"/>
            <a:ext cx="2756943" cy="3944063"/>
            <a:chOff x="718837" y="1800000"/>
            <a:chExt cx="3185714" cy="43473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11BC90-CDA9-107D-2380-78043167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37" y="1800000"/>
              <a:ext cx="3185714" cy="3785714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685408-D4CA-B652-59CB-661771628554}"/>
                </a:ext>
              </a:extLst>
            </p:cNvPr>
            <p:cNvSpPr txBox="1"/>
            <p:nvPr/>
          </p:nvSpPr>
          <p:spPr>
            <a:xfrm>
              <a:off x="1368872" y="5778000"/>
              <a:ext cx="1885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Attach Window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65EE20-A747-46DD-6F9B-3244B6DA4A0E}"/>
              </a:ext>
            </a:extLst>
          </p:cNvPr>
          <p:cNvGrpSpPr/>
          <p:nvPr/>
        </p:nvGrpSpPr>
        <p:grpSpPr>
          <a:xfrm>
            <a:off x="4705165" y="2098765"/>
            <a:ext cx="2769306" cy="3944063"/>
            <a:chOff x="4496000" y="1800000"/>
            <a:chExt cx="3200000" cy="434733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0905488-F14D-3EFF-AD96-09117F968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000" y="1800000"/>
              <a:ext cx="3200000" cy="38000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922090-8BE5-D5FF-9E9B-CE3470BC00F8}"/>
                </a:ext>
              </a:extLst>
            </p:cNvPr>
            <p:cNvSpPr txBox="1"/>
            <p:nvPr/>
          </p:nvSpPr>
          <p:spPr>
            <a:xfrm>
              <a:off x="5162573" y="5778000"/>
              <a:ext cx="1866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Attach Browser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76188F-FF4E-1217-6D42-651CA37AA632}"/>
              </a:ext>
            </a:extLst>
          </p:cNvPr>
          <p:cNvGrpSpPr/>
          <p:nvPr/>
        </p:nvGrpSpPr>
        <p:grpSpPr>
          <a:xfrm>
            <a:off x="8573228" y="2098765"/>
            <a:ext cx="2769306" cy="3944063"/>
            <a:chOff x="8273163" y="1800000"/>
            <a:chExt cx="3200000" cy="434733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4F5334-4D36-647A-AD86-6BB8229B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3163" y="1800000"/>
              <a:ext cx="3200000" cy="2864286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0CB534-2E85-678F-C556-B08FA2064457}"/>
                </a:ext>
              </a:extLst>
            </p:cNvPr>
            <p:cNvSpPr txBox="1"/>
            <p:nvPr/>
          </p:nvSpPr>
          <p:spPr>
            <a:xfrm>
              <a:off x="8470797" y="5778000"/>
              <a:ext cx="2804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Excel Application Scope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83B1C2A2-B846-FBED-F097-47D345AC7DBB}"/>
              </a:ext>
            </a:extLst>
          </p:cNvPr>
          <p:cNvCxnSpPr/>
          <p:nvPr/>
        </p:nvCxnSpPr>
        <p:spPr>
          <a:xfrm rot="16200000" flipV="1">
            <a:off x="263625" y="2209610"/>
            <a:ext cx="783771" cy="353077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30DCA-B533-10A1-A969-8DC898A3AAE2}"/>
              </a:ext>
            </a:extLst>
          </p:cNvPr>
          <p:cNvSpPr txBox="1"/>
          <p:nvPr/>
        </p:nvSpPr>
        <p:spPr>
          <a:xfrm>
            <a:off x="6133" y="1734682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Scope(window)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래픽 27" descr="시계 방향으로 굽은 줄 화살표 윤곽선">
            <a:extLst>
              <a:ext uri="{FF2B5EF4-FFF2-40B4-BE49-F238E27FC236}">
                <a16:creationId xmlns:a16="http://schemas.microsoft.com/office/drawing/2014/main" id="{1E21441B-199E-AEF2-128F-EB9654A40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980627">
            <a:off x="665543" y="3354531"/>
            <a:ext cx="543950" cy="1051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04F80B-503F-8E1E-19E8-2FF44B761035}"/>
              </a:ext>
            </a:extLst>
          </p:cNvPr>
          <p:cNvSpPr txBox="1"/>
          <p:nvPr/>
        </p:nvSpPr>
        <p:spPr>
          <a:xfrm>
            <a:off x="0" y="4035103"/>
            <a:ext cx="17604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Scope(window) </a:t>
            </a:r>
            <a:r>
              <a:rPr lang="ko-KR" altLang="en-US" sz="105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래픽 29" descr="시계 방향으로 굽은 줄 화살표 윤곽선">
            <a:extLst>
              <a:ext uri="{FF2B5EF4-FFF2-40B4-BE49-F238E27FC236}">
                <a16:creationId xmlns:a16="http://schemas.microsoft.com/office/drawing/2014/main" id="{DDCA34E7-41BB-8438-26A1-819EB36B4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980627">
            <a:off x="717404" y="4450198"/>
            <a:ext cx="543950" cy="10510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2CC978-586E-2C49-5FE4-3FA2C112234A}"/>
              </a:ext>
            </a:extLst>
          </p:cNvPr>
          <p:cNvSpPr txBox="1"/>
          <p:nvPr/>
        </p:nvSpPr>
        <p:spPr>
          <a:xfrm>
            <a:off x="51861" y="513077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Scope(window) </a:t>
            </a:r>
            <a:r>
              <a:rPr lang="ko-KR" altLang="en-US" sz="1050" dirty="0">
                <a:highlight>
                  <a:srgbClr val="00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00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55870543-DD77-5BE0-1317-2F68784BFF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75803" y="1757896"/>
            <a:ext cx="365810" cy="319382"/>
          </a:xfrm>
          <a:prstGeom prst="curved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E0F22E-23B5-4D42-9668-8BBD90B44501}"/>
              </a:ext>
            </a:extLst>
          </p:cNvPr>
          <p:cNvSpPr txBox="1"/>
          <p:nvPr/>
        </p:nvSpPr>
        <p:spPr>
          <a:xfrm>
            <a:off x="4549640" y="1434694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Scope(Browser)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래픽 37" descr="시계 방향으로 굽은 줄 화살표 윤곽선">
            <a:extLst>
              <a:ext uri="{FF2B5EF4-FFF2-40B4-BE49-F238E27FC236}">
                <a16:creationId xmlns:a16="http://schemas.microsoft.com/office/drawing/2014/main" id="{96C89A8E-0305-106A-C148-2A1ED20DC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80627">
            <a:off x="4432762" y="3354531"/>
            <a:ext cx="543950" cy="10510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BFABEB-D626-42C3-B7F6-8EBF70DBEED9}"/>
              </a:ext>
            </a:extLst>
          </p:cNvPr>
          <p:cNvSpPr txBox="1"/>
          <p:nvPr/>
        </p:nvSpPr>
        <p:spPr>
          <a:xfrm>
            <a:off x="3767219" y="4035103"/>
            <a:ext cx="17604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Scope(Browser) </a:t>
            </a:r>
            <a:r>
              <a:rPr lang="ko-KR" altLang="en-US" sz="10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" name="그래픽 39" descr="시계 방향으로 굽은 줄 화살표 윤곽선">
            <a:extLst>
              <a:ext uri="{FF2B5EF4-FFF2-40B4-BE49-F238E27FC236}">
                <a16:creationId xmlns:a16="http://schemas.microsoft.com/office/drawing/2014/main" id="{5CBE87AD-DDF5-C64D-FA3E-96788A350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80627">
            <a:off x="4528504" y="4520488"/>
            <a:ext cx="543950" cy="10510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157A1F-3CCE-96F8-11BF-55500B9644A4}"/>
              </a:ext>
            </a:extLst>
          </p:cNvPr>
          <p:cNvSpPr txBox="1"/>
          <p:nvPr/>
        </p:nvSpPr>
        <p:spPr>
          <a:xfrm>
            <a:off x="3862961" y="520106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Scope(Browser) </a:t>
            </a:r>
            <a:r>
              <a:rPr lang="ko-KR" altLang="en-US" sz="105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3660FBBE-5DFE-4C40-1AB2-4CA63A3B7E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34059" y="1756168"/>
            <a:ext cx="365810" cy="319382"/>
          </a:xfrm>
          <a:prstGeom prst="curved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E49E3C-4731-200E-3671-DB5C55946741}"/>
              </a:ext>
            </a:extLst>
          </p:cNvPr>
          <p:cNvSpPr txBox="1"/>
          <p:nvPr/>
        </p:nvSpPr>
        <p:spPr>
          <a:xfrm>
            <a:off x="9407896" y="1432966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Scope(Excel)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6" name="그래픽 45" descr="시계 방향으로 굽은 줄 화살표 윤곽선">
            <a:extLst>
              <a:ext uri="{FF2B5EF4-FFF2-40B4-BE49-F238E27FC236}">
                <a16:creationId xmlns:a16="http://schemas.microsoft.com/office/drawing/2014/main" id="{A657BAE7-3CD6-BF32-73EB-E49A7C4BD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980627">
            <a:off x="8307989" y="2755392"/>
            <a:ext cx="347392" cy="10510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8F4C89A-151A-280E-DF41-7AECDBB6F1E5}"/>
              </a:ext>
            </a:extLst>
          </p:cNvPr>
          <p:cNvSpPr txBox="1"/>
          <p:nvPr/>
        </p:nvSpPr>
        <p:spPr>
          <a:xfrm>
            <a:off x="7532208" y="3338416"/>
            <a:ext cx="19319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Scope(Excel) </a:t>
            </a:r>
            <a:r>
              <a:rPr lang="ko-KR" altLang="en-US" sz="105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00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 Range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" name="그래픽 47" descr="시계 방향으로 굽은 줄 화살표 윤곽선">
            <a:extLst>
              <a:ext uri="{FF2B5EF4-FFF2-40B4-BE49-F238E27FC236}">
                <a16:creationId xmlns:a16="http://schemas.microsoft.com/office/drawing/2014/main" id="{63A63A2F-4974-7FAD-65DE-7C4DB9DF9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980627">
            <a:off x="8383038" y="3581781"/>
            <a:ext cx="347392" cy="10510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DD9079-1B13-2D94-C888-72FC0D11262A}"/>
              </a:ext>
            </a:extLst>
          </p:cNvPr>
          <p:cNvSpPr txBox="1"/>
          <p:nvPr/>
        </p:nvSpPr>
        <p:spPr>
          <a:xfrm>
            <a:off x="7607257" y="4164805"/>
            <a:ext cx="1959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Scope(Excel) </a:t>
            </a:r>
            <a:r>
              <a:rPr lang="ko-KR" altLang="en-US" sz="1050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endParaRPr lang="en-US" altLang="ko-KR" sz="1050" dirty="0">
              <a:highlight>
                <a:srgbClr val="00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드래그 앤 드롭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8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4440639" cy="2371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엑셀의 형태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F553E5-5598-7B90-191E-F01E4DA4682F}"/>
              </a:ext>
            </a:extLst>
          </p:cNvPr>
          <p:cNvGrpSpPr/>
          <p:nvPr/>
        </p:nvGrpSpPr>
        <p:grpSpPr>
          <a:xfrm>
            <a:off x="1136527" y="2560318"/>
            <a:ext cx="4970195" cy="4019709"/>
            <a:chOff x="360000" y="1449332"/>
            <a:chExt cx="5732638" cy="44514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911951-6D2D-E81D-8541-72F6C267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449332"/>
              <a:ext cx="5045714" cy="44514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C2F535-70A1-2843-0AF9-87AC88F154A0}"/>
                </a:ext>
              </a:extLst>
            </p:cNvPr>
            <p:cNvSpPr/>
            <p:nvPr/>
          </p:nvSpPr>
          <p:spPr>
            <a:xfrm>
              <a:off x="578840" y="2776755"/>
              <a:ext cx="4387443" cy="142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727E5-FD81-671F-6043-3AF4A9CBA7BB}"/>
                </a:ext>
              </a:extLst>
            </p:cNvPr>
            <p:cNvSpPr/>
            <p:nvPr/>
          </p:nvSpPr>
          <p:spPr>
            <a:xfrm>
              <a:off x="578840" y="2949576"/>
              <a:ext cx="4387443" cy="26374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9FD427-936B-0FCA-085B-D7E14333ED5D}"/>
                </a:ext>
              </a:extLst>
            </p:cNvPr>
            <p:cNvSpPr txBox="1"/>
            <p:nvPr/>
          </p:nvSpPr>
          <p:spPr>
            <a:xfrm>
              <a:off x="4966283" y="2667000"/>
              <a:ext cx="1126355" cy="408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Header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ED7FBA-870D-073B-C238-A9955675B736}"/>
                </a:ext>
              </a:extLst>
            </p:cNvPr>
            <p:cNvSpPr txBox="1"/>
            <p:nvPr/>
          </p:nvSpPr>
          <p:spPr>
            <a:xfrm>
              <a:off x="4966283" y="3994423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Data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9FDD4-C8D4-BD5E-6309-83E3196F0F2F}"/>
              </a:ext>
            </a:extLst>
          </p:cNvPr>
          <p:cNvGrpSpPr/>
          <p:nvPr/>
        </p:nvGrpSpPr>
        <p:grpSpPr>
          <a:xfrm>
            <a:off x="6459767" y="2560318"/>
            <a:ext cx="4749387" cy="4019709"/>
            <a:chOff x="6354042" y="1449331"/>
            <a:chExt cx="5477958" cy="44514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B6B025-6194-F12E-A6AF-6F3FE65A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286" y="1449331"/>
              <a:ext cx="5045714" cy="445142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71A9B2-768E-EBC2-FCAC-BCBED7504FDD}"/>
                </a:ext>
              </a:extLst>
            </p:cNvPr>
            <p:cNvSpPr/>
            <p:nvPr/>
          </p:nvSpPr>
          <p:spPr>
            <a:xfrm flipH="1">
              <a:off x="7010121" y="2804160"/>
              <a:ext cx="1153440" cy="278290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AB999E-01F2-2E64-1D08-DFBE77DEFC84}"/>
                </a:ext>
              </a:extLst>
            </p:cNvPr>
            <p:cNvSpPr/>
            <p:nvPr/>
          </p:nvSpPr>
          <p:spPr>
            <a:xfrm>
              <a:off x="7010120" y="3424455"/>
              <a:ext cx="4387443" cy="13789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659821-7050-E7E7-6A11-A4A93813CED1}"/>
                </a:ext>
              </a:extLst>
            </p:cNvPr>
            <p:cNvSpPr txBox="1"/>
            <p:nvPr/>
          </p:nvSpPr>
          <p:spPr>
            <a:xfrm>
              <a:off x="6354042" y="3308737"/>
              <a:ext cx="65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Row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6A23C3-4366-227D-C959-2EC290DAD0B3}"/>
                </a:ext>
              </a:extLst>
            </p:cNvPr>
            <p:cNvSpPr txBox="1"/>
            <p:nvPr/>
          </p:nvSpPr>
          <p:spPr>
            <a:xfrm>
              <a:off x="7068414" y="2434828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</a:rPr>
                <a:t>Column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4CB03E-F759-DCF0-AC75-688EA410A3FE}"/>
              </a:ext>
            </a:extLst>
          </p:cNvPr>
          <p:cNvSpPr txBox="1"/>
          <p:nvPr/>
        </p:nvSpPr>
        <p:spPr>
          <a:xfrm>
            <a:off x="4685212" y="2219343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사무직 업무에서 말하는 엑셀의 형태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3745192" cy="2371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엑셀의 형태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(RPA)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F553E5-5598-7B90-191E-F01E4DA4682F}"/>
              </a:ext>
            </a:extLst>
          </p:cNvPr>
          <p:cNvGrpSpPr/>
          <p:nvPr/>
        </p:nvGrpSpPr>
        <p:grpSpPr>
          <a:xfrm>
            <a:off x="521785" y="2600548"/>
            <a:ext cx="2772575" cy="2908665"/>
            <a:chOff x="360000" y="1449332"/>
            <a:chExt cx="5732638" cy="44514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911951-6D2D-E81D-8541-72F6C267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449332"/>
              <a:ext cx="5045714" cy="44514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C2F535-70A1-2843-0AF9-87AC88F154A0}"/>
                </a:ext>
              </a:extLst>
            </p:cNvPr>
            <p:cNvSpPr/>
            <p:nvPr/>
          </p:nvSpPr>
          <p:spPr>
            <a:xfrm>
              <a:off x="578840" y="2776755"/>
              <a:ext cx="4387443" cy="142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727E5-FD81-671F-6043-3AF4A9CBA7BB}"/>
                </a:ext>
              </a:extLst>
            </p:cNvPr>
            <p:cNvSpPr/>
            <p:nvPr/>
          </p:nvSpPr>
          <p:spPr>
            <a:xfrm>
              <a:off x="578840" y="2949576"/>
              <a:ext cx="4387443" cy="26374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9FD427-936B-0FCA-085B-D7E14333ED5D}"/>
                </a:ext>
              </a:extLst>
            </p:cNvPr>
            <p:cNvSpPr txBox="1"/>
            <p:nvPr/>
          </p:nvSpPr>
          <p:spPr>
            <a:xfrm>
              <a:off x="4966283" y="2667000"/>
              <a:ext cx="1126355" cy="408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Header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ED7FBA-870D-073B-C238-A9955675B736}"/>
                </a:ext>
              </a:extLst>
            </p:cNvPr>
            <p:cNvSpPr txBox="1"/>
            <p:nvPr/>
          </p:nvSpPr>
          <p:spPr>
            <a:xfrm>
              <a:off x="4966283" y="3994423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Data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9FDD4-C8D4-BD5E-6309-83E3196F0F2F}"/>
              </a:ext>
            </a:extLst>
          </p:cNvPr>
          <p:cNvGrpSpPr/>
          <p:nvPr/>
        </p:nvGrpSpPr>
        <p:grpSpPr>
          <a:xfrm>
            <a:off x="3237596" y="3776478"/>
            <a:ext cx="2649399" cy="2908665"/>
            <a:chOff x="6354042" y="1449331"/>
            <a:chExt cx="5477958" cy="44514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B6B025-6194-F12E-A6AF-6F3FE65A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286" y="1449331"/>
              <a:ext cx="5045714" cy="445142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71A9B2-768E-EBC2-FCAC-BCBED7504FDD}"/>
                </a:ext>
              </a:extLst>
            </p:cNvPr>
            <p:cNvSpPr/>
            <p:nvPr/>
          </p:nvSpPr>
          <p:spPr>
            <a:xfrm flipH="1">
              <a:off x="7010121" y="2804160"/>
              <a:ext cx="1153440" cy="278290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AB999E-01F2-2E64-1D08-DFBE77DEFC84}"/>
                </a:ext>
              </a:extLst>
            </p:cNvPr>
            <p:cNvSpPr/>
            <p:nvPr/>
          </p:nvSpPr>
          <p:spPr>
            <a:xfrm>
              <a:off x="7010120" y="3424455"/>
              <a:ext cx="4387443" cy="13789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659821-7050-E7E7-6A11-A4A93813CED1}"/>
                </a:ext>
              </a:extLst>
            </p:cNvPr>
            <p:cNvSpPr txBox="1"/>
            <p:nvPr/>
          </p:nvSpPr>
          <p:spPr>
            <a:xfrm>
              <a:off x="6354042" y="3308737"/>
              <a:ext cx="65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Row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6A23C3-4366-227D-C959-2EC290DAD0B3}"/>
                </a:ext>
              </a:extLst>
            </p:cNvPr>
            <p:cNvSpPr txBox="1"/>
            <p:nvPr/>
          </p:nvSpPr>
          <p:spPr>
            <a:xfrm>
              <a:off x="7068414" y="2434828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</a:rPr>
                <a:t>Column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4CB03E-F759-DCF0-AC75-688EA410A3FE}"/>
              </a:ext>
            </a:extLst>
          </p:cNvPr>
          <p:cNvSpPr txBox="1"/>
          <p:nvPr/>
        </p:nvSpPr>
        <p:spPr>
          <a:xfrm>
            <a:off x="4685212" y="2219343"/>
            <a:ext cx="25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&lt;RPA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말하는 엑셀의 형태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7B19A9-5E81-6FB7-CA86-203FE8A61D83}"/>
              </a:ext>
            </a:extLst>
          </p:cNvPr>
          <p:cNvGrpSpPr/>
          <p:nvPr/>
        </p:nvGrpSpPr>
        <p:grpSpPr>
          <a:xfrm>
            <a:off x="6971739" y="2600548"/>
            <a:ext cx="4578784" cy="4122411"/>
            <a:chOff x="3573143" y="1449332"/>
            <a:chExt cx="5045714" cy="445142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5582C88-915C-87B6-A749-191B21D6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3" y="1449332"/>
              <a:ext cx="5045714" cy="445142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FF1C15-D67F-E47C-F78C-C57D67542301}"/>
                </a:ext>
              </a:extLst>
            </p:cNvPr>
            <p:cNvSpPr/>
            <p:nvPr/>
          </p:nvSpPr>
          <p:spPr>
            <a:xfrm>
              <a:off x="3805239" y="2786063"/>
              <a:ext cx="4367212" cy="27955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02D457-8459-EEA5-5102-37FA207615A1}"/>
                </a:ext>
              </a:extLst>
            </p:cNvPr>
            <p:cNvSpPr/>
            <p:nvPr/>
          </p:nvSpPr>
          <p:spPr>
            <a:xfrm>
              <a:off x="7470775" y="4938713"/>
              <a:ext cx="673101" cy="123826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0CAEB-5BE6-41A5-E687-77F59E86852D}"/>
                </a:ext>
              </a:extLst>
            </p:cNvPr>
            <p:cNvSpPr txBox="1"/>
            <p:nvPr/>
          </p:nvSpPr>
          <p:spPr>
            <a:xfrm>
              <a:off x="7300096" y="278606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</a:rPr>
                <a:t>Range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B3361E-F208-BAC3-AAB9-D458CF7A7CDE}"/>
                </a:ext>
              </a:extLst>
            </p:cNvPr>
            <p:cNvSpPr txBox="1"/>
            <p:nvPr/>
          </p:nvSpPr>
          <p:spPr>
            <a:xfrm>
              <a:off x="6883754" y="481596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/>
                  </a:solidFill>
                </a:rPr>
                <a:t>Cell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23" name="그래픽 22" descr="추가 단색으로 채워진">
            <a:extLst>
              <a:ext uri="{FF2B5EF4-FFF2-40B4-BE49-F238E27FC236}">
                <a16:creationId xmlns:a16="http://schemas.microsoft.com/office/drawing/2014/main" id="{0FA61E89-710B-E988-0301-FE302CB9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9396" y="4298593"/>
            <a:ext cx="726319" cy="7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4932761" cy="2371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F553E5-5598-7B90-191E-F01E4DA4682F}"/>
              </a:ext>
            </a:extLst>
          </p:cNvPr>
          <p:cNvGrpSpPr/>
          <p:nvPr/>
        </p:nvGrpSpPr>
        <p:grpSpPr>
          <a:xfrm>
            <a:off x="392899" y="2870514"/>
            <a:ext cx="2698740" cy="3178633"/>
            <a:chOff x="360000" y="1449332"/>
            <a:chExt cx="5045714" cy="44514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911951-6D2D-E81D-8541-72F6C267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449332"/>
              <a:ext cx="5045714" cy="44514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C2F535-70A1-2843-0AF9-87AC88F154A0}"/>
                </a:ext>
              </a:extLst>
            </p:cNvPr>
            <p:cNvSpPr/>
            <p:nvPr/>
          </p:nvSpPr>
          <p:spPr>
            <a:xfrm>
              <a:off x="578840" y="2776755"/>
              <a:ext cx="4387443" cy="142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727E5-FD81-671F-6043-3AF4A9CBA7BB}"/>
                </a:ext>
              </a:extLst>
            </p:cNvPr>
            <p:cNvSpPr/>
            <p:nvPr/>
          </p:nvSpPr>
          <p:spPr>
            <a:xfrm>
              <a:off x="578840" y="2949576"/>
              <a:ext cx="4387443" cy="26374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C88D58-B028-6659-CF61-1216971F6E37}"/>
              </a:ext>
            </a:extLst>
          </p:cNvPr>
          <p:cNvCxnSpPr>
            <a:cxnSpLocks/>
          </p:cNvCxnSpPr>
          <p:nvPr/>
        </p:nvCxnSpPr>
        <p:spPr>
          <a:xfrm>
            <a:off x="3596638" y="2530875"/>
            <a:ext cx="0" cy="409634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래픽 25" descr="시계 방향으로 굽은 줄 화살표 윤곽선">
            <a:extLst>
              <a:ext uri="{FF2B5EF4-FFF2-40B4-BE49-F238E27FC236}">
                <a16:creationId xmlns:a16="http://schemas.microsoft.com/office/drawing/2014/main" id="{2C03A9D2-8837-D64D-D332-5BBFAC5CC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173151" flipV="1">
            <a:off x="383060" y="5793881"/>
            <a:ext cx="543950" cy="5536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8E7D9D-D6CA-5A84-B7B0-F8D6C1A3851C}"/>
              </a:ext>
            </a:extLst>
          </p:cNvPr>
          <p:cNvSpPr txBox="1"/>
          <p:nvPr/>
        </p:nvSpPr>
        <p:spPr>
          <a:xfrm>
            <a:off x="223217" y="6278797"/>
            <a:ext cx="3167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)+Table(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 형태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)=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74E02E-B5D3-F00B-9251-A190225C64B1}"/>
              </a:ext>
            </a:extLst>
          </p:cNvPr>
          <p:cNvSpPr txBox="1"/>
          <p:nvPr/>
        </p:nvSpPr>
        <p:spPr>
          <a:xfrm>
            <a:off x="3897211" y="2462952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엑셀과 데이터테이블의 비교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CB8E76-B6F1-5CCE-3A5F-0C866E6D9AC8}"/>
              </a:ext>
            </a:extLst>
          </p:cNvPr>
          <p:cNvGrpSpPr/>
          <p:nvPr/>
        </p:nvGrpSpPr>
        <p:grpSpPr>
          <a:xfrm>
            <a:off x="4355024" y="2865071"/>
            <a:ext cx="2446271" cy="3584302"/>
            <a:chOff x="1440000" y="1522481"/>
            <a:chExt cx="3704762" cy="406685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F6C98A7-9B4E-A29C-E8E1-9A500EA38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522481"/>
              <a:ext cx="3704762" cy="3590476"/>
            </a:xfrm>
            <a:prstGeom prst="rect">
              <a:avLst/>
            </a:prstGeom>
            <a:effectLst/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4F7AB8-8434-7212-112A-CEB9170E6499}"/>
                </a:ext>
              </a:extLst>
            </p:cNvPr>
            <p:cNvSpPr txBox="1"/>
            <p:nvPr/>
          </p:nvSpPr>
          <p:spPr>
            <a:xfrm>
              <a:off x="2611360" y="5220000"/>
              <a:ext cx="136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엑셀</a:t>
              </a:r>
              <a:r>
                <a:rPr lang="en-US" altLang="ko-KR" b="1" dirty="0"/>
                <a:t>(Excel)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7ECAC4-784C-4485-2FF7-D3406BAE8E9C}"/>
              </a:ext>
            </a:extLst>
          </p:cNvPr>
          <p:cNvGrpSpPr/>
          <p:nvPr/>
        </p:nvGrpSpPr>
        <p:grpSpPr>
          <a:xfrm>
            <a:off x="8089105" y="3712153"/>
            <a:ext cx="2657272" cy="2705143"/>
            <a:chOff x="6727687" y="2520000"/>
            <a:chExt cx="4024313" cy="30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52B030-E4FB-1876-E845-80EE2E658B22}"/>
                </a:ext>
              </a:extLst>
            </p:cNvPr>
            <p:cNvSpPr txBox="1"/>
            <p:nvPr/>
          </p:nvSpPr>
          <p:spPr>
            <a:xfrm>
              <a:off x="7330290" y="5220000"/>
              <a:ext cx="2819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데이터테이블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DataTable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77C14F1-E13E-656F-CDE6-90420FF25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7687" y="2520000"/>
              <a:ext cx="4024313" cy="1595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9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5710218" cy="2371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명칭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550D9-E3EB-10DB-91D1-E737BBC32192}"/>
              </a:ext>
            </a:extLst>
          </p:cNvPr>
          <p:cNvSpPr txBox="1"/>
          <p:nvPr/>
        </p:nvSpPr>
        <p:spPr>
          <a:xfrm>
            <a:off x="3597297" y="2999295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테이블의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칼럼명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4D6F83-B83E-0D0F-3FEF-EB7D331D6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11948"/>
              </p:ext>
            </p:extLst>
          </p:nvPr>
        </p:nvGraphicFramePr>
        <p:xfrm>
          <a:off x="396897" y="2632255"/>
          <a:ext cx="32004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4190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75864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0659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267415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85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04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316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16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0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7001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A64431-C599-6B48-E8AC-904D6976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95880"/>
              </p:ext>
            </p:extLst>
          </p:nvPr>
        </p:nvGraphicFramePr>
        <p:xfrm>
          <a:off x="396897" y="4735336"/>
          <a:ext cx="32004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4190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75864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0659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267415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785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04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316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16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0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7001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309017-90EB-3FD3-F3E9-C9A495A4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70232"/>
              </p:ext>
            </p:extLst>
          </p:nvPr>
        </p:nvGraphicFramePr>
        <p:xfrm>
          <a:off x="6316898" y="2632255"/>
          <a:ext cx="32004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4190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75864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0659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267415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785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04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316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16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0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700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467236B-58A5-E706-003E-FB0131039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04632"/>
              </p:ext>
            </p:extLst>
          </p:nvPr>
        </p:nvGraphicFramePr>
        <p:xfrm>
          <a:off x="6316898" y="4735336"/>
          <a:ext cx="32004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41900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75864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0659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267415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85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04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316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16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00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EB1EAB-223C-CE6A-0B1E-FC0A511907B2}"/>
              </a:ext>
            </a:extLst>
          </p:cNvPr>
          <p:cNvSpPr txBox="1"/>
          <p:nvPr/>
        </p:nvSpPr>
        <p:spPr>
          <a:xfrm>
            <a:off x="9517298" y="299929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Row(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테이블의 가로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FD83F-29EC-671E-44D2-414FAC8027E4}"/>
              </a:ext>
            </a:extLst>
          </p:cNvPr>
          <p:cNvSpPr txBox="1"/>
          <p:nvPr/>
        </p:nvSpPr>
        <p:spPr>
          <a:xfrm>
            <a:off x="3597297" y="510237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테이블의 세로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81C07-6D90-17BE-AE48-F861CAD8C39F}"/>
              </a:ext>
            </a:extLst>
          </p:cNvPr>
          <p:cNvSpPr txBox="1"/>
          <p:nvPr/>
        </p:nvSpPr>
        <p:spPr>
          <a:xfrm>
            <a:off x="9517298" y="5100713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헤더를 포함한 데이터 전체</a:t>
            </a:r>
          </a:p>
        </p:txBody>
      </p:sp>
    </p:spTree>
    <p:extLst>
      <p:ext uri="{BB962C8B-B14F-4D97-AF65-F5344CB8AC3E}">
        <p14:creationId xmlns:p14="http://schemas.microsoft.com/office/powerpoint/2010/main" val="217667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7704353" cy="107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데이터테이블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 및 읽는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DA1F3E-98E9-6B61-7167-AEDA13A5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4863"/>
              </p:ext>
            </p:extLst>
          </p:nvPr>
        </p:nvGraphicFramePr>
        <p:xfrm>
          <a:off x="1678577" y="2604140"/>
          <a:ext cx="8382000" cy="194527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345957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755865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32038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15220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48902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5712005"/>
                    </a:ext>
                  </a:extLst>
                </a:gridCol>
              </a:tblGrid>
              <a:tr h="27839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개최도시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32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563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바르셀로나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스페인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793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애틀란타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0292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토리노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이탈리아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9955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벤쿠버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02082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Rows[i][index]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151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개최도시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]["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474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3B2C77-2542-8D96-7E33-B250346E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76342"/>
              </p:ext>
            </p:extLst>
          </p:nvPr>
        </p:nvGraphicFramePr>
        <p:xfrm>
          <a:off x="2515688" y="5527680"/>
          <a:ext cx="5715000" cy="714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6368353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573428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3638501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Rows[i][index]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Rows[i]["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칼럼명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842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dataTable.Rows[0][0]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dataTable.Rows[0]["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33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Each 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currentRow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currentRow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["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992524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57A42D-0A83-42AE-4150-0AF20F79CF55}"/>
              </a:ext>
            </a:extLst>
          </p:cNvPr>
          <p:cNvCxnSpPr/>
          <p:nvPr/>
        </p:nvCxnSpPr>
        <p:spPr>
          <a:xfrm>
            <a:off x="765265" y="2999398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D75BE8-0547-C188-2690-A02A87ED1CBB}"/>
              </a:ext>
            </a:extLst>
          </p:cNvPr>
          <p:cNvCxnSpPr/>
          <p:nvPr/>
        </p:nvCxnSpPr>
        <p:spPr>
          <a:xfrm>
            <a:off x="766354" y="3240560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4026E4-4412-9795-56F8-7C67D066DE85}"/>
              </a:ext>
            </a:extLst>
          </p:cNvPr>
          <p:cNvCxnSpPr/>
          <p:nvPr/>
        </p:nvCxnSpPr>
        <p:spPr>
          <a:xfrm>
            <a:off x="763087" y="3481722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A88221-B80A-F578-C80F-62EFE7B3B696}"/>
              </a:ext>
            </a:extLst>
          </p:cNvPr>
          <p:cNvCxnSpPr/>
          <p:nvPr/>
        </p:nvCxnSpPr>
        <p:spPr>
          <a:xfrm>
            <a:off x="764176" y="3722884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BCEFE2-5F9B-5A47-6AED-CDE8E35FA83B}"/>
              </a:ext>
            </a:extLst>
          </p:cNvPr>
          <p:cNvCxnSpPr/>
          <p:nvPr/>
        </p:nvCxnSpPr>
        <p:spPr>
          <a:xfrm>
            <a:off x="761998" y="3964044"/>
            <a:ext cx="714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97154E-66DF-D450-B02D-3DD3BC00BCFA}"/>
              </a:ext>
            </a:extLst>
          </p:cNvPr>
          <p:cNvSpPr txBox="1"/>
          <p:nvPr/>
        </p:nvSpPr>
        <p:spPr>
          <a:xfrm>
            <a:off x="469343" y="39217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3513">
              <a:buFont typeface="+mj-ea"/>
              <a:buAutoNum type="circleNumDbPlain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가로읽기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B27E7E-B712-B1AF-4B07-77C20CF6603A}"/>
              </a:ext>
            </a:extLst>
          </p:cNvPr>
          <p:cNvCxnSpPr>
            <a:cxnSpLocks/>
          </p:cNvCxnSpPr>
          <p:nvPr/>
        </p:nvCxnSpPr>
        <p:spPr>
          <a:xfrm flipH="1" flipV="1">
            <a:off x="3184200" y="4672115"/>
            <a:ext cx="2" cy="24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51FE3-965F-861F-61F5-0D8FCC830D29}"/>
              </a:ext>
            </a:extLst>
          </p:cNvPr>
          <p:cNvCxnSpPr>
            <a:cxnSpLocks/>
          </p:cNvCxnSpPr>
          <p:nvPr/>
        </p:nvCxnSpPr>
        <p:spPr>
          <a:xfrm flipH="1" flipV="1">
            <a:off x="4714176" y="4657930"/>
            <a:ext cx="2" cy="24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C79B21-C212-E9D0-62C2-D7565D8D8EE3}"/>
              </a:ext>
            </a:extLst>
          </p:cNvPr>
          <p:cNvCxnSpPr>
            <a:cxnSpLocks/>
          </p:cNvCxnSpPr>
          <p:nvPr/>
        </p:nvCxnSpPr>
        <p:spPr>
          <a:xfrm flipH="1" flipV="1">
            <a:off x="6244152" y="4662658"/>
            <a:ext cx="2" cy="24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8EAD87-A8A5-49BC-7D75-265A940F9104}"/>
              </a:ext>
            </a:extLst>
          </p:cNvPr>
          <p:cNvCxnSpPr>
            <a:cxnSpLocks/>
          </p:cNvCxnSpPr>
          <p:nvPr/>
        </p:nvCxnSpPr>
        <p:spPr>
          <a:xfrm flipH="1" flipV="1">
            <a:off x="7774128" y="4667386"/>
            <a:ext cx="2" cy="24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42882F-FB69-E7B6-7F9D-6836F74BD56F}"/>
              </a:ext>
            </a:extLst>
          </p:cNvPr>
          <p:cNvSpPr txBox="1"/>
          <p:nvPr/>
        </p:nvSpPr>
        <p:spPr>
          <a:xfrm>
            <a:off x="4861013" y="4427097"/>
            <a:ext cx="108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9387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②세로읽기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9" ma:contentTypeDescription="새 문서를 만듭니다." ma:contentTypeScope="" ma:versionID="993d3fba746f0dfa974e36ba57bc5db0">
  <xsd:schema xmlns:xsd="http://www.w3.org/2001/XMLSchema" xmlns:xs="http://www.w3.org/2001/XMLSchema" xmlns:p="http://schemas.microsoft.com/office/2006/metadata/properties" xmlns:ns2="3693d0d8-0464-4cce-abda-cd8524f42175" xmlns:ns3="aff8ce7c-408c-4e0e-9a17-854f108d641a" targetNamespace="http://schemas.microsoft.com/office/2006/metadata/properties" ma:root="true" ma:fieldsID="db8f5613a1450f5430653ffc552cc34a" ns2:_="" ns3:_="">
    <xsd:import namespace="3693d0d8-0464-4cce-abda-cd8524f42175"/>
    <xsd:import namespace="aff8ce7c-408c-4e0e-9a17-854f108d64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573615a4-fea2-46b1-8899-63681bdef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ce7c-408c-4e0e-9a17-854f108d641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f2228a-1730-4ef9-bd77-6a75b889eb1a}" ma:internalName="TaxCatchAll" ma:showField="CatchAllData" ma:web="aff8ce7c-408c-4e0e-9a17-854f108d64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93d0d8-0464-4cce-abda-cd8524f42175">
      <Terms xmlns="http://schemas.microsoft.com/office/infopath/2007/PartnerControls"/>
    </lcf76f155ced4ddcb4097134ff3c332f>
    <TaxCatchAll xmlns="aff8ce7c-408c-4e0e-9a17-854f108d64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D00AB-071A-4EC5-85B2-174A5243DA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3d0d8-0464-4cce-abda-cd8524f42175"/>
    <ds:schemaRef ds:uri="aff8ce7c-408c-4e0e-9a17-854f108d6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BF666C-A7B7-4E70-9410-F7EC01858B19}">
  <ds:schemaRefs>
    <ds:schemaRef ds:uri="http://schemas.microsoft.com/office/2006/metadata/properties"/>
    <ds:schemaRef ds:uri="http://schemas.microsoft.com/office/infopath/2007/PartnerControls"/>
    <ds:schemaRef ds:uri="3693d0d8-0464-4cce-abda-cd8524f42175"/>
    <ds:schemaRef ds:uri="aff8ce7c-408c-4e0e-9a17-854f108d641a"/>
  </ds:schemaRefs>
</ds:datastoreItem>
</file>

<file path=customXml/itemProps3.xml><?xml version="1.0" encoding="utf-8"?>
<ds:datastoreItem xmlns:ds="http://schemas.openxmlformats.org/officeDocument/2006/customXml" ds:itemID="{AAF3CE9B-D9FD-4899-AF55-19211C1E21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1338</Words>
  <Application>Microsoft Office PowerPoint</Application>
  <PresentationFormat>와이드스크린</PresentationFormat>
  <Paragraphs>449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엑셀&amp;데이터테이블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송의준</cp:lastModifiedBy>
  <cp:revision>48</cp:revision>
  <dcterms:created xsi:type="dcterms:W3CDTF">2023-03-07T05:29:44Z</dcterms:created>
  <dcterms:modified xsi:type="dcterms:W3CDTF">2023-05-03T23:49:28Z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  <property fmtid="{D5CDD505-2E9C-101B-9397-08002B2CF9AE}" pid="3" name="MediaServiceImageTags">
    <vt:lpwstr/>
  </property>
</Properties>
</file>