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77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BDD7EE"/>
    <a:srgbClr val="9DC3E6"/>
    <a:srgbClr val="2E75B6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5091" autoAdjust="0"/>
  </p:normalViewPr>
  <p:slideViewPr>
    <p:cSldViewPr snapToGrid="0">
      <p:cViewPr varScale="1">
        <p:scale>
          <a:sx n="90" d="100"/>
          <a:sy n="90" d="100"/>
        </p:scale>
        <p:origin x="1308" y="90"/>
      </p:cViewPr>
      <p:guideLst/>
    </p:cSldViewPr>
  </p:slideViewPr>
  <p:notesTextViewPr>
    <p:cViewPr>
      <p:scale>
        <a:sx n="1" d="1"/>
        <a:sy n="1" d="1"/>
      </p:scale>
      <p:origin x="0" y="-12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F16EF-B7A6-45AB-BB0F-3496C6C3BB3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E35B9-3766-4BEF-BEAB-18174092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6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-Regular"/>
              </a:rPr>
              <a:t>PDD</a:t>
            </a:r>
          </a:p>
          <a:p>
            <a:pPr algn="l" latinLnBrk="1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AppleSDGothicNeo-Regula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문서 기록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저자 이름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승인자 및 문서 버전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프로세스 키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-Regular"/>
              </a:rPr>
              <a:t>컨택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담당자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-Regular"/>
              </a:rPr>
              <a:t>-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프로세스 소유자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프로세스 검토자 및 프로세스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-Regular"/>
              </a:rPr>
              <a:t>SME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-Regular"/>
              </a:rPr>
              <a:t>AS IS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프로세스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유사 프로세스 맵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프로세스 단계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프로세스 필수 애플리케이션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-Regular"/>
              </a:rPr>
              <a:t>TO BE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프로세스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비즈니스 프로세스의 예상 설계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-Regular"/>
              </a:rPr>
              <a:t>RPA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의 입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-Regular"/>
              </a:rPr>
              <a:t>/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출력 범위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비즈니스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-Regular"/>
              </a:rPr>
              <a:t>/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애플리케이션 예외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보고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E35B9-3766-4BEF-BEAB-1817409277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6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33000">
              <a:schemeClr val="accent1">
                <a:lumMod val="20000"/>
                <a:lumOff val="8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BD7718-9085-ECB9-F217-06EDCF59F76B}"/>
              </a:ext>
            </a:extLst>
          </p:cNvPr>
          <p:cNvCxnSpPr>
            <a:cxnSpLocks/>
          </p:cNvCxnSpPr>
          <p:nvPr userDrawn="1"/>
        </p:nvCxnSpPr>
        <p:spPr>
          <a:xfrm>
            <a:off x="0" y="5897182"/>
            <a:ext cx="9406855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856260-DCC7-4103-2CDB-21085A66244E}"/>
              </a:ext>
            </a:extLst>
          </p:cNvPr>
          <p:cNvCxnSpPr>
            <a:cxnSpLocks/>
          </p:cNvCxnSpPr>
          <p:nvPr userDrawn="1"/>
        </p:nvCxnSpPr>
        <p:spPr>
          <a:xfrm>
            <a:off x="2785145" y="722852"/>
            <a:ext cx="9406855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13DA92D-705F-1508-A402-BE9623CBEB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55" y="722852"/>
            <a:ext cx="2248248" cy="590585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B881E09-71EC-7AB2-E5A9-39F956C816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7" y="0"/>
            <a:ext cx="2248248" cy="59058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FB6EE1-67D9-6E4C-D5A0-043C57CE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C4A63-D21A-0079-4DF5-B81B014A8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419B6-6DCD-E2BE-C2EE-971F1334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10D0A-A042-88B9-D7E3-D4144C46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81EC1-87C0-39A8-BB6E-5E3C51DC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6221-DD93-2B20-DB5F-4C7E93A2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F8B017-0292-C711-ACB1-58CB630C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595BC-E80B-A5F2-D60A-59DA23D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A3202-03B1-2C87-7592-DEDBE6A5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5C9FC-C7FC-14C9-EFFB-9EBAD38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C24DD-632A-46B0-13FD-0347369B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F4031-909E-58A0-B39E-6D9803D2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4C692-141F-43EC-2F30-EF66DD7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BF2D5-BA5E-8092-D96F-DE8EFC6E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2713-2AD1-59E3-AABF-C5C80D2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2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22A8A-65B4-DD62-B2FF-E440751B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84187"/>
            <a:ext cx="10515600" cy="2852737"/>
          </a:xfrm>
        </p:spPr>
        <p:txBody>
          <a:bodyPr anchor="t">
            <a:normAutofit/>
          </a:bodyPr>
          <a:lstStyle>
            <a:lvl1pPr algn="ctr">
              <a:defRPr sz="4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F472-27C7-29D0-1FD1-EDC7E484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84000"/>
            <a:ext cx="105156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217E2-0555-D39A-D292-D26AA7D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CB849-C177-82E6-A6CF-EEC3CA62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617F2-6656-77B7-A8FF-8F1540CE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861AE-AC93-FE3F-B261-A8B64229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C35C6-0493-F93A-65B6-5FBBA0B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F4E1E-C23A-1195-EBE0-B663C9F1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FBB4AC-C1C0-54E6-EB72-B598774D0E3E}"/>
              </a:ext>
            </a:extLst>
          </p:cNvPr>
          <p:cNvCxnSpPr/>
          <p:nvPr userDrawn="1"/>
        </p:nvCxnSpPr>
        <p:spPr>
          <a:xfrm>
            <a:off x="198732" y="111417"/>
            <a:ext cx="0" cy="72000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485048-1BCA-51FD-3C73-EDCFBCAA06C8}"/>
              </a:ext>
            </a:extLst>
          </p:cNvPr>
          <p:cNvSpPr txBox="1"/>
          <p:nvPr userDrawn="1"/>
        </p:nvSpPr>
        <p:spPr>
          <a:xfrm>
            <a:off x="234732" y="148251"/>
            <a:ext cx="105028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54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3017-9CCB-0448-0105-433B5E6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1C268-F0EF-8C82-46C6-A5E2FEF2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A5A19-1A32-2E2C-AE3B-ED52497C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F030-650C-DBC5-7118-092F1A3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3AE68-C62F-ADC6-7084-9946D293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F376D-3772-9E71-A0B4-F8279494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F0EA-D8F2-EF48-D797-071315B8D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45653-253D-F294-F3EB-995ADC70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97496-A8CB-E23A-31FA-4652991E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69CDB-5B8B-26E4-E7AF-756355E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22906-7E25-924D-9E4F-774EAAB9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87EF-3AFD-EC36-400F-2FEF1D5F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9A416-733B-BA81-0AF0-C4524977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4FAC0-B9CD-E747-0800-9904F50E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026DD-19AA-224E-BDE2-BE3D7EF0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1CD45-7F64-F27B-94D8-6B0A054B3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E46C6-E1DA-E96B-E6A3-7BFA7F9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53B3B-2FCC-9880-EAF8-CA692074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710F8-2D17-CE03-0FE8-3299560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7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8549-67C0-CDA7-66C0-CE2E9080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F575D-096D-3A47-46CB-B959E2E6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9C0B0-4D4E-72BA-4D80-682D917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EF9CF-5238-7FD1-CCE0-2F01553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81852-6E86-CAC6-8130-3DD16DBB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B6070-C9EA-0BD6-5A55-B33C223D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B134B-9E38-4509-259E-563C07E9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9A843-EF3F-2CEC-0F16-A4EE3939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68DAD-71B4-270A-7652-81061CB0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20467-C7C0-BF7F-6403-9770883D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F173-1EE9-7B94-59BC-F5DB8AED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96EB9-6487-CEE0-1224-9E43C1751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BB07C-21B1-E989-8407-188F10BD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3280B-8254-2C0A-AE05-CEE2F4F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8209-12D0-6EEA-3196-8EA011B6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B4F3A-E719-F9DD-89FB-1D722DD7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3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A3C09-04DE-7B4A-0875-07991837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A8D-7A9B-96F4-26F2-13A74607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D83A8-3132-69F8-78B9-54E4E5F6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95E4-8E1A-4750-A051-34559525BDA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B1460-E8E4-490D-C541-8AF91D2D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FED5A-FB94-440F-898D-CA84149E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5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288F-5F09-A351-B520-DDE3AEF5C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RPA</a:t>
            </a:r>
            <a:r>
              <a:rPr lang="en-US" altLang="ko-KR" dirty="0"/>
              <a:t>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44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5746B-729D-E5C7-3434-D0E985392171}"/>
              </a:ext>
            </a:extLst>
          </p:cNvPr>
          <p:cNvSpPr/>
          <p:nvPr/>
        </p:nvSpPr>
        <p:spPr>
          <a:xfrm>
            <a:off x="1693682" y="2743199"/>
            <a:ext cx="8804635" cy="29505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71BCF3-81CD-C0EA-0055-CC07F77ED923}"/>
              </a:ext>
            </a:extLst>
          </p:cNvPr>
          <p:cNvSpPr txBox="1"/>
          <p:nvPr/>
        </p:nvSpPr>
        <p:spPr>
          <a:xfrm>
            <a:off x="242047" y="770964"/>
            <a:ext cx="2090957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비즈니스 프로세스 이해</a:t>
            </a:r>
            <a:b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개념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49E97-90A7-D470-32FF-1866230118C0}"/>
              </a:ext>
            </a:extLst>
          </p:cNvPr>
          <p:cNvSpPr txBox="1"/>
          <p:nvPr/>
        </p:nvSpPr>
        <p:spPr>
          <a:xfrm>
            <a:off x="2861781" y="1743959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해당 비즈니스 프로세스를 기반으로 자동화 프로세스를 구현합니다</a:t>
            </a:r>
            <a:r>
              <a:rPr lang="en-US" altLang="ko-KR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highlight>
                <a:srgbClr val="FFFF00"/>
              </a:highligh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D1521DF2-88FB-6D20-BB3A-6A2B980C259A}"/>
              </a:ext>
            </a:extLst>
          </p:cNvPr>
          <p:cNvSpPr/>
          <p:nvPr/>
        </p:nvSpPr>
        <p:spPr>
          <a:xfrm>
            <a:off x="1921719" y="2561851"/>
            <a:ext cx="2090957" cy="501862"/>
          </a:xfrm>
          <a:prstGeom prst="parallelogram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Transactional</a:t>
            </a:r>
          </a:p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트랜잭션 프로세스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EA9D1-7814-34B3-8654-ED534E9C67D5}"/>
              </a:ext>
            </a:extLst>
          </p:cNvPr>
          <p:cNvSpPr txBox="1"/>
          <p:nvPr/>
        </p:nvSpPr>
        <p:spPr>
          <a:xfrm>
            <a:off x="4071031" y="3008628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프로세스 단계가 여러 번 실행되는 자동화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35F553-F8F0-8284-2009-826A2E1CE8C1}"/>
              </a:ext>
            </a:extLst>
          </p:cNvPr>
          <p:cNvSpPr/>
          <p:nvPr/>
        </p:nvSpPr>
        <p:spPr>
          <a:xfrm>
            <a:off x="1887446" y="3743321"/>
            <a:ext cx="1717027" cy="8295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31010D-5557-8FDB-048D-5E0C5503F4B0}"/>
              </a:ext>
            </a:extLst>
          </p:cNvPr>
          <p:cNvCxnSpPr>
            <a:cxnSpLocks/>
          </p:cNvCxnSpPr>
          <p:nvPr/>
        </p:nvCxnSpPr>
        <p:spPr>
          <a:xfrm>
            <a:off x="3604473" y="4167527"/>
            <a:ext cx="43228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C871D0C-6CCA-066A-52E2-EFDEF82E1FA7}"/>
              </a:ext>
            </a:extLst>
          </p:cNvPr>
          <p:cNvCxnSpPr>
            <a:cxnSpLocks/>
          </p:cNvCxnSpPr>
          <p:nvPr/>
        </p:nvCxnSpPr>
        <p:spPr>
          <a:xfrm>
            <a:off x="8117854" y="4106928"/>
            <a:ext cx="43228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742374-5C25-26E1-9B06-82BD6F3D25E5}"/>
              </a:ext>
            </a:extLst>
          </p:cNvPr>
          <p:cNvSpPr/>
          <p:nvPr/>
        </p:nvSpPr>
        <p:spPr>
          <a:xfrm>
            <a:off x="8539813" y="3682722"/>
            <a:ext cx="1717027" cy="8295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96A5A1-8FB6-F5CA-CB67-AD431106998F}"/>
              </a:ext>
            </a:extLst>
          </p:cNvPr>
          <p:cNvSpPr txBox="1"/>
          <p:nvPr/>
        </p:nvSpPr>
        <p:spPr>
          <a:xfrm>
            <a:off x="1908895" y="4836648"/>
            <a:ext cx="3591368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장점</a:t>
            </a:r>
            <a:r>
              <a:rPr lang="en-US" altLang="ko-KR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반복하는 구간이 독립적으로 작동한다</a:t>
            </a:r>
            <a:r>
              <a:rPr lang="en-US" altLang="ko-KR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단점</a:t>
            </a:r>
            <a:r>
              <a:rPr lang="en-US" altLang="ko-KR" sz="14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설계 및 구현이 복잡하다</a:t>
            </a:r>
            <a:r>
              <a:rPr lang="en-US" altLang="ko-KR" sz="14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4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E48B74-DFBF-0BBD-143A-D252A189E26A}"/>
              </a:ext>
            </a:extLst>
          </p:cNvPr>
          <p:cNvSpPr/>
          <p:nvPr/>
        </p:nvSpPr>
        <p:spPr>
          <a:xfrm>
            <a:off x="6322396" y="3737548"/>
            <a:ext cx="1470053" cy="580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처리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8D2692-8150-976A-C641-960C0F654A0E}"/>
              </a:ext>
            </a:extLst>
          </p:cNvPr>
          <p:cNvSpPr/>
          <p:nvPr/>
        </p:nvSpPr>
        <p:spPr>
          <a:xfrm>
            <a:off x="6440366" y="3859236"/>
            <a:ext cx="1470053" cy="580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65106E-BD39-0C23-7270-A2ABEE9B8DE7}"/>
              </a:ext>
            </a:extLst>
          </p:cNvPr>
          <p:cNvSpPr/>
          <p:nvPr/>
        </p:nvSpPr>
        <p:spPr>
          <a:xfrm>
            <a:off x="6528212" y="3980924"/>
            <a:ext cx="1470053" cy="580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6C894F-7885-BA39-7957-63E8E3D5B8D9}"/>
              </a:ext>
            </a:extLst>
          </p:cNvPr>
          <p:cNvSpPr/>
          <p:nvPr/>
        </p:nvSpPr>
        <p:spPr>
          <a:xfrm>
            <a:off x="6256838" y="3681097"/>
            <a:ext cx="1784815" cy="93803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8CD749-5332-1E9C-A903-89DA8EF964B1}"/>
              </a:ext>
            </a:extLst>
          </p:cNvPr>
          <p:cNvSpPr/>
          <p:nvPr/>
        </p:nvSpPr>
        <p:spPr>
          <a:xfrm>
            <a:off x="4159010" y="3748615"/>
            <a:ext cx="1470053" cy="580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처리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1B45CC-6F20-6CE2-8467-976378464D27}"/>
              </a:ext>
            </a:extLst>
          </p:cNvPr>
          <p:cNvSpPr/>
          <p:nvPr/>
        </p:nvSpPr>
        <p:spPr>
          <a:xfrm>
            <a:off x="4276980" y="3870303"/>
            <a:ext cx="1470053" cy="580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처리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7022B7-3209-EEA0-856B-E2335F99394C}"/>
              </a:ext>
            </a:extLst>
          </p:cNvPr>
          <p:cNvSpPr/>
          <p:nvPr/>
        </p:nvSpPr>
        <p:spPr>
          <a:xfrm>
            <a:off x="4364826" y="3991991"/>
            <a:ext cx="1470053" cy="580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처리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D3933D-C4E7-C27B-285D-73DFB90FD6A7}"/>
              </a:ext>
            </a:extLst>
          </p:cNvPr>
          <p:cNvSpPr/>
          <p:nvPr/>
        </p:nvSpPr>
        <p:spPr>
          <a:xfrm>
            <a:off x="4108378" y="3687309"/>
            <a:ext cx="1784815" cy="93803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B91CD1-AAAE-9E32-73A7-38B8639F8D8A}"/>
              </a:ext>
            </a:extLst>
          </p:cNvPr>
          <p:cNvSpPr/>
          <p:nvPr/>
        </p:nvSpPr>
        <p:spPr>
          <a:xfrm>
            <a:off x="4030161" y="3588408"/>
            <a:ext cx="4083964" cy="111570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BD3C63-ABE8-3C25-9C38-0DF0DD4CB79A}"/>
              </a:ext>
            </a:extLst>
          </p:cNvPr>
          <p:cNvCxnSpPr>
            <a:cxnSpLocks/>
          </p:cNvCxnSpPr>
          <p:nvPr/>
        </p:nvCxnSpPr>
        <p:spPr>
          <a:xfrm>
            <a:off x="5879857" y="3859236"/>
            <a:ext cx="376981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05E63F-1631-8985-9755-997ED8F90172}"/>
              </a:ext>
            </a:extLst>
          </p:cNvPr>
          <p:cNvCxnSpPr>
            <a:cxnSpLocks/>
          </p:cNvCxnSpPr>
          <p:nvPr/>
        </p:nvCxnSpPr>
        <p:spPr>
          <a:xfrm flipH="1">
            <a:off x="5879857" y="3980924"/>
            <a:ext cx="36445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34E36CD-FB9E-0D35-4F30-59A6C96EA00E}"/>
              </a:ext>
            </a:extLst>
          </p:cNvPr>
          <p:cNvCxnSpPr>
            <a:cxnSpLocks/>
          </p:cNvCxnSpPr>
          <p:nvPr/>
        </p:nvCxnSpPr>
        <p:spPr>
          <a:xfrm>
            <a:off x="5887712" y="4097502"/>
            <a:ext cx="376981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448975-3646-60F6-2D94-81E3C5473A3B}"/>
              </a:ext>
            </a:extLst>
          </p:cNvPr>
          <p:cNvCxnSpPr>
            <a:cxnSpLocks/>
          </p:cNvCxnSpPr>
          <p:nvPr/>
        </p:nvCxnSpPr>
        <p:spPr>
          <a:xfrm flipH="1">
            <a:off x="5887712" y="4219190"/>
            <a:ext cx="36445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3B7624-9D92-4279-FE0C-7CFB01B380B0}"/>
              </a:ext>
            </a:extLst>
          </p:cNvPr>
          <p:cNvCxnSpPr>
            <a:cxnSpLocks/>
          </p:cNvCxnSpPr>
          <p:nvPr/>
        </p:nvCxnSpPr>
        <p:spPr>
          <a:xfrm>
            <a:off x="5887712" y="4355337"/>
            <a:ext cx="376981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9A979D-3D29-DDE9-4788-2C35DF23BE7A}"/>
              </a:ext>
            </a:extLst>
          </p:cNvPr>
          <p:cNvCxnSpPr>
            <a:cxnSpLocks/>
          </p:cNvCxnSpPr>
          <p:nvPr/>
        </p:nvCxnSpPr>
        <p:spPr>
          <a:xfrm flipH="1">
            <a:off x="5887712" y="4477025"/>
            <a:ext cx="36445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73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BA9BB-90B4-7ADA-9384-0B603CCA983E}"/>
              </a:ext>
            </a:extLst>
          </p:cNvPr>
          <p:cNvSpPr txBox="1"/>
          <p:nvPr/>
        </p:nvSpPr>
        <p:spPr>
          <a:xfrm>
            <a:off x="260900" y="709946"/>
            <a:ext cx="1711046" cy="619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RPA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 로드맵</a:t>
            </a:r>
            <a:b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RPA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로드맵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C72AE-A9C3-BD33-502A-D74B4C714A53}"/>
              </a:ext>
            </a:extLst>
          </p:cNvPr>
          <p:cNvSpPr txBox="1"/>
          <p:nvPr/>
        </p:nvSpPr>
        <p:spPr>
          <a:xfrm>
            <a:off x="1348139" y="2455242"/>
            <a:ext cx="5356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 RPA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진행 시 항상 단계별로 핵심사항을 점검합니다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3DC0A83-67FB-6F50-D598-8444AFB148DF}"/>
              </a:ext>
            </a:extLst>
          </p:cNvPr>
          <p:cNvSpPr/>
          <p:nvPr/>
        </p:nvSpPr>
        <p:spPr>
          <a:xfrm>
            <a:off x="1534215" y="2940427"/>
            <a:ext cx="2321859" cy="97715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과제발굴</a:t>
            </a: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B826F8F9-8F80-5576-2537-4B954BE68F02}"/>
              </a:ext>
            </a:extLst>
          </p:cNvPr>
          <p:cNvSpPr/>
          <p:nvPr/>
        </p:nvSpPr>
        <p:spPr>
          <a:xfrm>
            <a:off x="3443696" y="2940427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C5A05BF7-45C0-FD9B-69DB-305C05DE64CF}"/>
              </a:ext>
            </a:extLst>
          </p:cNvPr>
          <p:cNvSpPr/>
          <p:nvPr/>
        </p:nvSpPr>
        <p:spPr>
          <a:xfrm>
            <a:off x="3609544" y="2940426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253C4BF-90BA-F77C-9C64-F1A39153DA10}"/>
              </a:ext>
            </a:extLst>
          </p:cNvPr>
          <p:cNvSpPr/>
          <p:nvPr/>
        </p:nvSpPr>
        <p:spPr>
          <a:xfrm>
            <a:off x="3782113" y="2940425"/>
            <a:ext cx="2319619" cy="977153"/>
          </a:xfrm>
          <a:prstGeom prst="chevron">
            <a:avLst>
              <a:gd name="adj" fmla="val 5116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분석설계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6C10079B-1C75-1A01-D512-5E13870C1E2F}"/>
              </a:ext>
            </a:extLst>
          </p:cNvPr>
          <p:cNvSpPr/>
          <p:nvPr/>
        </p:nvSpPr>
        <p:spPr>
          <a:xfrm>
            <a:off x="5691593" y="2940427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id="{267717FB-8D98-0997-1A75-73F378956489}"/>
              </a:ext>
            </a:extLst>
          </p:cNvPr>
          <p:cNvSpPr/>
          <p:nvPr/>
        </p:nvSpPr>
        <p:spPr>
          <a:xfrm>
            <a:off x="5857441" y="2940426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" name="화살표: 갈매기형 수장 27">
            <a:extLst>
              <a:ext uri="{FF2B5EF4-FFF2-40B4-BE49-F238E27FC236}">
                <a16:creationId xmlns:a16="http://schemas.microsoft.com/office/drawing/2014/main" id="{0C16FA5F-53E9-FD36-E413-E2732409020D}"/>
              </a:ext>
            </a:extLst>
          </p:cNvPr>
          <p:cNvSpPr/>
          <p:nvPr/>
        </p:nvSpPr>
        <p:spPr>
          <a:xfrm>
            <a:off x="6030011" y="2940423"/>
            <a:ext cx="2319619" cy="977153"/>
          </a:xfrm>
          <a:prstGeom prst="chevron">
            <a:avLst>
              <a:gd name="adj" fmla="val 5116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</a:t>
            </a: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F3DA3BC3-0089-FF34-04C4-0B03ABA8351B}"/>
              </a:ext>
            </a:extLst>
          </p:cNvPr>
          <p:cNvSpPr/>
          <p:nvPr/>
        </p:nvSpPr>
        <p:spPr>
          <a:xfrm>
            <a:off x="7939491" y="2940425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779DD244-7946-E360-1513-D50723B91E43}"/>
              </a:ext>
            </a:extLst>
          </p:cNvPr>
          <p:cNvSpPr/>
          <p:nvPr/>
        </p:nvSpPr>
        <p:spPr>
          <a:xfrm>
            <a:off x="8105339" y="2940424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67A942E9-282C-69DC-7EB7-EC55FEC826A6}"/>
              </a:ext>
            </a:extLst>
          </p:cNvPr>
          <p:cNvSpPr/>
          <p:nvPr/>
        </p:nvSpPr>
        <p:spPr>
          <a:xfrm>
            <a:off x="8275664" y="2940427"/>
            <a:ext cx="2319619" cy="977153"/>
          </a:xfrm>
          <a:prstGeom prst="chevron">
            <a:avLst>
              <a:gd name="adj" fmla="val 511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</a:t>
            </a:r>
          </a:p>
        </p:txBody>
      </p:sp>
    </p:spTree>
    <p:extLst>
      <p:ext uri="{BB962C8B-B14F-4D97-AF65-F5344CB8AC3E}">
        <p14:creationId xmlns:p14="http://schemas.microsoft.com/office/powerpoint/2010/main" val="168541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BA9BB-90B4-7ADA-9384-0B603CCA983E}"/>
              </a:ext>
            </a:extLst>
          </p:cNvPr>
          <p:cNvSpPr txBox="1"/>
          <p:nvPr/>
        </p:nvSpPr>
        <p:spPr>
          <a:xfrm>
            <a:off x="260900" y="709946"/>
            <a:ext cx="1711046" cy="619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RPA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 로드맵</a:t>
            </a:r>
            <a:b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RPA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로드맵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495B8-4DE9-B1DC-DF07-95EBAAA1A467}"/>
              </a:ext>
            </a:extLst>
          </p:cNvPr>
          <p:cNvSpPr/>
          <p:nvPr/>
        </p:nvSpPr>
        <p:spPr>
          <a:xfrm>
            <a:off x="2401481" y="707010"/>
            <a:ext cx="2075329" cy="301658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선정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AB9367-F549-8CD7-A964-71E80C66D04A}"/>
              </a:ext>
            </a:extLst>
          </p:cNvPr>
          <p:cNvSpPr/>
          <p:nvPr/>
        </p:nvSpPr>
        <p:spPr>
          <a:xfrm>
            <a:off x="2401480" y="1008668"/>
            <a:ext cx="2075329" cy="1659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반복성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수작업 여부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규칙 기반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프로세스 변경주기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전자입력방식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표준화된 입력방식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낮은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예외율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59EA19-3B59-F762-5329-705C18D61B4F}"/>
              </a:ext>
            </a:extLst>
          </p:cNvPr>
          <p:cNvSpPr/>
          <p:nvPr/>
        </p:nvSpPr>
        <p:spPr>
          <a:xfrm>
            <a:off x="4602243" y="707009"/>
            <a:ext cx="2075329" cy="30165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사전준비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5D89B4-9B00-6EC7-D750-064E07116982}"/>
              </a:ext>
            </a:extLst>
          </p:cNvPr>
          <p:cNvSpPr/>
          <p:nvPr/>
        </p:nvSpPr>
        <p:spPr>
          <a:xfrm>
            <a:off x="4602242" y="1008668"/>
            <a:ext cx="2075329" cy="2102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HW/SW </a:t>
            </a: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사양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계정권한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보안 검토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망분리</a:t>
            </a: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검토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원격접속권한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해상도 점검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알림 점검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전원</a:t>
            </a:r>
            <a:r>
              <a:rPr lang="en-US" altLang="ko-KR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절전 점검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브라우저 점검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업데이트 점검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61EEC5-F0A9-EBB1-CCFD-70288046D128}"/>
              </a:ext>
            </a:extLst>
          </p:cNvPr>
          <p:cNvSpPr/>
          <p:nvPr/>
        </p:nvSpPr>
        <p:spPr>
          <a:xfrm>
            <a:off x="4602243" y="3211738"/>
            <a:ext cx="2075329" cy="30165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제품 설치 및 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39C3A9-57DA-7F92-5767-97DE280A48A6}"/>
              </a:ext>
            </a:extLst>
          </p:cNvPr>
          <p:cNvSpPr/>
          <p:nvPr/>
        </p:nvSpPr>
        <p:spPr>
          <a:xfrm>
            <a:off x="4602242" y="3513396"/>
            <a:ext cx="2075329" cy="526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UiPath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제품 설치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라이선스 등록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3DC0A83-67FB-6F50-D598-8444AFB148DF}"/>
              </a:ext>
            </a:extLst>
          </p:cNvPr>
          <p:cNvSpPr/>
          <p:nvPr/>
        </p:nvSpPr>
        <p:spPr>
          <a:xfrm>
            <a:off x="2401481" y="190075"/>
            <a:ext cx="2321859" cy="406751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과제발굴</a:t>
            </a: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253C4BF-90BA-F77C-9C64-F1A39153DA10}"/>
              </a:ext>
            </a:extLst>
          </p:cNvPr>
          <p:cNvSpPr/>
          <p:nvPr/>
        </p:nvSpPr>
        <p:spPr>
          <a:xfrm>
            <a:off x="4517144" y="190074"/>
            <a:ext cx="2319619" cy="406751"/>
          </a:xfrm>
          <a:prstGeom prst="chevron">
            <a:avLst>
              <a:gd name="adj" fmla="val 5116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분석설계</a:t>
            </a:r>
          </a:p>
        </p:txBody>
      </p:sp>
      <p:sp>
        <p:nvSpPr>
          <p:cNvPr id="28" name="화살표: 갈매기형 수장 27">
            <a:extLst>
              <a:ext uri="{FF2B5EF4-FFF2-40B4-BE49-F238E27FC236}">
                <a16:creationId xmlns:a16="http://schemas.microsoft.com/office/drawing/2014/main" id="{0C16FA5F-53E9-FD36-E413-E2732409020D}"/>
              </a:ext>
            </a:extLst>
          </p:cNvPr>
          <p:cNvSpPr/>
          <p:nvPr/>
        </p:nvSpPr>
        <p:spPr>
          <a:xfrm>
            <a:off x="6601900" y="187975"/>
            <a:ext cx="2428978" cy="406751"/>
          </a:xfrm>
          <a:prstGeom prst="chevron">
            <a:avLst>
              <a:gd name="adj" fmla="val 5116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</a:t>
            </a: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67A942E9-282C-69DC-7EB7-EC55FEC826A6}"/>
              </a:ext>
            </a:extLst>
          </p:cNvPr>
          <p:cNvSpPr/>
          <p:nvPr/>
        </p:nvSpPr>
        <p:spPr>
          <a:xfrm>
            <a:off x="8799778" y="187975"/>
            <a:ext cx="2428978" cy="406751"/>
          </a:xfrm>
          <a:prstGeom prst="chevron">
            <a:avLst>
              <a:gd name="adj" fmla="val 511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0EB981-FB20-468A-8550-8EAF1B3218B7}"/>
              </a:ext>
            </a:extLst>
          </p:cNvPr>
          <p:cNvSpPr/>
          <p:nvPr/>
        </p:nvSpPr>
        <p:spPr>
          <a:xfrm>
            <a:off x="4602243" y="4140619"/>
            <a:ext cx="2075329" cy="30165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환경점검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DB2731E-C782-EB47-D4E2-209468610776}"/>
              </a:ext>
            </a:extLst>
          </p:cNvPr>
          <p:cNvSpPr/>
          <p:nvPr/>
        </p:nvSpPr>
        <p:spPr>
          <a:xfrm>
            <a:off x="4602242" y="4442277"/>
            <a:ext cx="2075329" cy="2314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점검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보안점검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로봇 권한점검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브라우저 점검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메일서버 점검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MS Office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점검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개선 여부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여부 점검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여부 점검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처리 점검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7174FF-FA5C-4A56-7CF2-4F043713809F}"/>
              </a:ext>
            </a:extLst>
          </p:cNvPr>
          <p:cNvSpPr/>
          <p:nvPr/>
        </p:nvSpPr>
        <p:spPr>
          <a:xfrm>
            <a:off x="6803004" y="707009"/>
            <a:ext cx="2075329" cy="301659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표준 준수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1349FB-87A4-1F95-4A83-DE34E7277E7A}"/>
              </a:ext>
            </a:extLst>
          </p:cNvPr>
          <p:cNvSpPr/>
          <p:nvPr/>
        </p:nvSpPr>
        <p:spPr>
          <a:xfrm>
            <a:off x="6803003" y="1008668"/>
            <a:ext cx="2075329" cy="4044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신뢰성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효율성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유지보수성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확장성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Invoke Workflow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Argument(</a:t>
            </a: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인수</a:t>
            </a:r>
            <a:r>
              <a:rPr lang="en-US" altLang="ko-KR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Config.xlsx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Credential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Folder Tree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Naming Rule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주석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시스템 준수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Excel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Browser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ERP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DB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Uipath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Studio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Windows Setting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B7711B-7761-7D57-9066-2140F49E1554}"/>
              </a:ext>
            </a:extLst>
          </p:cNvPr>
          <p:cNvSpPr/>
          <p:nvPr/>
        </p:nvSpPr>
        <p:spPr>
          <a:xfrm>
            <a:off x="6836763" y="5162951"/>
            <a:ext cx="2075329" cy="301659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오류 유형 파악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E6DF2F-7846-B448-0EE7-DFEC0263E5AA}"/>
              </a:ext>
            </a:extLst>
          </p:cNvPr>
          <p:cNvSpPr/>
          <p:nvPr/>
        </p:nvSpPr>
        <p:spPr>
          <a:xfrm>
            <a:off x="6836763" y="5464610"/>
            <a:ext cx="2075329" cy="1123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 초기화 에러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</a:t>
            </a: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에러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인덱스 에러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디렉토리 에러</a:t>
            </a:r>
            <a:endParaRPr lang="en-US" altLang="ko-KR" sz="1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인프라 에러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6B07-DB1D-360D-A4A7-2C7E290653B5}"/>
              </a:ext>
            </a:extLst>
          </p:cNvPr>
          <p:cNvSpPr/>
          <p:nvPr/>
        </p:nvSpPr>
        <p:spPr>
          <a:xfrm>
            <a:off x="9003763" y="707009"/>
            <a:ext cx="2075329" cy="30165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배포관리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39589D-83D5-6966-3B0D-4CFAC8162962}"/>
              </a:ext>
            </a:extLst>
          </p:cNvPr>
          <p:cNvSpPr/>
          <p:nvPr/>
        </p:nvSpPr>
        <p:spPr>
          <a:xfrm>
            <a:off x="9003763" y="1008668"/>
            <a:ext cx="2075329" cy="1395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형상관리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소스 버전 관리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Studio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버전 관리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Robot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배포방법 준수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배포방법 준수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5BA368-68C7-CEDB-087E-1885688F3461}"/>
              </a:ext>
            </a:extLst>
          </p:cNvPr>
          <p:cNvSpPr/>
          <p:nvPr/>
        </p:nvSpPr>
        <p:spPr>
          <a:xfrm>
            <a:off x="9003763" y="2514153"/>
            <a:ext cx="2075329" cy="30165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안정화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FC9EA8-A44F-5043-2D3F-BF067B7BB0E4}"/>
              </a:ext>
            </a:extLst>
          </p:cNvPr>
          <p:cNvSpPr/>
          <p:nvPr/>
        </p:nvSpPr>
        <p:spPr>
          <a:xfrm>
            <a:off x="9003763" y="2815812"/>
            <a:ext cx="2075329" cy="2648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에러처리 확인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Element Exists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Try Catch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Retry Scope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Find Element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ContinueOnError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Delay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MaximizeWindow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Kill Process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Close Tab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Close Application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조건문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반복문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A099AC-BD04-DC26-648F-848C25D95699}"/>
              </a:ext>
            </a:extLst>
          </p:cNvPr>
          <p:cNvSpPr/>
          <p:nvPr/>
        </p:nvSpPr>
        <p:spPr>
          <a:xfrm>
            <a:off x="9003763" y="5578407"/>
            <a:ext cx="2075329" cy="30165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산출물 작성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13F425-2BB5-19F3-2216-2CE607386E11}"/>
              </a:ext>
            </a:extLst>
          </p:cNvPr>
          <p:cNvSpPr/>
          <p:nvPr/>
        </p:nvSpPr>
        <p:spPr>
          <a:xfrm>
            <a:off x="9003763" y="5880067"/>
            <a:ext cx="2075329" cy="708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PDD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DSD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UAT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54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BA9BB-90B4-7ADA-9384-0B603CCA983E}"/>
              </a:ext>
            </a:extLst>
          </p:cNvPr>
          <p:cNvSpPr txBox="1"/>
          <p:nvPr/>
        </p:nvSpPr>
        <p:spPr>
          <a:xfrm>
            <a:off x="213766" y="731735"/>
            <a:ext cx="2437206" cy="619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RPA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 로드맵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과제발굴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b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과제발굴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82884-FF5D-1B00-008F-79D6910D1264}"/>
              </a:ext>
            </a:extLst>
          </p:cNvPr>
          <p:cNvSpPr txBox="1"/>
          <p:nvPr/>
        </p:nvSpPr>
        <p:spPr>
          <a:xfrm>
            <a:off x="3567102" y="201304"/>
            <a:ext cx="5057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자동화 영역 분석 파악 프로세스는 다음과 같이 진행합니다</a:t>
            </a:r>
            <a:r>
              <a:rPr lang="en-US" altLang="ko-KR" sz="16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600" dirty="0">
              <a:highlight>
                <a:srgbClr val="FFFF00"/>
              </a:highligh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34FC081B-9F38-5950-6A55-819F8A10BDD7}"/>
              </a:ext>
            </a:extLst>
          </p:cNvPr>
          <p:cNvSpPr/>
          <p:nvPr/>
        </p:nvSpPr>
        <p:spPr>
          <a:xfrm>
            <a:off x="4112127" y="694027"/>
            <a:ext cx="1091469" cy="437843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D934577D-C8CE-98F0-67C0-635BEFED3E90}"/>
              </a:ext>
            </a:extLst>
          </p:cNvPr>
          <p:cNvSpPr/>
          <p:nvPr/>
        </p:nvSpPr>
        <p:spPr>
          <a:xfrm>
            <a:off x="3943309" y="1351456"/>
            <a:ext cx="1429104" cy="87451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9A4BA5F7-8FB3-3081-2DD6-471C12353BF9}"/>
              </a:ext>
            </a:extLst>
          </p:cNvPr>
          <p:cNvSpPr/>
          <p:nvPr/>
        </p:nvSpPr>
        <p:spPr>
          <a:xfrm>
            <a:off x="3943309" y="2491752"/>
            <a:ext cx="1429104" cy="87451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387E51AC-09B5-0716-8F67-03E33C24A47E}"/>
              </a:ext>
            </a:extLst>
          </p:cNvPr>
          <p:cNvSpPr/>
          <p:nvPr/>
        </p:nvSpPr>
        <p:spPr>
          <a:xfrm>
            <a:off x="3943309" y="3632048"/>
            <a:ext cx="1429104" cy="87451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8EC038E4-38ED-5A56-89BE-10FB9C282DA2}"/>
              </a:ext>
            </a:extLst>
          </p:cNvPr>
          <p:cNvSpPr/>
          <p:nvPr/>
        </p:nvSpPr>
        <p:spPr>
          <a:xfrm>
            <a:off x="3943309" y="4772344"/>
            <a:ext cx="1429104" cy="87451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14351711-CBB3-304A-2594-6991C8C9E36C}"/>
              </a:ext>
            </a:extLst>
          </p:cNvPr>
          <p:cNvSpPr/>
          <p:nvPr/>
        </p:nvSpPr>
        <p:spPr>
          <a:xfrm>
            <a:off x="3943309" y="5912640"/>
            <a:ext cx="1429104" cy="87451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8478807A-90AD-687C-9197-C77BA1C62A81}"/>
              </a:ext>
            </a:extLst>
          </p:cNvPr>
          <p:cNvSpPr/>
          <p:nvPr/>
        </p:nvSpPr>
        <p:spPr>
          <a:xfrm>
            <a:off x="6463722" y="1648697"/>
            <a:ext cx="1429104" cy="87451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3EDFFBAE-7FB9-7970-1877-C084355177B2}"/>
              </a:ext>
            </a:extLst>
          </p:cNvPr>
          <p:cNvSpPr/>
          <p:nvPr/>
        </p:nvSpPr>
        <p:spPr>
          <a:xfrm>
            <a:off x="6461484" y="4000090"/>
            <a:ext cx="1429104" cy="87451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D349F4C6-F804-F01D-2823-48D58C59CF7C}"/>
              </a:ext>
            </a:extLst>
          </p:cNvPr>
          <p:cNvSpPr/>
          <p:nvPr/>
        </p:nvSpPr>
        <p:spPr>
          <a:xfrm>
            <a:off x="6622093" y="5246215"/>
            <a:ext cx="1107887" cy="798797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B051E6C8-29E5-F3EA-8599-60B4AB899EFA}"/>
              </a:ext>
            </a:extLst>
          </p:cNvPr>
          <p:cNvSpPr/>
          <p:nvPr/>
        </p:nvSpPr>
        <p:spPr>
          <a:xfrm>
            <a:off x="6622093" y="2829679"/>
            <a:ext cx="1107887" cy="798797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EC7D1604-366B-25ED-1736-24BFF9F414A5}"/>
              </a:ext>
            </a:extLst>
          </p:cNvPr>
          <p:cNvSpPr/>
          <p:nvPr/>
        </p:nvSpPr>
        <p:spPr>
          <a:xfrm>
            <a:off x="6622093" y="6351484"/>
            <a:ext cx="1091469" cy="437843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17D4F16E-3ABB-A368-E72A-3255B1E7E3FA}"/>
              </a:ext>
            </a:extLst>
          </p:cNvPr>
          <p:cNvSpPr/>
          <p:nvPr/>
        </p:nvSpPr>
        <p:spPr>
          <a:xfrm>
            <a:off x="2116728" y="3795925"/>
            <a:ext cx="1282046" cy="54675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업무 프로세스</a:t>
            </a:r>
            <a:endParaRPr lang="en-US" altLang="ko-KR" sz="1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개선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5583E784-ABBB-2C92-B543-28D9B64C0907}"/>
              </a:ext>
            </a:extLst>
          </p:cNvPr>
          <p:cNvSpPr/>
          <p:nvPr/>
        </p:nvSpPr>
        <p:spPr>
          <a:xfrm>
            <a:off x="8556807" y="1807987"/>
            <a:ext cx="1282046" cy="54675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자가 해결 방안</a:t>
            </a:r>
            <a:endParaRPr lang="en-US" altLang="ko-KR" sz="1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적용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C4B5099A-F44E-73A1-759F-AEBFB50735EB}"/>
              </a:ext>
            </a:extLst>
          </p:cNvPr>
          <p:cNvSpPr/>
          <p:nvPr/>
        </p:nvSpPr>
        <p:spPr>
          <a:xfrm>
            <a:off x="8556807" y="4163967"/>
            <a:ext cx="1282046" cy="54675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잠재적 단기</a:t>
            </a:r>
            <a:endParaRPr lang="en-US" altLang="ko-KR" sz="1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해결 방안 검토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450D2B11-927D-80B5-B764-6C9DCE8F801A}"/>
              </a:ext>
            </a:extLst>
          </p:cNvPr>
          <p:cNvSpPr/>
          <p:nvPr/>
        </p:nvSpPr>
        <p:spPr>
          <a:xfrm>
            <a:off x="8338637" y="5365885"/>
            <a:ext cx="1282046" cy="54675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호환</a:t>
            </a:r>
            <a:endParaRPr lang="en-US" altLang="ko-KR" sz="1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반영 여부 검토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D978750-CE14-9A07-C055-E12ED9DA2BC8}"/>
              </a:ext>
            </a:extLst>
          </p:cNvPr>
          <p:cNvCxnSpPr>
            <a:cxnSpLocks/>
            <a:stCxn id="13" idx="1"/>
            <a:endCxn id="18" idx="1"/>
          </p:cNvCxnSpPr>
          <p:nvPr/>
        </p:nvCxnSpPr>
        <p:spPr>
          <a:xfrm rot="10800000" flipV="1">
            <a:off x="3943309" y="1788712"/>
            <a:ext cx="12700" cy="4561184"/>
          </a:xfrm>
          <a:prstGeom prst="bentConnector3">
            <a:avLst>
              <a:gd name="adj1" fmla="val 239381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6C2AB7A-F814-306D-7154-1C5C8EEA532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638746" y="2929008"/>
            <a:ext cx="304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C626BE-FFC5-D222-9723-9BF150F5D409}"/>
              </a:ext>
            </a:extLst>
          </p:cNvPr>
          <p:cNvCxnSpPr>
            <a:cxnSpLocks/>
          </p:cNvCxnSpPr>
          <p:nvPr/>
        </p:nvCxnSpPr>
        <p:spPr>
          <a:xfrm flipH="1">
            <a:off x="3638745" y="4069302"/>
            <a:ext cx="304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CDD2B36-70BB-F68C-0136-E36B7290D22F}"/>
              </a:ext>
            </a:extLst>
          </p:cNvPr>
          <p:cNvCxnSpPr>
            <a:cxnSpLocks/>
          </p:cNvCxnSpPr>
          <p:nvPr/>
        </p:nvCxnSpPr>
        <p:spPr>
          <a:xfrm flipH="1">
            <a:off x="3651446" y="5209599"/>
            <a:ext cx="304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070F552-79BA-6148-F2D4-9AF04E9487FF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5372413" y="2085953"/>
            <a:ext cx="1091309" cy="426394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CFA2BD3-8A1F-4F8A-CAEA-D84AAFD61CD9}"/>
              </a:ext>
            </a:extLst>
          </p:cNvPr>
          <p:cNvCxnSpPr>
            <a:stCxn id="23" idx="3"/>
            <a:endCxn id="27" idx="0"/>
          </p:cNvCxnSpPr>
          <p:nvPr/>
        </p:nvCxnSpPr>
        <p:spPr>
          <a:xfrm>
            <a:off x="7729980" y="3229078"/>
            <a:ext cx="1467850" cy="9348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0009EFF-68B0-A70A-8C36-1EBECC8D8E5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657861" y="1131870"/>
            <a:ext cx="1" cy="219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B0687D4-87DA-D6E3-4F10-1ED5AAEA24A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657861" y="2225967"/>
            <a:ext cx="0" cy="265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5F77FE2-3887-AE0D-8DDD-8B50F7CFB441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4657861" y="3366263"/>
            <a:ext cx="0" cy="265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646DA79-5B70-27D8-EC42-2315607B149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657861" y="4506559"/>
            <a:ext cx="0" cy="265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512DF87-6C67-4DAF-35E9-B0CAAF0B24D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4657861" y="5646855"/>
            <a:ext cx="0" cy="265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DD82685-A68B-E74D-5784-DCFAA2158FFF}"/>
              </a:ext>
            </a:extLst>
          </p:cNvPr>
          <p:cNvCxnSpPr>
            <a:endCxn id="25" idx="3"/>
          </p:cNvCxnSpPr>
          <p:nvPr/>
        </p:nvCxnSpPr>
        <p:spPr>
          <a:xfrm flipH="1">
            <a:off x="3398774" y="4069302"/>
            <a:ext cx="23997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0CB7FB3-61D0-8E2B-953D-22BF616BED79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7892826" y="2081365"/>
            <a:ext cx="663981" cy="4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4B7E44F-9F88-D7E8-1AF2-7354EB186B56}"/>
              </a:ext>
            </a:extLst>
          </p:cNvPr>
          <p:cNvCxnSpPr>
            <a:stCxn id="21" idx="3"/>
            <a:endCxn id="27" idx="1"/>
          </p:cNvCxnSpPr>
          <p:nvPr/>
        </p:nvCxnSpPr>
        <p:spPr>
          <a:xfrm flipV="1">
            <a:off x="7890588" y="4437345"/>
            <a:ext cx="66621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47DBCFE-F6EC-DA70-8F07-BC0E90ED4A6D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7729980" y="5639263"/>
            <a:ext cx="608657" cy="6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7FA36-E7F7-F72B-9F8F-E48F968CF982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flipH="1">
            <a:off x="7176037" y="2523208"/>
            <a:ext cx="2237" cy="306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B08B898-6C74-00A9-533E-6EBD2CC851BC}"/>
              </a:ext>
            </a:extLst>
          </p:cNvPr>
          <p:cNvCxnSpPr>
            <a:stCxn id="23" idx="2"/>
            <a:endCxn id="21" idx="0"/>
          </p:cNvCxnSpPr>
          <p:nvPr/>
        </p:nvCxnSpPr>
        <p:spPr>
          <a:xfrm flipH="1">
            <a:off x="7176036" y="3628476"/>
            <a:ext cx="1" cy="371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099DFCB-EA27-46F7-258C-532A37966B0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176036" y="4874601"/>
            <a:ext cx="1" cy="371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4124082-6EBB-0FE0-5722-7907788F2CC0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flipH="1">
            <a:off x="7167828" y="6045012"/>
            <a:ext cx="8209" cy="306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2C55D2B-AAC3-98C9-C6CD-C40A0158972A}"/>
              </a:ext>
            </a:extLst>
          </p:cNvPr>
          <p:cNvSpPr txBox="1"/>
          <p:nvPr/>
        </p:nvSpPr>
        <p:spPr>
          <a:xfrm>
            <a:off x="4244726" y="1544716"/>
            <a:ext cx="80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수작업 및</a:t>
            </a:r>
            <a:endParaRPr lang="en-US" altLang="ko-KR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반복여부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F8905C-AC39-1819-5292-40365C24D8A7}"/>
              </a:ext>
            </a:extLst>
          </p:cNvPr>
          <p:cNvSpPr txBox="1"/>
          <p:nvPr/>
        </p:nvSpPr>
        <p:spPr>
          <a:xfrm>
            <a:off x="4284368" y="2704020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규칙기반</a:t>
            </a:r>
            <a:endParaRPr lang="en-US" altLang="ko-KR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여부</a:t>
            </a:r>
            <a:endParaRPr lang="en-US" altLang="ko-KR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16A6F5B-1F14-E880-2CA8-5A5F27090C08}"/>
              </a:ext>
            </a:extLst>
          </p:cNvPr>
          <p:cNvSpPr txBox="1"/>
          <p:nvPr/>
        </p:nvSpPr>
        <p:spPr>
          <a:xfrm>
            <a:off x="4132809" y="3819116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판독 </a:t>
            </a:r>
            <a:r>
              <a:rPr lang="ko-KR" altLang="en-US" sz="12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가능성</a:t>
            </a:r>
            <a:r>
              <a:rPr lang="en-US" altLang="ko-KR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전자입력방식</a:t>
            </a:r>
            <a:endParaRPr lang="en-US" altLang="ko-KR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여부</a:t>
            </a:r>
            <a:endParaRPr lang="en-US" altLang="ko-KR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D416D5E-BFA1-ED88-82BD-BA0024907060}"/>
              </a:ext>
            </a:extLst>
          </p:cNvPr>
          <p:cNvSpPr txBox="1"/>
          <p:nvPr/>
        </p:nvSpPr>
        <p:spPr>
          <a:xfrm>
            <a:off x="4253033" y="501538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표준입력</a:t>
            </a:r>
            <a:endParaRPr lang="en-US" altLang="ko-KR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방식 여부</a:t>
            </a:r>
            <a:endParaRPr lang="en-US" altLang="ko-KR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83152A-0F74-3935-37D9-4598C2B90933}"/>
              </a:ext>
            </a:extLst>
          </p:cNvPr>
          <p:cNvSpPr txBox="1"/>
          <p:nvPr/>
        </p:nvSpPr>
        <p:spPr>
          <a:xfrm>
            <a:off x="4203989" y="6119063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예외 비중이</a:t>
            </a:r>
            <a:endParaRPr lang="en-US" altLang="ko-KR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낮은지</a:t>
            </a:r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여부</a:t>
            </a:r>
            <a:endParaRPr lang="en-US" altLang="ko-KR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D47374-2303-0FA8-429E-8B8B79C2E17B}"/>
              </a:ext>
            </a:extLst>
          </p:cNvPr>
          <p:cNvSpPr txBox="1"/>
          <p:nvPr/>
        </p:nvSpPr>
        <p:spPr>
          <a:xfrm>
            <a:off x="6634958" y="1872013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프로세스 방식</a:t>
            </a:r>
            <a:endParaRPr lang="en-US" altLang="ko-KR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변화 여부</a:t>
            </a:r>
            <a:endParaRPr lang="en-US" altLang="ko-KR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E07206-C417-E802-57CD-BA8AF365582F}"/>
              </a:ext>
            </a:extLst>
          </p:cNvPr>
          <p:cNvSpPr txBox="1"/>
          <p:nvPr/>
        </p:nvSpPr>
        <p:spPr>
          <a:xfrm>
            <a:off x="6762302" y="3035221"/>
            <a:ext cx="8274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처리 건수가</a:t>
            </a:r>
            <a:endParaRPr lang="en-US" altLang="ko-KR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05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많은지</a:t>
            </a:r>
            <a:r>
              <a: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여부</a:t>
            </a:r>
            <a:endParaRPr lang="en-US" altLang="ko-KR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A3FB71-3069-A3F6-83B1-B1EA33E7A857}"/>
              </a:ext>
            </a:extLst>
          </p:cNvPr>
          <p:cNvSpPr txBox="1"/>
          <p:nvPr/>
        </p:nvSpPr>
        <p:spPr>
          <a:xfrm>
            <a:off x="6458850" y="4208679"/>
            <a:ext cx="143661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소규모 자동화로</a:t>
            </a:r>
            <a:endParaRPr lang="en-US" altLang="ko-KR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프로세스가 개선되는지</a:t>
            </a:r>
            <a:endParaRPr lang="en-US" altLang="ko-KR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여부</a:t>
            </a:r>
            <a:endParaRPr lang="en-US" altLang="ko-KR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C08743-C877-BF5A-8D89-9F4D0F557F7C}"/>
              </a:ext>
            </a:extLst>
          </p:cNvPr>
          <p:cNvSpPr txBox="1"/>
          <p:nvPr/>
        </p:nvSpPr>
        <p:spPr>
          <a:xfrm>
            <a:off x="6758196" y="5364856"/>
            <a:ext cx="82747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자동화로</a:t>
            </a:r>
            <a:endParaRPr lang="en-US" altLang="ko-KR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변경</a:t>
            </a:r>
            <a:endParaRPr lang="en-US" altLang="ko-KR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필요 여부</a:t>
            </a:r>
            <a:endParaRPr lang="en-US" altLang="ko-KR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27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BA9BB-90B4-7ADA-9384-0B603CCA983E}"/>
              </a:ext>
            </a:extLst>
          </p:cNvPr>
          <p:cNvSpPr txBox="1"/>
          <p:nvPr/>
        </p:nvSpPr>
        <p:spPr>
          <a:xfrm>
            <a:off x="213766" y="731735"/>
            <a:ext cx="2437206" cy="619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RPA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 로드맵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과제발굴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b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과제발굴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82884-FF5D-1B00-008F-79D6910D1264}"/>
              </a:ext>
            </a:extLst>
          </p:cNvPr>
          <p:cNvSpPr txBox="1"/>
          <p:nvPr/>
        </p:nvSpPr>
        <p:spPr>
          <a:xfrm>
            <a:off x="3288008" y="101164"/>
            <a:ext cx="5446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자동화 적격 여부 판단 </a:t>
            </a:r>
            <a:r>
              <a:rPr lang="ko-KR" altLang="en-US" sz="1600" dirty="0" err="1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평점표</a:t>
            </a:r>
            <a:r>
              <a:rPr lang="ko-KR" altLang="en-US" sz="16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기준으로 </a:t>
            </a:r>
            <a:r>
              <a:rPr lang="en-US" altLang="ko-KR" sz="16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RPA </a:t>
            </a:r>
            <a:r>
              <a:rPr lang="ko-KR" altLang="en-US" sz="16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과제를 적용합니다</a:t>
            </a:r>
            <a:r>
              <a:rPr lang="en-US" altLang="ko-KR" sz="16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600" dirty="0">
              <a:highlight>
                <a:srgbClr val="FFFF00"/>
              </a:highligh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C4717FB1-5D54-9AFD-C9B5-6E8227C16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902009"/>
              </p:ext>
            </p:extLst>
          </p:nvPr>
        </p:nvGraphicFramePr>
        <p:xfrm>
          <a:off x="3288008" y="494933"/>
          <a:ext cx="5912046" cy="618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505277" imgH="6051633" progId="Excel.Sheet.12">
                  <p:embed/>
                </p:oleObj>
              </mc:Choice>
              <mc:Fallback>
                <p:oleObj name="Worksheet" r:id="rId2" imgW="5505277" imgH="60516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8008" y="494933"/>
                        <a:ext cx="5912046" cy="6186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9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BA9BB-90B4-7ADA-9384-0B603CCA983E}"/>
              </a:ext>
            </a:extLst>
          </p:cNvPr>
          <p:cNvSpPr txBox="1"/>
          <p:nvPr/>
        </p:nvSpPr>
        <p:spPr>
          <a:xfrm>
            <a:off x="260900" y="709946"/>
            <a:ext cx="1711046" cy="619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RPA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 로드맵</a:t>
            </a:r>
            <a:b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설계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C72AE-A9C3-BD33-502A-D74B4C714A53}"/>
              </a:ext>
            </a:extLst>
          </p:cNvPr>
          <p:cNvSpPr txBox="1"/>
          <p:nvPr/>
        </p:nvSpPr>
        <p:spPr>
          <a:xfrm>
            <a:off x="1490976" y="1329667"/>
            <a:ext cx="4968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진행을 위한 사전점검 및 환경테스트를 실시합니다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49D2566-39AB-8064-CEA4-06AFCBD33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57571"/>
              </p:ext>
            </p:extLst>
          </p:nvPr>
        </p:nvGraphicFramePr>
        <p:xfrm>
          <a:off x="1971945" y="2192764"/>
          <a:ext cx="9632452" cy="4443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8151">
                  <a:extLst>
                    <a:ext uri="{9D8B030D-6E8A-4147-A177-3AD203B41FA5}">
                      <a16:colId xmlns:a16="http://schemas.microsoft.com/office/drawing/2014/main" val="1323123623"/>
                    </a:ext>
                  </a:extLst>
                </a:gridCol>
                <a:gridCol w="2200817">
                  <a:extLst>
                    <a:ext uri="{9D8B030D-6E8A-4147-A177-3AD203B41FA5}">
                      <a16:colId xmlns:a16="http://schemas.microsoft.com/office/drawing/2014/main" val="2786864137"/>
                    </a:ext>
                  </a:extLst>
                </a:gridCol>
                <a:gridCol w="6573484">
                  <a:extLst>
                    <a:ext uri="{9D8B030D-6E8A-4147-A177-3AD203B41FA5}">
                      <a16:colId xmlns:a16="http://schemas.microsoft.com/office/drawing/2014/main" val="105928275"/>
                    </a:ext>
                  </a:extLst>
                </a:gridCol>
              </a:tblGrid>
              <a:tr h="40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No.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72260"/>
                  </a:ext>
                </a:extLst>
              </a:tr>
              <a:tr h="40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HW/SW </a:t>
                      </a:r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UiPath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제품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(Studio, Robot, Orchestrator)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하드웨어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소프트웨어 사양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21016"/>
                  </a:ext>
                </a:extLst>
              </a:tr>
              <a:tr h="40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로그온 사용자 관리자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(ADMIN)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계정 또는 권한 부여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408881"/>
                  </a:ext>
                </a:extLst>
              </a:tr>
              <a:tr h="40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DRM(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문서보안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점검 및 해제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업무 시 사용하는 시스템 계정 및 접근 권한 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237390"/>
                  </a:ext>
                </a:extLst>
              </a:tr>
              <a:tr h="40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망</a:t>
                      </a: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내부</a:t>
                      </a: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외부</a:t>
                      </a: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업무 유형에 따라 인터넷 망 필요 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: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외부 사이트 접속 등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934557"/>
                  </a:ext>
                </a:extLst>
              </a:tr>
              <a:tr h="40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원격접속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원격 접속 환경일 경우 접속 가능하도록 사전 준비 요청</a:t>
                      </a:r>
                      <a:endParaRPr lang="en-US" altLang="ko-KR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433601"/>
                  </a:ext>
                </a:extLst>
              </a:tr>
              <a:tr h="40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개발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PC(Studio),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수행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PC(Robot),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운영서버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(Orchestrator)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해상도 일치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954489"/>
                  </a:ext>
                </a:extLst>
              </a:tr>
              <a:tr h="40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알림 및 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Window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설정에서 알림 기능 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OFF</a:t>
                      </a:r>
                      <a:endParaRPr lang="ko-KR" altLang="en-US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872825"/>
                  </a:ext>
                </a:extLst>
              </a:tr>
              <a:tr h="40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전원 및 절전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Window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설정에서 전원 및 절전 기능 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OFF</a:t>
                      </a:r>
                      <a:endParaRPr lang="ko-KR" altLang="en-US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461776"/>
                  </a:ext>
                </a:extLst>
              </a:tr>
              <a:tr h="40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브라우저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Chrome(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크롬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),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엣지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(Edge),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브라우저 사용 시 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UiPath Extension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설치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(Studio, Robot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모두 설치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164748"/>
                  </a:ext>
                </a:extLst>
              </a:tr>
              <a:tr h="40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Windows </a:t>
                      </a:r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업데이트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윈도우 업데이트 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74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8A6AA4-132A-1D04-351E-0E5773737CB8}"/>
              </a:ext>
            </a:extLst>
          </p:cNvPr>
          <p:cNvSpPr txBox="1"/>
          <p:nvPr/>
        </p:nvSpPr>
        <p:spPr>
          <a:xfrm>
            <a:off x="1717422" y="1778633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사전 준비</a:t>
            </a:r>
          </a:p>
        </p:txBody>
      </p:sp>
    </p:spTree>
    <p:extLst>
      <p:ext uri="{BB962C8B-B14F-4D97-AF65-F5344CB8AC3E}">
        <p14:creationId xmlns:p14="http://schemas.microsoft.com/office/powerpoint/2010/main" val="80603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BA9BB-90B4-7ADA-9384-0B603CCA983E}"/>
              </a:ext>
            </a:extLst>
          </p:cNvPr>
          <p:cNvSpPr txBox="1"/>
          <p:nvPr/>
        </p:nvSpPr>
        <p:spPr>
          <a:xfrm>
            <a:off x="260900" y="709946"/>
            <a:ext cx="2134239" cy="619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RPA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 로드맵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b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C72AE-A9C3-BD33-502A-D74B4C714A53}"/>
              </a:ext>
            </a:extLst>
          </p:cNvPr>
          <p:cNvSpPr txBox="1"/>
          <p:nvPr/>
        </p:nvSpPr>
        <p:spPr>
          <a:xfrm>
            <a:off x="3544660" y="540669"/>
            <a:ext cx="5102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가이드라인을 준수하고 에러처리 작업을 진행합니다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A6AA4-132A-1D04-351E-0E5773737CB8}"/>
              </a:ext>
            </a:extLst>
          </p:cNvPr>
          <p:cNvSpPr txBox="1"/>
          <p:nvPr/>
        </p:nvSpPr>
        <p:spPr>
          <a:xfrm>
            <a:off x="3771106" y="899985"/>
            <a:ext cx="3945311" cy="795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표준 준수</a:t>
            </a:r>
            <a:b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-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표준화를 위한 개발 가이드라인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E573-948B-ED7E-C648-55EB8DA8D889}"/>
              </a:ext>
            </a:extLst>
          </p:cNvPr>
          <p:cNvSpPr txBox="1"/>
          <p:nvPr/>
        </p:nvSpPr>
        <p:spPr>
          <a:xfrm>
            <a:off x="4599436" y="1856816"/>
            <a:ext cx="2993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자동화 프로세스</a:t>
            </a:r>
            <a:r>
              <a:rPr lang="en-US" altLang="ko-KR" sz="16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설계 시 준수사항</a:t>
            </a: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38FE53EA-D29C-AC53-83DC-E4E636DBE3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3682" y="2645842"/>
            <a:ext cx="3764636" cy="3764636"/>
          </a:xfrm>
          <a:prstGeom prst="donut">
            <a:avLst>
              <a:gd name="adj" fmla="val 54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49C1F2-17F9-1352-144B-1268DCC893BC}"/>
              </a:ext>
            </a:extLst>
          </p:cNvPr>
          <p:cNvSpPr/>
          <p:nvPr/>
        </p:nvSpPr>
        <p:spPr>
          <a:xfrm>
            <a:off x="2556388" y="4381226"/>
            <a:ext cx="2429435" cy="6113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새로운 기능을 쉽게</a:t>
            </a: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추가할 수 있어야 합니다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8CCF51-B650-2662-64DF-3DFF7134627D}"/>
              </a:ext>
            </a:extLst>
          </p:cNvPr>
          <p:cNvSpPr/>
          <p:nvPr/>
        </p:nvSpPr>
        <p:spPr>
          <a:xfrm>
            <a:off x="2556388" y="4042672"/>
            <a:ext cx="2429435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확장성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BE4FC-9B6E-17E0-D105-BE47188FEC2E}"/>
              </a:ext>
            </a:extLst>
          </p:cNvPr>
          <p:cNvSpPr/>
          <p:nvPr/>
        </p:nvSpPr>
        <p:spPr>
          <a:xfrm>
            <a:off x="4881282" y="2828958"/>
            <a:ext cx="2429435" cy="6113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로봇은 예상대로 작동해야 하며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예상치 못한 오류를 최소화해야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BB0098-C9E7-9EE4-45BD-25F8332A6318}"/>
              </a:ext>
            </a:extLst>
          </p:cNvPr>
          <p:cNvSpPr/>
          <p:nvPr/>
        </p:nvSpPr>
        <p:spPr>
          <a:xfrm>
            <a:off x="4881282" y="2490404"/>
            <a:ext cx="2429435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신뢰성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76D1A2-BF96-0B1A-AB29-FB241347C976}"/>
              </a:ext>
            </a:extLst>
          </p:cNvPr>
          <p:cNvSpPr/>
          <p:nvPr/>
        </p:nvSpPr>
        <p:spPr>
          <a:xfrm>
            <a:off x="7206179" y="4370579"/>
            <a:ext cx="2429435" cy="6113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가능한 한 실행 시간을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최소화해야 합니다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1F4C32-7D83-7A00-3C23-16B501DE2B31}"/>
              </a:ext>
            </a:extLst>
          </p:cNvPr>
          <p:cNvSpPr/>
          <p:nvPr/>
        </p:nvSpPr>
        <p:spPr>
          <a:xfrm>
            <a:off x="7206179" y="4032025"/>
            <a:ext cx="2429435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효율성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5A07E2-704C-1F12-DB15-54A8300E8CCF}"/>
              </a:ext>
            </a:extLst>
          </p:cNvPr>
          <p:cNvSpPr/>
          <p:nvPr/>
        </p:nvSpPr>
        <p:spPr>
          <a:xfrm>
            <a:off x="4881282" y="5911724"/>
            <a:ext cx="2429435" cy="6113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워크플로우를 이해하고</a:t>
            </a: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디버그하기 쉬워야 합니다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5D96F3-5F78-1150-47B9-CCBDC14189C6}"/>
              </a:ext>
            </a:extLst>
          </p:cNvPr>
          <p:cNvSpPr/>
          <p:nvPr/>
        </p:nvSpPr>
        <p:spPr>
          <a:xfrm>
            <a:off x="4881282" y="5573170"/>
            <a:ext cx="2429435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유지보수성</a:t>
            </a: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A12BC378-D0C0-DA0A-51CE-4EEDDB3110A9}"/>
              </a:ext>
            </a:extLst>
          </p:cNvPr>
          <p:cNvSpPr/>
          <p:nvPr/>
        </p:nvSpPr>
        <p:spPr>
          <a:xfrm rot="18084002">
            <a:off x="4497065" y="3526590"/>
            <a:ext cx="136729" cy="1629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FA5EA2D3-08BF-1695-4A91-A16AE62EF913}"/>
              </a:ext>
            </a:extLst>
          </p:cNvPr>
          <p:cNvSpPr/>
          <p:nvPr/>
        </p:nvSpPr>
        <p:spPr>
          <a:xfrm rot="18084002">
            <a:off x="4566388" y="3428399"/>
            <a:ext cx="136729" cy="16299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130B6140-6D2F-B183-AF6A-238B2AB6FE8F}"/>
              </a:ext>
            </a:extLst>
          </p:cNvPr>
          <p:cNvSpPr/>
          <p:nvPr/>
        </p:nvSpPr>
        <p:spPr>
          <a:xfrm rot="18084002">
            <a:off x="4434854" y="3625278"/>
            <a:ext cx="136729" cy="162999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EE22A4A2-E1E5-7930-D92E-02D71117FFF7}"/>
              </a:ext>
            </a:extLst>
          </p:cNvPr>
          <p:cNvSpPr/>
          <p:nvPr/>
        </p:nvSpPr>
        <p:spPr>
          <a:xfrm rot="3389429">
            <a:off x="7555335" y="3518875"/>
            <a:ext cx="136729" cy="1629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971342D-7BEB-22B7-3C24-52779B6E135B}"/>
              </a:ext>
            </a:extLst>
          </p:cNvPr>
          <p:cNvSpPr/>
          <p:nvPr/>
        </p:nvSpPr>
        <p:spPr>
          <a:xfrm rot="3389429">
            <a:off x="7614864" y="3623295"/>
            <a:ext cx="136729" cy="16299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0C58744C-6ED4-4F42-3645-6F247609A21A}"/>
              </a:ext>
            </a:extLst>
          </p:cNvPr>
          <p:cNvSpPr/>
          <p:nvPr/>
        </p:nvSpPr>
        <p:spPr>
          <a:xfrm rot="3389429">
            <a:off x="7492340" y="3420686"/>
            <a:ext cx="136729" cy="162999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11D92F6E-E798-A84A-4807-6E30C925F3BC}"/>
              </a:ext>
            </a:extLst>
          </p:cNvPr>
          <p:cNvSpPr/>
          <p:nvPr/>
        </p:nvSpPr>
        <p:spPr>
          <a:xfrm rot="7065387">
            <a:off x="7566556" y="5339404"/>
            <a:ext cx="136729" cy="1629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갈매기형 수장 25">
            <a:extLst>
              <a:ext uri="{FF2B5EF4-FFF2-40B4-BE49-F238E27FC236}">
                <a16:creationId xmlns:a16="http://schemas.microsoft.com/office/drawing/2014/main" id="{9D889098-6A46-37FC-08E6-9E1107D173F3}"/>
              </a:ext>
            </a:extLst>
          </p:cNvPr>
          <p:cNvSpPr/>
          <p:nvPr/>
        </p:nvSpPr>
        <p:spPr>
          <a:xfrm rot="7065387">
            <a:off x="7503613" y="5441801"/>
            <a:ext cx="136729" cy="16299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id="{AC52D4A0-C6A3-5D75-C329-1AC5E23D35E3}"/>
              </a:ext>
            </a:extLst>
          </p:cNvPr>
          <p:cNvSpPr/>
          <p:nvPr/>
        </p:nvSpPr>
        <p:spPr>
          <a:xfrm rot="7065387">
            <a:off x="7622369" y="5236962"/>
            <a:ext cx="136729" cy="162999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AF6AE59F-2E04-EF94-6995-7EE19E8BA9DD}"/>
              </a:ext>
            </a:extLst>
          </p:cNvPr>
          <p:cNvSpPr/>
          <p:nvPr/>
        </p:nvSpPr>
        <p:spPr>
          <a:xfrm rot="14343403">
            <a:off x="4495193" y="5335423"/>
            <a:ext cx="136729" cy="1629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911E4D6F-F3E2-EB1B-6FE0-569697190F2D}"/>
              </a:ext>
            </a:extLst>
          </p:cNvPr>
          <p:cNvSpPr/>
          <p:nvPr/>
        </p:nvSpPr>
        <p:spPr>
          <a:xfrm rot="14343403">
            <a:off x="4440399" y="5228443"/>
            <a:ext cx="136729" cy="16299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113B075A-5F5F-059B-DB26-5F45A89161E4}"/>
              </a:ext>
            </a:extLst>
          </p:cNvPr>
          <p:cNvSpPr/>
          <p:nvPr/>
        </p:nvSpPr>
        <p:spPr>
          <a:xfrm rot="14343403">
            <a:off x="4553729" y="5436334"/>
            <a:ext cx="136729" cy="162999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3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BA9BB-90B4-7ADA-9384-0B603CCA983E}"/>
              </a:ext>
            </a:extLst>
          </p:cNvPr>
          <p:cNvSpPr txBox="1"/>
          <p:nvPr/>
        </p:nvSpPr>
        <p:spPr>
          <a:xfrm>
            <a:off x="260900" y="709946"/>
            <a:ext cx="2134239" cy="619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RPA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 로드맵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b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4E1E50AC-480E-A8BC-3012-A60461CFCE2F}"/>
              </a:ext>
            </a:extLst>
          </p:cNvPr>
          <p:cNvSpPr/>
          <p:nvPr/>
        </p:nvSpPr>
        <p:spPr>
          <a:xfrm>
            <a:off x="2241177" y="1425388"/>
            <a:ext cx="1801906" cy="555812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신뢰성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B96796D5-5600-47E2-D609-D1BC921685C9}"/>
              </a:ext>
            </a:extLst>
          </p:cNvPr>
          <p:cNvSpPr/>
          <p:nvPr/>
        </p:nvSpPr>
        <p:spPr>
          <a:xfrm>
            <a:off x="2241177" y="2752164"/>
            <a:ext cx="1801906" cy="555812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효율성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1D286F-9880-E9DE-8440-389C588C849C}"/>
              </a:ext>
            </a:extLst>
          </p:cNvPr>
          <p:cNvSpPr txBox="1"/>
          <p:nvPr/>
        </p:nvSpPr>
        <p:spPr>
          <a:xfrm>
            <a:off x="4123765" y="1425388"/>
            <a:ext cx="593143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로봇은 예상대로 작동해야 하며 예상치 못한 오류를 최소화해야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→ 기본적인 예외 처리 잘하기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385BE3-082F-D9D9-27DF-8616333613DA}"/>
              </a:ext>
            </a:extLst>
          </p:cNvPr>
          <p:cNvSpPr txBox="1"/>
          <p:nvPr/>
        </p:nvSpPr>
        <p:spPr>
          <a:xfrm>
            <a:off x="4123765" y="2752164"/>
            <a:ext cx="360226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가능한 한 실행 시간을 최소화해야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→ 중복 프로세스 방지 및 프로세스 최적화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53EE4C-1696-E152-3501-8F37501639C4}"/>
              </a:ext>
            </a:extLst>
          </p:cNvPr>
          <p:cNvSpPr txBox="1"/>
          <p:nvPr/>
        </p:nvSpPr>
        <p:spPr>
          <a:xfrm>
            <a:off x="4123765" y="4078940"/>
            <a:ext cx="547759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워크플로우를 이해하고 디버그하기 쉬워야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Naming Rule(</a:t>
            </a:r>
            <a:r>
              <a:rPr lang="ko-KR" altLang="en-US" sz="1400" dirty="0"/>
              <a:t>이름 및 주석</a:t>
            </a:r>
            <a:r>
              <a:rPr lang="en-US" altLang="ko-KR" sz="1400" dirty="0"/>
              <a:t>), </a:t>
            </a:r>
            <a:r>
              <a:rPr lang="ko-KR" altLang="en-US" sz="1400" dirty="0"/>
              <a:t>로그</a:t>
            </a:r>
            <a:r>
              <a:rPr lang="en-US" altLang="ko-KR" sz="1400" dirty="0"/>
              <a:t>, Config File, Folder Tree </a:t>
            </a:r>
            <a:r>
              <a:rPr lang="ko-KR" altLang="en-US" sz="1400" dirty="0"/>
              <a:t>준수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198AD1-6DBF-750E-07C7-BB92F4865ECC}"/>
              </a:ext>
            </a:extLst>
          </p:cNvPr>
          <p:cNvSpPr txBox="1"/>
          <p:nvPr/>
        </p:nvSpPr>
        <p:spPr>
          <a:xfrm>
            <a:off x="4123765" y="5405716"/>
            <a:ext cx="383149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새로운 기능을 쉽게 추가할 수 있어야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Invoke workflow </a:t>
            </a:r>
            <a:r>
              <a:rPr lang="ko-KR" altLang="en-US" sz="1400" dirty="0"/>
              <a:t>사용</a:t>
            </a:r>
            <a:r>
              <a:rPr lang="en-US" altLang="ko-KR" sz="1400" dirty="0"/>
              <a:t>,</a:t>
            </a:r>
            <a:r>
              <a:rPr lang="ko-KR" altLang="en-US" sz="1400" dirty="0"/>
              <a:t> 프로세스 모듈화</a:t>
            </a:r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C67B3888-E242-07F8-0245-FF2E6D951783}"/>
              </a:ext>
            </a:extLst>
          </p:cNvPr>
          <p:cNvSpPr/>
          <p:nvPr/>
        </p:nvSpPr>
        <p:spPr>
          <a:xfrm>
            <a:off x="2241177" y="4078940"/>
            <a:ext cx="1801906" cy="555812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유지보수성</a:t>
            </a: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40A082FC-D61C-9E1C-72F4-4C756A0D8642}"/>
              </a:ext>
            </a:extLst>
          </p:cNvPr>
          <p:cNvSpPr/>
          <p:nvPr/>
        </p:nvSpPr>
        <p:spPr>
          <a:xfrm>
            <a:off x="2241177" y="5405716"/>
            <a:ext cx="1801906" cy="555812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확장성</a:t>
            </a:r>
          </a:p>
        </p:txBody>
      </p:sp>
    </p:spTree>
    <p:extLst>
      <p:ext uri="{BB962C8B-B14F-4D97-AF65-F5344CB8AC3E}">
        <p14:creationId xmlns:p14="http://schemas.microsoft.com/office/powerpoint/2010/main" val="247395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BA9BB-90B4-7ADA-9384-0B603CCA983E}"/>
              </a:ext>
            </a:extLst>
          </p:cNvPr>
          <p:cNvSpPr txBox="1"/>
          <p:nvPr/>
        </p:nvSpPr>
        <p:spPr>
          <a:xfrm>
            <a:off x="260900" y="709946"/>
            <a:ext cx="1292662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RPA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과제 발굴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타원 3">
            <a:extLst>
              <a:ext uri="{FF2B5EF4-FFF2-40B4-BE49-F238E27FC236}">
                <a16:creationId xmlns:a16="http://schemas.microsoft.com/office/drawing/2014/main" id="{B3055855-7CD1-0B92-AF5F-715D84EB7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731" y="1532405"/>
            <a:ext cx="1827213" cy="1654175"/>
          </a:xfrm>
          <a:prstGeom prst="ellipse">
            <a:avLst/>
          </a:prstGeom>
          <a:solidFill>
            <a:srgbClr val="4383D1"/>
          </a:solidFill>
          <a:ln>
            <a:noFill/>
          </a:ln>
        </p:spPr>
        <p:txBody>
          <a:bodyPr lIns="0" tIns="46800" rIns="0" bIns="46800" anchor="ctr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부적합 대상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제외 처리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3">
            <a:extLst>
              <a:ext uri="{FF2B5EF4-FFF2-40B4-BE49-F238E27FC236}">
                <a16:creationId xmlns:a16="http://schemas.microsoft.com/office/drawing/2014/main" id="{83B13D73-723F-AFA1-E362-600AEF889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31" y="1535580"/>
            <a:ext cx="1827213" cy="1654175"/>
          </a:xfrm>
          <a:prstGeom prst="ellipse">
            <a:avLst/>
          </a:prstGeom>
          <a:solidFill>
            <a:srgbClr val="4383D1"/>
          </a:solidFill>
          <a:ln>
            <a:noFill/>
          </a:ln>
        </p:spPr>
        <p:txBody>
          <a:bodyPr lIns="0" tIns="46800" rIns="0" bIns="46800" anchor="ctr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업무 적합성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3">
            <a:extLst>
              <a:ext uri="{FF2B5EF4-FFF2-40B4-BE49-F238E27FC236}">
                <a16:creationId xmlns:a16="http://schemas.microsoft.com/office/drawing/2014/main" id="{2E910D37-6B37-3501-BEDC-63383CCC5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131" y="1535580"/>
            <a:ext cx="1827213" cy="1654175"/>
          </a:xfrm>
          <a:prstGeom prst="ellipse">
            <a:avLst/>
          </a:prstGeom>
          <a:solidFill>
            <a:srgbClr val="4383D1"/>
          </a:solidFill>
          <a:ln>
            <a:noFill/>
          </a:ln>
        </p:spPr>
        <p:txBody>
          <a:bodyPr lIns="0" tIns="46800" rIns="0" bIns="46800" anchor="ctr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구현 적합성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3">
            <a:extLst>
              <a:ext uri="{FF2B5EF4-FFF2-40B4-BE49-F238E27FC236}">
                <a16:creationId xmlns:a16="http://schemas.microsoft.com/office/drawing/2014/main" id="{E3A3EB89-E6F0-1478-1895-FD09BF8D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831" y="1460968"/>
            <a:ext cx="1827213" cy="1654175"/>
          </a:xfrm>
          <a:prstGeom prst="ellipse">
            <a:avLst/>
          </a:prstGeom>
          <a:solidFill>
            <a:srgbClr val="4383D1"/>
          </a:solidFill>
          <a:ln>
            <a:noFill/>
          </a:ln>
        </p:spPr>
        <p:txBody>
          <a:bodyPr lIns="0" tIns="46800" rIns="0" bIns="46800" anchor="ctr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우선 순위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화살표: 오른쪽 5">
            <a:extLst>
              <a:ext uri="{FF2B5EF4-FFF2-40B4-BE49-F238E27FC236}">
                <a16:creationId xmlns:a16="http://schemas.microsoft.com/office/drawing/2014/main" id="{9F67805F-9CC0-CD79-F3C6-9C171EB3B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94" y="1748305"/>
            <a:ext cx="273050" cy="1163638"/>
          </a:xfrm>
          <a:prstGeom prst="rightArrow">
            <a:avLst>
              <a:gd name="adj1" fmla="val 50444"/>
              <a:gd name="adj2" fmla="val 76546"/>
            </a:avLst>
          </a:prstGeom>
          <a:solidFill>
            <a:srgbClr val="FFFFFF">
              <a:lumMod val="75000"/>
            </a:srgbClr>
          </a:solidFill>
          <a:ln>
            <a:noFill/>
          </a:ln>
        </p:spPr>
        <p:txBody>
          <a:bodyPr lIns="90000" tIns="46800" rIns="90000" bIns="46800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6" name="화살표: 오른쪽 5">
            <a:extLst>
              <a:ext uri="{FF2B5EF4-FFF2-40B4-BE49-F238E27FC236}">
                <a16:creationId xmlns:a16="http://schemas.microsoft.com/office/drawing/2014/main" id="{D4D69DD4-4350-A694-8020-D475CC41B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469" y="1738780"/>
            <a:ext cx="273050" cy="1162050"/>
          </a:xfrm>
          <a:prstGeom prst="rightArrow">
            <a:avLst>
              <a:gd name="adj1" fmla="val 50444"/>
              <a:gd name="adj2" fmla="val 76546"/>
            </a:avLst>
          </a:prstGeom>
          <a:solidFill>
            <a:srgbClr val="FFFFFF">
              <a:lumMod val="75000"/>
            </a:srgbClr>
          </a:solidFill>
          <a:ln>
            <a:noFill/>
          </a:ln>
        </p:spPr>
        <p:txBody>
          <a:bodyPr lIns="90000" tIns="46800" rIns="90000" bIns="46800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7" name="화살표: 오른쪽 5">
            <a:extLst>
              <a:ext uri="{FF2B5EF4-FFF2-40B4-BE49-F238E27FC236}">
                <a16:creationId xmlns:a16="http://schemas.microsoft.com/office/drawing/2014/main" id="{73575BAF-0C55-9455-8C52-E44E3C51E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806" y="1748305"/>
            <a:ext cx="273050" cy="1163638"/>
          </a:xfrm>
          <a:prstGeom prst="rightArrow">
            <a:avLst>
              <a:gd name="adj1" fmla="val 50444"/>
              <a:gd name="adj2" fmla="val 76546"/>
            </a:avLst>
          </a:prstGeom>
          <a:solidFill>
            <a:srgbClr val="FFFFFF">
              <a:lumMod val="75000"/>
            </a:srgbClr>
          </a:solidFill>
          <a:ln>
            <a:noFill/>
          </a:ln>
        </p:spPr>
        <p:txBody>
          <a:bodyPr lIns="90000" tIns="46800" rIns="90000" bIns="46800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pic>
        <p:nvPicPr>
          <p:cNvPr id="29" name="그림 1">
            <a:extLst>
              <a:ext uri="{FF2B5EF4-FFF2-40B4-BE49-F238E27FC236}">
                <a16:creationId xmlns:a16="http://schemas.microsoft.com/office/drawing/2014/main" id="{EA387C2E-F962-DEEF-C2D8-7C6A52D8C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31" y="1803868"/>
            <a:ext cx="72548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">
            <a:extLst>
              <a:ext uri="{FF2B5EF4-FFF2-40B4-BE49-F238E27FC236}">
                <a16:creationId xmlns:a16="http://schemas.microsoft.com/office/drawing/2014/main" id="{5F07CF83-7571-6AD2-3CE5-9544FC342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56" y="1605430"/>
            <a:ext cx="963613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3">
            <a:extLst>
              <a:ext uri="{FF2B5EF4-FFF2-40B4-BE49-F238E27FC236}">
                <a16:creationId xmlns:a16="http://schemas.microsoft.com/office/drawing/2014/main" id="{9150C8E8-C349-359E-D289-381653791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544" y="1576855"/>
            <a:ext cx="876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4">
            <a:extLst>
              <a:ext uri="{FF2B5EF4-FFF2-40B4-BE49-F238E27FC236}">
                <a16:creationId xmlns:a16="http://schemas.microsoft.com/office/drawing/2014/main" id="{90D34444-38D5-CE3A-C0A5-D82059B34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031" y="1676868"/>
            <a:ext cx="876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63">
            <a:extLst>
              <a:ext uri="{FF2B5EF4-FFF2-40B4-BE49-F238E27FC236}">
                <a16:creationId xmlns:a16="http://schemas.microsoft.com/office/drawing/2014/main" id="{F5C55F66-1947-FDFA-EB9E-1986104C4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56" y="3389780"/>
            <a:ext cx="1751013" cy="1368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lIns="72000" tIns="53857" rIns="72000" bIns="53857" anchor="ctr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처리 업무량</a:t>
            </a: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기술 적합성</a:t>
            </a: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업무 위험도</a:t>
            </a: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63">
            <a:extLst>
              <a:ext uri="{FF2B5EF4-FFF2-40B4-BE49-F238E27FC236}">
                <a16:creationId xmlns:a16="http://schemas.microsoft.com/office/drawing/2014/main" id="{7326BC08-47C5-5DD6-4E93-CA78E5B38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631" y="3389780"/>
            <a:ext cx="1751013" cy="1368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lIns="72000" tIns="53857" rIns="72000" bIns="53857" anchor="ctr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업무 표준화</a:t>
            </a: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업무 반복성</a:t>
            </a: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절감 효과 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(FTE)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관점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63">
            <a:extLst>
              <a:ext uri="{FF2B5EF4-FFF2-40B4-BE49-F238E27FC236}">
                <a16:creationId xmlns:a16="http://schemas.microsoft.com/office/drawing/2014/main" id="{71ABE2D9-E432-2E4E-EEEE-52F0F9F2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919" y="3389780"/>
            <a:ext cx="1752600" cy="1368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lIns="72000" tIns="53857" rIns="72000" bIns="53857" anchor="ctr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OCR,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비표준</a:t>
            </a: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관련 시스템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판단</a:t>
            </a: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비정형데이터</a:t>
            </a: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업무 변경</a:t>
            </a: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기술적 관점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1" name="직사각형 63">
            <a:extLst>
              <a:ext uri="{FF2B5EF4-FFF2-40B4-BE49-F238E27FC236}">
                <a16:creationId xmlns:a16="http://schemas.microsoft.com/office/drawing/2014/main" id="{C4EC818F-301E-C642-37A4-E7A8B30B3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844" y="3405655"/>
            <a:ext cx="1751012" cy="1368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lIns="72000" tIns="53857" rIns="72000" bIns="53857" anchor="ctr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적용 우선 순위</a:t>
            </a: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조기 성공</a:t>
            </a: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전략적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잠재적</a:t>
            </a: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저가치 기회 분류</a:t>
            </a: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1">
            <a:extLst>
              <a:ext uri="{FF2B5EF4-FFF2-40B4-BE49-F238E27FC236}">
                <a16:creationId xmlns:a16="http://schemas.microsoft.com/office/drawing/2014/main" id="{D1532122-67A6-1AAB-0832-1ADA451D7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94" y="5651968"/>
            <a:ext cx="9258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※ FTE</a:t>
            </a: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절감 </a:t>
            </a: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(FTE : Full-Time Equivalent)</a:t>
            </a: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란 노동 투입과 관련된 것으로 임의의 업무에 투입된 노동력을 전일 종사 근무자의 수로 환산된 연간 투입노동력을 의미함</a:t>
            </a: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899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BA9BB-90B4-7ADA-9384-0B603CCA983E}"/>
              </a:ext>
            </a:extLst>
          </p:cNvPr>
          <p:cNvSpPr txBox="1"/>
          <p:nvPr/>
        </p:nvSpPr>
        <p:spPr>
          <a:xfrm>
            <a:off x="260900" y="709946"/>
            <a:ext cx="2171107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RPA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과제 발굴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적합성 평가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3" name="직사각형 9">
            <a:extLst>
              <a:ext uri="{FF2B5EF4-FFF2-40B4-BE49-F238E27FC236}">
                <a16:creationId xmlns:a16="http://schemas.microsoft.com/office/drawing/2014/main" id="{CF4A26C7-4B54-E5EC-F4AC-F0C7053F8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456" y="1745787"/>
            <a:ext cx="5257800" cy="749300"/>
          </a:xfrm>
          <a:prstGeom prst="rect">
            <a:avLst/>
          </a:prstGeom>
          <a:solidFill>
            <a:srgbClr val="E1F0FF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lIns="72000" tIns="53857" rIns="72000" bIns="53857" anchor="ctr"/>
          <a:lstStyle>
            <a:lvl1pPr marL="87313" indent="-87313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87313" marR="0" lvl="0" indent="-8731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담당자 업무를 완료하기 위해 내</a:t>
            </a:r>
            <a:r>
              <a:rPr kumimoji="1" lang="en-US" altLang="ko-KR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외부 다수의 시스템에 접속하여 정보를 가공해야 하는 업무</a:t>
            </a:r>
            <a:endParaRPr kumimoji="0" lang="en-US" altLang="ko-K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11">
            <a:extLst>
              <a:ext uri="{FF2B5EF4-FFF2-40B4-BE49-F238E27FC236}">
                <a16:creationId xmlns:a16="http://schemas.microsoft.com/office/drawing/2014/main" id="{55EAF2EE-DF26-5A36-A214-428B1DDA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456" y="2618912"/>
            <a:ext cx="5257800" cy="749300"/>
          </a:xfrm>
          <a:prstGeom prst="rect">
            <a:avLst/>
          </a:prstGeom>
          <a:solidFill>
            <a:srgbClr val="E1F0FF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lIns="72000" tIns="53857" rIns="72000" bIns="53857" anchor="ctr"/>
          <a:lstStyle>
            <a:lvl1pPr marL="87313" indent="-87313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87313" marR="0" lvl="0" indent="-8731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다량의 거래 또는 정보를 수작업만으로 처리 가능하여 많은 노동력과 장시간 작업이 요구되는 업무 프로세스</a:t>
            </a:r>
            <a:endParaRPr kumimoji="0" lang="en-US" altLang="ko-K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13">
            <a:extLst>
              <a:ext uri="{FF2B5EF4-FFF2-40B4-BE49-F238E27FC236}">
                <a16:creationId xmlns:a16="http://schemas.microsoft.com/office/drawing/2014/main" id="{013DE3C1-AB08-240D-1E90-A238711FD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456" y="3482512"/>
            <a:ext cx="5257800" cy="749300"/>
          </a:xfrm>
          <a:prstGeom prst="rect">
            <a:avLst/>
          </a:prstGeom>
          <a:solidFill>
            <a:srgbClr val="E1F0FF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lIns="72000" tIns="53857" rIns="72000" bIns="53857" anchor="ctr"/>
          <a:lstStyle>
            <a:lvl1pPr marL="87313" indent="-87313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87313" marR="0" lvl="0" indent="-8731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업무 담당자의 실수</a:t>
            </a:r>
            <a:r>
              <a:rPr kumimoji="1" lang="en-US" altLang="ko-KR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임의의 판단 오류 등으로 업무 누락 및 에러가 발생할 수 있는 업무</a:t>
            </a:r>
            <a:endParaRPr kumimoji="0" lang="en-US" altLang="ko-K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15">
            <a:extLst>
              <a:ext uri="{FF2B5EF4-FFF2-40B4-BE49-F238E27FC236}">
                <a16:creationId xmlns:a16="http://schemas.microsoft.com/office/drawing/2014/main" id="{54A63B36-2E37-FD9D-D655-5DAECD84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456" y="4355637"/>
            <a:ext cx="5257800" cy="749300"/>
          </a:xfrm>
          <a:prstGeom prst="rect">
            <a:avLst/>
          </a:prstGeom>
          <a:solidFill>
            <a:srgbClr val="E1F0FF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lIns="72000" tIns="53857" rIns="72000" bIns="53857" anchor="ctr"/>
          <a:lstStyle>
            <a:lvl1pPr marL="87313" indent="-87313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87313" marR="0" lvl="0" indent="-8731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예외가 적고</a:t>
            </a:r>
            <a:r>
              <a: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잘 정리된 업무 수행 규칙이 있는 프로세스</a:t>
            </a:r>
            <a:endParaRPr kumimoji="0" lang="en-US" altLang="ko-K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3">
            <a:extLst>
              <a:ext uri="{FF2B5EF4-FFF2-40B4-BE49-F238E27FC236}">
                <a16:creationId xmlns:a16="http://schemas.microsoft.com/office/drawing/2014/main" id="{BD52B42A-781C-00A2-320F-178B92AD5FBE}"/>
              </a:ext>
            </a:extLst>
          </p:cNvPr>
          <p:cNvGrpSpPr>
            <a:grpSpLocks/>
          </p:cNvGrpSpPr>
          <p:nvPr/>
        </p:nvGrpSpPr>
        <p:grpSpPr bwMode="auto">
          <a:xfrm>
            <a:off x="1824131" y="1745787"/>
            <a:ext cx="1512888" cy="4230687"/>
            <a:chOff x="632520" y="1916832"/>
            <a:chExt cx="1512168" cy="4230160"/>
          </a:xfrm>
        </p:grpSpPr>
        <p:sp>
          <p:nvSpPr>
            <p:cNvPr id="68" name="직사각형 8">
              <a:extLst>
                <a:ext uri="{FF2B5EF4-FFF2-40B4-BE49-F238E27FC236}">
                  <a16:creationId xmlns:a16="http://schemas.microsoft.com/office/drawing/2014/main" id="{B3E02CDB-A941-962B-B646-F0CCC4983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20" y="1916832"/>
              <a:ext cx="1512168" cy="748529"/>
            </a:xfrm>
            <a:prstGeom prst="rect">
              <a:avLst/>
            </a:prstGeom>
            <a:solidFill>
              <a:srgbClr val="C5E2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lIns="72000" tIns="53857" rIns="72000" bIns="53857" anchor="ctr"/>
            <a:lstStyle>
              <a:lvl1pPr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다수의 시스템</a:t>
              </a:r>
              <a:endPara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 업무</a:t>
              </a:r>
            </a:p>
          </p:txBody>
        </p:sp>
        <p:sp>
          <p:nvSpPr>
            <p:cNvPr id="69" name="직사각형 10">
              <a:extLst>
                <a:ext uri="{FF2B5EF4-FFF2-40B4-BE49-F238E27FC236}">
                  <a16:creationId xmlns:a16="http://schemas.microsoft.com/office/drawing/2014/main" id="{F059BE6B-F6A5-799A-E525-B9A755F3B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20" y="2789339"/>
              <a:ext cx="1512168" cy="748529"/>
            </a:xfrm>
            <a:prstGeom prst="rect">
              <a:avLst/>
            </a:prstGeom>
            <a:solidFill>
              <a:srgbClr val="C5E2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lIns="72000" tIns="53857" rIns="72000" bIns="53857" anchor="ctr"/>
            <a:lstStyle>
              <a:lvl1pPr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다량의 거래를</a:t>
              </a:r>
              <a:endPara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수작업 처리하는 업무</a:t>
              </a:r>
            </a:p>
          </p:txBody>
        </p:sp>
        <p:sp>
          <p:nvSpPr>
            <p:cNvPr id="70" name="직사각형 12">
              <a:extLst>
                <a:ext uri="{FF2B5EF4-FFF2-40B4-BE49-F238E27FC236}">
                  <a16:creationId xmlns:a16="http://schemas.microsoft.com/office/drawing/2014/main" id="{953CBF65-65A3-048A-CF92-7F78C82FC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20" y="3653449"/>
              <a:ext cx="1512168" cy="748529"/>
            </a:xfrm>
            <a:prstGeom prst="rect">
              <a:avLst/>
            </a:prstGeom>
            <a:solidFill>
              <a:srgbClr val="C5E2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lIns="72000" tIns="53857" rIns="72000" bIns="53857" anchor="ctr"/>
            <a:lstStyle>
              <a:lvl1pPr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오류</a:t>
              </a:r>
              <a:r>
                <a:rPr kumimoji="0" lang="en-US" altLang="ko-KR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0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재작업</a:t>
              </a:r>
              <a:endPara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빈도가 높은 업무</a:t>
              </a:r>
            </a:p>
          </p:txBody>
        </p:sp>
        <p:sp>
          <p:nvSpPr>
            <p:cNvPr id="71" name="직사각형 14">
              <a:extLst>
                <a:ext uri="{FF2B5EF4-FFF2-40B4-BE49-F238E27FC236}">
                  <a16:creationId xmlns:a16="http://schemas.microsoft.com/office/drawing/2014/main" id="{99E70679-2CB5-F41A-61CF-C32F6F9F8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20" y="4525956"/>
              <a:ext cx="1512168" cy="748529"/>
            </a:xfrm>
            <a:prstGeom prst="rect">
              <a:avLst/>
            </a:prstGeom>
            <a:solidFill>
              <a:srgbClr val="C5E2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lIns="72000" tIns="53857" rIns="72000" bIns="53857" anchor="ctr"/>
            <a:lstStyle>
              <a:lvl1pPr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예외가</a:t>
              </a:r>
              <a:endPara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제한적인 업무</a:t>
              </a:r>
            </a:p>
          </p:txBody>
        </p:sp>
        <p:sp>
          <p:nvSpPr>
            <p:cNvPr id="72" name="직사각형 16">
              <a:extLst>
                <a:ext uri="{FF2B5EF4-FFF2-40B4-BE49-F238E27FC236}">
                  <a16:creationId xmlns:a16="http://schemas.microsoft.com/office/drawing/2014/main" id="{5E84C0B4-2691-C17A-9396-667141C5D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20" y="5398463"/>
              <a:ext cx="1512168" cy="748529"/>
            </a:xfrm>
            <a:prstGeom prst="rect">
              <a:avLst/>
            </a:prstGeom>
            <a:solidFill>
              <a:srgbClr val="C5E2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lIns="72000" tIns="53857" rIns="72000" bIns="53857" anchor="ctr"/>
            <a:lstStyle>
              <a:lvl1pPr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일과 시간 外</a:t>
              </a:r>
              <a:endPara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 또는 처리 가능 업무</a:t>
              </a:r>
            </a:p>
          </p:txBody>
        </p:sp>
      </p:grpSp>
      <p:sp>
        <p:nvSpPr>
          <p:cNvPr id="73" name="직사각형 17">
            <a:extLst>
              <a:ext uri="{FF2B5EF4-FFF2-40B4-BE49-F238E27FC236}">
                <a16:creationId xmlns:a16="http://schemas.microsoft.com/office/drawing/2014/main" id="{01C7B797-6740-C557-A66A-E9C5A361F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456" y="5228762"/>
            <a:ext cx="5257800" cy="747712"/>
          </a:xfrm>
          <a:prstGeom prst="rect">
            <a:avLst/>
          </a:prstGeom>
          <a:solidFill>
            <a:srgbClr val="E1F0FF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lIns="72000" tIns="53857" rIns="72000" bIns="53857" anchor="ctr"/>
          <a:lstStyle>
            <a:lvl1pPr marL="87313" indent="-87313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87313" marR="0" lvl="0" indent="-8731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일과 시간 外에 업무 처리가 되어야 하여 야근 및 주말 근무를 필요로 하는 업무</a:t>
            </a:r>
            <a:endParaRPr kumimoji="0" lang="en-US" altLang="ko-K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lvl="0" indent="-8731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일과 시간 外에 업무 처리가 가능하여 일과 시간 업무 처리 단축이 가능한 업무  </a:t>
            </a:r>
            <a:endParaRPr kumimoji="0" lang="en-US" altLang="ko-K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19">
            <a:extLst>
              <a:ext uri="{FF2B5EF4-FFF2-40B4-BE49-F238E27FC236}">
                <a16:creationId xmlns:a16="http://schemas.microsoft.com/office/drawing/2014/main" id="{67565018-3C60-5220-22B0-F74CBD63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219" y="1745787"/>
            <a:ext cx="1793875" cy="7493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lIns="72000" tIns="53857" rIns="72000" bIns="53857" anchor="ctr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20">
            <a:extLst>
              <a:ext uri="{FF2B5EF4-FFF2-40B4-BE49-F238E27FC236}">
                <a16:creationId xmlns:a16="http://schemas.microsoft.com/office/drawing/2014/main" id="{7F9736B1-64DC-B9B9-580B-34F9A6767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219" y="2618912"/>
            <a:ext cx="1793875" cy="7493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lIns="72000" tIns="53857" rIns="72000" bIns="53857" anchor="ctr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21">
            <a:extLst>
              <a:ext uri="{FF2B5EF4-FFF2-40B4-BE49-F238E27FC236}">
                <a16:creationId xmlns:a16="http://schemas.microsoft.com/office/drawing/2014/main" id="{69E3219E-293F-F383-01FD-E4BA14EA2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219" y="3482512"/>
            <a:ext cx="1793875" cy="7493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lIns="72000" tIns="53857" rIns="72000" bIns="53857" anchor="ctr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22">
            <a:extLst>
              <a:ext uri="{FF2B5EF4-FFF2-40B4-BE49-F238E27FC236}">
                <a16:creationId xmlns:a16="http://schemas.microsoft.com/office/drawing/2014/main" id="{4BB9E70C-5678-0C4F-2F4E-1D7365B77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219" y="4355637"/>
            <a:ext cx="1793875" cy="7493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lIns="72000" tIns="53857" rIns="72000" bIns="53857" anchor="ctr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23">
            <a:extLst>
              <a:ext uri="{FF2B5EF4-FFF2-40B4-BE49-F238E27FC236}">
                <a16:creationId xmlns:a16="http://schemas.microsoft.com/office/drawing/2014/main" id="{84215D4C-E08A-C41B-85DA-EEAE87A7B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219" y="5228762"/>
            <a:ext cx="1793875" cy="74771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lIns="72000" tIns="53857" rIns="72000" bIns="53857" anchor="ctr"/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25">
            <a:extLst>
              <a:ext uri="{FF2B5EF4-FFF2-40B4-BE49-F238E27FC236}">
                <a16:creationId xmlns:a16="http://schemas.microsoft.com/office/drawing/2014/main" id="{06C65791-46D4-F523-6ADF-050DC4253B03}"/>
              </a:ext>
            </a:extLst>
          </p:cNvPr>
          <p:cNvSpPr/>
          <p:nvPr/>
        </p:nvSpPr>
        <p:spPr>
          <a:xfrm>
            <a:off x="2000313" y="1289263"/>
            <a:ext cx="1161193" cy="327273"/>
          </a:xfrm>
          <a:prstGeom prst="roundRect">
            <a:avLst>
              <a:gd name="adj" fmla="val 50000"/>
            </a:avLst>
          </a:prstGeom>
          <a:solidFill>
            <a:srgbClr val="285986"/>
          </a:solidFill>
          <a:ln w="12700" cap="flat" cmpd="sng" algn="ctr">
            <a:noFill/>
            <a:prstDash val="solid"/>
            <a:miter lim="800000"/>
          </a:ln>
          <a:effectLst>
            <a:outerShdw blurRad="88900" dist="63500" dir="2700000" algn="tl" rotWithShape="0">
              <a:prstClr val="black">
                <a:alpha val="23000"/>
              </a:prstClr>
            </a:outerShdw>
          </a:effectLst>
          <a:scene3d>
            <a:camera prst="orthographicFront"/>
            <a:lightRig rig="threePt" dir="t"/>
          </a:scene3d>
          <a:sp3d>
            <a:bevelT w="247650" h="57150"/>
          </a:sp3d>
        </p:spPr>
        <p:txBody>
          <a:bodyPr lIns="0" r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기준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4704F7F-D02E-CE71-36F9-1AEAC5E8E562}"/>
              </a:ext>
            </a:extLst>
          </p:cNvPr>
          <p:cNvSpPr/>
          <p:nvPr/>
        </p:nvSpPr>
        <p:spPr>
          <a:xfrm>
            <a:off x="4658381" y="1289263"/>
            <a:ext cx="2262835" cy="327273"/>
          </a:xfrm>
          <a:prstGeom prst="roundRect">
            <a:avLst>
              <a:gd name="adj" fmla="val 50000"/>
            </a:avLst>
          </a:prstGeom>
          <a:solidFill>
            <a:srgbClr val="285986"/>
          </a:solidFill>
          <a:ln w="12700" cap="flat" cmpd="sng" algn="ctr">
            <a:noFill/>
            <a:prstDash val="solid"/>
            <a:miter lim="800000"/>
          </a:ln>
          <a:effectLst>
            <a:outerShdw blurRad="88900" dist="63500" dir="2700000" algn="tl" rotWithShape="0">
              <a:prstClr val="black">
                <a:alpha val="23000"/>
              </a:prstClr>
            </a:outerShdw>
          </a:effectLst>
          <a:scene3d>
            <a:camera prst="orthographicFront"/>
            <a:lightRig rig="threePt" dir="t"/>
          </a:scene3d>
          <a:sp3d>
            <a:bevelT w="247650" h="57150"/>
          </a:sp3d>
        </p:spPr>
        <p:txBody>
          <a:bodyPr lIns="0" r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기준 상세 내용</a:t>
            </a:r>
          </a:p>
        </p:txBody>
      </p:sp>
      <p:sp>
        <p:nvSpPr>
          <p:cNvPr id="81" name="사각형: 둥근 모서리 25">
            <a:extLst>
              <a:ext uri="{FF2B5EF4-FFF2-40B4-BE49-F238E27FC236}">
                <a16:creationId xmlns:a16="http://schemas.microsoft.com/office/drawing/2014/main" id="{DD4BB3D3-E0CB-CE40-F245-D40C640CB596}"/>
              </a:ext>
            </a:extLst>
          </p:cNvPr>
          <p:cNvSpPr/>
          <p:nvPr/>
        </p:nvSpPr>
        <p:spPr>
          <a:xfrm>
            <a:off x="9088569" y="1278026"/>
            <a:ext cx="1161193" cy="327273"/>
          </a:xfrm>
          <a:prstGeom prst="roundRect">
            <a:avLst>
              <a:gd name="adj" fmla="val 50000"/>
            </a:avLst>
          </a:prstGeom>
          <a:solidFill>
            <a:srgbClr val="285986"/>
          </a:solidFill>
          <a:ln w="12700" cap="flat" cmpd="sng" algn="ctr">
            <a:noFill/>
            <a:prstDash val="solid"/>
            <a:miter lim="800000"/>
          </a:ln>
          <a:effectLst>
            <a:outerShdw blurRad="88900" dist="63500" dir="2700000" algn="tl" rotWithShape="0">
              <a:prstClr val="black">
                <a:alpha val="23000"/>
              </a:prstClr>
            </a:outerShdw>
          </a:effectLst>
          <a:scene3d>
            <a:camera prst="orthographicFront"/>
            <a:lightRig rig="threePt" dir="t"/>
          </a:scene3d>
          <a:sp3d>
            <a:bevelT w="247650" h="57150"/>
          </a:sp3d>
        </p:spPr>
        <p:txBody>
          <a:bodyPr lIns="0" r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예시</a:t>
            </a:r>
          </a:p>
        </p:txBody>
      </p:sp>
      <p:grpSp>
        <p:nvGrpSpPr>
          <p:cNvPr id="82" name="그룹 4">
            <a:extLst>
              <a:ext uri="{FF2B5EF4-FFF2-40B4-BE49-F238E27FC236}">
                <a16:creationId xmlns:a16="http://schemas.microsoft.com/office/drawing/2014/main" id="{E988D991-1696-9D30-D303-A29FCAE43B56}"/>
              </a:ext>
            </a:extLst>
          </p:cNvPr>
          <p:cNvGrpSpPr>
            <a:grpSpLocks/>
          </p:cNvGrpSpPr>
          <p:nvPr/>
        </p:nvGrpSpPr>
        <p:grpSpPr bwMode="auto">
          <a:xfrm>
            <a:off x="1838419" y="1741024"/>
            <a:ext cx="261937" cy="3729038"/>
            <a:chOff x="4448944" y="2291096"/>
            <a:chExt cx="288032" cy="373019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E0655DE-7FCE-43B9-BF90-8E2CDD61A1A0}"/>
                </a:ext>
              </a:extLst>
            </p:cNvPr>
            <p:cNvSpPr/>
            <p:nvPr/>
          </p:nvSpPr>
          <p:spPr bwMode="auto">
            <a:xfrm>
              <a:off x="4448944" y="2291096"/>
              <a:ext cx="288032" cy="249315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 w="9525" algn="ctr">
              <a:solidFill>
                <a:srgbClr val="C0C0C0"/>
              </a:solidFill>
              <a:prstDash val="solid"/>
              <a:round/>
              <a:headEnd/>
              <a:tailEnd/>
            </a:ln>
          </p:spPr>
          <p:txBody>
            <a:bodyPr lIns="72000" tIns="53857" rIns="72000" bIns="53857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07CD376-FACC-E5DC-C12B-7A93343A4A0A}"/>
                </a:ext>
              </a:extLst>
            </p:cNvPr>
            <p:cNvSpPr/>
            <p:nvPr/>
          </p:nvSpPr>
          <p:spPr bwMode="auto">
            <a:xfrm>
              <a:off x="4448944" y="3162904"/>
              <a:ext cx="288032" cy="24931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 w="9525" algn="ctr">
              <a:solidFill>
                <a:srgbClr val="C0C0C0"/>
              </a:solidFill>
              <a:prstDash val="solid"/>
              <a:round/>
              <a:headEnd/>
              <a:tailEnd/>
            </a:ln>
          </p:spPr>
          <p:txBody>
            <a:bodyPr lIns="72000" tIns="53857" rIns="72000" bIns="53857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2E19903-E7CD-70E2-784D-89AF1C4E26B5}"/>
                </a:ext>
              </a:extLst>
            </p:cNvPr>
            <p:cNvSpPr/>
            <p:nvPr/>
          </p:nvSpPr>
          <p:spPr bwMode="auto">
            <a:xfrm>
              <a:off x="4448944" y="4028358"/>
              <a:ext cx="288032" cy="247727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 w="9525" algn="ctr">
              <a:solidFill>
                <a:srgbClr val="C0C0C0"/>
              </a:solidFill>
              <a:prstDash val="solid"/>
              <a:round/>
              <a:headEnd/>
              <a:tailEnd/>
            </a:ln>
          </p:spPr>
          <p:txBody>
            <a:bodyPr lIns="72000" tIns="53857" rIns="72000" bIns="53857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DBA586F-EC26-ADA1-7104-DB9799A4A78D}"/>
                </a:ext>
              </a:extLst>
            </p:cNvPr>
            <p:cNvSpPr/>
            <p:nvPr/>
          </p:nvSpPr>
          <p:spPr bwMode="auto">
            <a:xfrm>
              <a:off x="4448944" y="4900166"/>
              <a:ext cx="288032" cy="24931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 w="9525" algn="ctr">
              <a:solidFill>
                <a:srgbClr val="C0C0C0"/>
              </a:solidFill>
              <a:prstDash val="solid"/>
              <a:round/>
              <a:headEnd/>
              <a:tailEnd/>
            </a:ln>
          </p:spPr>
          <p:txBody>
            <a:bodyPr lIns="72000" tIns="53857" rIns="72000" bIns="53857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91BA36E-8337-ABF2-0FB4-6E78C76CB4F9}"/>
                </a:ext>
              </a:extLst>
            </p:cNvPr>
            <p:cNvSpPr/>
            <p:nvPr/>
          </p:nvSpPr>
          <p:spPr bwMode="auto">
            <a:xfrm>
              <a:off x="4448944" y="5771973"/>
              <a:ext cx="288032" cy="249315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 w="9525" algn="ctr">
              <a:solidFill>
                <a:srgbClr val="C0C0C0"/>
              </a:solidFill>
              <a:prstDash val="solid"/>
              <a:round/>
              <a:headEnd/>
              <a:tailEnd/>
            </a:ln>
          </p:spPr>
          <p:txBody>
            <a:bodyPr lIns="72000" tIns="53857" rIns="72000" bIns="53857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</a:t>
              </a: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86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DB9B-7408-86C2-8F84-0B01FAE9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실전편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8DFBA-19F9-E663-4A39-5D3ACC1D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RPA</a:t>
            </a:r>
            <a:r>
              <a:rPr lang="ko-KR" altLang="en-US" dirty="0"/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229848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BA9BB-90B4-7ADA-9384-0B603CCA983E}"/>
              </a:ext>
            </a:extLst>
          </p:cNvPr>
          <p:cNvSpPr txBox="1"/>
          <p:nvPr/>
        </p:nvSpPr>
        <p:spPr>
          <a:xfrm>
            <a:off x="260900" y="709946"/>
            <a:ext cx="1993174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RPA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과제 발굴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부적합성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CEF5DB6-80D2-D868-5505-A348949C6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58737"/>
              </p:ext>
            </p:extLst>
          </p:nvPr>
        </p:nvGraphicFramePr>
        <p:xfrm>
          <a:off x="633927" y="1146444"/>
          <a:ext cx="10977935" cy="522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5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9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ea typeface="맑은 고딕" panose="020B0503020000020004" pitchFamily="50" charset="-127"/>
                        </a:rPr>
                        <a:t>구  분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ea typeface="맑은 고딕" panose="020B0503020000020004" pitchFamily="50" charset="-127"/>
                        </a:rPr>
                        <a:t>평가 구분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ea typeface="맑은 고딕" panose="020B0503020000020004" pitchFamily="50" charset="-127"/>
                        </a:rPr>
                        <a:t>상세 사유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ea typeface="맑은 고딕" panose="020B0503020000020004" pitchFamily="50" charset="-127"/>
                        </a:rPr>
                        <a:t>부적합 대상 업무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>
                          <a:ea typeface="맑은 고딕" panose="020B0503020000020004" pitchFamily="50" charset="-127"/>
                        </a:rPr>
                        <a:t>업무량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연간 작업량 낮음</a:t>
                      </a:r>
                    </a:p>
                  </a:txBody>
                  <a:tcPr marL="71996" marR="0" marT="45710" marB="4571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가능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연간 업무시간이 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시간 이상이거나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확산 대상 업무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시급성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 err="1">
                          <a:ea typeface="맑은 고딕" panose="020B0503020000020004" pitchFamily="50" charset="-127"/>
                        </a:rPr>
                        <a:t>파급성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 있는 업무</a:t>
                      </a: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ea typeface="맑은 고딕" panose="020B0503020000020004" pitchFamily="50" charset="-127"/>
                      </a:endParaRP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부적합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연간 업무시간이 현저히 낮으면서 향후 확산 가능성 없는 업무</a:t>
                      </a: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ea typeface="맑은 고딕" panose="020B0503020000020004" pitchFamily="50" charset="-127"/>
                      </a:endParaRP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745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>
                          <a:ea typeface="맑은 고딕" panose="020B0503020000020004" pitchFamily="50" charset="-127"/>
                        </a:rPr>
                        <a:t>RPA</a:t>
                      </a:r>
                    </a:p>
                    <a:p>
                      <a:pPr algn="ctr" latinLnBrk="1"/>
                      <a:r>
                        <a:rPr lang="ko-KR" altLang="en-US" sz="900" b="1" baseline="0" dirty="0">
                          <a:ea typeface="맑은 고딕" panose="020B0503020000020004" pitchFamily="50" charset="-127"/>
                        </a:rPr>
                        <a:t>기술적합성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양식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데이터의</a:t>
                      </a:r>
                      <a:endParaRPr lang="en-US" altLang="ko-KR" sz="900" baseline="0" dirty="0"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표준화 정의 없음</a:t>
                      </a:r>
                    </a:p>
                  </a:txBody>
                  <a:tcPr marL="71996" marR="0" marT="45710" marB="4571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부적합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RPA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의 규칙기반 코드는 항상 고정된 양식에서 지시된 방법으로만 처리를 수행하므로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고객 또는 외부 기업에서 작성한 서류와 같이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양식의 변동이 있을 수 있고 규칙을 강제할 수 없는 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데이터가 표준화 되지 않은 업무는 수행하기 어려움</a:t>
                      </a: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ea typeface="맑은 고딕" panose="020B0503020000020004" pitchFamily="50" charset="-127"/>
                      </a:endParaRP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7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데이터가 디지털화 </a:t>
                      </a:r>
                      <a:endParaRPr lang="en-US" altLang="ko-KR" sz="900" baseline="0" dirty="0"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되어 있지 않음</a:t>
                      </a:r>
                    </a:p>
                  </a:txBody>
                  <a:tcPr marL="71996" marR="0" marT="45710" marB="4571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부적합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사람의 업무 수행과는 달리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RPA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로봇이 처리하는 정보는 어떠한 형태로든 시스템 내에 반드시 존재하여야 하며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사람의 기억 속이나 외부 환경에 존재하는 데이터에 대한 처리는 수행될 수 없으므로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이에 대한 디지털화가 선행되어야 함</a:t>
                      </a: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ea typeface="맑은 고딕" panose="020B0503020000020004" pitchFamily="50" charset="-127"/>
                      </a:endParaRP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기술적 난이도 높음</a:t>
                      </a:r>
                    </a:p>
                  </a:txBody>
                  <a:tcPr marL="71996" marR="0" marT="45710" marB="4571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부적합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자연어 처리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인지 기능 자동화와 같이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사람 수준의 높은 판단력을 요구하는 업무는 현재 기술에서는 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RPA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수행 대상이 아님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</a:t>
                      </a:r>
                      <a:endParaRPr lang="ko-KR" altLang="en-US" sz="900" baseline="0" dirty="0">
                        <a:ea typeface="맑은 고딕" panose="020B0503020000020004" pitchFamily="50" charset="-127"/>
                      </a:endParaRP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aseline="0" dirty="0">
                        <a:ea typeface="맑은 고딕" panose="020B0503020000020004" pitchFamily="50" charset="-127"/>
                      </a:endParaRP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OCR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기능 필요함</a:t>
                      </a:r>
                    </a:p>
                  </a:txBody>
                  <a:tcPr marL="71996" marR="0" marT="45710" marB="4571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가능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학습기반 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OCR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인식이 필요한 업무로서 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POC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를 통한 자동화 효과성 검증 대상인 업무</a:t>
                      </a: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aseline="0" dirty="0">
                        <a:ea typeface="맑은 고딕" panose="020B0503020000020004" pitchFamily="50" charset="-127"/>
                      </a:endParaRP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0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부적합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과도한 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학습 기반 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OCR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인식 기술로도 어려움이 예상되는 과제 또는 과도한 검증이 소요 예상되는 업무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화면 캡처 방지 등의 기술이 적용되어 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OCR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인식이 불가한 경우</a:t>
                      </a: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aseline="0" dirty="0">
                        <a:ea typeface="+mn-ea"/>
                      </a:endParaRP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>
                          <a:ea typeface="맑은 고딕" panose="020B0503020000020004" pitchFamily="50" charset="-127"/>
                        </a:rPr>
                        <a:t>업무</a:t>
                      </a:r>
                      <a:endParaRPr lang="en-US" altLang="ko-KR" sz="900" b="1" baseline="0" dirty="0"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baseline="0" dirty="0">
                          <a:ea typeface="맑은 고딕" panose="020B0503020000020004" pitchFamily="50" charset="-127"/>
                        </a:rPr>
                        <a:t>위험도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보안 이슈</a:t>
                      </a:r>
                    </a:p>
                  </a:txBody>
                  <a:tcPr marL="71996" marR="0" marT="45710" marB="4571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부적합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개인정보의 </a:t>
                      </a:r>
                      <a:r>
                        <a:rPr lang="ko-KR" altLang="en-US" sz="900" baseline="0" dirty="0" err="1">
                          <a:ea typeface="맑은 고딕" panose="020B0503020000020004" pitchFamily="50" charset="-127"/>
                        </a:rPr>
                        <a:t>사외망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 전송 금지와 같은 보안 이슈가 존재하는 업무는 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RPA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로 수행 가능하여도 부적합으로 처리됨</a:t>
                      </a: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ea typeface="맑은 고딕" panose="020B0503020000020004" pitchFamily="50" charset="-127"/>
                      </a:endParaRP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3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전산 시스템 구축 요청</a:t>
                      </a:r>
                    </a:p>
                  </a:txBody>
                  <a:tcPr marL="71996" marR="0" marT="45710" marB="4571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부적합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RPA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자동화가 아닌 전산 시스템의 신규 구축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개선을 요구하는 업무는 부적합</a:t>
                      </a: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ea typeface="맑은 고딕" panose="020B0503020000020004" pitchFamily="50" charset="-127"/>
                      </a:endParaRP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24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전산 시스템 구축으로</a:t>
                      </a:r>
                      <a:endParaRPr lang="en-US" altLang="ko-KR" sz="900" baseline="0" dirty="0"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가능한 자동화</a:t>
                      </a:r>
                    </a:p>
                  </a:txBody>
                  <a:tcPr marL="71996" marR="0" marT="45710" marB="4571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가능</a:t>
                      </a:r>
                    </a:p>
                  </a:txBody>
                  <a:tcPr marL="0" marR="0" marT="45710" marB="45710" anchor="ctr" anchorCtr="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RPA 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자동화와 전산 시스템의 개선이 둘 다 가능한 경우에는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, RPA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와 전산 시스템의 장단점을 비용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900" baseline="0" dirty="0"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aseline="0" dirty="0">
                          <a:ea typeface="맑은 고딕" panose="020B0503020000020004" pitchFamily="50" charset="-127"/>
                        </a:rPr>
                        <a:t>효과에 대하여 면밀히 비교하여 더 이익이 되는 결정을 하여야 하므로 가능으로 선정 및 업무 분석하여 결정</a:t>
                      </a: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ea typeface="맑은 고딕" panose="020B0503020000020004" pitchFamily="50" charset="-127"/>
                      </a:endParaRPr>
                    </a:p>
                  </a:txBody>
                  <a:tcPr marL="71996" marR="71996" marT="17996" marB="1799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E603BA4E-BDBB-DA49-1F8D-199F5B10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969" y="6442438"/>
            <a:ext cx="944014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바탕체" panose="02030609000101010101" pitchFamily="17" charset="-127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ko-KR" sz="800"/>
              <a:t>※</a:t>
            </a:r>
            <a:r>
              <a:rPr lang="ko-KR" altLang="en-US" sz="800" b="0"/>
              <a:t> 업무 마다 각각의 특성이 다양하므로 동일한 범주에 포함된다고 해서 반드시 동일한 판정을 하지는 않음에 유의</a:t>
            </a:r>
            <a:endParaRPr lang="ko-KR" altLang="en-US" sz="800" b="0"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73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E7FA15E-C0A6-972B-E520-BA2891E87E6C}"/>
              </a:ext>
            </a:extLst>
          </p:cNvPr>
          <p:cNvSpPr/>
          <p:nvPr/>
        </p:nvSpPr>
        <p:spPr>
          <a:xfrm>
            <a:off x="1600204" y="2940427"/>
            <a:ext cx="2321859" cy="97715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과제발굴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96BABC50-3283-CDB3-BC3A-831B66A3FA3B}"/>
              </a:ext>
            </a:extLst>
          </p:cNvPr>
          <p:cNvSpPr/>
          <p:nvPr/>
        </p:nvSpPr>
        <p:spPr>
          <a:xfrm>
            <a:off x="3509685" y="2940427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FD0F9443-9554-0C3A-1439-90416CB90467}"/>
              </a:ext>
            </a:extLst>
          </p:cNvPr>
          <p:cNvSpPr/>
          <p:nvPr/>
        </p:nvSpPr>
        <p:spPr>
          <a:xfrm>
            <a:off x="3675533" y="2940426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44A87DE3-57CF-6E1D-50F8-1C84351FB9BA}"/>
              </a:ext>
            </a:extLst>
          </p:cNvPr>
          <p:cNvSpPr/>
          <p:nvPr/>
        </p:nvSpPr>
        <p:spPr>
          <a:xfrm>
            <a:off x="3848102" y="2940425"/>
            <a:ext cx="2319619" cy="977153"/>
          </a:xfrm>
          <a:prstGeom prst="chevron">
            <a:avLst>
              <a:gd name="adj" fmla="val 5116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분석설계</a:t>
            </a:r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9828957F-B87D-F35A-7024-8575DA925616}"/>
              </a:ext>
            </a:extLst>
          </p:cNvPr>
          <p:cNvSpPr/>
          <p:nvPr/>
        </p:nvSpPr>
        <p:spPr>
          <a:xfrm>
            <a:off x="5757582" y="2940427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BAF2F325-9336-223A-2C54-AC28E94210B8}"/>
              </a:ext>
            </a:extLst>
          </p:cNvPr>
          <p:cNvSpPr/>
          <p:nvPr/>
        </p:nvSpPr>
        <p:spPr>
          <a:xfrm>
            <a:off x="5923430" y="2940426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62A061A4-E4F5-F2E1-A296-B20BB18EDCCD}"/>
              </a:ext>
            </a:extLst>
          </p:cNvPr>
          <p:cNvSpPr/>
          <p:nvPr/>
        </p:nvSpPr>
        <p:spPr>
          <a:xfrm>
            <a:off x="6096000" y="2940423"/>
            <a:ext cx="2319619" cy="977153"/>
          </a:xfrm>
          <a:prstGeom prst="chevron">
            <a:avLst>
              <a:gd name="adj" fmla="val 5116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F045B35A-EDBB-F54C-1C53-F420EBC7437E}"/>
              </a:ext>
            </a:extLst>
          </p:cNvPr>
          <p:cNvSpPr/>
          <p:nvPr/>
        </p:nvSpPr>
        <p:spPr>
          <a:xfrm>
            <a:off x="8005480" y="2940425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A52D7257-4C9B-32F7-5BA8-F8DB873547C2}"/>
              </a:ext>
            </a:extLst>
          </p:cNvPr>
          <p:cNvSpPr/>
          <p:nvPr/>
        </p:nvSpPr>
        <p:spPr>
          <a:xfrm>
            <a:off x="8171328" y="2940424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화살표: 갈매기형 수장 25">
            <a:extLst>
              <a:ext uri="{FF2B5EF4-FFF2-40B4-BE49-F238E27FC236}">
                <a16:creationId xmlns:a16="http://schemas.microsoft.com/office/drawing/2014/main" id="{4BA0A7B2-4C54-C58D-1790-8BF4E5CA871E}"/>
              </a:ext>
            </a:extLst>
          </p:cNvPr>
          <p:cNvSpPr/>
          <p:nvPr/>
        </p:nvSpPr>
        <p:spPr>
          <a:xfrm>
            <a:off x="8341653" y="2940427"/>
            <a:ext cx="2319619" cy="977153"/>
          </a:xfrm>
          <a:prstGeom prst="chevron">
            <a:avLst>
              <a:gd name="adj" fmla="val 511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71BCF3-81CD-C0EA-0055-CC07F77ED923}"/>
              </a:ext>
            </a:extLst>
          </p:cNvPr>
          <p:cNvSpPr txBox="1"/>
          <p:nvPr/>
        </p:nvSpPr>
        <p:spPr>
          <a:xfrm>
            <a:off x="242047" y="770964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36707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E7FA15E-C0A6-972B-E520-BA2891E87E6C}"/>
              </a:ext>
            </a:extLst>
          </p:cNvPr>
          <p:cNvSpPr/>
          <p:nvPr/>
        </p:nvSpPr>
        <p:spPr>
          <a:xfrm>
            <a:off x="4935070" y="1712262"/>
            <a:ext cx="2321859" cy="97715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과제발굴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96BABC50-3283-CDB3-BC3A-831B66A3FA3B}"/>
              </a:ext>
            </a:extLst>
          </p:cNvPr>
          <p:cNvSpPr/>
          <p:nvPr/>
        </p:nvSpPr>
        <p:spPr>
          <a:xfrm>
            <a:off x="6844551" y="1712262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FD0F9443-9554-0C3A-1439-90416CB90467}"/>
              </a:ext>
            </a:extLst>
          </p:cNvPr>
          <p:cNvSpPr/>
          <p:nvPr/>
        </p:nvSpPr>
        <p:spPr>
          <a:xfrm>
            <a:off x="7010399" y="1712261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71BCF3-81CD-C0EA-0055-CC07F77ED923}"/>
              </a:ext>
            </a:extLst>
          </p:cNvPr>
          <p:cNvSpPr txBox="1"/>
          <p:nvPr/>
        </p:nvSpPr>
        <p:spPr>
          <a:xfrm>
            <a:off x="242047" y="770964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대시보드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4D5232-1F9F-1E86-308B-702D8B50458C}"/>
              </a:ext>
            </a:extLst>
          </p:cNvPr>
          <p:cNvSpPr/>
          <p:nvPr/>
        </p:nvSpPr>
        <p:spPr>
          <a:xfrm>
            <a:off x="4226858" y="3762585"/>
            <a:ext cx="3738283" cy="23836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RPA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과제에 적합한 과제를</a:t>
            </a:r>
            <a:endParaRPr lang="en-US" altLang="ko-KR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선별하는 기준</a:t>
            </a:r>
            <a:endParaRPr lang="en-US" altLang="ko-KR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반복성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수작업 여부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규칙 기반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프로세스 변경주기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전자입력 방식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표준화된 입력 방식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낮은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예외율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3433BE-3D24-BF50-A35D-65F158151764}"/>
              </a:ext>
            </a:extLst>
          </p:cNvPr>
          <p:cNvSpPr/>
          <p:nvPr/>
        </p:nvSpPr>
        <p:spPr>
          <a:xfrm>
            <a:off x="4226858" y="3349098"/>
            <a:ext cx="3738283" cy="413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과제선정기준</a:t>
            </a:r>
          </a:p>
        </p:txBody>
      </p:sp>
    </p:spTree>
    <p:extLst>
      <p:ext uri="{BB962C8B-B14F-4D97-AF65-F5344CB8AC3E}">
        <p14:creationId xmlns:p14="http://schemas.microsoft.com/office/powerpoint/2010/main" val="193112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571BCF3-81CD-C0EA-0055-CC07F77ED923}"/>
              </a:ext>
            </a:extLst>
          </p:cNvPr>
          <p:cNvSpPr txBox="1"/>
          <p:nvPr/>
        </p:nvSpPr>
        <p:spPr>
          <a:xfrm>
            <a:off x="242047" y="770964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대시보드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4D5232-1F9F-1E86-308B-702D8B50458C}"/>
              </a:ext>
            </a:extLst>
          </p:cNvPr>
          <p:cNvSpPr/>
          <p:nvPr/>
        </p:nvSpPr>
        <p:spPr>
          <a:xfrm>
            <a:off x="192183" y="3149843"/>
            <a:ext cx="4414066" cy="3335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원활한 개발이 가능하도록</a:t>
            </a:r>
            <a:endParaRPr lang="en-US" altLang="ko-KR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사전에 준비하는 작업 및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PC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세팅</a:t>
            </a:r>
            <a:endParaRPr lang="en-US" altLang="ko-KR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하드웨어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소프트웨어 최소사양 점검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로그온 사용자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ADMIN 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계정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권한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보안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DRM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해제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업무에서 쓰이는 시스템의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계정 및 접근 권한 요청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업무 유형에 따라 인터넷 망 필요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외부 사이트 접속 등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원격 접속 환경일 경우 접속 가능하도록 사전 준비 요청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디스플레이 최적화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알림 및 작업 최적화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전원 및 절전 최적화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크롬 또는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Edge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브라우저 사용시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Extension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설치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3433BE-3D24-BF50-A35D-65F158151764}"/>
              </a:ext>
            </a:extLst>
          </p:cNvPr>
          <p:cNvSpPr/>
          <p:nvPr/>
        </p:nvSpPr>
        <p:spPr>
          <a:xfrm>
            <a:off x="192183" y="2736356"/>
            <a:ext cx="4414066" cy="413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사전준비단계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3E5EBE35-FF93-FC7E-3F69-0FDBD3B82365}"/>
              </a:ext>
            </a:extLst>
          </p:cNvPr>
          <p:cNvSpPr/>
          <p:nvPr/>
        </p:nvSpPr>
        <p:spPr>
          <a:xfrm>
            <a:off x="4936190" y="1140296"/>
            <a:ext cx="2319619" cy="977153"/>
          </a:xfrm>
          <a:prstGeom prst="chevron">
            <a:avLst>
              <a:gd name="adj" fmla="val 5116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분석설계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D181A0FA-3BB7-C513-53C6-B3314610BBC0}"/>
              </a:ext>
            </a:extLst>
          </p:cNvPr>
          <p:cNvSpPr/>
          <p:nvPr/>
        </p:nvSpPr>
        <p:spPr>
          <a:xfrm>
            <a:off x="6845670" y="1140298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1F785A55-913E-E4DF-4EEF-911ECCE014B1}"/>
              </a:ext>
            </a:extLst>
          </p:cNvPr>
          <p:cNvSpPr/>
          <p:nvPr/>
        </p:nvSpPr>
        <p:spPr>
          <a:xfrm>
            <a:off x="7011518" y="1140297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B291BD-D739-B9FE-DDE3-876B1199CFF3}"/>
              </a:ext>
            </a:extLst>
          </p:cNvPr>
          <p:cNvSpPr/>
          <p:nvPr/>
        </p:nvSpPr>
        <p:spPr>
          <a:xfrm>
            <a:off x="4764143" y="2736356"/>
            <a:ext cx="2664235" cy="413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제품 설치 및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756A1B-5159-79C0-8622-C341E166BC8F}"/>
              </a:ext>
            </a:extLst>
          </p:cNvPr>
          <p:cNvSpPr/>
          <p:nvPr/>
        </p:nvSpPr>
        <p:spPr>
          <a:xfrm>
            <a:off x="7594226" y="3149843"/>
            <a:ext cx="4414066" cy="3335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 시스템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클릭 여부 및</a:t>
            </a:r>
            <a:endParaRPr lang="en-US" altLang="ko-KR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작업 시 보안상 이슈 확인 등</a:t>
            </a:r>
            <a:endParaRPr lang="en-US" altLang="ko-KR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진행 전 확인하는 작업</a:t>
            </a:r>
            <a:endParaRPr lang="en-US" altLang="ko-KR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선택 여부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중요</a:t>
            </a:r>
            <a:r>
              <a:rPr lang="en-US" altLang="ko-KR" sz="1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!)</a:t>
            </a: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보안상 접근이 불가능한 경우 요청하여 권한 부여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시스템으로는 개발이 불가능하나 시스템 변경 후 효율성 및 안전성이 높아질 것으로 판단되는 경우 시스템 변경 요청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로봇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PC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권한에 사용자와 동일한 수준의 권한 부여 요청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인터넷 브라우저 점검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(IE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지원 중단으로 인해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Chrome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PC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IP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제한 여부 확인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메일서버 점검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(ex. POP3))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BEA596-BFA7-835A-F772-5AC0716FA2CA}"/>
              </a:ext>
            </a:extLst>
          </p:cNvPr>
          <p:cNvSpPr/>
          <p:nvPr/>
        </p:nvSpPr>
        <p:spPr>
          <a:xfrm>
            <a:off x="7594226" y="2736356"/>
            <a:ext cx="4414066" cy="413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환경점검</a:t>
            </a:r>
          </a:p>
        </p:txBody>
      </p:sp>
    </p:spTree>
    <p:extLst>
      <p:ext uri="{BB962C8B-B14F-4D97-AF65-F5344CB8AC3E}">
        <p14:creationId xmlns:p14="http://schemas.microsoft.com/office/powerpoint/2010/main" val="73016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571BCF3-81CD-C0EA-0055-CC07F77ED923}"/>
              </a:ext>
            </a:extLst>
          </p:cNvPr>
          <p:cNvSpPr txBox="1"/>
          <p:nvPr/>
        </p:nvSpPr>
        <p:spPr>
          <a:xfrm>
            <a:off x="242047" y="770964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대시보드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4D5232-1F9F-1E86-308B-702D8B50458C}"/>
              </a:ext>
            </a:extLst>
          </p:cNvPr>
          <p:cNvSpPr/>
          <p:nvPr/>
        </p:nvSpPr>
        <p:spPr>
          <a:xfrm>
            <a:off x="842634" y="2269177"/>
            <a:ext cx="4615486" cy="4216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표준화를 위한 개발 가이드라인</a:t>
            </a:r>
            <a:endParaRPr lang="en-US" altLang="ko-KR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Naming Rule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준수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프로세스명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Workflow,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인수 등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주석 달기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Main.xaml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Workflow,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액티비티 등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 출력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(Log Message, Write Line)</a:t>
            </a: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별 준수사항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&gt;Excel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이용하는 경우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안전성을 위해서 적절한 속성 옵션 사용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PC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DRM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솔루션을 사용하고 있는 경우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Excel Application Scope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최소한의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Activity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 지향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Excel Application Scope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사용후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EXCEL Kill Process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구현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&gt;IE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사용하는 경우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사이트 접속 불가 또는 접속 지연으로 인한 예외 처리 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확인하도록 구현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다수의 팝업으로 인해 발생할 수 있는 오류에 대한 예외 처리 확인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 시 비밀번호 저장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알림창에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대한 예외 처리 구현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3433BE-3D24-BF50-A35D-65F158151764}"/>
              </a:ext>
            </a:extLst>
          </p:cNvPr>
          <p:cNvSpPr/>
          <p:nvPr/>
        </p:nvSpPr>
        <p:spPr>
          <a:xfrm>
            <a:off x="842634" y="1855690"/>
            <a:ext cx="4615486" cy="413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표준 준수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756A1B-5159-79C0-8622-C341E166BC8F}"/>
              </a:ext>
            </a:extLst>
          </p:cNvPr>
          <p:cNvSpPr/>
          <p:nvPr/>
        </p:nvSpPr>
        <p:spPr>
          <a:xfrm>
            <a:off x="6733882" y="2269177"/>
            <a:ext cx="4493442" cy="1595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오류유형 파악 및 문제 해결</a:t>
            </a:r>
            <a:endParaRPr lang="en-US" altLang="ko-KR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en-US" altLang="ko-KR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NullReferenceException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 초기화 확인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en-US" altLang="ko-KR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IndexOutOfRangException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반복문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인덱스범위 확인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en-US" altLang="ko-KR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SelectorNotFoundException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화면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en-US" altLang="ko-KR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TextNotFoundException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화면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Text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BEA596-BFA7-835A-F772-5AC0716FA2CA}"/>
              </a:ext>
            </a:extLst>
          </p:cNvPr>
          <p:cNvSpPr/>
          <p:nvPr/>
        </p:nvSpPr>
        <p:spPr>
          <a:xfrm>
            <a:off x="6733882" y="1855690"/>
            <a:ext cx="4493442" cy="413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오류 유형 파악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E1625335-6E9F-C2C7-09DC-1ACCBECBF8E1}"/>
              </a:ext>
            </a:extLst>
          </p:cNvPr>
          <p:cNvSpPr/>
          <p:nvPr/>
        </p:nvSpPr>
        <p:spPr>
          <a:xfrm>
            <a:off x="4936190" y="651719"/>
            <a:ext cx="2319619" cy="977153"/>
          </a:xfrm>
          <a:prstGeom prst="chevron">
            <a:avLst>
              <a:gd name="adj" fmla="val 5116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46574510-77EA-36FD-7C0F-AF9B43323A70}"/>
              </a:ext>
            </a:extLst>
          </p:cNvPr>
          <p:cNvSpPr/>
          <p:nvPr/>
        </p:nvSpPr>
        <p:spPr>
          <a:xfrm>
            <a:off x="6845670" y="651721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EEBEC43D-373B-269A-4107-ABD0E0298020}"/>
              </a:ext>
            </a:extLst>
          </p:cNvPr>
          <p:cNvSpPr/>
          <p:nvPr/>
        </p:nvSpPr>
        <p:spPr>
          <a:xfrm>
            <a:off x="7011518" y="651720"/>
            <a:ext cx="582708" cy="977153"/>
          </a:xfrm>
          <a:prstGeom prst="chevron">
            <a:avLst>
              <a:gd name="adj" fmla="val 805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571BCF3-81CD-C0EA-0055-CC07F77ED923}"/>
              </a:ext>
            </a:extLst>
          </p:cNvPr>
          <p:cNvSpPr txBox="1"/>
          <p:nvPr/>
        </p:nvSpPr>
        <p:spPr>
          <a:xfrm>
            <a:off x="242047" y="770964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대시보드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4D5232-1F9F-1E86-308B-702D8B50458C}"/>
              </a:ext>
            </a:extLst>
          </p:cNvPr>
          <p:cNvSpPr/>
          <p:nvPr/>
        </p:nvSpPr>
        <p:spPr>
          <a:xfrm>
            <a:off x="145051" y="3051602"/>
            <a:ext cx="4294974" cy="17749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소스 배포 및 형상 관리</a:t>
            </a:r>
            <a:endParaRPr lang="en-US" altLang="ko-KR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형상관리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소스 버전 확인 및 유의사항 준수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Orchestrator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 소스 버전과 사용 소스 버전 관리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Attended Bot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 시 배포방법 준수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en-US" altLang="ko-KR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UnAttended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Bot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 시 배포방법 준수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3433BE-3D24-BF50-A35D-65F158151764}"/>
              </a:ext>
            </a:extLst>
          </p:cNvPr>
          <p:cNvSpPr/>
          <p:nvPr/>
        </p:nvSpPr>
        <p:spPr>
          <a:xfrm>
            <a:off x="145051" y="2638115"/>
            <a:ext cx="4294974" cy="413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배포관리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756A1B-5159-79C0-8622-C341E166BC8F}"/>
              </a:ext>
            </a:extLst>
          </p:cNvPr>
          <p:cNvSpPr/>
          <p:nvPr/>
        </p:nvSpPr>
        <p:spPr>
          <a:xfrm>
            <a:off x="4883398" y="3051602"/>
            <a:ext cx="2372411" cy="11598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 및 안정화</a:t>
            </a:r>
            <a:endParaRPr lang="en-US" altLang="ko-KR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에러처리 확인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이슈사항 확인 및 문제해결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BEA596-BFA7-835A-F772-5AC0716FA2CA}"/>
              </a:ext>
            </a:extLst>
          </p:cNvPr>
          <p:cNvSpPr/>
          <p:nvPr/>
        </p:nvSpPr>
        <p:spPr>
          <a:xfrm>
            <a:off x="4883398" y="2638115"/>
            <a:ext cx="2372411" cy="413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안정화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DF0C9F62-9D8B-8BF6-81AE-8B0D2BE870A6}"/>
              </a:ext>
            </a:extLst>
          </p:cNvPr>
          <p:cNvSpPr/>
          <p:nvPr/>
        </p:nvSpPr>
        <p:spPr>
          <a:xfrm>
            <a:off x="4936190" y="1085280"/>
            <a:ext cx="2319619" cy="977153"/>
          </a:xfrm>
          <a:prstGeom prst="chevron">
            <a:avLst>
              <a:gd name="adj" fmla="val 511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93AE9B-38EA-A0ED-0DCC-FC8F9FDBCD2F}"/>
              </a:ext>
            </a:extLst>
          </p:cNvPr>
          <p:cNvSpPr/>
          <p:nvPr/>
        </p:nvSpPr>
        <p:spPr>
          <a:xfrm>
            <a:off x="7699182" y="3039492"/>
            <a:ext cx="4294974" cy="1277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 산출물 작성</a:t>
            </a:r>
            <a:endParaRPr lang="en-US" altLang="ko-KR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PDD: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프로세스 요건 정의서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전 작성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DSD: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요건 정의서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후 작성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263525" indent="-263525">
              <a:buFont typeface="+mj-lt"/>
              <a:buAutoNum type="arabicParenR"/>
              <a:tabLst>
                <a:tab pos="263525" algn="l"/>
              </a:tabLst>
            </a:pP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UAT: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운영테스트 시나리오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업무 담당자 최종 승인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b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0ADAB9-120F-15C3-EC25-636640D6028D}"/>
              </a:ext>
            </a:extLst>
          </p:cNvPr>
          <p:cNvSpPr/>
          <p:nvPr/>
        </p:nvSpPr>
        <p:spPr>
          <a:xfrm>
            <a:off x="7699182" y="2626005"/>
            <a:ext cx="4294974" cy="413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산출물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FCFB8-C060-B326-22C3-1F09ED332CF8}"/>
              </a:ext>
            </a:extLst>
          </p:cNvPr>
          <p:cNvSpPr txBox="1"/>
          <p:nvPr/>
        </p:nvSpPr>
        <p:spPr>
          <a:xfrm>
            <a:off x="242047" y="5501557"/>
            <a:ext cx="82594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PDD : Process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Design Document</a:t>
            </a:r>
          </a:p>
          <a:p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DSD/SDD : Development Specification Document </a:t>
            </a:r>
            <a:r>
              <a:rPr lang="en-US" altLang="ko-KR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Solution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Design Document</a:t>
            </a:r>
          </a:p>
          <a:p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UAT : User Acceptance Testing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084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5746B-729D-E5C7-3434-D0E985392171}"/>
              </a:ext>
            </a:extLst>
          </p:cNvPr>
          <p:cNvSpPr/>
          <p:nvPr/>
        </p:nvSpPr>
        <p:spPr>
          <a:xfrm>
            <a:off x="1693682" y="2743199"/>
            <a:ext cx="8804635" cy="28186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71BCF3-81CD-C0EA-0055-CC07F77ED923}"/>
              </a:ext>
            </a:extLst>
          </p:cNvPr>
          <p:cNvSpPr txBox="1"/>
          <p:nvPr/>
        </p:nvSpPr>
        <p:spPr>
          <a:xfrm>
            <a:off x="242047" y="770964"/>
            <a:ext cx="2090957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비즈니스 프로세스 이해</a:t>
            </a:r>
            <a:b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개념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49E97-90A7-D470-32FF-1866230118C0}"/>
              </a:ext>
            </a:extLst>
          </p:cNvPr>
          <p:cNvSpPr txBox="1"/>
          <p:nvPr/>
        </p:nvSpPr>
        <p:spPr>
          <a:xfrm>
            <a:off x="2861781" y="1743959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해당 비즈니스 프로세스를 기반으로 자동화 프로세스를 구현합니다</a:t>
            </a:r>
            <a:r>
              <a:rPr lang="en-US" altLang="ko-KR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highlight>
                <a:srgbClr val="FFFF00"/>
              </a:highligh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D1521DF2-88FB-6D20-BB3A-6A2B980C259A}"/>
              </a:ext>
            </a:extLst>
          </p:cNvPr>
          <p:cNvSpPr/>
          <p:nvPr/>
        </p:nvSpPr>
        <p:spPr>
          <a:xfrm>
            <a:off x="1921719" y="2561851"/>
            <a:ext cx="1921275" cy="501862"/>
          </a:xfrm>
          <a:prstGeom prst="parallelogram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Linear</a:t>
            </a:r>
          </a:p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 프로세스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EA9D1-7814-34B3-8654-ED534E9C67D5}"/>
              </a:ext>
            </a:extLst>
          </p:cNvPr>
          <p:cNvSpPr txBox="1"/>
          <p:nvPr/>
        </p:nvSpPr>
        <p:spPr>
          <a:xfrm>
            <a:off x="4071031" y="3008628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프로세스 단계가 한 번만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실행되는 자동화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35F553-F8F0-8284-2009-826A2E1CE8C1}"/>
              </a:ext>
            </a:extLst>
          </p:cNvPr>
          <p:cNvSpPr/>
          <p:nvPr/>
        </p:nvSpPr>
        <p:spPr>
          <a:xfrm>
            <a:off x="2003267" y="3732254"/>
            <a:ext cx="1717027" cy="8295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31010D-5557-8FDB-048D-5E0C5503F4B0}"/>
              </a:ext>
            </a:extLst>
          </p:cNvPr>
          <p:cNvCxnSpPr>
            <a:cxnSpLocks/>
          </p:cNvCxnSpPr>
          <p:nvPr/>
        </p:nvCxnSpPr>
        <p:spPr>
          <a:xfrm>
            <a:off x="3720294" y="4156460"/>
            <a:ext cx="43228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BEFF82-9369-BE59-E141-768D4D4C585A}"/>
              </a:ext>
            </a:extLst>
          </p:cNvPr>
          <p:cNvSpPr/>
          <p:nvPr/>
        </p:nvSpPr>
        <p:spPr>
          <a:xfrm>
            <a:off x="4152579" y="3732254"/>
            <a:ext cx="1717027" cy="8295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추출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80684A9-42A1-9FD5-7DC2-CB97B91CF0CE}"/>
              </a:ext>
            </a:extLst>
          </p:cNvPr>
          <p:cNvCxnSpPr>
            <a:cxnSpLocks/>
          </p:cNvCxnSpPr>
          <p:nvPr/>
        </p:nvCxnSpPr>
        <p:spPr>
          <a:xfrm>
            <a:off x="5869606" y="4156460"/>
            <a:ext cx="43228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65106E-BD39-0C23-7270-A2ABEE9B8DE7}"/>
              </a:ext>
            </a:extLst>
          </p:cNvPr>
          <p:cNvSpPr/>
          <p:nvPr/>
        </p:nvSpPr>
        <p:spPr>
          <a:xfrm>
            <a:off x="6291565" y="3732254"/>
            <a:ext cx="1717027" cy="8295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처리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C871D0C-6CCA-066A-52E2-EFDEF82E1FA7}"/>
              </a:ext>
            </a:extLst>
          </p:cNvPr>
          <p:cNvCxnSpPr>
            <a:cxnSpLocks/>
          </p:cNvCxnSpPr>
          <p:nvPr/>
        </p:nvCxnSpPr>
        <p:spPr>
          <a:xfrm>
            <a:off x="8008592" y="4156460"/>
            <a:ext cx="43228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742374-5C25-26E1-9B06-82BD6F3D25E5}"/>
              </a:ext>
            </a:extLst>
          </p:cNvPr>
          <p:cNvSpPr/>
          <p:nvPr/>
        </p:nvSpPr>
        <p:spPr>
          <a:xfrm>
            <a:off x="8430551" y="3732254"/>
            <a:ext cx="1717027" cy="8295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96A5A1-8FB6-F5CA-CB67-AD431106998F}"/>
              </a:ext>
            </a:extLst>
          </p:cNvPr>
          <p:cNvSpPr txBox="1"/>
          <p:nvPr/>
        </p:nvSpPr>
        <p:spPr>
          <a:xfrm>
            <a:off x="1908895" y="4713564"/>
            <a:ext cx="3100849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장점</a:t>
            </a:r>
            <a:r>
              <a:rPr lang="en-US" altLang="ko-KR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간단하고 구현하기 쉽다</a:t>
            </a:r>
            <a:r>
              <a:rPr lang="en-US" altLang="ko-KR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단점</a:t>
            </a:r>
            <a:r>
              <a:rPr lang="en-US" altLang="ko-KR" sz="14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반복적인 작업에 적합하지 않다</a:t>
            </a:r>
            <a:r>
              <a:rPr lang="en-US" altLang="ko-KR" sz="14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4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51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5746B-729D-E5C7-3434-D0E985392171}"/>
              </a:ext>
            </a:extLst>
          </p:cNvPr>
          <p:cNvSpPr/>
          <p:nvPr/>
        </p:nvSpPr>
        <p:spPr>
          <a:xfrm>
            <a:off x="1693682" y="2743199"/>
            <a:ext cx="8804635" cy="28186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71BCF3-81CD-C0EA-0055-CC07F77ED923}"/>
              </a:ext>
            </a:extLst>
          </p:cNvPr>
          <p:cNvSpPr txBox="1"/>
          <p:nvPr/>
        </p:nvSpPr>
        <p:spPr>
          <a:xfrm>
            <a:off x="242047" y="770964"/>
            <a:ext cx="2090957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비즈니스 프로세스 이해</a:t>
            </a:r>
            <a:b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개념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49E97-90A7-D470-32FF-1866230118C0}"/>
              </a:ext>
            </a:extLst>
          </p:cNvPr>
          <p:cNvSpPr txBox="1"/>
          <p:nvPr/>
        </p:nvSpPr>
        <p:spPr>
          <a:xfrm>
            <a:off x="2861781" y="1743959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해당 비즈니스 프로세스를 기반으로 자동화 프로세스를 구현합니다</a:t>
            </a:r>
            <a:r>
              <a:rPr lang="en-US" altLang="ko-KR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highlight>
                <a:srgbClr val="FFFF00"/>
              </a:highligh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D1521DF2-88FB-6D20-BB3A-6A2B980C259A}"/>
              </a:ext>
            </a:extLst>
          </p:cNvPr>
          <p:cNvSpPr/>
          <p:nvPr/>
        </p:nvSpPr>
        <p:spPr>
          <a:xfrm>
            <a:off x="1921719" y="2561851"/>
            <a:ext cx="1921275" cy="501862"/>
          </a:xfrm>
          <a:prstGeom prst="parallelogram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Interative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 프로세스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EA9D1-7814-34B3-8654-ED534E9C67D5}"/>
              </a:ext>
            </a:extLst>
          </p:cNvPr>
          <p:cNvSpPr txBox="1"/>
          <p:nvPr/>
        </p:nvSpPr>
        <p:spPr>
          <a:xfrm>
            <a:off x="4071031" y="3008628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프로세스 단계가 여러 번 실행되는 자동화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35F553-F8F0-8284-2009-826A2E1CE8C1}"/>
              </a:ext>
            </a:extLst>
          </p:cNvPr>
          <p:cNvSpPr/>
          <p:nvPr/>
        </p:nvSpPr>
        <p:spPr>
          <a:xfrm>
            <a:off x="2003267" y="3732254"/>
            <a:ext cx="1717027" cy="8295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31010D-5557-8FDB-048D-5E0C5503F4B0}"/>
              </a:ext>
            </a:extLst>
          </p:cNvPr>
          <p:cNvCxnSpPr>
            <a:cxnSpLocks/>
          </p:cNvCxnSpPr>
          <p:nvPr/>
        </p:nvCxnSpPr>
        <p:spPr>
          <a:xfrm>
            <a:off x="3720294" y="4156460"/>
            <a:ext cx="43228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BEFF82-9369-BE59-E141-768D4D4C585A}"/>
              </a:ext>
            </a:extLst>
          </p:cNvPr>
          <p:cNvSpPr/>
          <p:nvPr/>
        </p:nvSpPr>
        <p:spPr>
          <a:xfrm>
            <a:off x="4152579" y="3732254"/>
            <a:ext cx="1717027" cy="8295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추출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80684A9-42A1-9FD5-7DC2-CB97B91CF0CE}"/>
              </a:ext>
            </a:extLst>
          </p:cNvPr>
          <p:cNvCxnSpPr>
            <a:cxnSpLocks/>
          </p:cNvCxnSpPr>
          <p:nvPr/>
        </p:nvCxnSpPr>
        <p:spPr>
          <a:xfrm>
            <a:off x="5869606" y="4156460"/>
            <a:ext cx="43228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C871D0C-6CCA-066A-52E2-EFDEF82E1FA7}"/>
              </a:ext>
            </a:extLst>
          </p:cNvPr>
          <p:cNvCxnSpPr>
            <a:cxnSpLocks/>
          </p:cNvCxnSpPr>
          <p:nvPr/>
        </p:nvCxnSpPr>
        <p:spPr>
          <a:xfrm>
            <a:off x="8008592" y="4156460"/>
            <a:ext cx="43228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742374-5C25-26E1-9B06-82BD6F3D25E5}"/>
              </a:ext>
            </a:extLst>
          </p:cNvPr>
          <p:cNvSpPr/>
          <p:nvPr/>
        </p:nvSpPr>
        <p:spPr>
          <a:xfrm>
            <a:off x="8430551" y="3732254"/>
            <a:ext cx="1717027" cy="8295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96A5A1-8FB6-F5CA-CB67-AD431106998F}"/>
              </a:ext>
            </a:extLst>
          </p:cNvPr>
          <p:cNvSpPr txBox="1"/>
          <p:nvPr/>
        </p:nvSpPr>
        <p:spPr>
          <a:xfrm>
            <a:off x="1908895" y="4713564"/>
            <a:ext cx="3889526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장점</a:t>
            </a:r>
            <a:r>
              <a:rPr lang="en-US" altLang="ko-KR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간단한</a:t>
            </a:r>
            <a:r>
              <a:rPr lang="en-US" altLang="ko-KR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루프</a:t>
            </a:r>
            <a:r>
              <a:rPr lang="en-US" altLang="ko-KR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(Loop)</a:t>
            </a:r>
            <a:r>
              <a:rPr lang="ko-KR" altLang="en-US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구현할 수 있다</a:t>
            </a:r>
            <a:r>
              <a:rPr lang="en-US" altLang="ko-KR" sz="14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단점</a:t>
            </a:r>
            <a:r>
              <a:rPr lang="en-US" altLang="ko-KR" sz="14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항목 처리 시 에러가 발생하면 중단된다</a:t>
            </a:r>
            <a:r>
              <a:rPr lang="en-US" altLang="ko-KR" sz="14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4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E48B74-DFBF-0BBD-143A-D252A189E26A}"/>
              </a:ext>
            </a:extLst>
          </p:cNvPr>
          <p:cNvSpPr/>
          <p:nvPr/>
        </p:nvSpPr>
        <p:spPr>
          <a:xfrm>
            <a:off x="6322396" y="3737548"/>
            <a:ext cx="1470053" cy="580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처리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8D2692-8150-976A-C641-960C0F654A0E}"/>
              </a:ext>
            </a:extLst>
          </p:cNvPr>
          <p:cNvSpPr/>
          <p:nvPr/>
        </p:nvSpPr>
        <p:spPr>
          <a:xfrm>
            <a:off x="6440366" y="3859236"/>
            <a:ext cx="1470053" cy="580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65106E-BD39-0C23-7270-A2ABEE9B8DE7}"/>
              </a:ext>
            </a:extLst>
          </p:cNvPr>
          <p:cNvSpPr/>
          <p:nvPr/>
        </p:nvSpPr>
        <p:spPr>
          <a:xfrm>
            <a:off x="6528212" y="3980924"/>
            <a:ext cx="1470053" cy="580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6C894F-7885-BA39-7957-63E8E3D5B8D9}"/>
              </a:ext>
            </a:extLst>
          </p:cNvPr>
          <p:cNvSpPr/>
          <p:nvPr/>
        </p:nvSpPr>
        <p:spPr>
          <a:xfrm>
            <a:off x="6096000" y="3643389"/>
            <a:ext cx="2018125" cy="9992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D6BD1-5977-3CB0-5513-8E643A1F276D}"/>
              </a:ext>
            </a:extLst>
          </p:cNvPr>
          <p:cNvSpPr txBox="1"/>
          <p:nvPr/>
        </p:nvSpPr>
        <p:spPr>
          <a:xfrm>
            <a:off x="7881977" y="3413477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Loop</a:t>
            </a:r>
            <a:endParaRPr lang="ko-KR" altLang="en-US" sz="105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42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1865</Words>
  <Application>Microsoft Office PowerPoint</Application>
  <PresentationFormat>와이드스크린</PresentationFormat>
  <Paragraphs>430</Paragraphs>
  <Slides>20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AppleSDGothicNeo-Regular</vt:lpstr>
      <vt:lpstr>Noto Sans KR</vt:lpstr>
      <vt:lpstr>나눔고딕 ExtraBold</vt:lpstr>
      <vt:lpstr>나눔고딕 Light</vt:lpstr>
      <vt:lpstr>나눔스퀘어_ac</vt:lpstr>
      <vt:lpstr>나눔스퀘어라운드 Bold</vt:lpstr>
      <vt:lpstr>맑은 고딕</vt:lpstr>
      <vt:lpstr>Arial</vt:lpstr>
      <vt:lpstr>Wingdings</vt:lpstr>
      <vt:lpstr>Office 테마</vt:lpstr>
      <vt:lpstr>Worksheet</vt:lpstr>
      <vt:lpstr>RPA Project</vt:lpstr>
      <vt:lpstr>실전편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장현웅</dc:creator>
  <cp:lastModifiedBy>송의준</cp:lastModifiedBy>
  <cp:revision>17</cp:revision>
  <dcterms:created xsi:type="dcterms:W3CDTF">2023-03-07T05:29:44Z</dcterms:created>
  <dcterms:modified xsi:type="dcterms:W3CDTF">2023-05-31T16:34:21Z</dcterms:modified>
</cp:coreProperties>
</file>