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ora Bold" charset="1" panose="00000800000000000000"/>
      <p:regular r:id="rId17"/>
    </p:embeddedFont>
    <p:embeddedFont>
      <p:font typeface="Trebuchet MS" charset="1" panose="020B0603020202020204"/>
      <p:regular r:id="rId18"/>
    </p:embeddedFont>
    <p:embeddedFont>
      <p:font typeface="Trebuchet MS Bold" charset="1" panose="020B0703020202020204"/>
      <p:regular r:id="rId19"/>
    </p:embeddedFont>
    <p:embeddedFont>
      <p:font typeface="Belleza" charset="1" panose="02000503050000020003"/>
      <p:regular r:id="rId20"/>
    </p:embeddedFont>
    <p:embeddedFont>
      <p:font typeface="Roboto" charset="1" panose="02000000000000000000"/>
      <p:regular r:id="rId21"/>
    </p:embeddedFont>
    <p:embeddedFont>
      <p:font typeface="Roboto Bold" charset="1" panose="02000000000000000000"/>
      <p:regular r:id="rId22"/>
    </p:embeddedFont>
    <p:embeddedFont>
      <p:font typeface="Arial" charset="1" panose="020B0502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png" Type="http://schemas.openxmlformats.org/officeDocument/2006/relationships/image"/><Relationship Id="rId12" Target="../media/image41.jpe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 Id="rId9" Target="../media/image3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4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43.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2.png" Type="http://schemas.openxmlformats.org/officeDocument/2006/relationships/image"/><Relationship Id="rId25" Target="../media/image33.svg" Type="http://schemas.openxmlformats.org/officeDocument/2006/relationships/image"/><Relationship Id="rId26" Target="../media/image34.png" Type="http://schemas.openxmlformats.org/officeDocument/2006/relationships/image"/><Relationship Id="rId27" Target="../media/image35.svg" Type="http://schemas.openxmlformats.org/officeDocument/2006/relationships/image"/><Relationship Id="rId28" Target="../media/image44.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45.jpeg" Type="http://schemas.openxmlformats.org/officeDocument/2006/relationships/image"/><Relationship Id="rId23" Target="../media/image30.png" Type="http://schemas.openxmlformats.org/officeDocument/2006/relationships/image"/><Relationship Id="rId24" Target="../media/image31.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4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4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1114425" y="1657350"/>
            <a:ext cx="2614612" cy="2000250"/>
            <a:chOff x="0" y="0"/>
            <a:chExt cx="3486149" cy="2667000"/>
          </a:xfrm>
        </p:grpSpPr>
        <p:sp>
          <p:nvSpPr>
            <p:cNvPr name="Freeform 13" id="13"/>
            <p:cNvSpPr/>
            <p:nvPr/>
          </p:nvSpPr>
          <p:spPr>
            <a:xfrm flipH="false" flipV="false" rot="0">
              <a:off x="0" y="0"/>
              <a:ext cx="3486150" cy="2667000"/>
            </a:xfrm>
            <a:custGeom>
              <a:avLst/>
              <a:gdLst/>
              <a:ahLst/>
              <a:cxnLst/>
              <a:rect r="r" b="b" t="t" l="l"/>
              <a:pathLst>
                <a:path h="2667000" w="3486150">
                  <a:moveTo>
                    <a:pt x="0" y="0"/>
                  </a:moveTo>
                  <a:lnTo>
                    <a:pt x="3486150" y="0"/>
                  </a:lnTo>
                  <a:lnTo>
                    <a:pt x="3486150" y="2667000"/>
                  </a:lnTo>
                  <a:lnTo>
                    <a:pt x="0" y="2667000"/>
                  </a:lnTo>
                  <a:lnTo>
                    <a:pt x="0" y="0"/>
                  </a:lnTo>
                  <a:close/>
                </a:path>
              </a:pathLst>
            </a:custGeom>
            <a:blipFill>
              <a:blip r:embed="rId22"/>
              <a:stretch>
                <a:fillRect l="-91" t="0" r="-91" b="0"/>
              </a:stretch>
            </a:blipFill>
          </p:spPr>
        </p:sp>
      </p:grpSp>
      <p:sp>
        <p:nvSpPr>
          <p:cNvPr name="Freeform 14" id="14"/>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grpSp>
        <p:nvGrpSpPr>
          <p:cNvPr name="Group 16" id="16"/>
          <p:cNvGrpSpPr/>
          <p:nvPr/>
        </p:nvGrpSpPr>
        <p:grpSpPr>
          <a:xfrm rot="0">
            <a:off x="1831467" y="3729038"/>
            <a:ext cx="3693033" cy="4114800"/>
            <a:chOff x="0" y="0"/>
            <a:chExt cx="4924044" cy="5486400"/>
          </a:xfrm>
        </p:grpSpPr>
        <p:sp>
          <p:nvSpPr>
            <p:cNvPr name="Freeform 17" id="17"/>
            <p:cNvSpPr/>
            <p:nvPr/>
          </p:nvSpPr>
          <p:spPr>
            <a:xfrm flipH="false" flipV="false" rot="0">
              <a:off x="0" y="0"/>
              <a:ext cx="4924044" cy="5486400"/>
            </a:xfrm>
            <a:custGeom>
              <a:avLst/>
              <a:gdLst/>
              <a:ahLst/>
              <a:cxnLst/>
              <a:rect r="r" b="b" t="t" l="l"/>
              <a:pathLst>
                <a:path h="5486400" w="4924044">
                  <a:moveTo>
                    <a:pt x="0" y="0"/>
                  </a:moveTo>
                  <a:lnTo>
                    <a:pt x="4924044" y="0"/>
                  </a:lnTo>
                  <a:lnTo>
                    <a:pt x="4924044" y="5486400"/>
                  </a:lnTo>
                  <a:lnTo>
                    <a:pt x="0" y="5486400"/>
                  </a:lnTo>
                  <a:lnTo>
                    <a:pt x="0" y="0"/>
                  </a:lnTo>
                  <a:close/>
                </a:path>
              </a:pathLst>
            </a:custGeom>
            <a:blipFill>
              <a:blip r:embed="rId27"/>
              <a:stretch>
                <a:fillRect l="0" t="-79" r="0" b="-79"/>
              </a:stretch>
            </a:blipFill>
          </p:spPr>
        </p:sp>
      </p:grpSp>
      <p:sp>
        <p:nvSpPr>
          <p:cNvPr name="TextBox 18" id="18"/>
          <p:cNvSpPr txBox="true"/>
          <p:nvPr/>
        </p:nvSpPr>
        <p:spPr>
          <a:xfrm rot="0">
            <a:off x="6565012" y="5659025"/>
            <a:ext cx="9515414" cy="752475"/>
          </a:xfrm>
          <a:prstGeom prst="rect">
            <a:avLst/>
          </a:prstGeom>
        </p:spPr>
        <p:txBody>
          <a:bodyPr anchor="t" rtlCol="false" tIns="0" lIns="0" bIns="0" rIns="0">
            <a:spAutoFit/>
          </a:bodyPr>
          <a:lstStyle/>
          <a:p>
            <a:pPr algn="l">
              <a:lnSpc>
                <a:spcPts val="5999"/>
              </a:lnSpc>
            </a:pPr>
            <a:r>
              <a:rPr lang="en-US" sz="4999" spc="64">
                <a:solidFill>
                  <a:srgbClr val="2D936B"/>
                </a:solidFill>
                <a:latin typeface="Lora Bold"/>
              </a:rPr>
              <a:t>KEYLOGGER AND SECURITY</a:t>
            </a:r>
          </a:p>
        </p:txBody>
      </p:sp>
      <p:sp>
        <p:nvSpPr>
          <p:cNvPr name="TextBox 19" id="19"/>
          <p:cNvSpPr txBox="true"/>
          <p:nvPr/>
        </p:nvSpPr>
        <p:spPr>
          <a:xfrm rot="0">
            <a:off x="1114425" y="9697941"/>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
        <p:nvSpPr>
          <p:cNvPr name="TextBox 21" id="21"/>
          <p:cNvSpPr txBox="true"/>
          <p:nvPr/>
        </p:nvSpPr>
        <p:spPr>
          <a:xfrm rot="0">
            <a:off x="6565012" y="4710112"/>
            <a:ext cx="8701276" cy="752475"/>
          </a:xfrm>
          <a:prstGeom prst="rect">
            <a:avLst/>
          </a:prstGeom>
        </p:spPr>
        <p:txBody>
          <a:bodyPr anchor="t" rtlCol="false" tIns="0" lIns="0" bIns="0" rIns="0">
            <a:spAutoFit/>
          </a:bodyPr>
          <a:lstStyle/>
          <a:p>
            <a:pPr algn="l">
              <a:lnSpc>
                <a:spcPts val="5999"/>
              </a:lnSpc>
            </a:pPr>
            <a:r>
              <a:rPr lang="en-US" sz="4999" spc="46">
                <a:solidFill>
                  <a:srgbClr val="1F497D"/>
                </a:solidFill>
                <a:latin typeface="Belleza"/>
              </a:rPr>
              <a:t>KOLLURI JYOTHIKA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14" id="14"/>
          <p:cNvSpPr txBox="true"/>
          <p:nvPr/>
        </p:nvSpPr>
        <p:spPr>
          <a:xfrm rot="0">
            <a:off x="1132998" y="562926"/>
            <a:ext cx="4827332" cy="933450"/>
          </a:xfrm>
          <a:prstGeom prst="rect">
            <a:avLst/>
          </a:prstGeom>
        </p:spPr>
        <p:txBody>
          <a:bodyPr anchor="t" rtlCol="false" tIns="0" lIns="0" bIns="0" rIns="0">
            <a:spAutoFit/>
          </a:bodyPr>
          <a:lstStyle/>
          <a:p>
            <a:pPr algn="l">
              <a:lnSpc>
                <a:spcPts val="7200"/>
              </a:lnSpc>
            </a:pPr>
            <a:r>
              <a:rPr lang="en-US" sz="6000">
                <a:solidFill>
                  <a:srgbClr val="1F497D"/>
                </a:solidFill>
                <a:latin typeface="Belleza"/>
              </a:rPr>
              <a:t>RESULTS</a:t>
            </a:r>
          </a:p>
        </p:txBody>
      </p:sp>
      <p:sp>
        <p:nvSpPr>
          <p:cNvPr name="TextBox 15" id="15"/>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16" id="16"/>
          <p:cNvSpPr txBox="true"/>
          <p:nvPr/>
        </p:nvSpPr>
        <p:spPr>
          <a:xfrm rot="0">
            <a:off x="679164" y="1649538"/>
            <a:ext cx="14333220" cy="6642735"/>
          </a:xfrm>
          <a:prstGeom prst="rect">
            <a:avLst/>
          </a:prstGeom>
        </p:spPr>
        <p:txBody>
          <a:bodyPr anchor="t" rtlCol="false" tIns="0" lIns="0" bIns="0" rIns="0">
            <a:spAutoFit/>
          </a:bodyPr>
          <a:lstStyle/>
          <a:p>
            <a:pPr algn="l" marL="612297" indent="-204099" lvl="2">
              <a:lnSpc>
                <a:spcPts val="5219"/>
              </a:lnSpc>
              <a:buFont typeface="Arial"/>
              <a:buChar char="⚬"/>
            </a:pPr>
            <a:r>
              <a:rPr lang="en-US" sz="2899">
                <a:solidFill>
                  <a:srgbClr val="000000"/>
                </a:solidFill>
                <a:latin typeface="Roboto Bold"/>
              </a:rPr>
              <a:t>Enhanced Detection</a:t>
            </a:r>
            <a:r>
              <a:rPr lang="en-US" sz="2899">
                <a:solidFill>
                  <a:srgbClr val="000000"/>
                </a:solidFill>
                <a:latin typeface="Roboto"/>
              </a:rPr>
              <a:t>: Improved capability to identify and mitigate keylogger threats promptly.</a:t>
            </a:r>
          </a:p>
          <a:p>
            <a:pPr algn="l" marL="612297" indent="-204099" lvl="2">
              <a:lnSpc>
                <a:spcPts val="5219"/>
              </a:lnSpc>
              <a:buFont typeface="Arial"/>
              <a:buChar char="⚬"/>
            </a:pPr>
            <a:r>
              <a:rPr lang="en-US" sz="2899" spc="26">
                <a:solidFill>
                  <a:srgbClr val="000000"/>
                </a:solidFill>
                <a:latin typeface="Roboto Bold"/>
              </a:rPr>
              <a:t>Reduced Vulnerabilities</a:t>
            </a:r>
            <a:r>
              <a:rPr lang="en-US" sz="2899" spc="26">
                <a:solidFill>
                  <a:srgbClr val="000000"/>
                </a:solidFill>
                <a:latin typeface="Roboto"/>
              </a:rPr>
              <a:t>: Minimized risk of data breaches and unauthorized access.</a:t>
            </a:r>
          </a:p>
          <a:p>
            <a:pPr algn="l" marL="612297" indent="-204099" lvl="2">
              <a:lnSpc>
                <a:spcPts val="5219"/>
              </a:lnSpc>
              <a:buFont typeface="Arial"/>
              <a:buChar char="⚬"/>
            </a:pPr>
            <a:r>
              <a:rPr lang="en-US" sz="2899" spc="26">
                <a:solidFill>
                  <a:srgbClr val="000000"/>
                </a:solidFill>
                <a:latin typeface="Roboto Bold"/>
              </a:rPr>
              <a:t>Improved Compliance</a:t>
            </a:r>
            <a:r>
              <a:rPr lang="en-US" sz="2899" spc="26">
                <a:solidFill>
                  <a:srgbClr val="000000"/>
                </a:solidFill>
                <a:latin typeface="Roboto"/>
              </a:rPr>
              <a:t>: Ensured adherence to legal and ethical standards in monitoring practices.</a:t>
            </a:r>
          </a:p>
          <a:p>
            <a:pPr algn="l" marL="612300" indent="-204100" lvl="2">
              <a:lnSpc>
                <a:spcPts val="5220"/>
              </a:lnSpc>
              <a:buFont typeface="Arial"/>
              <a:buChar char="⚬"/>
            </a:pPr>
            <a:r>
              <a:rPr lang="en-US" sz="2900" spc="27">
                <a:solidFill>
                  <a:srgbClr val="000000"/>
                </a:solidFill>
                <a:latin typeface="Roboto Bold"/>
              </a:rPr>
              <a:t>Heightened Awareness</a:t>
            </a:r>
            <a:r>
              <a:rPr lang="en-US" sz="2900" spc="27">
                <a:solidFill>
                  <a:srgbClr val="000000"/>
                </a:solidFill>
                <a:latin typeface="Roboto"/>
              </a:rPr>
              <a:t>: Increased knowledge and vigilance among users regarding keylogger risks and preventive measures.</a:t>
            </a:r>
          </a:p>
          <a:p>
            <a:pPr algn="l" marL="612298" indent="-204099" lvl="2">
              <a:lnSpc>
                <a:spcPts val="3479"/>
              </a:lnSpc>
            </a:pPr>
          </a:p>
          <a:p>
            <a:pPr algn="l" marL="612298" indent="-204099" lvl="2">
              <a:lnSpc>
                <a:spcPts val="3479"/>
              </a:lnSpc>
            </a:pPr>
          </a:p>
          <a:p>
            <a:pPr algn="l" marL="612298" indent="-204099" lvl="2">
              <a:lnSpc>
                <a:spcPts val="3479"/>
              </a:lnSpc>
            </a:pPr>
          </a:p>
        </p:txBody>
      </p:sp>
      <p:sp>
        <p:nvSpPr>
          <p:cNvPr name="TextBox 17" id="17"/>
          <p:cNvSpPr txBox="true"/>
          <p:nvPr/>
        </p:nvSpPr>
        <p:spPr>
          <a:xfrm rot="0">
            <a:off x="91440" y="-553328"/>
            <a:ext cx="214344" cy="992356"/>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a:p>
            <a:pPr algn="l">
              <a:lnSpc>
                <a:spcPts val="3240"/>
              </a:lnSpc>
            </a:pPr>
          </a:p>
        </p:txBody>
      </p:sp>
      <p:sp>
        <p:nvSpPr>
          <p:cNvPr name="TextBox 18" id="18"/>
          <p:cNvSpPr txBox="true"/>
          <p:nvPr/>
        </p:nvSpPr>
        <p:spPr>
          <a:xfrm rot="0">
            <a:off x="1008729" y="7148855"/>
            <a:ext cx="13021596" cy="1823085"/>
          </a:xfrm>
          <a:prstGeom prst="rect">
            <a:avLst/>
          </a:prstGeom>
        </p:spPr>
        <p:txBody>
          <a:bodyPr anchor="t" rtlCol="false" tIns="0" lIns="0" bIns="0" rIns="0">
            <a:spAutoFit/>
          </a:bodyPr>
          <a:lstStyle/>
          <a:p>
            <a:pPr algn="l">
              <a:lnSpc>
                <a:spcPts val="5219"/>
              </a:lnSpc>
            </a:pPr>
            <a:r>
              <a:rPr lang="en-US" sz="2899">
                <a:solidFill>
                  <a:srgbClr val="000000"/>
                </a:solidFill>
                <a:latin typeface="Roboto"/>
              </a:rPr>
              <a:t>These outcomes contribute to a safer digital environment, protecting sensitive information and bolstering trust in cybersecurity measures.</a:t>
            </a:r>
          </a:p>
          <a:p>
            <a:pPr algn="l">
              <a:lnSpc>
                <a:spcPts val="3479"/>
              </a:lnSpc>
            </a:pPr>
          </a:p>
        </p:txBody>
      </p:sp>
      <p:sp>
        <p:nvSpPr>
          <p:cNvPr name="TextBox 19" id="19"/>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61573" y="701991"/>
            <a:ext cx="6782074" cy="1066800"/>
          </a:xfrm>
          <a:prstGeom prst="rect">
            <a:avLst/>
          </a:prstGeom>
        </p:spPr>
        <p:txBody>
          <a:bodyPr anchor="t" rtlCol="false" tIns="0" lIns="0" bIns="0" rIns="0">
            <a:spAutoFit/>
          </a:bodyPr>
          <a:lstStyle/>
          <a:p>
            <a:pPr algn="l">
              <a:lnSpc>
                <a:spcPts val="8399"/>
              </a:lnSpc>
            </a:pPr>
            <a:r>
              <a:rPr lang="en-US" sz="6999" spc="64">
                <a:solidFill>
                  <a:srgbClr val="1F497D"/>
                </a:solidFill>
                <a:latin typeface="Belleza"/>
              </a:rPr>
              <a:t>PROJECT LINK</a:t>
            </a:r>
          </a:p>
        </p:txBody>
      </p:sp>
      <p:sp>
        <p:nvSpPr>
          <p:cNvPr name="TextBox 13" id="13"/>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
        <p:nvSpPr>
          <p:cNvPr name="TextBox 14" id="14"/>
          <p:cNvSpPr txBox="true"/>
          <p:nvPr/>
        </p:nvSpPr>
        <p:spPr>
          <a:xfrm rot="0">
            <a:off x="2366670" y="4354141"/>
            <a:ext cx="12195175" cy="647700"/>
          </a:xfrm>
          <a:prstGeom prst="rect">
            <a:avLst/>
          </a:prstGeom>
        </p:spPr>
        <p:txBody>
          <a:bodyPr anchor="t" rtlCol="false" tIns="0" lIns="0" bIns="0" rIns="0">
            <a:spAutoFit/>
          </a:bodyPr>
          <a:lstStyle/>
          <a:p>
            <a:pPr algn="ctr">
              <a:lnSpc>
                <a:spcPts val="5025"/>
              </a:lnSpc>
              <a:spcBef>
                <a:spcPct val="0"/>
              </a:spcBef>
            </a:pPr>
            <a:r>
              <a:rPr lang="en-US" sz="4188" spc="76">
                <a:solidFill>
                  <a:srgbClr val="00BF63"/>
                </a:solidFill>
                <a:latin typeface="Trebuchet MS Bold"/>
              </a:rPr>
              <a:t>https://github.com/JK181104/Jyothika2k24.git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6712"/>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65774" y="0"/>
            <a:ext cx="7129462" cy="10294843"/>
            <a:chOff x="0" y="0"/>
            <a:chExt cx="9505949" cy="13726457"/>
          </a:xfrm>
        </p:grpSpPr>
        <p:sp>
          <p:nvSpPr>
            <p:cNvPr name="Freeform 4" id="4"/>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4"/>
              <a:stretch>
                <a:fillRect l="-25" t="0" r="-25" b="0"/>
              </a:stretch>
            </a:blipFill>
          </p:spPr>
        </p:sp>
      </p:grpSp>
      <p:sp>
        <p:nvSpPr>
          <p:cNvPr name="Freeform 5" id="5"/>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804862" y="1028554"/>
            <a:ext cx="10515598" cy="885976"/>
          </a:xfrm>
          <a:prstGeom prst="rect">
            <a:avLst/>
          </a:prstGeom>
        </p:spPr>
        <p:txBody>
          <a:bodyPr anchor="t" rtlCol="false" tIns="0" lIns="0" bIns="0" rIns="0">
            <a:spAutoFit/>
          </a:bodyPr>
          <a:lstStyle/>
          <a:p>
            <a:pPr algn="l">
              <a:lnSpc>
                <a:spcPts val="6838"/>
              </a:lnSpc>
            </a:pPr>
            <a:r>
              <a:rPr lang="en-US" sz="5699" spc="61">
                <a:solidFill>
                  <a:srgbClr val="1F497D"/>
                </a:solidFill>
                <a:latin typeface="Belleza"/>
              </a:rPr>
              <a:t>KEYLOGGER AND SECURITY</a:t>
            </a:r>
          </a:p>
        </p:txBody>
      </p:sp>
      <p:sp>
        <p:nvSpPr>
          <p:cNvPr name="TextBox 10" id="1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2</a:t>
            </a:r>
          </a:p>
        </p:txBody>
      </p:sp>
      <p:sp>
        <p:nvSpPr>
          <p:cNvPr name="TextBox 11" id="11"/>
          <p:cNvSpPr txBox="true"/>
          <p:nvPr/>
        </p:nvSpPr>
        <p:spPr>
          <a:xfrm rot="0">
            <a:off x="1076325" y="3693318"/>
            <a:ext cx="12954000" cy="3933825"/>
          </a:xfrm>
          <a:prstGeom prst="rect">
            <a:avLst/>
          </a:prstGeom>
        </p:spPr>
        <p:txBody>
          <a:bodyPr anchor="t" rtlCol="false" tIns="0" lIns="0" bIns="0" rIns="0">
            <a:spAutoFit/>
          </a:bodyPr>
          <a:lstStyle/>
          <a:p>
            <a:pPr algn="just">
              <a:lnSpc>
                <a:spcPts val="4430"/>
              </a:lnSpc>
            </a:pPr>
            <a:r>
              <a:rPr lang="en-US" sz="3692" spc="33">
                <a:solidFill>
                  <a:srgbClr val="000000"/>
                </a:solidFill>
                <a:latin typeface="Roboto"/>
              </a:rPr>
              <a:t>A keylogger or keystroke logger/keyboard capturing is a form of malware or hardware that keeps track of and records your keystrokes as you type. It takes the information and sends it to a hacker using a command-and-control (C&amp;C) server. The hacker then analyzes the keystrokes to locate usernames and passwords and uses them to hack into otherwise secure systems.</a:t>
            </a:r>
          </a:p>
        </p:txBody>
      </p:sp>
      <p:sp>
        <p:nvSpPr>
          <p:cNvPr name="TextBox 12" id="12"/>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2868"/>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65774" y="0"/>
            <a:ext cx="7129462" cy="10294843"/>
            <a:chOff x="0" y="0"/>
            <a:chExt cx="9505949" cy="13726457"/>
          </a:xfrm>
        </p:grpSpPr>
        <p:sp>
          <p:nvSpPr>
            <p:cNvPr name="Freeform 4" id="4"/>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4"/>
              <a:stretch>
                <a:fillRect l="-25" t="0" r="-25" b="0"/>
              </a:stretch>
            </a:blipFill>
          </p:spPr>
        </p:sp>
      </p:grpSp>
      <p:sp>
        <p:nvSpPr>
          <p:cNvPr name="Freeform 5" id="5"/>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Freeform 7" id="7"/>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16516350" y="8415338"/>
            <a:ext cx="971550" cy="971550"/>
            <a:chOff x="0" y="0"/>
            <a:chExt cx="1295400" cy="1295400"/>
          </a:xfrm>
        </p:grpSpPr>
        <p:sp>
          <p:nvSpPr>
            <p:cNvPr name="Freeform 9" id="9"/>
            <p:cNvSpPr/>
            <p:nvPr/>
          </p:nvSpPr>
          <p:spPr>
            <a:xfrm flipH="false" flipV="false" rot="0">
              <a:off x="0" y="0"/>
              <a:ext cx="1295400" cy="1295400"/>
            </a:xfrm>
            <a:custGeom>
              <a:avLst/>
              <a:gdLst/>
              <a:ahLst/>
              <a:cxnLst/>
              <a:rect r="r" b="b" t="t" l="l"/>
              <a:pathLst>
                <a:path h="1295400" w="1295400">
                  <a:moveTo>
                    <a:pt x="0" y="0"/>
                  </a:moveTo>
                  <a:lnTo>
                    <a:pt x="1295400" y="0"/>
                  </a:lnTo>
                  <a:lnTo>
                    <a:pt x="1295400" y="1295400"/>
                  </a:lnTo>
                  <a:lnTo>
                    <a:pt x="0" y="1295400"/>
                  </a:lnTo>
                  <a:lnTo>
                    <a:pt x="0" y="0"/>
                  </a:lnTo>
                  <a:close/>
                </a:path>
              </a:pathLst>
            </a:custGeom>
            <a:blipFill>
              <a:blip r:embed="rId9"/>
              <a:stretch>
                <a:fillRect l="0" t="0" r="0" b="0"/>
              </a:stretch>
            </a:blipFill>
          </p:spPr>
        </p:sp>
      </p:grpSp>
      <p:grpSp>
        <p:nvGrpSpPr>
          <p:cNvPr name="Group 10" id="10"/>
          <p:cNvGrpSpPr/>
          <p:nvPr/>
        </p:nvGrpSpPr>
        <p:grpSpPr>
          <a:xfrm rot="0">
            <a:off x="16030575" y="9201150"/>
            <a:ext cx="371475" cy="371475"/>
            <a:chOff x="0" y="0"/>
            <a:chExt cx="495300" cy="495300"/>
          </a:xfrm>
        </p:grpSpPr>
        <p:sp>
          <p:nvSpPr>
            <p:cNvPr name="Freeform 11" id="11"/>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0"/>
              <a:stretch>
                <a:fillRect l="0" t="0" r="0" b="0"/>
              </a:stretch>
            </a:blipFill>
          </p:spPr>
        </p:sp>
      </p:grpSp>
      <p:grpSp>
        <p:nvGrpSpPr>
          <p:cNvPr name="Group 12" id="12"/>
          <p:cNvGrpSpPr/>
          <p:nvPr/>
        </p:nvGrpSpPr>
        <p:grpSpPr>
          <a:xfrm rot="0">
            <a:off x="700088" y="9615488"/>
            <a:ext cx="5557838" cy="442912"/>
            <a:chOff x="0" y="0"/>
            <a:chExt cx="7410451" cy="590549"/>
          </a:xfrm>
        </p:grpSpPr>
        <p:sp>
          <p:nvSpPr>
            <p:cNvPr name="Freeform 13" id="13"/>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1"/>
              <a:stretch>
                <a:fillRect l="0" t="-124" r="0" b="-124"/>
              </a:stretch>
            </a:blipFill>
          </p:spPr>
        </p:sp>
      </p:grpSp>
      <p:grpSp>
        <p:nvGrpSpPr>
          <p:cNvPr name="Group 14" id="14"/>
          <p:cNvGrpSpPr/>
          <p:nvPr/>
        </p:nvGrpSpPr>
        <p:grpSpPr>
          <a:xfrm rot="0">
            <a:off x="0" y="5482813"/>
            <a:ext cx="2600325" cy="4514847"/>
            <a:chOff x="0" y="0"/>
            <a:chExt cx="3467100" cy="6019796"/>
          </a:xfrm>
        </p:grpSpPr>
        <p:sp>
          <p:nvSpPr>
            <p:cNvPr name="Freeform 15" id="15"/>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2"/>
              <a:stretch>
                <a:fillRect l="-67" t="0" r="-67" b="0"/>
              </a:stretch>
            </a:blipFill>
          </p:spPr>
        </p:sp>
      </p:grpSp>
      <p:sp>
        <p:nvSpPr>
          <p:cNvPr name="TextBox 16" id="16"/>
          <p:cNvSpPr txBox="true"/>
          <p:nvPr/>
        </p:nvSpPr>
        <p:spPr>
          <a:xfrm rot="0">
            <a:off x="741708" y="675323"/>
            <a:ext cx="3535680" cy="1009650"/>
          </a:xfrm>
          <a:prstGeom prst="rect">
            <a:avLst/>
          </a:prstGeom>
        </p:spPr>
        <p:txBody>
          <a:bodyPr anchor="t" rtlCol="false" tIns="0" lIns="0" bIns="0" rIns="0">
            <a:spAutoFit/>
          </a:bodyPr>
          <a:lstStyle/>
          <a:p>
            <a:pPr algn="l">
              <a:lnSpc>
                <a:spcPts val="7920"/>
              </a:lnSpc>
            </a:pPr>
            <a:r>
              <a:rPr lang="en-US" sz="6600" spc="61">
                <a:solidFill>
                  <a:srgbClr val="1F497D"/>
                </a:solidFill>
                <a:latin typeface="Belleza"/>
              </a:rPr>
              <a:t>AGENDA</a:t>
            </a:r>
          </a:p>
        </p:txBody>
      </p:sp>
      <p:sp>
        <p:nvSpPr>
          <p:cNvPr name="TextBox 17" id="17"/>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
        <p:nvSpPr>
          <p:cNvPr name="TextBox 18" id="18"/>
          <p:cNvSpPr txBox="true"/>
          <p:nvPr/>
        </p:nvSpPr>
        <p:spPr>
          <a:xfrm rot="0">
            <a:off x="977784" y="2223985"/>
            <a:ext cx="12518189" cy="2981325"/>
          </a:xfrm>
          <a:prstGeom prst="rect">
            <a:avLst/>
          </a:prstGeom>
        </p:spPr>
        <p:txBody>
          <a:bodyPr anchor="t" rtlCol="false" tIns="0" lIns="0" bIns="0" rIns="0">
            <a:spAutoFit/>
          </a:bodyPr>
          <a:lstStyle/>
          <a:p>
            <a:pPr algn="l" marL="696546" indent="-232182" lvl="2">
              <a:lnSpc>
                <a:spcPts val="3960"/>
              </a:lnSpc>
              <a:buFont typeface="Arial"/>
              <a:buChar char="⚬"/>
            </a:pPr>
            <a:r>
              <a:rPr lang="en-US" sz="3300" spc="29">
                <a:solidFill>
                  <a:srgbClr val="000000"/>
                </a:solidFill>
                <a:latin typeface="Roboto"/>
              </a:rPr>
              <a:t>Theft of Sensitive Information</a:t>
            </a:r>
          </a:p>
          <a:p>
            <a:pPr algn="l" marL="696546" indent="-232182" lvl="2">
              <a:lnSpc>
                <a:spcPts val="3960"/>
              </a:lnSpc>
              <a:buFont typeface="Arial"/>
              <a:buChar char="⚬"/>
            </a:pPr>
            <a:r>
              <a:rPr lang="en-US" sz="3300" spc="29">
                <a:solidFill>
                  <a:srgbClr val="000000"/>
                </a:solidFill>
                <a:latin typeface="Roboto"/>
              </a:rPr>
              <a:t>Surveillance and Espionage</a:t>
            </a:r>
          </a:p>
          <a:p>
            <a:pPr algn="l" marL="696546" indent="-232182" lvl="2">
              <a:lnSpc>
                <a:spcPts val="3960"/>
              </a:lnSpc>
              <a:buFont typeface="Arial"/>
              <a:buChar char="⚬"/>
            </a:pPr>
            <a:r>
              <a:rPr lang="en-US" sz="3300" spc="29">
                <a:solidFill>
                  <a:srgbClr val="000000"/>
                </a:solidFill>
                <a:latin typeface="Roboto"/>
              </a:rPr>
              <a:t>Unauthorized Access and Control</a:t>
            </a:r>
          </a:p>
          <a:p>
            <a:pPr algn="l" marL="696546" indent="-232182" lvl="2">
              <a:lnSpc>
                <a:spcPts val="3960"/>
              </a:lnSpc>
              <a:buFont typeface="Arial"/>
              <a:buChar char="⚬"/>
            </a:pPr>
            <a:r>
              <a:rPr lang="en-US" sz="3300" spc="29">
                <a:solidFill>
                  <a:srgbClr val="000000"/>
                </a:solidFill>
                <a:latin typeface="Roboto"/>
              </a:rPr>
              <a:t>Monitoring and Control in a Domestic Context</a:t>
            </a:r>
          </a:p>
          <a:p>
            <a:pPr algn="l" marL="696546" indent="-232182" lvl="2">
              <a:lnSpc>
                <a:spcPts val="3960"/>
              </a:lnSpc>
              <a:buFont typeface="Arial"/>
              <a:buChar char="⚬"/>
            </a:pPr>
            <a:r>
              <a:rPr lang="en-US" sz="3300" spc="29">
                <a:solidFill>
                  <a:srgbClr val="000000"/>
                </a:solidFill>
                <a:latin typeface="Roboto"/>
              </a:rPr>
              <a:t>Blackmail and Extortion</a:t>
            </a:r>
          </a:p>
          <a:p>
            <a:pPr algn="l" marL="696755" indent="-232252" lvl="2">
              <a:lnSpc>
                <a:spcPts val="3960"/>
              </a:lnSpc>
              <a:buFont typeface="Arial"/>
              <a:buChar char="⚬"/>
            </a:pPr>
            <a:r>
              <a:rPr lang="en-US" sz="3300" spc="30">
                <a:solidFill>
                  <a:srgbClr val="000000"/>
                </a:solidFill>
                <a:latin typeface="Roboto"/>
              </a:rPr>
              <a:t>Behavioral Analysis and Targeting</a:t>
            </a:r>
          </a:p>
        </p:txBody>
      </p:sp>
      <p:sp>
        <p:nvSpPr>
          <p:cNvPr name="TextBox 19" id="19"/>
          <p:cNvSpPr txBox="true"/>
          <p:nvPr/>
        </p:nvSpPr>
        <p:spPr>
          <a:xfrm rot="0">
            <a:off x="2638425" y="5910263"/>
            <a:ext cx="10053262" cy="3476625"/>
          </a:xfrm>
          <a:prstGeom prst="rect">
            <a:avLst/>
          </a:prstGeom>
        </p:spPr>
        <p:txBody>
          <a:bodyPr anchor="t" rtlCol="false" tIns="0" lIns="0" bIns="0" rIns="0">
            <a:spAutoFit/>
          </a:bodyPr>
          <a:lstStyle/>
          <a:p>
            <a:pPr algn="just">
              <a:lnSpc>
                <a:spcPts val="3960"/>
              </a:lnSpc>
            </a:pPr>
            <a:r>
              <a:rPr lang="en-US" sz="3300" spc="30">
                <a:solidFill>
                  <a:srgbClr val="000000"/>
                </a:solidFill>
                <a:latin typeface="Roboto"/>
              </a:rPr>
              <a:t>The agenda behind keyloggers ranges from benign and authorized uses to malicious and illegal activities. Understanding the various motivations and implications of keylogger use highlights the importance of robust security measures and ethical considerations in protecting personal and organizational data.</a:t>
            </a:r>
          </a:p>
        </p:txBody>
      </p:sp>
      <p:sp>
        <p:nvSpPr>
          <p:cNvPr name="TextBox 20" id="20"/>
          <p:cNvSpPr txBox="true"/>
          <p:nvPr/>
        </p:nvSpPr>
        <p:spPr>
          <a:xfrm rot="0">
            <a:off x="1114425" y="9786734"/>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TextBox 16" id="16"/>
          <p:cNvSpPr txBox="true"/>
          <p:nvPr/>
        </p:nvSpPr>
        <p:spPr>
          <a:xfrm rot="0">
            <a:off x="671512" y="457200"/>
            <a:ext cx="9249250" cy="933450"/>
          </a:xfrm>
          <a:prstGeom prst="rect">
            <a:avLst/>
          </a:prstGeom>
        </p:spPr>
        <p:txBody>
          <a:bodyPr anchor="t" rtlCol="false" tIns="0" lIns="0" bIns="0" rIns="0">
            <a:spAutoFit/>
          </a:bodyPr>
          <a:lstStyle/>
          <a:p>
            <a:pPr algn="l">
              <a:lnSpc>
                <a:spcPts val="7200"/>
              </a:lnSpc>
            </a:pPr>
            <a:r>
              <a:rPr lang="en-US" sz="6000" spc="78">
                <a:solidFill>
                  <a:srgbClr val="1F497D"/>
                </a:solidFill>
                <a:latin typeface="Belleza"/>
              </a:rPr>
              <a:t>PROBLEM STATEMENT</a:t>
            </a:r>
          </a:p>
        </p:txBody>
      </p:sp>
      <p:sp>
        <p:nvSpPr>
          <p:cNvPr name="TextBox 17" id="17"/>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18" id="18"/>
          <p:cNvSpPr txBox="true"/>
          <p:nvPr/>
        </p:nvSpPr>
        <p:spPr>
          <a:xfrm rot="0">
            <a:off x="890588" y="1428750"/>
            <a:ext cx="13540264" cy="3076575"/>
          </a:xfrm>
          <a:prstGeom prst="rect">
            <a:avLst/>
          </a:prstGeom>
        </p:spPr>
        <p:txBody>
          <a:bodyPr anchor="t" rtlCol="false" tIns="0" lIns="0" bIns="0" rIns="0">
            <a:spAutoFit/>
          </a:bodyPr>
          <a:lstStyle/>
          <a:p>
            <a:pPr algn="l">
              <a:lnSpc>
                <a:spcPts val="3479"/>
              </a:lnSpc>
            </a:pPr>
            <a:r>
              <a:rPr lang="en-US" sz="2899" spc="26">
                <a:solidFill>
                  <a:srgbClr val="000000"/>
                </a:solidFill>
                <a:latin typeface="Roboto"/>
              </a:rPr>
              <a:t>The proliferation of keyloggers, both software and hardware, poses significant threats to personal and organizational cybersecurity. These malicious tools can capture every keystroke made on a device, leading to severe consequences such as data theft, privacy invasion, identity theft, and corporate espionage. Despite the availability of various security measures, many individuals and organizations remain vulnerable to keylogger attacks due to a lack of awareness, inadequate protective measures, and evolving sophistication of these tools.</a:t>
            </a:r>
          </a:p>
        </p:txBody>
      </p:sp>
      <p:sp>
        <p:nvSpPr>
          <p:cNvPr name="TextBox 19" id="19"/>
          <p:cNvSpPr txBox="true"/>
          <p:nvPr/>
        </p:nvSpPr>
        <p:spPr>
          <a:xfrm rot="0">
            <a:off x="862214" y="4720327"/>
            <a:ext cx="12405910" cy="5438724"/>
          </a:xfrm>
          <a:prstGeom prst="rect">
            <a:avLst/>
          </a:prstGeom>
        </p:spPr>
        <p:txBody>
          <a:bodyPr anchor="t" rtlCol="false" tIns="0" lIns="0" bIns="0" rIns="0">
            <a:spAutoFit/>
          </a:bodyPr>
          <a:lstStyle/>
          <a:p>
            <a:pPr algn="l">
              <a:lnSpc>
                <a:spcPts val="3393"/>
              </a:lnSpc>
            </a:pPr>
            <a:r>
              <a:rPr lang="en-US" sz="2826" spc="25">
                <a:solidFill>
                  <a:srgbClr val="42AF51"/>
                </a:solidFill>
                <a:latin typeface="Roboto"/>
              </a:rPr>
              <a:t>Objectives</a:t>
            </a:r>
            <a:r>
              <a:rPr lang="en-US" sz="2826" spc="25">
                <a:solidFill>
                  <a:srgbClr val="000000"/>
                </a:solidFill>
                <a:latin typeface="Roboto"/>
              </a:rPr>
              <a:t>:</a:t>
            </a:r>
          </a:p>
          <a:p>
            <a:pPr algn="l" marL="537221" indent="-179074" lvl="2">
              <a:lnSpc>
                <a:spcPts val="3053"/>
              </a:lnSpc>
              <a:buFont typeface="Arial"/>
              <a:buChar char="⚬"/>
            </a:pPr>
            <a:r>
              <a:rPr lang="en-US" sz="2544" spc="23">
                <a:solidFill>
                  <a:srgbClr val="000000"/>
                </a:solidFill>
                <a:latin typeface="Roboto"/>
              </a:rPr>
              <a:t>Identify and categorize keyloggers.</a:t>
            </a:r>
          </a:p>
          <a:p>
            <a:pPr algn="l" marL="537221" indent="-179074" lvl="2">
              <a:lnSpc>
                <a:spcPts val="3053"/>
              </a:lnSpc>
              <a:buFont typeface="Arial"/>
              <a:buChar char="⚬"/>
            </a:pPr>
            <a:r>
              <a:rPr lang="en-US" sz="2544" spc="23">
                <a:solidFill>
                  <a:srgbClr val="000000"/>
                </a:solidFill>
                <a:latin typeface="Roboto"/>
              </a:rPr>
              <a:t>Assess security risks.</a:t>
            </a:r>
          </a:p>
          <a:p>
            <a:pPr algn="l" marL="537221" indent="-179074" lvl="2">
              <a:lnSpc>
                <a:spcPts val="3053"/>
              </a:lnSpc>
              <a:buFont typeface="Arial"/>
              <a:buChar char="⚬"/>
            </a:pPr>
            <a:r>
              <a:rPr lang="en-US" sz="2544" spc="23">
                <a:solidFill>
                  <a:srgbClr val="000000"/>
                </a:solidFill>
                <a:latin typeface="Roboto"/>
              </a:rPr>
              <a:t>Develop detection and prevention strategies.</a:t>
            </a:r>
          </a:p>
          <a:p>
            <a:pPr algn="l" marL="537221" indent="-179074" lvl="2">
              <a:lnSpc>
                <a:spcPts val="3053"/>
              </a:lnSpc>
              <a:buFont typeface="Arial"/>
              <a:buChar char="⚬"/>
            </a:pPr>
            <a:r>
              <a:rPr lang="en-US" sz="2544" spc="23">
                <a:solidFill>
                  <a:srgbClr val="000000"/>
                </a:solidFill>
                <a:latin typeface="Roboto"/>
              </a:rPr>
              <a:t>Explore legal and ethical considerations.</a:t>
            </a:r>
          </a:p>
          <a:p>
            <a:pPr algn="l" marL="537221" indent="-179074" lvl="2">
              <a:lnSpc>
                <a:spcPts val="3053"/>
              </a:lnSpc>
              <a:buFont typeface="Arial"/>
              <a:buChar char="⚬"/>
            </a:pPr>
            <a:r>
              <a:rPr lang="en-US" sz="2544" spc="23">
                <a:solidFill>
                  <a:srgbClr val="000000"/>
                </a:solidFill>
                <a:latin typeface="Roboto"/>
              </a:rPr>
              <a:t>Create a response framework.</a:t>
            </a:r>
          </a:p>
          <a:p>
            <a:pPr algn="l">
              <a:lnSpc>
                <a:spcPts val="3393"/>
              </a:lnSpc>
            </a:pPr>
            <a:r>
              <a:rPr lang="en-US" sz="2826" spc="25">
                <a:solidFill>
                  <a:srgbClr val="42AF51"/>
                </a:solidFill>
                <a:latin typeface="Roboto"/>
              </a:rPr>
              <a:t>Challenges</a:t>
            </a:r>
            <a:r>
              <a:rPr lang="en-US" sz="2826" spc="25">
                <a:solidFill>
                  <a:srgbClr val="000000"/>
                </a:solidFill>
                <a:latin typeface="Roboto"/>
              </a:rPr>
              <a:t>:</a:t>
            </a:r>
          </a:p>
          <a:p>
            <a:pPr algn="l" marL="537221" indent="-179074" lvl="2">
              <a:lnSpc>
                <a:spcPts val="3053"/>
              </a:lnSpc>
              <a:buFont typeface="Arial"/>
              <a:buChar char="⚬"/>
            </a:pPr>
            <a:r>
              <a:rPr lang="en-US" sz="2544" spc="23">
                <a:solidFill>
                  <a:srgbClr val="000000"/>
                </a:solidFill>
                <a:latin typeface="Roboto"/>
              </a:rPr>
              <a:t>Detection Complexity.</a:t>
            </a:r>
          </a:p>
          <a:p>
            <a:pPr algn="l" marL="537221" indent="-179074" lvl="2">
              <a:lnSpc>
                <a:spcPts val="3053"/>
              </a:lnSpc>
              <a:buFont typeface="Arial"/>
              <a:buChar char="⚬"/>
            </a:pPr>
            <a:r>
              <a:rPr lang="en-US" sz="2544" spc="23">
                <a:solidFill>
                  <a:srgbClr val="000000"/>
                </a:solidFill>
                <a:latin typeface="Roboto"/>
              </a:rPr>
              <a:t>Evolving Threats.</a:t>
            </a:r>
          </a:p>
          <a:p>
            <a:pPr algn="l" marL="537221" indent="-179074" lvl="2">
              <a:lnSpc>
                <a:spcPts val="3053"/>
              </a:lnSpc>
              <a:buFont typeface="Arial"/>
              <a:buChar char="⚬"/>
            </a:pPr>
            <a:r>
              <a:rPr lang="en-US" sz="2544" spc="23">
                <a:solidFill>
                  <a:srgbClr val="000000"/>
                </a:solidFill>
                <a:latin typeface="Roboto"/>
              </a:rPr>
              <a:t>User Awareness.</a:t>
            </a:r>
          </a:p>
          <a:p>
            <a:pPr algn="l" marL="537221" indent="-179074" lvl="2">
              <a:lnSpc>
                <a:spcPts val="3053"/>
              </a:lnSpc>
              <a:buFont typeface="Arial"/>
              <a:buChar char="⚬"/>
            </a:pPr>
            <a:r>
              <a:rPr lang="en-US" sz="2544" spc="23">
                <a:solidFill>
                  <a:srgbClr val="000000"/>
                </a:solidFill>
                <a:latin typeface="Roboto"/>
              </a:rPr>
              <a:t>Balance security and privacy.</a:t>
            </a:r>
          </a:p>
          <a:p>
            <a:pPr algn="l" marL="537221" indent="-179074" lvl="2">
              <a:lnSpc>
                <a:spcPts val="3053"/>
              </a:lnSpc>
              <a:buFont typeface="Arial"/>
              <a:buChar char="⚬"/>
            </a:pPr>
            <a:r>
              <a:rPr lang="en-US" sz="2544" spc="23">
                <a:solidFill>
                  <a:srgbClr val="000000"/>
                </a:solidFill>
                <a:latin typeface="Roboto"/>
              </a:rPr>
              <a:t>Legal compliance.</a:t>
            </a:r>
          </a:p>
          <a:p>
            <a:pPr algn="l" marL="537221" indent="-179074" lvl="2">
              <a:lnSpc>
                <a:spcPts val="3053"/>
              </a:lnSpc>
            </a:pPr>
          </a:p>
          <a:p>
            <a:pPr algn="l" marL="537221" indent="-179074" lvl="2">
              <a:lnSpc>
                <a:spcPts val="3053"/>
              </a:lnSpc>
            </a:pPr>
          </a:p>
        </p:txBody>
      </p:sp>
      <p:sp>
        <p:nvSpPr>
          <p:cNvPr name="TextBox 20" id="20"/>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TextBox 16" id="16"/>
          <p:cNvSpPr txBox="true"/>
          <p:nvPr/>
        </p:nvSpPr>
        <p:spPr>
          <a:xfrm rot="0">
            <a:off x="681037" y="664566"/>
            <a:ext cx="8941377" cy="962025"/>
          </a:xfrm>
          <a:prstGeom prst="rect">
            <a:avLst/>
          </a:prstGeom>
        </p:spPr>
        <p:txBody>
          <a:bodyPr anchor="t" rtlCol="false" tIns="0" lIns="0" bIns="0" rIns="0">
            <a:spAutoFit/>
          </a:bodyPr>
          <a:lstStyle/>
          <a:p>
            <a:pPr algn="l">
              <a:lnSpc>
                <a:spcPts val="7439"/>
              </a:lnSpc>
            </a:pPr>
            <a:r>
              <a:rPr lang="en-US" sz="6199" spc="64">
                <a:solidFill>
                  <a:srgbClr val="1F497D"/>
                </a:solidFill>
                <a:latin typeface="Belleza"/>
              </a:rPr>
              <a:t>PROJECT OVERVIEW</a:t>
            </a:r>
          </a:p>
        </p:txBody>
      </p:sp>
      <p:sp>
        <p:nvSpPr>
          <p:cNvPr name="TextBox 17" id="17"/>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5</a:t>
            </a:r>
          </a:p>
        </p:txBody>
      </p:sp>
      <p:sp>
        <p:nvSpPr>
          <p:cNvPr name="TextBox 18" id="18"/>
          <p:cNvSpPr txBox="true"/>
          <p:nvPr/>
        </p:nvSpPr>
        <p:spPr>
          <a:xfrm rot="0">
            <a:off x="824865" y="1916094"/>
            <a:ext cx="12210098" cy="8048546"/>
          </a:xfrm>
          <a:prstGeom prst="rect">
            <a:avLst/>
          </a:prstGeom>
        </p:spPr>
        <p:txBody>
          <a:bodyPr anchor="t" rtlCol="false" tIns="0" lIns="0" bIns="0" rIns="0">
            <a:spAutoFit/>
          </a:bodyPr>
          <a:lstStyle/>
          <a:p>
            <a:pPr algn="l">
              <a:lnSpc>
                <a:spcPts val="3165"/>
              </a:lnSpc>
            </a:pPr>
            <a:r>
              <a:rPr lang="en-US" sz="2636" spc="23">
                <a:solidFill>
                  <a:srgbClr val="42AF51"/>
                </a:solidFill>
                <a:latin typeface="Roboto Bold"/>
              </a:rPr>
              <a:t>Objective</a:t>
            </a:r>
            <a:r>
              <a:rPr lang="en-US" sz="2636" spc="23">
                <a:solidFill>
                  <a:srgbClr val="000000"/>
                </a:solidFill>
                <a:latin typeface="Roboto Bold"/>
              </a:rPr>
              <a:t>: </a:t>
            </a:r>
            <a:r>
              <a:rPr lang="en-US" sz="2636" spc="23">
                <a:solidFill>
                  <a:srgbClr val="000000"/>
                </a:solidFill>
                <a:latin typeface="Roboto"/>
              </a:rPr>
              <a:t>To understand, detect, and prevent keylogger attacks, enhancing cybersecurity and protecting sensitive data for individuals and organizations.</a:t>
            </a:r>
          </a:p>
          <a:p>
            <a:pPr algn="l">
              <a:lnSpc>
                <a:spcPts val="3503"/>
              </a:lnSpc>
            </a:pPr>
            <a:r>
              <a:rPr lang="en-US" sz="2919" spc="26">
                <a:solidFill>
                  <a:srgbClr val="42AF51"/>
                </a:solidFill>
                <a:latin typeface="Roboto Bold"/>
              </a:rPr>
              <a:t>Scope</a:t>
            </a:r>
            <a:r>
              <a:rPr lang="en-US" sz="2919" spc="26">
                <a:solidFill>
                  <a:srgbClr val="000000"/>
                </a:solidFill>
                <a:latin typeface="Roboto Bold"/>
              </a:rPr>
              <a:t>:</a:t>
            </a:r>
          </a:p>
          <a:p>
            <a:pPr algn="l" marL="556851" indent="-185617" lvl="2">
              <a:lnSpc>
                <a:spcPts val="3165"/>
              </a:lnSpc>
              <a:buAutoNum type="arabicPeriod" startAt="1"/>
            </a:pPr>
            <a:r>
              <a:rPr lang="en-US" sz="2636" spc="23">
                <a:solidFill>
                  <a:srgbClr val="42AF51"/>
                </a:solidFill>
                <a:latin typeface="Roboto Bold"/>
              </a:rPr>
              <a:t>Identify Keyloggers</a:t>
            </a:r>
            <a:r>
              <a:rPr lang="en-US" sz="2636" spc="23">
                <a:solidFill>
                  <a:srgbClr val="000000"/>
                </a:solidFill>
                <a:latin typeface="Roboto"/>
              </a:rPr>
              <a:t>:</a:t>
            </a:r>
          </a:p>
          <a:p>
            <a:pPr algn="l" marL="1083099" indent="-270775" lvl="3">
              <a:lnSpc>
                <a:spcPts val="3165"/>
              </a:lnSpc>
              <a:buAutoNum type="arabicPeriod" startAt="1"/>
            </a:pPr>
            <a:r>
              <a:rPr lang="en-US" sz="2636" spc="23">
                <a:solidFill>
                  <a:srgbClr val="000000"/>
                </a:solidFill>
                <a:latin typeface="Roboto"/>
              </a:rPr>
              <a:t>Categorize types: software (application-based, kernel-based, hypervisor-based) and hardware (inline devices, wireless keyloggers).</a:t>
            </a:r>
          </a:p>
          <a:p>
            <a:pPr algn="l" marL="556851" indent="-185617" lvl="2">
              <a:lnSpc>
                <a:spcPts val="3165"/>
              </a:lnSpc>
              <a:buAutoNum type="arabicPeriod" startAt="1"/>
            </a:pPr>
            <a:r>
              <a:rPr lang="en-US" sz="2636" spc="23">
                <a:solidFill>
                  <a:srgbClr val="42AF51"/>
                </a:solidFill>
                <a:latin typeface="Roboto Bold"/>
              </a:rPr>
              <a:t>Assess Risks</a:t>
            </a:r>
            <a:r>
              <a:rPr lang="en-US" sz="2636" spc="23">
                <a:solidFill>
                  <a:srgbClr val="000000"/>
                </a:solidFill>
                <a:latin typeface="Roboto"/>
              </a:rPr>
              <a:t>:</a:t>
            </a:r>
          </a:p>
          <a:p>
            <a:pPr algn="l" marL="1083099" indent="-270775" lvl="3">
              <a:lnSpc>
                <a:spcPts val="3165"/>
              </a:lnSpc>
              <a:buAutoNum type="arabicPeriod" startAt="1"/>
            </a:pPr>
            <a:r>
              <a:rPr lang="en-US" sz="2636" spc="23">
                <a:solidFill>
                  <a:srgbClr val="000000"/>
                </a:solidFill>
                <a:latin typeface="Roboto"/>
              </a:rPr>
              <a:t>Examine impacts: data theft, privacy invasion, identity theft, corporate espionage.</a:t>
            </a:r>
          </a:p>
          <a:p>
            <a:pPr algn="l" marL="556851" indent="-185617" lvl="2">
              <a:lnSpc>
                <a:spcPts val="3165"/>
              </a:lnSpc>
              <a:buAutoNum type="arabicPeriod" startAt="1"/>
            </a:pPr>
            <a:r>
              <a:rPr lang="en-US" sz="2636" spc="23">
                <a:solidFill>
                  <a:srgbClr val="42AF51"/>
                </a:solidFill>
                <a:latin typeface="Roboto Bold"/>
              </a:rPr>
              <a:t>Develop Strategies</a:t>
            </a:r>
            <a:r>
              <a:rPr lang="en-US" sz="2636" spc="23">
                <a:solidFill>
                  <a:srgbClr val="000000"/>
                </a:solidFill>
                <a:latin typeface="Roboto"/>
              </a:rPr>
              <a:t>:</a:t>
            </a:r>
          </a:p>
          <a:p>
            <a:pPr algn="l" marL="1083099" indent="-270775" lvl="3">
              <a:lnSpc>
                <a:spcPts val="3165"/>
              </a:lnSpc>
              <a:buAutoNum type="arabicPeriod" startAt="1"/>
            </a:pPr>
            <a:r>
              <a:rPr lang="en-US" sz="2636" spc="23">
                <a:solidFill>
                  <a:srgbClr val="000000"/>
                </a:solidFill>
                <a:latin typeface="Roboto"/>
              </a:rPr>
              <a:t>Detection: Use of anti-malware, network monitoring, hardware inspection.</a:t>
            </a:r>
          </a:p>
          <a:p>
            <a:pPr algn="l" marL="1083099" indent="-270775" lvl="3">
              <a:lnSpc>
                <a:spcPts val="3165"/>
              </a:lnSpc>
              <a:buAutoNum type="arabicPeriod" startAt="1"/>
            </a:pPr>
            <a:r>
              <a:rPr lang="en-US" sz="2636" spc="23">
                <a:solidFill>
                  <a:srgbClr val="000000"/>
                </a:solidFill>
                <a:latin typeface="Roboto"/>
              </a:rPr>
              <a:t>Prevention: Regular updates, two-factor authentication, virtual keyboards, user education.</a:t>
            </a:r>
          </a:p>
          <a:p>
            <a:pPr algn="l" marL="556851" indent="-185617" lvl="2">
              <a:lnSpc>
                <a:spcPts val="3165"/>
              </a:lnSpc>
              <a:buAutoNum type="arabicPeriod" startAt="1"/>
            </a:pPr>
            <a:r>
              <a:rPr lang="en-US" sz="2636" spc="23">
                <a:solidFill>
                  <a:srgbClr val="42AF51"/>
                </a:solidFill>
                <a:latin typeface="Roboto Bold"/>
              </a:rPr>
              <a:t>Legal and Ethical Considerations</a:t>
            </a:r>
            <a:r>
              <a:rPr lang="en-US" sz="2636" spc="23">
                <a:solidFill>
                  <a:srgbClr val="42AF51"/>
                </a:solidFill>
                <a:latin typeface="Roboto"/>
              </a:rPr>
              <a:t>:</a:t>
            </a:r>
          </a:p>
          <a:p>
            <a:pPr algn="l" marL="1083099" indent="-270775" lvl="3">
              <a:lnSpc>
                <a:spcPts val="3165"/>
              </a:lnSpc>
              <a:buAutoNum type="arabicPeriod" startAt="1"/>
            </a:pPr>
            <a:r>
              <a:rPr lang="en-US" sz="2636" spc="23">
                <a:solidFill>
                  <a:srgbClr val="000000"/>
                </a:solidFill>
                <a:latin typeface="Roboto"/>
              </a:rPr>
              <a:t>Ensure informed consent, limit monitoring scope, secure data protection.</a:t>
            </a:r>
          </a:p>
          <a:p>
            <a:pPr algn="l" marL="556851" indent="-185617" lvl="2">
              <a:lnSpc>
                <a:spcPts val="3165"/>
              </a:lnSpc>
              <a:buAutoNum type="arabicPeriod" startAt="1"/>
            </a:pPr>
            <a:r>
              <a:rPr lang="en-US" sz="2636" spc="23">
                <a:solidFill>
                  <a:srgbClr val="42AF51"/>
                </a:solidFill>
                <a:latin typeface="Roboto Bold"/>
              </a:rPr>
              <a:t>Response Framework</a:t>
            </a:r>
            <a:r>
              <a:rPr lang="en-US" sz="2636" spc="23">
                <a:solidFill>
                  <a:srgbClr val="000000"/>
                </a:solidFill>
                <a:latin typeface="Roboto"/>
              </a:rPr>
              <a:t>:</a:t>
            </a:r>
          </a:p>
          <a:p>
            <a:pPr algn="l" marL="1083099" indent="-270775" lvl="3">
              <a:lnSpc>
                <a:spcPts val="3165"/>
              </a:lnSpc>
              <a:buAutoNum type="arabicPeriod" startAt="1"/>
            </a:pPr>
            <a:r>
              <a:rPr lang="en-US" sz="2636" spc="23">
                <a:solidFill>
                  <a:srgbClr val="000000"/>
                </a:solidFill>
                <a:latin typeface="Roboto"/>
              </a:rPr>
              <a:t>Steps upon detection: disconnect from internet, run full system scans, change passwords, seek professional help.</a:t>
            </a:r>
          </a:p>
          <a:p>
            <a:pPr algn="l" marL="1083099" indent="-270775" lvl="3">
              <a:lnSpc>
                <a:spcPts val="3165"/>
              </a:lnSpc>
            </a:pPr>
          </a:p>
          <a:p>
            <a:pPr algn="l" marL="1083099" indent="-270775" lvl="3">
              <a:lnSpc>
                <a:spcPts val="3165"/>
              </a:lnSpc>
            </a:pPr>
          </a:p>
        </p:txBody>
      </p:sp>
      <p:sp>
        <p:nvSpPr>
          <p:cNvPr name="TextBox 19" id="19"/>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05840" y="2552255"/>
            <a:ext cx="9875520" cy="5634991"/>
          </a:xfrm>
          <a:prstGeom prst="rect">
            <a:avLst/>
          </a:prstGeom>
        </p:spPr>
        <p:txBody>
          <a:bodyPr anchor="t" rtlCol="false" tIns="0" lIns="0" bIns="0" rIns="0">
            <a:spAutoFit/>
          </a:bodyPr>
          <a:lstStyle/>
          <a:p>
            <a:pPr algn="l" marL="696753" indent="-232251" lvl="2">
              <a:lnSpc>
                <a:spcPts val="7919"/>
              </a:lnSpc>
              <a:buFont typeface="Arial"/>
              <a:buChar char="⚬"/>
            </a:pPr>
            <a:r>
              <a:rPr lang="en-US" sz="3299" spc="30">
                <a:solidFill>
                  <a:srgbClr val="000000"/>
                </a:solidFill>
                <a:latin typeface="Roboto"/>
              </a:rPr>
              <a:t>Individuals</a:t>
            </a:r>
          </a:p>
          <a:p>
            <a:pPr algn="l" marL="696753" indent="-232251" lvl="2">
              <a:lnSpc>
                <a:spcPts val="7919"/>
              </a:lnSpc>
              <a:buFont typeface="Arial"/>
              <a:buChar char="⚬"/>
            </a:pPr>
            <a:r>
              <a:rPr lang="en-US" sz="3299" spc="30">
                <a:solidFill>
                  <a:srgbClr val="000000"/>
                </a:solidFill>
                <a:latin typeface="Roboto"/>
              </a:rPr>
              <a:t>Businesses and Organizations</a:t>
            </a:r>
          </a:p>
          <a:p>
            <a:pPr algn="l" marL="696753" indent="-232251" lvl="2">
              <a:lnSpc>
                <a:spcPts val="7919"/>
              </a:lnSpc>
              <a:buFont typeface="Arial"/>
              <a:buChar char="⚬"/>
            </a:pPr>
            <a:r>
              <a:rPr lang="en-US" sz="3299" spc="30">
                <a:solidFill>
                  <a:srgbClr val="000000"/>
                </a:solidFill>
                <a:latin typeface="Roboto"/>
              </a:rPr>
              <a:t>Cybersecurity Professionals</a:t>
            </a:r>
          </a:p>
          <a:p>
            <a:pPr algn="l" marL="696753" indent="-232251" lvl="2">
              <a:lnSpc>
                <a:spcPts val="7919"/>
              </a:lnSpc>
              <a:buFont typeface="Arial"/>
              <a:buChar char="⚬"/>
            </a:pPr>
            <a:r>
              <a:rPr lang="en-US" sz="3299" spc="30">
                <a:solidFill>
                  <a:srgbClr val="000000"/>
                </a:solidFill>
                <a:latin typeface="Roboto"/>
              </a:rPr>
              <a:t>Government Agencies</a:t>
            </a:r>
          </a:p>
          <a:p>
            <a:pPr algn="l" marL="696753" indent="-232251" lvl="2">
              <a:lnSpc>
                <a:spcPts val="7919"/>
              </a:lnSpc>
              <a:buFont typeface="Arial"/>
              <a:buChar char="⚬"/>
            </a:pPr>
            <a:r>
              <a:rPr lang="en-US" sz="3299" spc="30">
                <a:solidFill>
                  <a:srgbClr val="000000"/>
                </a:solidFill>
                <a:latin typeface="Roboto"/>
              </a:rPr>
              <a:t>Educational Institutions</a:t>
            </a:r>
          </a:p>
          <a:p>
            <a:pPr algn="l" marL="696753" indent="-232251" lvl="2">
              <a:lnSpc>
                <a:spcPts val="3959"/>
              </a:lnSpc>
            </a:pPr>
          </a:p>
        </p:txBody>
      </p:sp>
      <p:grpSp>
        <p:nvGrpSpPr>
          <p:cNvPr name="Group 16" id="16"/>
          <p:cNvGrpSpPr/>
          <p:nvPr/>
        </p:nvGrpSpPr>
        <p:grpSpPr>
          <a:xfrm rot="0">
            <a:off x="8338032" y="4471926"/>
            <a:ext cx="6066285" cy="3086222"/>
            <a:chOff x="0" y="0"/>
            <a:chExt cx="8088380" cy="4114963"/>
          </a:xfrm>
        </p:grpSpPr>
        <p:sp>
          <p:nvSpPr>
            <p:cNvPr name="Freeform 17" id="17"/>
            <p:cNvSpPr/>
            <p:nvPr/>
          </p:nvSpPr>
          <p:spPr>
            <a:xfrm flipH="false" flipV="false" rot="0">
              <a:off x="0" y="0"/>
              <a:ext cx="8088376" cy="4114927"/>
            </a:xfrm>
            <a:custGeom>
              <a:avLst/>
              <a:gdLst/>
              <a:ahLst/>
              <a:cxnLst/>
              <a:rect r="r" b="b" t="t" l="l"/>
              <a:pathLst>
                <a:path h="4114927" w="8088376">
                  <a:moveTo>
                    <a:pt x="0" y="0"/>
                  </a:moveTo>
                  <a:lnTo>
                    <a:pt x="8088376" y="0"/>
                  </a:lnTo>
                  <a:lnTo>
                    <a:pt x="8088376" y="4114927"/>
                  </a:lnTo>
                  <a:lnTo>
                    <a:pt x="0" y="4114927"/>
                  </a:lnTo>
                  <a:lnTo>
                    <a:pt x="0" y="0"/>
                  </a:lnTo>
                  <a:close/>
                </a:path>
              </a:pathLst>
            </a:custGeom>
            <a:blipFill>
              <a:blip r:embed="rId28"/>
              <a:stretch>
                <a:fillRect l="0" t="-20" r="0" b="-21"/>
              </a:stretch>
            </a:blipFill>
          </p:spPr>
        </p:sp>
      </p:grpSp>
      <p:sp>
        <p:nvSpPr>
          <p:cNvPr name="TextBox 18" id="18"/>
          <p:cNvSpPr txBox="true"/>
          <p:nvPr/>
        </p:nvSpPr>
        <p:spPr>
          <a:xfrm rot="0">
            <a:off x="895350" y="1135124"/>
            <a:ext cx="10629900" cy="971550"/>
          </a:xfrm>
          <a:prstGeom prst="rect">
            <a:avLst/>
          </a:prstGeom>
        </p:spPr>
        <p:txBody>
          <a:bodyPr anchor="t" rtlCol="false" tIns="0" lIns="0" bIns="0" rIns="0">
            <a:spAutoFit/>
          </a:bodyPr>
          <a:lstStyle/>
          <a:p>
            <a:pPr algn="l">
              <a:lnSpc>
                <a:spcPts val="7679"/>
              </a:lnSpc>
            </a:pPr>
            <a:r>
              <a:rPr lang="en-US" sz="6399" spc="43">
                <a:solidFill>
                  <a:srgbClr val="1F497D"/>
                </a:solidFill>
                <a:latin typeface="Belleza"/>
              </a:rPr>
              <a:t>WHO ARE THE END USERS?</a:t>
            </a:r>
          </a:p>
        </p:txBody>
      </p:sp>
      <p:sp>
        <p:nvSpPr>
          <p:cNvPr name="TextBox 19" id="19"/>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sp>
        <p:nvSpPr>
          <p:cNvPr name="TextBox 20" id="20"/>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228600" y="2605087"/>
            <a:ext cx="3814761" cy="4872038"/>
            <a:chOff x="0" y="0"/>
            <a:chExt cx="5086348" cy="6496051"/>
          </a:xfrm>
        </p:grpSpPr>
        <p:sp>
          <p:nvSpPr>
            <p:cNvPr name="Freeform 13" id="13"/>
            <p:cNvSpPr/>
            <p:nvPr/>
          </p:nvSpPr>
          <p:spPr>
            <a:xfrm flipH="false" flipV="false" rot="0">
              <a:off x="0" y="0"/>
              <a:ext cx="5086350" cy="6496050"/>
            </a:xfrm>
            <a:custGeom>
              <a:avLst/>
              <a:gdLst/>
              <a:ahLst/>
              <a:cxnLst/>
              <a:rect r="r" b="b" t="t" l="l"/>
              <a:pathLst>
                <a:path h="6496050" w="5086350">
                  <a:moveTo>
                    <a:pt x="0" y="0"/>
                  </a:moveTo>
                  <a:lnTo>
                    <a:pt x="5086350" y="0"/>
                  </a:lnTo>
                  <a:lnTo>
                    <a:pt x="5086350" y="6496050"/>
                  </a:lnTo>
                  <a:lnTo>
                    <a:pt x="0" y="6496050"/>
                  </a:lnTo>
                  <a:lnTo>
                    <a:pt x="0" y="0"/>
                  </a:lnTo>
                  <a:close/>
                </a:path>
              </a:pathLst>
            </a:custGeom>
            <a:blipFill>
              <a:blip r:embed="rId22"/>
              <a:stretch>
                <a:fillRect l="-2960" t="0" r="-2960" b="0"/>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6" id="16"/>
          <p:cNvSpPr txBox="true"/>
          <p:nvPr/>
        </p:nvSpPr>
        <p:spPr>
          <a:xfrm rot="0">
            <a:off x="516731" y="395930"/>
            <a:ext cx="11811110" cy="1847850"/>
          </a:xfrm>
          <a:prstGeom prst="rect">
            <a:avLst/>
          </a:prstGeom>
        </p:spPr>
        <p:txBody>
          <a:bodyPr anchor="t" rtlCol="false" tIns="0" lIns="0" bIns="0" rIns="0">
            <a:spAutoFit/>
          </a:bodyPr>
          <a:lstStyle/>
          <a:p>
            <a:pPr algn="l">
              <a:lnSpc>
                <a:spcPts val="7200"/>
              </a:lnSpc>
            </a:pPr>
            <a:r>
              <a:rPr lang="en-US" sz="6000" spc="97">
                <a:solidFill>
                  <a:srgbClr val="1F497D"/>
                </a:solidFill>
                <a:latin typeface="Belleza"/>
              </a:rPr>
              <a:t>YOUR SOLUTION AND ITS VALUE PROPOSITION</a:t>
            </a:r>
          </a:p>
        </p:txBody>
      </p:sp>
      <p:sp>
        <p:nvSpPr>
          <p:cNvPr name="TextBox 17" id="17"/>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18" id="18"/>
          <p:cNvSpPr txBox="true"/>
          <p:nvPr/>
        </p:nvSpPr>
        <p:spPr>
          <a:xfrm rot="0">
            <a:off x="4520564" y="2728913"/>
            <a:ext cx="11510011" cy="1638300"/>
          </a:xfrm>
          <a:prstGeom prst="rect">
            <a:avLst/>
          </a:prstGeom>
        </p:spPr>
        <p:txBody>
          <a:bodyPr anchor="t" rtlCol="false" tIns="0" lIns="0" bIns="0" rIns="0">
            <a:spAutoFit/>
          </a:bodyPr>
          <a:lstStyle/>
          <a:p>
            <a:pPr algn="l">
              <a:lnSpc>
                <a:spcPts val="4320"/>
              </a:lnSpc>
            </a:pPr>
            <a:r>
              <a:rPr lang="en-US" sz="3600" spc="32">
                <a:solidFill>
                  <a:srgbClr val="42AF51"/>
                </a:solidFill>
                <a:latin typeface="Roboto"/>
              </a:rPr>
              <a:t>Solution</a:t>
            </a:r>
            <a:r>
              <a:rPr lang="en-US" sz="3600" spc="32">
                <a:solidFill>
                  <a:srgbClr val="000000"/>
                </a:solidFill>
                <a:latin typeface="Roboto"/>
              </a:rPr>
              <a:t>: Implement a comprehensive cybersecurity strategy including detection, prevention, and response protocols tailored to combat keylogger threats.</a:t>
            </a:r>
          </a:p>
        </p:txBody>
      </p:sp>
      <p:sp>
        <p:nvSpPr>
          <p:cNvPr name="TextBox 19" id="19"/>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
        <p:nvSpPr>
          <p:cNvPr name="TextBox 20" id="20"/>
          <p:cNvSpPr txBox="true"/>
          <p:nvPr/>
        </p:nvSpPr>
        <p:spPr>
          <a:xfrm rot="0">
            <a:off x="4491989" y="4569619"/>
            <a:ext cx="11510011" cy="3267075"/>
          </a:xfrm>
          <a:prstGeom prst="rect">
            <a:avLst/>
          </a:prstGeom>
        </p:spPr>
        <p:txBody>
          <a:bodyPr anchor="t" rtlCol="false" tIns="0" lIns="0" bIns="0" rIns="0">
            <a:spAutoFit/>
          </a:bodyPr>
          <a:lstStyle/>
          <a:p>
            <a:pPr algn="just">
              <a:lnSpc>
                <a:spcPts val="4320"/>
              </a:lnSpc>
            </a:pPr>
            <a:r>
              <a:rPr lang="en-US" sz="3600" spc="64">
                <a:solidFill>
                  <a:srgbClr val="00BF63"/>
                </a:solidFill>
                <a:latin typeface="Roboto"/>
              </a:rPr>
              <a:t>Value Proposition:</a:t>
            </a:r>
          </a:p>
          <a:p>
            <a:pPr algn="just" marL="1554480" indent="-518160" lvl="2">
              <a:lnSpc>
                <a:spcPts val="4320"/>
              </a:lnSpc>
              <a:buFont typeface="Arial"/>
              <a:buChar char="⚬"/>
            </a:pPr>
            <a:r>
              <a:rPr lang="en-US" sz="3600" spc="64">
                <a:solidFill>
                  <a:srgbClr val="000000"/>
                </a:solidFill>
                <a:latin typeface="Roboto"/>
              </a:rPr>
              <a:t>Transparency and consent</a:t>
            </a:r>
          </a:p>
          <a:p>
            <a:pPr algn="just" marL="1554480" indent="-518160" lvl="2">
              <a:lnSpc>
                <a:spcPts val="4320"/>
              </a:lnSpc>
              <a:buFont typeface="Arial"/>
              <a:buChar char="⚬"/>
            </a:pPr>
            <a:r>
              <a:rPr lang="en-US" sz="3600" spc="64">
                <a:solidFill>
                  <a:srgbClr val="000000"/>
                </a:solidFill>
                <a:latin typeface="Roboto"/>
              </a:rPr>
              <a:t>Data Security</a:t>
            </a:r>
          </a:p>
          <a:p>
            <a:pPr algn="just" marL="1554480" indent="-518160" lvl="2">
              <a:lnSpc>
                <a:spcPts val="4320"/>
              </a:lnSpc>
              <a:buFont typeface="Arial"/>
              <a:buChar char="⚬"/>
            </a:pPr>
            <a:r>
              <a:rPr lang="en-US" sz="3600" spc="64">
                <a:solidFill>
                  <a:srgbClr val="000000"/>
                </a:solidFill>
                <a:latin typeface="Roboto"/>
              </a:rPr>
              <a:t>Compliance with laws</a:t>
            </a:r>
          </a:p>
          <a:p>
            <a:pPr algn="just" marL="1554480" indent="-518160" lvl="2">
              <a:lnSpc>
                <a:spcPts val="4320"/>
              </a:lnSpc>
              <a:buFont typeface="Arial"/>
              <a:buChar char="⚬"/>
            </a:pPr>
            <a:r>
              <a:rPr lang="en-US" sz="3600" spc="64">
                <a:solidFill>
                  <a:srgbClr val="000000"/>
                </a:solidFill>
                <a:latin typeface="Roboto"/>
              </a:rPr>
              <a:t>Purpose Limitation</a:t>
            </a:r>
          </a:p>
          <a:p>
            <a:pPr algn="just" marL="1554480" indent="-518160" lvl="2">
              <a:lnSpc>
                <a:spcPts val="4320"/>
              </a:lnSpc>
              <a:buFont typeface="Arial"/>
              <a:buChar char="⚬"/>
            </a:pPr>
            <a:r>
              <a:rPr lang="en-US" sz="3600" spc="65">
                <a:solidFill>
                  <a:srgbClr val="000000"/>
                </a:solidFill>
                <a:latin typeface="Roboto"/>
              </a:rPr>
              <a:t>User Education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88583" y="3021806"/>
            <a:ext cx="3700462" cy="5129212"/>
            <a:chOff x="0" y="0"/>
            <a:chExt cx="4933949" cy="6838949"/>
          </a:xfrm>
        </p:grpSpPr>
        <p:sp>
          <p:nvSpPr>
            <p:cNvPr name="Freeform 15" id="15"/>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6"/>
              <a:stretch>
                <a:fillRect l="0" t="-1458" r="0" b="-1458"/>
              </a:stretch>
            </a:blipFill>
          </p:spPr>
        </p:sp>
      </p:grpSp>
      <p:sp>
        <p:nvSpPr>
          <p:cNvPr name="TextBox 16" id="16"/>
          <p:cNvSpPr txBox="true"/>
          <p:nvPr/>
        </p:nvSpPr>
        <p:spPr>
          <a:xfrm rot="0">
            <a:off x="1129665" y="838200"/>
            <a:ext cx="11549819" cy="981075"/>
          </a:xfrm>
          <a:prstGeom prst="rect">
            <a:avLst/>
          </a:prstGeom>
        </p:spPr>
        <p:txBody>
          <a:bodyPr anchor="t" rtlCol="false" tIns="0" lIns="0" bIns="0" rIns="0">
            <a:spAutoFit/>
          </a:bodyPr>
          <a:lstStyle/>
          <a:p>
            <a:pPr algn="l">
              <a:lnSpc>
                <a:spcPts val="7799"/>
              </a:lnSpc>
            </a:pPr>
            <a:r>
              <a:rPr lang="en-US" sz="6499" spc="89">
                <a:solidFill>
                  <a:srgbClr val="1F497D"/>
                </a:solidFill>
                <a:latin typeface="Belleza"/>
              </a:rPr>
              <a:t>THE WOW IN YOUR SOLUTION</a:t>
            </a:r>
          </a:p>
        </p:txBody>
      </p:sp>
      <p:sp>
        <p:nvSpPr>
          <p:cNvPr name="TextBox 17" id="17"/>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8</a:t>
            </a:r>
          </a:p>
        </p:txBody>
      </p:sp>
      <p:sp>
        <p:nvSpPr>
          <p:cNvPr name="TextBox 18" id="18"/>
          <p:cNvSpPr txBox="true"/>
          <p:nvPr/>
        </p:nvSpPr>
        <p:spPr>
          <a:xfrm rot="0">
            <a:off x="3520440" y="2350770"/>
            <a:ext cx="10883877" cy="4473578"/>
          </a:xfrm>
          <a:prstGeom prst="rect">
            <a:avLst/>
          </a:prstGeom>
        </p:spPr>
        <p:txBody>
          <a:bodyPr anchor="t" rtlCol="false" tIns="0" lIns="0" bIns="0" rIns="0">
            <a:spAutoFit/>
          </a:bodyPr>
          <a:lstStyle/>
          <a:p>
            <a:pPr algn="l" marL="699979" indent="-233326" lvl="2">
              <a:lnSpc>
                <a:spcPts val="5967"/>
              </a:lnSpc>
              <a:buFont typeface="Arial"/>
              <a:buChar char="⚬"/>
            </a:pPr>
            <a:r>
              <a:rPr lang="en-US" sz="3315" spc="30">
                <a:solidFill>
                  <a:srgbClr val="000000"/>
                </a:solidFill>
                <a:latin typeface="Roboto"/>
              </a:rPr>
              <a:t>Cutting-edge Detection.</a:t>
            </a:r>
          </a:p>
          <a:p>
            <a:pPr algn="l" marL="699979" indent="-233326" lvl="2">
              <a:lnSpc>
                <a:spcPts val="5967"/>
              </a:lnSpc>
              <a:buFont typeface="Arial"/>
              <a:buChar char="⚬"/>
            </a:pPr>
            <a:r>
              <a:rPr lang="en-US" sz="3315" spc="30">
                <a:solidFill>
                  <a:srgbClr val="000000"/>
                </a:solidFill>
                <a:latin typeface="Roboto"/>
              </a:rPr>
              <a:t>Comprehensive Prevention.</a:t>
            </a:r>
          </a:p>
          <a:p>
            <a:pPr algn="l" marL="699979" indent="-233326" lvl="2">
              <a:lnSpc>
                <a:spcPts val="5967"/>
              </a:lnSpc>
              <a:buFont typeface="Arial"/>
              <a:buChar char="⚬"/>
            </a:pPr>
            <a:r>
              <a:rPr lang="en-US" sz="3315" spc="30">
                <a:solidFill>
                  <a:srgbClr val="000000"/>
                </a:solidFill>
                <a:latin typeface="Roboto"/>
              </a:rPr>
              <a:t>User-Centric Approach.</a:t>
            </a:r>
          </a:p>
          <a:p>
            <a:pPr algn="l" marL="699979" indent="-233326" lvl="2">
              <a:lnSpc>
                <a:spcPts val="5967"/>
              </a:lnSpc>
              <a:buFont typeface="Arial"/>
              <a:buChar char="⚬"/>
            </a:pPr>
            <a:r>
              <a:rPr lang="en-US" sz="3315" spc="30">
                <a:solidFill>
                  <a:srgbClr val="000000"/>
                </a:solidFill>
                <a:latin typeface="Roboto"/>
              </a:rPr>
              <a:t>Ethical Standards.</a:t>
            </a:r>
          </a:p>
          <a:p>
            <a:pPr algn="l" marL="699979" indent="-233326" lvl="2">
              <a:lnSpc>
                <a:spcPts val="5967"/>
              </a:lnSpc>
            </a:pPr>
          </a:p>
          <a:p>
            <a:pPr algn="l" marL="699979" indent="-233326" lvl="2">
              <a:lnSpc>
                <a:spcPts val="5967"/>
              </a:lnSpc>
            </a:pPr>
          </a:p>
        </p:txBody>
      </p:sp>
      <p:sp>
        <p:nvSpPr>
          <p:cNvPr name="TextBox 19" id="19"/>
          <p:cNvSpPr txBox="true"/>
          <p:nvPr/>
        </p:nvSpPr>
        <p:spPr>
          <a:xfrm rot="0">
            <a:off x="4051935" y="5853112"/>
            <a:ext cx="9073515" cy="2486025"/>
          </a:xfrm>
          <a:prstGeom prst="rect">
            <a:avLst/>
          </a:prstGeom>
        </p:spPr>
        <p:txBody>
          <a:bodyPr anchor="t" rtlCol="false" tIns="0" lIns="0" bIns="0" rIns="0">
            <a:spAutoFit/>
          </a:bodyPr>
          <a:lstStyle/>
          <a:p>
            <a:pPr algn="just">
              <a:lnSpc>
                <a:spcPts val="3960"/>
              </a:lnSpc>
            </a:pPr>
            <a:r>
              <a:rPr lang="en-US" sz="3300" spc="30">
                <a:solidFill>
                  <a:srgbClr val="000000"/>
                </a:solidFill>
                <a:latin typeface="Roboto"/>
              </a:rPr>
              <a:t>This approach not only secures against keylogger risks but also sets a new standard in proactive cybersecurity, instilling confidence and peace of mind in our clients.</a:t>
            </a:r>
          </a:p>
          <a:p>
            <a:pPr algn="just">
              <a:lnSpc>
                <a:spcPts val="3960"/>
              </a:lnSpc>
            </a:pPr>
          </a:p>
        </p:txBody>
      </p:sp>
      <p:sp>
        <p:nvSpPr>
          <p:cNvPr name="TextBox 20" id="20"/>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2500312" y="9701212"/>
            <a:ext cx="114300" cy="266700"/>
            <a:chOff x="0" y="0"/>
            <a:chExt cx="152400" cy="355600"/>
          </a:xfrm>
        </p:grpSpPr>
        <p:sp>
          <p:nvSpPr>
            <p:cNvPr name="Freeform 15" id="1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6"/>
              <a:stretch>
                <a:fillRect l="-66666" t="0" r="-66666" b="0"/>
              </a:stretch>
            </a:blipFill>
          </p:spPr>
        </p:sp>
      </p:grpSp>
      <p:sp>
        <p:nvSpPr>
          <p:cNvPr name="TextBox 16" id="16"/>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17" id="17"/>
          <p:cNvSpPr txBox="true"/>
          <p:nvPr/>
        </p:nvSpPr>
        <p:spPr>
          <a:xfrm rot="0">
            <a:off x="690562" y="604837"/>
            <a:ext cx="5494018" cy="1009650"/>
          </a:xfrm>
          <a:prstGeom prst="rect">
            <a:avLst/>
          </a:prstGeom>
        </p:spPr>
        <p:txBody>
          <a:bodyPr anchor="t" rtlCol="false" tIns="0" lIns="0" bIns="0" rIns="0">
            <a:spAutoFit/>
          </a:bodyPr>
          <a:lstStyle/>
          <a:p>
            <a:pPr algn="l">
              <a:lnSpc>
                <a:spcPts val="7919"/>
              </a:lnSpc>
            </a:pPr>
            <a:r>
              <a:rPr lang="en-US" sz="6599" spc="16">
                <a:solidFill>
                  <a:srgbClr val="1F497D"/>
                </a:solidFill>
                <a:latin typeface="Belleza"/>
              </a:rPr>
              <a:t>MODELLING</a:t>
            </a:r>
          </a:p>
        </p:txBody>
      </p:sp>
      <p:sp>
        <p:nvSpPr>
          <p:cNvPr name="TextBox 18" id="18"/>
          <p:cNvSpPr txBox="true"/>
          <p:nvPr/>
        </p:nvSpPr>
        <p:spPr>
          <a:xfrm rot="0">
            <a:off x="662940" y="2431118"/>
            <a:ext cx="13638847" cy="5848350"/>
          </a:xfrm>
          <a:prstGeom prst="rect">
            <a:avLst/>
          </a:prstGeom>
        </p:spPr>
        <p:txBody>
          <a:bodyPr anchor="t" rtlCol="false" tIns="0" lIns="0" bIns="0" rIns="0">
            <a:spAutoFit/>
          </a:bodyPr>
          <a:lstStyle/>
          <a:p>
            <a:pPr algn="just" marL="621303" indent="-207101" lvl="2">
              <a:lnSpc>
                <a:spcPts val="3531"/>
              </a:lnSpc>
              <a:buFont typeface="Arial"/>
              <a:buChar char="⚬"/>
            </a:pPr>
            <a:r>
              <a:rPr lang="en-US" sz="2942">
                <a:solidFill>
                  <a:srgbClr val="42AF51"/>
                </a:solidFill>
                <a:latin typeface="Roboto"/>
              </a:rPr>
              <a:t>Threat Modeling</a:t>
            </a:r>
            <a:r>
              <a:rPr lang="en-US" sz="2942">
                <a:solidFill>
                  <a:srgbClr val="000000"/>
                </a:solidFill>
                <a:latin typeface="Roboto"/>
              </a:rPr>
              <a:t>: Identify potential vulnerabilities and attack vectors keyloggers may exploit.</a:t>
            </a:r>
          </a:p>
          <a:p>
            <a:pPr algn="just" marL="621303" indent="-207101" lvl="2">
              <a:lnSpc>
                <a:spcPts val="3531"/>
              </a:lnSpc>
              <a:buFont typeface="Arial"/>
              <a:buChar char="⚬"/>
            </a:pPr>
            <a:r>
              <a:rPr lang="en-US" sz="2942" spc="27">
                <a:solidFill>
                  <a:srgbClr val="42AF51"/>
                </a:solidFill>
                <a:latin typeface="Roboto"/>
              </a:rPr>
              <a:t>Detection Model</a:t>
            </a:r>
            <a:r>
              <a:rPr lang="en-US" sz="2942" spc="27">
                <a:solidFill>
                  <a:srgbClr val="000000"/>
                </a:solidFill>
                <a:latin typeface="Roboto"/>
              </a:rPr>
              <a:t>: Implement algorithms and tools to detect keylogger presence based on behavioral patterns and anomalies.</a:t>
            </a:r>
          </a:p>
          <a:p>
            <a:pPr algn="just" marL="621303" indent="-207101" lvl="2">
              <a:lnSpc>
                <a:spcPts val="3531"/>
              </a:lnSpc>
              <a:buFont typeface="Arial"/>
              <a:buChar char="⚬"/>
            </a:pPr>
            <a:r>
              <a:rPr lang="en-US" sz="2942" spc="27">
                <a:solidFill>
                  <a:srgbClr val="42AF51"/>
                </a:solidFill>
                <a:latin typeface="Roboto"/>
              </a:rPr>
              <a:t>Prevention Model</a:t>
            </a:r>
            <a:r>
              <a:rPr lang="en-US" sz="2942" spc="27">
                <a:solidFill>
                  <a:srgbClr val="000000"/>
                </a:solidFill>
                <a:latin typeface="Roboto"/>
              </a:rPr>
              <a:t>: Develop strategies such as software updates, network monitoring, and user education to prevent keylogger installation and operation.</a:t>
            </a:r>
          </a:p>
          <a:p>
            <a:pPr algn="just" marL="621303" indent="-207101" lvl="2">
              <a:lnSpc>
                <a:spcPts val="3531"/>
              </a:lnSpc>
              <a:buFont typeface="Arial"/>
              <a:buChar char="⚬"/>
            </a:pPr>
            <a:r>
              <a:rPr lang="en-US" sz="2942" spc="27">
                <a:solidFill>
                  <a:srgbClr val="42AF51"/>
                </a:solidFill>
                <a:latin typeface="Roboto"/>
              </a:rPr>
              <a:t>Response Model</a:t>
            </a:r>
            <a:r>
              <a:rPr lang="en-US" sz="2942" spc="27">
                <a:solidFill>
                  <a:srgbClr val="000000"/>
                </a:solidFill>
                <a:latin typeface="Roboto"/>
              </a:rPr>
              <a:t>: Establish protocols for immediate action upon keylogger detection, including isolation, removal, and system recovery.</a:t>
            </a:r>
          </a:p>
          <a:p>
            <a:pPr algn="just">
              <a:lnSpc>
                <a:spcPts val="3683"/>
              </a:lnSpc>
            </a:pPr>
            <a:r>
              <a:rPr lang="en-US" sz="3069" spc="27">
                <a:solidFill>
                  <a:srgbClr val="000000"/>
                </a:solidFill>
                <a:latin typeface="Roboto"/>
              </a:rPr>
              <a:t>              </a:t>
            </a:r>
          </a:p>
          <a:p>
            <a:pPr algn="just" marL="626996" indent="-208999" lvl="2">
              <a:lnSpc>
                <a:spcPts val="3563"/>
              </a:lnSpc>
            </a:pPr>
            <a:r>
              <a:rPr lang="en-US" sz="2969" spc="27">
                <a:solidFill>
                  <a:srgbClr val="000000"/>
                </a:solidFill>
                <a:latin typeface="Roboto"/>
              </a:rPr>
              <a:t>This modeling framework ensures a proactive and comprehensive approach to mitigating keylogger threats , enhancing overall cybersecurity posture.</a:t>
            </a:r>
          </a:p>
          <a:p>
            <a:pPr algn="just" marL="626996" indent="-208999" lvl="2">
              <a:lnSpc>
                <a:spcPts val="3563"/>
              </a:lnSpc>
            </a:pPr>
            <a:r>
              <a:rPr lang="en-US" sz="2969" spc="27">
                <a:solidFill>
                  <a:srgbClr val="000000"/>
                </a:solidFill>
                <a:latin typeface="Roboto"/>
              </a:rPr>
              <a:t>threats, enhancing overall cybersecurity posture.</a:t>
            </a:r>
          </a:p>
        </p:txBody>
      </p:sp>
      <p:sp>
        <p:nvSpPr>
          <p:cNvPr name="TextBox 19" id="19"/>
          <p:cNvSpPr txBox="true"/>
          <p:nvPr/>
        </p:nvSpPr>
        <p:spPr>
          <a:xfrm rot="0">
            <a:off x="1114425" y="9697940"/>
            <a:ext cx="3119438" cy="26670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06/15/2024  </a:t>
            </a:r>
            <a:r>
              <a:rPr lang="en-US" sz="1650" spc="30">
                <a:solidFill>
                  <a:srgbClr val="2D83C3"/>
                </a:solidFill>
                <a:latin typeface="Trebuchet MS Bold"/>
              </a:rPr>
              <a:t>Annual Review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DAGIpn-3dIg</dc:identifier>
  <dcterms:modified xsi:type="dcterms:W3CDTF">2011-08-01T06:04:30Z</dcterms:modified>
  <cp:revision>1</cp:revision>
  <dc:title>KOLLURI_JYOTHIKA.pptx</dc:title>
</cp:coreProperties>
</file>