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9" r:id="rId4"/>
    <p:sldId id="261" r:id="rId5"/>
    <p:sldId id="267" r:id="rId6"/>
    <p:sldId id="264" r:id="rId7"/>
    <p:sldId id="269" r:id="rId8"/>
    <p:sldId id="266" r:id="rId9"/>
    <p:sldId id="270" r:id="rId10"/>
    <p:sldId id="27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C8824-1B5B-4B9A-9E50-1496EAA0AFA3}" v="121" dt="2021-11-04T02:02: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1107" autoAdjust="0"/>
  </p:normalViewPr>
  <p:slideViewPr>
    <p:cSldViewPr snapToGrid="0" snapToObjects="1">
      <p:cViewPr varScale="1">
        <p:scale>
          <a:sx n="132" d="100"/>
          <a:sy n="132" d="100"/>
        </p:scale>
        <p:origin x="12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C237-6B10-4A3D-BEE7-009F20B77F10}"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6410C-654B-48F3-A180-15572EDD29C5}" type="slidenum">
              <a:rPr lang="en-US" smtClean="0"/>
              <a:t>‹#›</a:t>
            </a:fld>
            <a:endParaRPr lang="en-US"/>
          </a:p>
        </p:txBody>
      </p:sp>
    </p:spTree>
    <p:extLst>
      <p:ext uri="{BB962C8B-B14F-4D97-AF65-F5344CB8AC3E}">
        <p14:creationId xmlns:p14="http://schemas.microsoft.com/office/powerpoint/2010/main" val="49616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Why/how we chose bitcoin</a:t>
            </a:r>
          </a:p>
        </p:txBody>
      </p:sp>
      <p:sp>
        <p:nvSpPr>
          <p:cNvPr id="4" name="Slide Number Placeholder 3"/>
          <p:cNvSpPr>
            <a:spLocks noGrp="1"/>
          </p:cNvSpPr>
          <p:nvPr>
            <p:ph type="sldNum" sz="quarter" idx="5"/>
          </p:nvPr>
        </p:nvSpPr>
        <p:spPr/>
        <p:txBody>
          <a:bodyPr/>
          <a:lstStyle/>
          <a:p>
            <a:fld id="{24F6410C-654B-48F3-A180-15572EDD29C5}" type="slidenum">
              <a:rPr lang="en-US" smtClean="0"/>
              <a:t>1</a:t>
            </a:fld>
            <a:endParaRPr lang="en-US"/>
          </a:p>
        </p:txBody>
      </p:sp>
    </p:spTree>
    <p:extLst>
      <p:ext uri="{BB962C8B-B14F-4D97-AF65-F5344CB8AC3E}">
        <p14:creationId xmlns:p14="http://schemas.microsoft.com/office/powerpoint/2010/main" val="94071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 closure</a:t>
            </a:r>
          </a:p>
        </p:txBody>
      </p:sp>
      <p:sp>
        <p:nvSpPr>
          <p:cNvPr id="4" name="Slide Number Placeholder 3"/>
          <p:cNvSpPr>
            <a:spLocks noGrp="1"/>
          </p:cNvSpPr>
          <p:nvPr>
            <p:ph type="sldNum" sz="quarter" idx="5"/>
          </p:nvPr>
        </p:nvSpPr>
        <p:spPr/>
        <p:txBody>
          <a:bodyPr/>
          <a:lstStyle/>
          <a:p>
            <a:fld id="{24F6410C-654B-48F3-A180-15572EDD29C5}" type="slidenum">
              <a:rPr lang="en-US" smtClean="0"/>
              <a:t>11</a:t>
            </a:fld>
            <a:endParaRPr lang="en-US"/>
          </a:p>
        </p:txBody>
      </p:sp>
    </p:spTree>
    <p:extLst>
      <p:ext uri="{BB962C8B-B14F-4D97-AF65-F5344CB8AC3E}">
        <p14:creationId xmlns:p14="http://schemas.microsoft.com/office/powerpoint/2010/main" val="137608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 sz="1200" u="none" dirty="0"/>
              <a:t>Charlotte - opening</a:t>
            </a:r>
          </a:p>
          <a:p>
            <a:pPr marL="0" indent="0">
              <a:buNone/>
            </a:pPr>
            <a:r>
              <a:rPr lang="en" sz="1200" u="none" dirty="0"/>
              <a:t>We first started with trying to compare Tweets of Elon</a:t>
            </a:r>
          </a:p>
          <a:p>
            <a:pPr marL="0" indent="0">
              <a:buNone/>
            </a:pPr>
            <a:r>
              <a:rPr lang="en" sz="1200" u="sng" dirty="0"/>
              <a:t>Questions we found interesting and what motivated us to answer them</a:t>
            </a:r>
            <a:endParaRPr lang="en-US" sz="1200" dirty="0"/>
          </a:p>
          <a:p>
            <a:pPr fontAlgn="base"/>
            <a:r>
              <a:rPr lang="en-US" sz="1200" dirty="0"/>
              <a:t>Is </a:t>
            </a:r>
            <a:r>
              <a:rPr lang="en" sz="1200" dirty="0"/>
              <a:t>bitcoin</a:t>
            </a:r>
            <a:r>
              <a:rPr lang="en-US" sz="1200" dirty="0"/>
              <a:t> too volatile? Is it a good investment short/medium/long term?</a:t>
            </a:r>
          </a:p>
          <a:p>
            <a:pPr fontAlgn="base"/>
            <a:r>
              <a:rPr lang="en-US" sz="1200" dirty="0"/>
              <a:t>How accessible is it for entry first time investors ?</a:t>
            </a:r>
          </a:p>
          <a:p>
            <a:pPr fontAlgn="base"/>
            <a:r>
              <a:rPr lang="en-US" sz="1200" dirty="0"/>
              <a:t>Can we provide explanations on Bitcoin highs/lows?</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2</a:t>
            </a:fld>
            <a:endParaRPr lang="en-US"/>
          </a:p>
        </p:txBody>
      </p:sp>
    </p:spTree>
    <p:extLst>
      <p:ext uri="{BB962C8B-B14F-4D97-AF65-F5344CB8AC3E}">
        <p14:creationId xmlns:p14="http://schemas.microsoft.com/office/powerpoint/2010/main" val="179800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Junki</a:t>
            </a:r>
            <a:r>
              <a:rPr lang="en-US" dirty="0"/>
              <a:t> to present NVDA</a:t>
            </a:r>
          </a:p>
        </p:txBody>
      </p:sp>
      <p:sp>
        <p:nvSpPr>
          <p:cNvPr id="4" name="Slide Number Placeholder 3"/>
          <p:cNvSpPr>
            <a:spLocks noGrp="1"/>
          </p:cNvSpPr>
          <p:nvPr>
            <p:ph type="sldNum" sz="quarter" idx="5"/>
          </p:nvPr>
        </p:nvSpPr>
        <p:spPr/>
        <p:txBody>
          <a:bodyPr/>
          <a:lstStyle/>
          <a:p>
            <a:fld id="{24F6410C-654B-48F3-A180-15572EDD29C5}" type="slidenum">
              <a:rPr lang="en-US" smtClean="0"/>
              <a:t>3</a:t>
            </a:fld>
            <a:endParaRPr lang="en-US"/>
          </a:p>
        </p:txBody>
      </p:sp>
    </p:spTree>
    <p:extLst>
      <p:ext uri="{BB962C8B-B14F-4D97-AF65-F5344CB8AC3E}">
        <p14:creationId xmlns:p14="http://schemas.microsoft.com/office/powerpoint/2010/main" val="206199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4</a:t>
            </a:fld>
            <a:endParaRPr lang="en-US"/>
          </a:p>
        </p:txBody>
      </p:sp>
    </p:spTree>
    <p:extLst>
      <p:ext uri="{BB962C8B-B14F-4D97-AF65-F5344CB8AC3E}">
        <p14:creationId xmlns:p14="http://schemas.microsoft.com/office/powerpoint/2010/main" val="379700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Brandie / Charlotte to present</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6</a:t>
            </a:fld>
            <a:endParaRPr lang="en-US"/>
          </a:p>
        </p:txBody>
      </p:sp>
    </p:spTree>
    <p:extLst>
      <p:ext uri="{BB962C8B-B14F-4D97-AF65-F5344CB8AC3E}">
        <p14:creationId xmlns:p14="http://schemas.microsoft.com/office/powerpoint/2010/main" val="8602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closing</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7</a:t>
            </a:fld>
            <a:endParaRPr lang="en-US"/>
          </a:p>
        </p:txBody>
      </p:sp>
    </p:spTree>
    <p:extLst>
      <p:ext uri="{BB962C8B-B14F-4D97-AF65-F5344CB8AC3E}">
        <p14:creationId xmlns:p14="http://schemas.microsoft.com/office/powerpoint/2010/main" val="44231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Jong to present</a:t>
            </a:r>
          </a:p>
          <a:p>
            <a:pPr algn="l"/>
            <a:endParaRPr lang="en-US" b="0" i="0" dirty="0">
              <a:solidFill>
                <a:srgbClr val="BDC1C6"/>
              </a:solidFill>
              <a:effectLst/>
              <a:latin typeface="Roboto" panose="02000000000000000000" pitchFamily="2" charset="0"/>
            </a:endParaRPr>
          </a:p>
          <a:p>
            <a:pPr algn="l"/>
            <a:r>
              <a:rPr lang="en-US" b="0" i="0" dirty="0">
                <a:solidFill>
                  <a:srgbClr val="BDC1C6"/>
                </a:solidFill>
                <a:effectLst/>
                <a:latin typeface="Roboto" panose="02000000000000000000" pitchFamily="2" charset="0"/>
              </a:rPr>
              <a:t>As we know that people trying to find the secure investment when there is an instability/concerns around market economy as </a:t>
            </a:r>
          </a:p>
          <a:p>
            <a:pPr algn="l"/>
            <a:r>
              <a:rPr lang="en-US" b="0" i="0" dirty="0">
                <a:solidFill>
                  <a:srgbClr val="BDC1C6"/>
                </a:solidFill>
                <a:effectLst/>
                <a:latin typeface="Roboto" panose="02000000000000000000" pitchFamily="2" charset="0"/>
              </a:rPr>
              <a:t>As gold price is going up, we wanted to know how gas price and bitcoins are trending knowing that oil/gold price is strongly correlated.</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8</a:t>
            </a:fld>
            <a:endParaRPr lang="en-US"/>
          </a:p>
        </p:txBody>
      </p:sp>
    </p:spTree>
    <p:extLst>
      <p:ext uri="{BB962C8B-B14F-4D97-AF65-F5344CB8AC3E}">
        <p14:creationId xmlns:p14="http://schemas.microsoft.com/office/powerpoint/2010/main" val="140684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looking for different factors that that may affect bitcoin price, we also tried to approach using the qualitative analysis to see whether there are evidences that may affect the bitcoin price. While looking at other data sets such as google trend, tweet, and others, we were able to use NYTimes API to automatically pull articles that was published during the different price points that were related to Bitcoins. </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9</a:t>
            </a:fld>
            <a:endParaRPr lang="en-US"/>
          </a:p>
        </p:txBody>
      </p:sp>
    </p:spTree>
    <p:extLst>
      <p:ext uri="{BB962C8B-B14F-4D97-AF65-F5344CB8AC3E}">
        <p14:creationId xmlns:p14="http://schemas.microsoft.com/office/powerpoint/2010/main" val="403459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screenshot of </a:t>
            </a:r>
            <a:r>
              <a:rPr lang="en-US" dirty="0" err="1"/>
              <a:t>jupyter</a:t>
            </a:r>
            <a:r>
              <a:rPr lang="en-US" dirty="0"/>
              <a:t> notebook outcome</a:t>
            </a:r>
          </a:p>
        </p:txBody>
      </p:sp>
      <p:sp>
        <p:nvSpPr>
          <p:cNvPr id="4" name="Slide Number Placeholder 3"/>
          <p:cNvSpPr>
            <a:spLocks noGrp="1"/>
          </p:cNvSpPr>
          <p:nvPr>
            <p:ph type="sldNum" sz="quarter" idx="5"/>
          </p:nvPr>
        </p:nvSpPr>
        <p:spPr/>
        <p:txBody>
          <a:bodyPr/>
          <a:lstStyle/>
          <a:p>
            <a:fld id="{24F6410C-654B-48F3-A180-15572EDD29C5}" type="slidenum">
              <a:rPr lang="en-US" smtClean="0"/>
              <a:t>10</a:t>
            </a:fld>
            <a:endParaRPr lang="en-US"/>
          </a:p>
        </p:txBody>
      </p:sp>
    </p:spTree>
    <p:extLst>
      <p:ext uri="{BB962C8B-B14F-4D97-AF65-F5344CB8AC3E}">
        <p14:creationId xmlns:p14="http://schemas.microsoft.com/office/powerpoint/2010/main" val="2534582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122634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1943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0944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2836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3306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9900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553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9377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4436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3352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8402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5580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64B9-703B-9747-A4ED-FDEA8EDA7AFF}"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6484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64B9-703B-9747-A4ED-FDEA8EDA7AFF}"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94437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21664B9-703B-9747-A4ED-FDEA8EDA7AFF}"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79705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2902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817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1664B9-703B-9747-A4ED-FDEA8EDA7AFF}" type="datetimeFigureOut">
              <a:rPr lang="en-US" smtClean="0"/>
              <a:t>11/6/2021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62C9C5-E4FB-4B4B-8A11-3937A0E558F0}" type="slidenum">
              <a:rPr lang="en-US" smtClean="0"/>
              <a:t>‹#›</a:t>
            </a:fld>
            <a:endParaRPr lang="en-US"/>
          </a:p>
        </p:txBody>
      </p:sp>
    </p:spTree>
    <p:extLst>
      <p:ext uri="{BB962C8B-B14F-4D97-AF65-F5344CB8AC3E}">
        <p14:creationId xmlns:p14="http://schemas.microsoft.com/office/powerpoint/2010/main" val="363061521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eia.gov/petroleum/gasdiesel/m" TargetMode="External"/><Relationship Id="rId3" Type="http://schemas.openxmlformats.org/officeDocument/2006/relationships/hyperlink" Target="https://thebitcoinnews.com/the-top-5-largest-mining-operations-in-the-world/" TargetMode="External"/><Relationship Id="rId7" Type="http://schemas.openxmlformats.org/officeDocument/2006/relationships/hyperlink" Target="https://developer.nytimes.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2.xml"/><Relationship Id="rId6" Type="http://schemas.openxmlformats.org/officeDocument/2006/relationships/hyperlink" Target="https://www.kaggle.com/kaushiksuresh147/bitcoin-tweets" TargetMode="External"/><Relationship Id="rId5" Type="http://schemas.openxmlformats.org/officeDocument/2006/relationships/hyperlink" Target="https://www.kaggle.com/odins0n/top-50-cryptocurrency-historical-prices" TargetMode="External"/><Relationship Id="rId4" Type="http://schemas.openxmlformats.org/officeDocument/2006/relationships/hyperlink" Target="https://finance.yahoo.com/quote/NVDA?p=NVDA&amp;.tsrc=fin-s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2067-D862-B941-974E-F5D04ABD8C31}"/>
              </a:ext>
            </a:extLst>
          </p:cNvPr>
          <p:cNvSpPr>
            <a:spLocks noGrp="1"/>
          </p:cNvSpPr>
          <p:nvPr>
            <p:ph type="ctrTitle"/>
          </p:nvPr>
        </p:nvSpPr>
        <p:spPr/>
        <p:txBody>
          <a:bodyPr/>
          <a:lstStyle/>
          <a:p>
            <a:r>
              <a:rPr lang="en-US" dirty="0"/>
              <a:t>Bitcoin Trend Analysis Group Project</a:t>
            </a:r>
          </a:p>
        </p:txBody>
      </p:sp>
      <p:sp>
        <p:nvSpPr>
          <p:cNvPr id="3" name="Subtitle 2">
            <a:extLst>
              <a:ext uri="{FF2B5EF4-FFF2-40B4-BE49-F238E27FC236}">
                <a16:creationId xmlns:a16="http://schemas.microsoft.com/office/drawing/2014/main" id="{90D10935-CA5D-944C-B126-96D7069F11F7}"/>
              </a:ext>
            </a:extLst>
          </p:cNvPr>
          <p:cNvSpPr>
            <a:spLocks noGrp="1"/>
          </p:cNvSpPr>
          <p:nvPr>
            <p:ph type="subTitle" idx="1"/>
          </p:nvPr>
        </p:nvSpPr>
        <p:spPr>
          <a:xfrm>
            <a:off x="2016125" y="4836668"/>
            <a:ext cx="9144000" cy="881743"/>
          </a:xfrm>
        </p:spPr>
        <p:txBody>
          <a:bodyPr/>
          <a:lstStyle/>
          <a:p>
            <a:r>
              <a:rPr lang="en-US" u="sng" dirty="0"/>
              <a:t>Team Boa</a:t>
            </a:r>
            <a:r>
              <a:rPr lang="en-US" dirty="0"/>
              <a:t>: Brandie Parker, Charlotte Coolidge, Jong Kim, Junki Ogawa</a:t>
            </a:r>
          </a:p>
        </p:txBody>
      </p:sp>
      <p:sp>
        <p:nvSpPr>
          <p:cNvPr id="4" name="TextBox 3">
            <a:extLst>
              <a:ext uri="{FF2B5EF4-FFF2-40B4-BE49-F238E27FC236}">
                <a16:creationId xmlns:a16="http://schemas.microsoft.com/office/drawing/2014/main" id="{43FCF19F-7166-1546-9F4C-423CC7E0AE07}"/>
              </a:ext>
            </a:extLst>
          </p:cNvPr>
          <p:cNvSpPr txBox="1"/>
          <p:nvPr/>
        </p:nvSpPr>
        <p:spPr>
          <a:xfrm>
            <a:off x="8457721" y="5379857"/>
            <a:ext cx="3436307" cy="338554"/>
          </a:xfrm>
          <a:prstGeom prst="rect">
            <a:avLst/>
          </a:prstGeom>
          <a:noFill/>
        </p:spPr>
        <p:txBody>
          <a:bodyPr wrap="square" rtlCol="0">
            <a:spAutoFit/>
          </a:bodyPr>
          <a:lstStyle/>
          <a:p>
            <a:r>
              <a:rPr lang="en-US" sz="1600" dirty="0">
                <a:cs typeface="Calibri" panose="020F0502020204030204" pitchFamily="34" charset="0"/>
              </a:rPr>
              <a:t>UPenn Data Science Bootcamp</a:t>
            </a:r>
          </a:p>
        </p:txBody>
      </p:sp>
    </p:spTree>
    <p:extLst>
      <p:ext uri="{BB962C8B-B14F-4D97-AF65-F5344CB8AC3E}">
        <p14:creationId xmlns:p14="http://schemas.microsoft.com/office/powerpoint/2010/main" val="4265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E9109-DD78-4F62-B02E-C9C260BF6D98}"/>
              </a:ext>
            </a:extLst>
          </p:cNvPr>
          <p:cNvPicPr>
            <a:picLocks noChangeAspect="1"/>
          </p:cNvPicPr>
          <p:nvPr/>
        </p:nvPicPr>
        <p:blipFill>
          <a:blip r:embed="rId3"/>
          <a:stretch>
            <a:fillRect/>
          </a:stretch>
        </p:blipFill>
        <p:spPr>
          <a:xfrm>
            <a:off x="185737" y="1838325"/>
            <a:ext cx="11820525" cy="4410075"/>
          </a:xfrm>
          <a:prstGeom prst="rect">
            <a:avLst/>
          </a:prstGeom>
        </p:spPr>
      </p:pic>
      <p:sp>
        <p:nvSpPr>
          <p:cNvPr id="7" name="TextBox 6">
            <a:extLst>
              <a:ext uri="{FF2B5EF4-FFF2-40B4-BE49-F238E27FC236}">
                <a16:creationId xmlns:a16="http://schemas.microsoft.com/office/drawing/2014/main" id="{68F06EF8-3AD2-4199-898A-76F5F4F51257}"/>
              </a:ext>
            </a:extLst>
          </p:cNvPr>
          <p:cNvSpPr txBox="1"/>
          <p:nvPr/>
        </p:nvSpPr>
        <p:spPr>
          <a:xfrm>
            <a:off x="263155" y="467841"/>
            <a:ext cx="6097772" cy="584775"/>
          </a:xfrm>
          <a:prstGeom prst="rect">
            <a:avLst/>
          </a:prstGeom>
          <a:noFill/>
        </p:spPr>
        <p:txBody>
          <a:bodyPr wrap="square">
            <a:spAutoFit/>
          </a:bodyPr>
          <a:lstStyle/>
          <a:p>
            <a:r>
              <a:rPr lang="en-US" b="1" u="sng" dirty="0"/>
              <a:t>Bitcoin price vs NYTimes (</a:t>
            </a:r>
            <a:r>
              <a:rPr lang="en-US" b="1" u="sng" dirty="0" err="1"/>
              <a:t>Con’t</a:t>
            </a:r>
            <a:r>
              <a:rPr lang="en-US" b="1" u="sng" dirty="0"/>
              <a:t>)</a:t>
            </a:r>
          </a:p>
          <a:p>
            <a:r>
              <a:rPr lang="en-US" sz="1400" i="1" dirty="0"/>
              <a:t>Resources : NY Times API</a:t>
            </a:r>
            <a:endParaRPr lang="en-US" dirty="0"/>
          </a:p>
        </p:txBody>
      </p:sp>
    </p:spTree>
    <p:extLst>
      <p:ext uri="{BB962C8B-B14F-4D97-AF65-F5344CB8AC3E}">
        <p14:creationId xmlns:p14="http://schemas.microsoft.com/office/powerpoint/2010/main" val="29274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D33D-14DA-6044-AA72-F4D991E722A0}"/>
              </a:ext>
            </a:extLst>
          </p:cNvPr>
          <p:cNvSpPr>
            <a:spLocks noGrp="1"/>
          </p:cNvSpPr>
          <p:nvPr>
            <p:ph type="title"/>
          </p:nvPr>
        </p:nvSpPr>
        <p:spPr>
          <a:xfrm>
            <a:off x="685801" y="320738"/>
            <a:ext cx="6984999" cy="834168"/>
          </a:xfrm>
        </p:spPr>
        <p:txBody>
          <a:bodyPr>
            <a:normAutofit/>
          </a:bodyPr>
          <a:lstStyle/>
          <a:p>
            <a:r>
              <a:rPr lang="en-US" u="sng" dirty="0"/>
              <a:t>Implications from our findings</a:t>
            </a:r>
          </a:p>
        </p:txBody>
      </p:sp>
      <p:sp>
        <p:nvSpPr>
          <p:cNvPr id="7" name="TextBox 6">
            <a:extLst>
              <a:ext uri="{FF2B5EF4-FFF2-40B4-BE49-F238E27FC236}">
                <a16:creationId xmlns:a16="http://schemas.microsoft.com/office/drawing/2014/main" id="{6682ECF8-CCCC-4426-B3FA-1F7CF386EE44}"/>
              </a:ext>
            </a:extLst>
          </p:cNvPr>
          <p:cNvSpPr txBox="1"/>
          <p:nvPr/>
        </p:nvSpPr>
        <p:spPr>
          <a:xfrm>
            <a:off x="744847" y="1226459"/>
            <a:ext cx="1043841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Nvidia stock price and Bitcoin price – strong correlation, r=.85</a:t>
            </a:r>
          </a:p>
          <a:p>
            <a:pPr marL="285750" indent="-285750">
              <a:buFont typeface="Arial" panose="020B0604020202020204" pitchFamily="34" charset="0"/>
              <a:buChar char="•"/>
            </a:pPr>
            <a:r>
              <a:rPr lang="en-US" sz="2400" dirty="0"/>
              <a:t>Gas Price – low/moderate correlation, r = </a:t>
            </a:r>
            <a:r>
              <a:rPr lang="en-US" altLang="en-US" sz="2400" dirty="0"/>
              <a:t>0.51</a:t>
            </a:r>
            <a:endParaRPr lang="en-US" sz="2400" dirty="0"/>
          </a:p>
          <a:p>
            <a:pPr marL="285750" indent="-285750">
              <a:buFont typeface="Arial" panose="020B0604020202020204" pitchFamily="34" charset="0"/>
              <a:buChar char="•"/>
            </a:pPr>
            <a:r>
              <a:rPr lang="en-US" sz="2400" dirty="0"/>
              <a:t>Temperatures at Crypto Mining Centers – there is a weak correlation to rising Bitcoin prices and temperatures at major Bitcoin mining centers</a:t>
            </a:r>
          </a:p>
          <a:p>
            <a:pPr marL="285750" indent="-285750">
              <a:buFont typeface="Arial" panose="020B0604020202020204" pitchFamily="34" charset="0"/>
              <a:buChar char="•"/>
            </a:pPr>
            <a:r>
              <a:rPr lang="en-US" sz="2400" dirty="0"/>
              <a:t>NYT – there was an article on </a:t>
            </a:r>
            <a:r>
              <a:rPr lang="en-US" altLang="en-US" sz="2400" dirty="0"/>
              <a:t>2018-01-12 which highlights possible government restriction and the price drop has been observed.</a:t>
            </a:r>
            <a:endParaRPr lang="en-US" sz="2400" dirty="0"/>
          </a:p>
          <a:p>
            <a:endParaRPr lang="en-US" sz="2400" dirty="0"/>
          </a:p>
        </p:txBody>
      </p:sp>
    </p:spTree>
    <p:extLst>
      <p:ext uri="{BB962C8B-B14F-4D97-AF65-F5344CB8AC3E}">
        <p14:creationId xmlns:p14="http://schemas.microsoft.com/office/powerpoint/2010/main" val="26663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D3CF-1E13-524F-9574-0C07E6347BE6}"/>
              </a:ext>
            </a:extLst>
          </p:cNvPr>
          <p:cNvSpPr>
            <a:spLocks noGrp="1"/>
          </p:cNvSpPr>
          <p:nvPr>
            <p:ph type="title"/>
          </p:nvPr>
        </p:nvSpPr>
        <p:spPr>
          <a:xfrm>
            <a:off x="685801" y="3425"/>
            <a:ext cx="10131425" cy="1456267"/>
          </a:xfrm>
        </p:spPr>
        <p:txBody>
          <a:bodyPr/>
          <a:lstStyle/>
          <a:p>
            <a:r>
              <a:rPr lang="en-US" u="sng" dirty="0"/>
              <a:t>Resources</a:t>
            </a:r>
          </a:p>
        </p:txBody>
      </p:sp>
      <p:sp>
        <p:nvSpPr>
          <p:cNvPr id="4" name="Google Shape;4177;p247">
            <a:extLst>
              <a:ext uri="{FF2B5EF4-FFF2-40B4-BE49-F238E27FC236}">
                <a16:creationId xmlns:a16="http://schemas.microsoft.com/office/drawing/2014/main" id="{5DF45426-69BF-E34C-BC75-B67CBD63DCD3}"/>
              </a:ext>
            </a:extLst>
          </p:cNvPr>
          <p:cNvSpPr txBox="1">
            <a:spLocks/>
          </p:cNvSpPr>
          <p:nvPr/>
        </p:nvSpPr>
        <p:spPr>
          <a:xfrm>
            <a:off x="133611" y="1304820"/>
            <a:ext cx="11924778" cy="5007890"/>
          </a:xfrm>
          <a:prstGeom prst="rect">
            <a:avLst/>
          </a:prstGeom>
        </p:spPr>
        <p:txBody>
          <a:bodyPr spcFirstLastPara="1" vert="horz" wrap="square" lIns="1767833" tIns="0" rIns="6096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133"/>
              </a:spcAft>
            </a:pPr>
            <a:r>
              <a:rPr lang="en-US" sz="1700" dirty="0"/>
              <a:t> Weather Data </a:t>
            </a:r>
            <a:r>
              <a:rPr lang="en-US" sz="1700" dirty="0">
                <a:hlinkClick r:id="rId2"/>
              </a:rPr>
              <a:t>https://www.worldweatheronline.com/</a:t>
            </a:r>
            <a:r>
              <a:rPr lang="en-US" sz="1700" dirty="0"/>
              <a:t>  </a:t>
            </a:r>
          </a:p>
          <a:p>
            <a:pPr marL="0" indent="0">
              <a:lnSpc>
                <a:spcPct val="100000"/>
              </a:lnSpc>
              <a:spcAft>
                <a:spcPts val="2133"/>
              </a:spcAft>
            </a:pPr>
            <a:r>
              <a:rPr lang="en-US" sz="1700" i="1" dirty="0"/>
              <a:t> The Top 5 Largest Mining Operations in the World 	</a:t>
            </a:r>
            <a:r>
              <a:rPr lang="en-US" sz="1700" dirty="0">
                <a:hlinkClick r:id="rId3"/>
              </a:rPr>
              <a:t>https://thebitcoinnews.com/the-top-5-largest-mining-operations-in-the-world/</a:t>
            </a:r>
            <a:r>
              <a:rPr lang="en-US" sz="1700" dirty="0"/>
              <a:t> </a:t>
            </a:r>
          </a:p>
          <a:p>
            <a:pPr marL="0" indent="0">
              <a:lnSpc>
                <a:spcPct val="100000"/>
              </a:lnSpc>
              <a:spcAft>
                <a:spcPts val="2133"/>
              </a:spcAft>
            </a:pPr>
            <a:r>
              <a:rPr lang="en-US" sz="1700" u="sng" dirty="0"/>
              <a:t>Yahoo Finance</a:t>
            </a:r>
            <a:r>
              <a:rPr lang="en-US" sz="1700" i="1" dirty="0"/>
              <a:t> </a:t>
            </a:r>
            <a:r>
              <a:rPr lang="en-US" sz="1700" dirty="0"/>
              <a:t>: </a:t>
            </a:r>
            <a:r>
              <a:rPr lang="en-US" sz="1700" u="sng" dirty="0">
                <a:hlinkClick r:id="rId4"/>
              </a:rPr>
              <a:t>https://finance.yahoo.com/quote/NVDA?p=NVDA&amp;.tsrc=fin-srch</a:t>
            </a:r>
            <a:endParaRPr lang="en-US" sz="1700" u="sng" dirty="0"/>
          </a:p>
          <a:p>
            <a:pPr marL="0" indent="0">
              <a:lnSpc>
                <a:spcPct val="100000"/>
              </a:lnSpc>
              <a:spcAft>
                <a:spcPts val="2133"/>
              </a:spcAft>
            </a:pPr>
            <a:r>
              <a:rPr lang="en-US" sz="1700" u="sng" dirty="0"/>
              <a:t>Kaggle</a:t>
            </a:r>
            <a:r>
              <a:rPr lang="en-US" sz="1700" dirty="0"/>
              <a:t> </a:t>
            </a:r>
            <a:r>
              <a:rPr lang="en-US" sz="1700" u="sng" dirty="0">
                <a:hlinkClick r:id="rId5"/>
              </a:rPr>
              <a:t>https://www.kaggle.com/odins0n/top-50-cryptocurrency-historical-prices</a:t>
            </a:r>
            <a:r>
              <a:rPr lang="en-US" sz="1700" u="sng" dirty="0">
                <a:hlinkClick r:id="rId6"/>
              </a:rPr>
              <a:t> https://www.kaggle.com/kaushiksuresh147/bitcoin-tweets</a:t>
            </a:r>
            <a:endParaRPr lang="en-US" sz="1700" u="sng" dirty="0"/>
          </a:p>
          <a:p>
            <a:pPr marL="0" indent="0">
              <a:lnSpc>
                <a:spcPct val="100000"/>
              </a:lnSpc>
              <a:spcAft>
                <a:spcPts val="2133"/>
              </a:spcAft>
            </a:pPr>
            <a:r>
              <a:rPr lang="en-US" sz="1700" u="sng" dirty="0"/>
              <a:t>NY TIMES API </a:t>
            </a:r>
            <a:r>
              <a:rPr lang="en-US" sz="1600" dirty="0">
                <a:hlinkClick r:id="rId7"/>
              </a:rPr>
              <a:t>https://developer.nytimes.com</a:t>
            </a:r>
            <a:endParaRPr lang="en-US" sz="1600" dirty="0"/>
          </a:p>
          <a:p>
            <a:pPr marL="0" indent="0">
              <a:lnSpc>
                <a:spcPct val="100000"/>
              </a:lnSpc>
              <a:spcAft>
                <a:spcPts val="2133"/>
              </a:spcAft>
            </a:pPr>
            <a:r>
              <a:rPr lang="en-US" sz="1700" u="sng" dirty="0"/>
              <a:t>Data </a:t>
            </a:r>
            <a:r>
              <a:rPr lang="en-US" sz="1700" u="sng" dirty="0" err="1"/>
              <a:t>Sournce</a:t>
            </a:r>
            <a:r>
              <a:rPr lang="en-US" sz="1700" u="sng" dirty="0"/>
              <a:t> from US Energy Information Administration </a:t>
            </a:r>
            <a:r>
              <a:rPr lang="en-US" sz="1600" u="sng" dirty="0"/>
              <a:t> </a:t>
            </a:r>
            <a:r>
              <a:rPr lang="en-US" sz="1600" dirty="0">
                <a:hlinkClick r:id="rId8"/>
              </a:rPr>
              <a:t>https://www.eia.gov/petroleum/gasdiesel/m</a:t>
            </a:r>
            <a:endParaRPr lang="en-US" sz="1600" dirty="0"/>
          </a:p>
        </p:txBody>
      </p:sp>
    </p:spTree>
    <p:extLst>
      <p:ext uri="{BB962C8B-B14F-4D97-AF65-F5344CB8AC3E}">
        <p14:creationId xmlns:p14="http://schemas.microsoft.com/office/powerpoint/2010/main" val="11983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BDD-BE99-F642-876E-C055A4E9C76D}"/>
              </a:ext>
            </a:extLst>
          </p:cNvPr>
          <p:cNvSpPr>
            <a:spLocks noGrp="1"/>
          </p:cNvSpPr>
          <p:nvPr>
            <p:ph type="title"/>
          </p:nvPr>
        </p:nvSpPr>
        <p:spPr>
          <a:xfrm>
            <a:off x="572785" y="229456"/>
            <a:ext cx="10131425" cy="1456267"/>
          </a:xfrm>
        </p:spPr>
        <p:txBody>
          <a:bodyPr/>
          <a:lstStyle/>
          <a:p>
            <a:r>
              <a:rPr lang="en" u="sng" dirty="0"/>
              <a:t>Core message/Hypothesis</a:t>
            </a:r>
            <a:endParaRPr lang="en-US" u="sng" dirty="0"/>
          </a:p>
        </p:txBody>
      </p:sp>
      <p:sp>
        <p:nvSpPr>
          <p:cNvPr id="3" name="Content Placeholder 2">
            <a:extLst>
              <a:ext uri="{FF2B5EF4-FFF2-40B4-BE49-F238E27FC236}">
                <a16:creationId xmlns:a16="http://schemas.microsoft.com/office/drawing/2014/main" id="{FF90E91B-814F-7141-8C13-DD21F546185E}"/>
              </a:ext>
            </a:extLst>
          </p:cNvPr>
          <p:cNvSpPr>
            <a:spLocks noGrp="1"/>
          </p:cNvSpPr>
          <p:nvPr>
            <p:ph idx="1"/>
          </p:nvPr>
        </p:nvSpPr>
        <p:spPr>
          <a:xfrm>
            <a:off x="685801" y="1171254"/>
            <a:ext cx="10131425" cy="5034337"/>
          </a:xfrm>
        </p:spPr>
        <p:txBody>
          <a:bodyPr>
            <a:normAutofit/>
          </a:bodyPr>
          <a:lstStyle/>
          <a:p>
            <a:pPr marL="0" indent="0" algn="ctr">
              <a:buNone/>
            </a:pPr>
            <a:r>
              <a:rPr lang="en" sz="3600" dirty="0"/>
              <a:t>What correlates to Bitcoin price?</a:t>
            </a:r>
          </a:p>
          <a:p>
            <a:pPr marL="0" indent="0" algn="ctr">
              <a:buNone/>
            </a:pPr>
            <a:r>
              <a:rPr lang="en" sz="2800" u="sng" dirty="0"/>
              <a:t>Bitcoin price in relation to:</a:t>
            </a:r>
          </a:p>
          <a:p>
            <a:pPr algn="ctr"/>
            <a:r>
              <a:rPr lang="en" sz="2400" dirty="0"/>
              <a:t>Nvidia stock price</a:t>
            </a:r>
          </a:p>
          <a:p>
            <a:pPr algn="ctr"/>
            <a:r>
              <a:rPr lang="en" sz="2400" dirty="0"/>
              <a:t>Temperature at Bitcoin mining centers</a:t>
            </a:r>
          </a:p>
          <a:p>
            <a:pPr algn="ctr"/>
            <a:r>
              <a:rPr lang="en" sz="2400" dirty="0"/>
              <a:t>Gas Price</a:t>
            </a:r>
          </a:p>
          <a:p>
            <a:pPr algn="ctr" fontAlgn="base"/>
            <a:r>
              <a:rPr lang="en-US" sz="2400" dirty="0"/>
              <a:t>NYT trending articles</a:t>
            </a:r>
          </a:p>
          <a:p>
            <a:pPr algn="ctr"/>
            <a:endParaRPr lang="en" sz="2800" dirty="0"/>
          </a:p>
        </p:txBody>
      </p:sp>
    </p:spTree>
    <p:extLst>
      <p:ext uri="{BB962C8B-B14F-4D97-AF65-F5344CB8AC3E}">
        <p14:creationId xmlns:p14="http://schemas.microsoft.com/office/powerpoint/2010/main" val="384525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548-83DA-1D44-B7FE-43331BDC3BA2}"/>
              </a:ext>
            </a:extLst>
          </p:cNvPr>
          <p:cNvSpPr>
            <a:spLocks noGrp="1"/>
          </p:cNvSpPr>
          <p:nvPr>
            <p:ph type="title"/>
          </p:nvPr>
        </p:nvSpPr>
        <p:spPr>
          <a:xfrm>
            <a:off x="685799" y="292754"/>
            <a:ext cx="10131425" cy="1005444"/>
          </a:xfrm>
        </p:spPr>
        <p:txBody>
          <a:bodyPr>
            <a:normAutofit/>
          </a:bodyPr>
          <a:lstStyle/>
          <a:p>
            <a:r>
              <a:rPr lang="en-US" u="sng" dirty="0"/>
              <a:t>The data exploration and cleanup process</a:t>
            </a:r>
          </a:p>
        </p:txBody>
      </p:sp>
      <p:sp>
        <p:nvSpPr>
          <p:cNvPr id="3" name="Content Placeholder 2">
            <a:extLst>
              <a:ext uri="{FF2B5EF4-FFF2-40B4-BE49-F238E27FC236}">
                <a16:creationId xmlns:a16="http://schemas.microsoft.com/office/drawing/2014/main" id="{9B3E888B-DA50-2340-B1C4-018B3464F941}"/>
              </a:ext>
            </a:extLst>
          </p:cNvPr>
          <p:cNvSpPr>
            <a:spLocks noGrp="1"/>
          </p:cNvSpPr>
          <p:nvPr>
            <p:ph idx="1"/>
          </p:nvPr>
        </p:nvSpPr>
        <p:spPr>
          <a:xfrm>
            <a:off x="685799" y="1298198"/>
            <a:ext cx="10131424" cy="5267048"/>
          </a:xfrm>
        </p:spPr>
        <p:txBody>
          <a:bodyPr>
            <a:normAutofit fontScale="40000" lnSpcReduction="20000"/>
          </a:bodyPr>
          <a:lstStyle/>
          <a:p>
            <a:pPr marL="0" indent="0">
              <a:buNone/>
            </a:pPr>
            <a:r>
              <a:rPr lang="en-US" sz="6000" dirty="0"/>
              <a:t>Data Collection</a:t>
            </a:r>
          </a:p>
          <a:p>
            <a:r>
              <a:rPr lang="en-US" sz="6000" dirty="0"/>
              <a:t>Kaggle</a:t>
            </a:r>
          </a:p>
          <a:p>
            <a:r>
              <a:rPr lang="en-US" sz="6000" dirty="0"/>
              <a:t>Open Weather API</a:t>
            </a:r>
          </a:p>
          <a:p>
            <a:r>
              <a:rPr lang="en-US" sz="6000" dirty="0"/>
              <a:t>Yahoo Finance</a:t>
            </a:r>
          </a:p>
          <a:p>
            <a:r>
              <a:rPr lang="en-US" sz="6000" dirty="0"/>
              <a:t>NYT API</a:t>
            </a:r>
          </a:p>
          <a:p>
            <a:r>
              <a:rPr lang="en-US" sz="6000" dirty="0"/>
              <a:t>US Energy Information Administration</a:t>
            </a:r>
          </a:p>
          <a:p>
            <a:pPr marL="0" indent="0">
              <a:buNone/>
            </a:pPr>
            <a:endParaRPr lang="en-US" sz="6000" dirty="0"/>
          </a:p>
          <a:p>
            <a:pPr marL="0" indent="0">
              <a:buNone/>
            </a:pPr>
            <a:r>
              <a:rPr lang="en-US" sz="6000" dirty="0"/>
              <a:t>Data Cleaning and Scrubbing</a:t>
            </a:r>
          </a:p>
          <a:p>
            <a:r>
              <a:rPr lang="en-US" sz="6000" dirty="0"/>
              <a:t>Match datatypes</a:t>
            </a:r>
          </a:p>
          <a:p>
            <a:r>
              <a:rPr lang="en-US" sz="6000" dirty="0"/>
              <a:t>Match formats of dates</a:t>
            </a:r>
          </a:p>
          <a:p>
            <a:r>
              <a:rPr lang="en-US" sz="6000" dirty="0" err="1"/>
              <a:t>Dropna</a:t>
            </a:r>
            <a:endParaRPr lang="en-US" sz="6000" dirty="0"/>
          </a:p>
          <a:p>
            <a:r>
              <a:rPr lang="en-US" sz="6000" dirty="0"/>
              <a:t>Binning</a:t>
            </a:r>
          </a:p>
          <a:p>
            <a:endParaRPr lang="en-US" dirty="0"/>
          </a:p>
          <a:p>
            <a:endParaRPr lang="en-US" dirty="0"/>
          </a:p>
        </p:txBody>
      </p:sp>
      <p:pic>
        <p:nvPicPr>
          <p:cNvPr id="5" name="Picture 4">
            <a:extLst>
              <a:ext uri="{FF2B5EF4-FFF2-40B4-BE49-F238E27FC236}">
                <a16:creationId xmlns:a16="http://schemas.microsoft.com/office/drawing/2014/main" id="{42026F41-EEBB-4879-AEA2-A0A115DFFE08}"/>
              </a:ext>
            </a:extLst>
          </p:cNvPr>
          <p:cNvPicPr>
            <a:picLocks noChangeAspect="1"/>
          </p:cNvPicPr>
          <p:nvPr/>
        </p:nvPicPr>
        <p:blipFill>
          <a:blip r:embed="rId3"/>
          <a:stretch>
            <a:fillRect/>
          </a:stretch>
        </p:blipFill>
        <p:spPr>
          <a:xfrm>
            <a:off x="1981076" y="5103916"/>
            <a:ext cx="7924800" cy="1266825"/>
          </a:xfrm>
          <a:prstGeom prst="rect">
            <a:avLst/>
          </a:prstGeom>
        </p:spPr>
      </p:pic>
      <p:pic>
        <p:nvPicPr>
          <p:cNvPr id="7" name="Picture 6">
            <a:extLst>
              <a:ext uri="{FF2B5EF4-FFF2-40B4-BE49-F238E27FC236}">
                <a16:creationId xmlns:a16="http://schemas.microsoft.com/office/drawing/2014/main" id="{0D86C3AF-20A6-45A1-BDB8-C5188B33C5B8}"/>
              </a:ext>
            </a:extLst>
          </p:cNvPr>
          <p:cNvPicPr>
            <a:picLocks noChangeAspect="1"/>
          </p:cNvPicPr>
          <p:nvPr/>
        </p:nvPicPr>
        <p:blipFill>
          <a:blip r:embed="rId4"/>
          <a:stretch>
            <a:fillRect/>
          </a:stretch>
        </p:blipFill>
        <p:spPr>
          <a:xfrm>
            <a:off x="400050" y="3998235"/>
            <a:ext cx="5695950" cy="409575"/>
          </a:xfrm>
          <a:prstGeom prst="rect">
            <a:avLst/>
          </a:prstGeom>
        </p:spPr>
      </p:pic>
      <p:pic>
        <p:nvPicPr>
          <p:cNvPr id="9" name="Picture 8">
            <a:extLst>
              <a:ext uri="{FF2B5EF4-FFF2-40B4-BE49-F238E27FC236}">
                <a16:creationId xmlns:a16="http://schemas.microsoft.com/office/drawing/2014/main" id="{2D1BE837-1B09-48F1-A1A8-5BC146384FFC}"/>
              </a:ext>
            </a:extLst>
          </p:cNvPr>
          <p:cNvPicPr>
            <a:picLocks noChangeAspect="1"/>
          </p:cNvPicPr>
          <p:nvPr/>
        </p:nvPicPr>
        <p:blipFill>
          <a:blip r:embed="rId5"/>
          <a:stretch>
            <a:fillRect/>
          </a:stretch>
        </p:blipFill>
        <p:spPr>
          <a:xfrm>
            <a:off x="6464357" y="2702062"/>
            <a:ext cx="5041844" cy="2043519"/>
          </a:xfrm>
          <a:prstGeom prst="rect">
            <a:avLst/>
          </a:prstGeom>
        </p:spPr>
      </p:pic>
      <p:pic>
        <p:nvPicPr>
          <p:cNvPr id="11" name="Picture 10">
            <a:extLst>
              <a:ext uri="{FF2B5EF4-FFF2-40B4-BE49-F238E27FC236}">
                <a16:creationId xmlns:a16="http://schemas.microsoft.com/office/drawing/2014/main" id="{2922D89B-F641-4BC4-8193-0F7B0F590658}"/>
              </a:ext>
            </a:extLst>
          </p:cNvPr>
          <p:cNvPicPr>
            <a:picLocks noChangeAspect="1"/>
          </p:cNvPicPr>
          <p:nvPr/>
        </p:nvPicPr>
        <p:blipFill>
          <a:blip r:embed="rId6"/>
          <a:stretch>
            <a:fillRect/>
          </a:stretch>
        </p:blipFill>
        <p:spPr>
          <a:xfrm>
            <a:off x="1082195" y="684577"/>
            <a:ext cx="5770047" cy="1923349"/>
          </a:xfrm>
          <a:prstGeom prst="rect">
            <a:avLst/>
          </a:prstGeom>
        </p:spPr>
      </p:pic>
    </p:spTree>
    <p:extLst>
      <p:ext uri="{BB962C8B-B14F-4D97-AF65-F5344CB8AC3E}">
        <p14:creationId xmlns:p14="http://schemas.microsoft.com/office/powerpoint/2010/main" val="3132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517882" y="-85031"/>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pic>
        <p:nvPicPr>
          <p:cNvPr id="6" name="Picture 5">
            <a:extLst>
              <a:ext uri="{FF2B5EF4-FFF2-40B4-BE49-F238E27FC236}">
                <a16:creationId xmlns:a16="http://schemas.microsoft.com/office/drawing/2014/main" id="{8A2E8EAD-9788-469C-81FE-8FF2E2438E72}"/>
              </a:ext>
            </a:extLst>
          </p:cNvPr>
          <p:cNvPicPr>
            <a:picLocks noChangeAspect="1"/>
          </p:cNvPicPr>
          <p:nvPr/>
        </p:nvPicPr>
        <p:blipFill>
          <a:blip r:embed="rId3"/>
          <a:stretch>
            <a:fillRect/>
          </a:stretch>
        </p:blipFill>
        <p:spPr>
          <a:xfrm>
            <a:off x="2543289" y="1169504"/>
            <a:ext cx="7105422" cy="4100703"/>
          </a:xfrm>
          <a:prstGeom prst="rect">
            <a:avLst/>
          </a:prstGeom>
        </p:spPr>
      </p:pic>
    </p:spTree>
    <p:extLst>
      <p:ext uri="{BB962C8B-B14F-4D97-AF65-F5344CB8AC3E}">
        <p14:creationId xmlns:p14="http://schemas.microsoft.com/office/powerpoint/2010/main" val="24612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8733783" y="2738564"/>
            <a:ext cx="3458217" cy="19053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457200" lvl="1" indent="0" algn="ctr">
              <a:buNone/>
            </a:pPr>
            <a:r>
              <a:rPr lang="en-US" sz="2400" dirty="0"/>
              <a:t>r value = .85</a:t>
            </a:r>
          </a:p>
          <a:p>
            <a:pPr marL="457200" lvl="1" indent="0" algn="ctr">
              <a:buNone/>
            </a:pPr>
            <a:endParaRPr lang="en-US" sz="2400" dirty="0"/>
          </a:p>
          <a:p>
            <a:pPr marL="457200" lvl="1" indent="0" algn="ctr">
              <a:buNone/>
            </a:pPr>
            <a:r>
              <a:rPr lang="en-US" sz="2400" dirty="0"/>
              <a:t>Strong positive correlation</a:t>
            </a:r>
          </a:p>
        </p:txBody>
      </p:sp>
      <p:pic>
        <p:nvPicPr>
          <p:cNvPr id="4" name="Picture 3">
            <a:extLst>
              <a:ext uri="{FF2B5EF4-FFF2-40B4-BE49-F238E27FC236}">
                <a16:creationId xmlns:a16="http://schemas.microsoft.com/office/drawing/2014/main" id="{93035AC0-D9E3-4879-92C5-01195E04D9A6}"/>
              </a:ext>
            </a:extLst>
          </p:cNvPr>
          <p:cNvPicPr>
            <a:picLocks noChangeAspect="1"/>
          </p:cNvPicPr>
          <p:nvPr/>
        </p:nvPicPr>
        <p:blipFill>
          <a:blip r:embed="rId2"/>
          <a:stretch>
            <a:fillRect/>
          </a:stretch>
        </p:blipFill>
        <p:spPr>
          <a:xfrm>
            <a:off x="431192" y="1068512"/>
            <a:ext cx="8992629" cy="5582989"/>
          </a:xfrm>
          <a:prstGeom prst="rect">
            <a:avLst/>
          </a:prstGeom>
        </p:spPr>
      </p:pic>
      <p:sp>
        <p:nvSpPr>
          <p:cNvPr id="10" name="Content Placeholder 2">
            <a:extLst>
              <a:ext uri="{FF2B5EF4-FFF2-40B4-BE49-F238E27FC236}">
                <a16:creationId xmlns:a16="http://schemas.microsoft.com/office/drawing/2014/main" id="{EE6DE5D6-4C0C-4143-AF0F-BCB2E9D64966}"/>
              </a:ext>
            </a:extLst>
          </p:cNvPr>
          <p:cNvSpPr txBox="1">
            <a:spLocks/>
          </p:cNvSpPr>
          <p:nvPr/>
        </p:nvSpPr>
        <p:spPr>
          <a:xfrm>
            <a:off x="271302" y="-132546"/>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spTree>
    <p:extLst>
      <p:ext uri="{BB962C8B-B14F-4D97-AF65-F5344CB8AC3E}">
        <p14:creationId xmlns:p14="http://schemas.microsoft.com/office/powerpoint/2010/main" val="39755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825909" y="808055"/>
            <a:ext cx="3979205" cy="1453363"/>
          </a:xfrm>
        </p:spPr>
        <p:txBody>
          <a:bodyPr>
            <a:normAutofit/>
          </a:bodyPr>
          <a:lstStyle/>
          <a:p>
            <a:pPr>
              <a:lnSpc>
                <a:spcPct val="90000"/>
              </a:lnSpc>
            </a:pPr>
            <a:r>
              <a:rPr lang="en-US" sz="2300" u="sng" dirty="0"/>
              <a:t>Are there environmental impacts of crypto currency: </a:t>
            </a:r>
            <a:r>
              <a:rPr lang="en-US" sz="2300" b="1" u="sng" dirty="0"/>
              <a:t>Temperature</a:t>
            </a:r>
            <a:endParaRPr lang="en-US" sz="2300" b="1" dirty="0"/>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802178" y="2261420"/>
            <a:ext cx="4002936" cy="3637935"/>
          </a:xfrm>
        </p:spPr>
        <p:txBody>
          <a:bodyPr>
            <a:normAutofit/>
          </a:bodyPr>
          <a:lstStyle/>
          <a:p>
            <a:pPr marL="0" indent="0">
              <a:buNone/>
            </a:pPr>
            <a:endParaRPr lang="en-US" dirty="0"/>
          </a:p>
          <a:p>
            <a:r>
              <a:rPr lang="en-US" dirty="0"/>
              <a:t>Giga Watt Inc opened in 2017. We also see a significant temperature increase in January in subsequent years in East Wenatchee.</a:t>
            </a:r>
          </a:p>
          <a:p>
            <a:r>
              <a:rPr lang="en-US" dirty="0"/>
              <a:t>Genesis Mining opened in 2013, though we see the opposite trend in Reykjavik January temperatures. </a:t>
            </a:r>
          </a:p>
          <a:p>
            <a:endParaRPr lang="en-US" dirty="0"/>
          </a:p>
          <a:p>
            <a:endParaRPr lang="en-US" dirty="0"/>
          </a:p>
        </p:txBody>
      </p:sp>
      <p:pic>
        <p:nvPicPr>
          <p:cNvPr id="9" name="Picture 8">
            <a:extLst>
              <a:ext uri="{FF2B5EF4-FFF2-40B4-BE49-F238E27FC236}">
                <a16:creationId xmlns:a16="http://schemas.microsoft.com/office/drawing/2014/main" id="{869B9680-F068-4DAE-A45C-ECC3A867F7F9}"/>
              </a:ext>
            </a:extLst>
          </p:cNvPr>
          <p:cNvPicPr>
            <a:picLocks noChangeAspect="1"/>
          </p:cNvPicPr>
          <p:nvPr/>
        </p:nvPicPr>
        <p:blipFill>
          <a:blip r:embed="rId4"/>
          <a:stretch>
            <a:fillRect/>
          </a:stretch>
        </p:blipFill>
        <p:spPr>
          <a:xfrm>
            <a:off x="5446362" y="796413"/>
            <a:ext cx="578237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38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1361187" y="1030288"/>
            <a:ext cx="4099947" cy="1035579"/>
          </a:xfrm>
        </p:spPr>
        <p:txBody>
          <a:bodyPr>
            <a:normAutofit/>
          </a:bodyPr>
          <a:lstStyle/>
          <a:p>
            <a:pPr>
              <a:lnSpc>
                <a:spcPct val="90000"/>
              </a:lnSpc>
            </a:pPr>
            <a:r>
              <a:rPr lang="en-US" sz="2000" u="sng" dirty="0"/>
              <a:t>Are there environmental impacts of crypto currency: </a:t>
            </a:r>
            <a:r>
              <a:rPr lang="en-US" sz="2000" b="1" u="sng" dirty="0"/>
              <a:t>Temperature</a:t>
            </a:r>
            <a:endParaRPr lang="en-US" sz="2000" b="1" dirty="0"/>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1361187" y="2142067"/>
            <a:ext cx="4099947" cy="3649133"/>
          </a:xfrm>
        </p:spPr>
        <p:txBody>
          <a:bodyPr>
            <a:normAutofit/>
          </a:bodyPr>
          <a:lstStyle/>
          <a:p>
            <a:pPr marL="0" indent="0">
              <a:buNone/>
            </a:pPr>
            <a:r>
              <a:rPr lang="en-US" dirty="0"/>
              <a:t>We see similar trends when comparing the January temperatures in both locations against the Bitcoin price.</a:t>
            </a:r>
          </a:p>
          <a:p>
            <a:r>
              <a:rPr lang="en-US" dirty="0"/>
              <a:t>In East Wenatchee, Washington, there is a slight correlation. The temperatures generally increase as Bitcoin price increases over the years. </a:t>
            </a:r>
          </a:p>
          <a:p>
            <a:r>
              <a:rPr lang="en-US" dirty="0"/>
              <a:t>We were surprised to find the opposite trend in the January temperatures in Reykjavik, Iceland.</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60474-0C25-4459-AC28-D9ED1706F9A8}"/>
              </a:ext>
            </a:extLst>
          </p:cNvPr>
          <p:cNvPicPr>
            <a:picLocks noChangeAspect="1"/>
          </p:cNvPicPr>
          <p:nvPr/>
        </p:nvPicPr>
        <p:blipFill>
          <a:blip r:embed="rId4"/>
          <a:stretch>
            <a:fillRect/>
          </a:stretch>
        </p:blipFill>
        <p:spPr>
          <a:xfrm>
            <a:off x="6931846" y="733077"/>
            <a:ext cx="3726629"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234B284A-DCF2-414F-B19D-7376E58357B4}"/>
              </a:ext>
            </a:extLst>
          </p:cNvPr>
          <p:cNvPicPr>
            <a:picLocks noChangeAspect="1"/>
          </p:cNvPicPr>
          <p:nvPr/>
        </p:nvPicPr>
        <p:blipFill>
          <a:blip r:embed="rId5"/>
          <a:stretch>
            <a:fillRect/>
          </a:stretch>
        </p:blipFill>
        <p:spPr>
          <a:xfrm>
            <a:off x="6931845" y="3577945"/>
            <a:ext cx="372662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0912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685801" y="163285"/>
            <a:ext cx="10131425" cy="1456267"/>
          </a:xfrm>
        </p:spPr>
        <p:txBody>
          <a:bodyPr>
            <a:normAutofit/>
          </a:bodyPr>
          <a:lstStyle/>
          <a:p>
            <a:r>
              <a:rPr lang="en-US" sz="2400" b="1" u="sng" dirty="0"/>
              <a:t>Is there a correlation between gas price and Bitcoin price?</a:t>
            </a:r>
            <a:endParaRPr lang="en-US" sz="2400" b="1" dirty="0"/>
          </a:p>
        </p:txBody>
      </p:sp>
      <p:pic>
        <p:nvPicPr>
          <p:cNvPr id="5" name="Content Placeholder 4">
            <a:extLst>
              <a:ext uri="{FF2B5EF4-FFF2-40B4-BE49-F238E27FC236}">
                <a16:creationId xmlns:a16="http://schemas.microsoft.com/office/drawing/2014/main" id="{DC791851-E462-412A-9B48-012FB9DB73B7}"/>
              </a:ext>
            </a:extLst>
          </p:cNvPr>
          <p:cNvPicPr>
            <a:picLocks noGrp="1" noChangeAspect="1"/>
          </p:cNvPicPr>
          <p:nvPr>
            <p:ph idx="1"/>
          </p:nvPr>
        </p:nvPicPr>
        <p:blipFill>
          <a:blip r:embed="rId3"/>
          <a:stretch>
            <a:fillRect/>
          </a:stretch>
        </p:blipFill>
        <p:spPr>
          <a:xfrm>
            <a:off x="6018367" y="1271207"/>
            <a:ext cx="5487832" cy="3320301"/>
          </a:xfrm>
        </p:spPr>
      </p:pic>
      <p:pic>
        <p:nvPicPr>
          <p:cNvPr id="7" name="Picture 6">
            <a:extLst>
              <a:ext uri="{FF2B5EF4-FFF2-40B4-BE49-F238E27FC236}">
                <a16:creationId xmlns:a16="http://schemas.microsoft.com/office/drawing/2014/main" id="{67DB35DB-2430-40E9-9517-BD6F2DDB19E9}"/>
              </a:ext>
            </a:extLst>
          </p:cNvPr>
          <p:cNvPicPr>
            <a:picLocks noChangeAspect="1"/>
          </p:cNvPicPr>
          <p:nvPr/>
        </p:nvPicPr>
        <p:blipFill>
          <a:blip r:embed="rId4"/>
          <a:stretch>
            <a:fillRect/>
          </a:stretch>
        </p:blipFill>
        <p:spPr>
          <a:xfrm>
            <a:off x="264347" y="1295398"/>
            <a:ext cx="5487166" cy="3296110"/>
          </a:xfrm>
          <a:prstGeom prst="rect">
            <a:avLst/>
          </a:prstGeom>
        </p:spPr>
      </p:pic>
      <p:sp>
        <p:nvSpPr>
          <p:cNvPr id="12" name="Rectangle 3">
            <a:extLst>
              <a:ext uri="{FF2B5EF4-FFF2-40B4-BE49-F238E27FC236}">
                <a16:creationId xmlns:a16="http://schemas.microsoft.com/office/drawing/2014/main" id="{C3C416C0-8FE0-4CBE-BC35-B2CC3BD00099}"/>
              </a:ext>
            </a:extLst>
          </p:cNvPr>
          <p:cNvSpPr>
            <a:spLocks noChangeArrowheads="1"/>
          </p:cNvSpPr>
          <p:nvPr/>
        </p:nvSpPr>
        <p:spPr bwMode="auto">
          <a:xfrm>
            <a:off x="685801" y="4831347"/>
            <a:ext cx="8514750" cy="646331"/>
          </a:xfrm>
          <a:prstGeom prst="rect">
            <a:avLst/>
          </a:prstGeom>
          <a:noFill/>
        </p:spPr>
        <p:txBody>
          <a:bodyPr wrap="square">
            <a:spAutoFit/>
          </a:bodyPr>
          <a:lstStyle/>
          <a:p>
            <a:r>
              <a:rPr lang="en-US" altLang="en-US" dirty="0"/>
              <a:t>The correlation coefficient between Bitcoin price and Gas Price is 0.51</a:t>
            </a:r>
          </a:p>
          <a:p>
            <a:r>
              <a:rPr lang="en-US" altLang="en-US" dirty="0"/>
              <a:t> </a:t>
            </a:r>
          </a:p>
        </p:txBody>
      </p:sp>
    </p:spTree>
    <p:extLst>
      <p:ext uri="{BB962C8B-B14F-4D97-AF65-F5344CB8AC3E}">
        <p14:creationId xmlns:p14="http://schemas.microsoft.com/office/powerpoint/2010/main" val="10653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F75E72-E644-41A1-9207-C302F98791D1}"/>
              </a:ext>
            </a:extLst>
          </p:cNvPr>
          <p:cNvPicPr>
            <a:picLocks noChangeAspect="1"/>
          </p:cNvPicPr>
          <p:nvPr/>
        </p:nvPicPr>
        <p:blipFill>
          <a:blip r:embed="rId3"/>
          <a:stretch>
            <a:fillRect/>
          </a:stretch>
        </p:blipFill>
        <p:spPr>
          <a:xfrm>
            <a:off x="593777" y="925286"/>
            <a:ext cx="10569223" cy="4669972"/>
          </a:xfrm>
          <a:prstGeom prst="rect">
            <a:avLst/>
          </a:prstGeom>
        </p:spPr>
      </p:pic>
      <p:sp>
        <p:nvSpPr>
          <p:cNvPr id="12" name="Speech Bubble: Rectangle with Corners Rounded 11">
            <a:extLst>
              <a:ext uri="{FF2B5EF4-FFF2-40B4-BE49-F238E27FC236}">
                <a16:creationId xmlns:a16="http://schemas.microsoft.com/office/drawing/2014/main" id="{8AC5AA58-114E-4731-A336-82E6FB620CF0}"/>
              </a:ext>
            </a:extLst>
          </p:cNvPr>
          <p:cNvSpPr/>
          <p:nvPr/>
        </p:nvSpPr>
        <p:spPr>
          <a:xfrm>
            <a:off x="3051544" y="1062400"/>
            <a:ext cx="2467512" cy="855283"/>
          </a:xfrm>
          <a:prstGeom prst="wedgeRoundRectCallout">
            <a:avLst>
              <a:gd name="adj1" fmla="val -27088"/>
              <a:gd name="adj2" fmla="val 267477"/>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2018-01-12T12:13:59+0000 The government says it is looking at banning virtual currency trades. But it isn’t clear whether, or how quickly, it will follow through.</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69940910-7875-4A43-ACD2-071851CB61E7}"/>
              </a:ext>
            </a:extLst>
          </p:cNvPr>
          <p:cNvSpPr/>
          <p:nvPr/>
        </p:nvSpPr>
        <p:spPr>
          <a:xfrm>
            <a:off x="892629" y="2838893"/>
            <a:ext cx="2339670" cy="941498"/>
          </a:xfrm>
          <a:prstGeom prst="wedgeRoundRectCallout">
            <a:avLst>
              <a:gd name="adj1" fmla="val 55663"/>
              <a:gd name="adj2" fmla="val 6712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2017-12-19T10:00:21+0000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Pantera</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Bitcoin Fund was set up in 2013, when few on Wall Street were interested in cryptocurrencies. It has since ridden the Bitcoin wave to blockbuster returns.</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7" name="Speech Bubble: Rectangle with Corners Rounded 16">
            <a:extLst>
              <a:ext uri="{FF2B5EF4-FFF2-40B4-BE49-F238E27FC236}">
                <a16:creationId xmlns:a16="http://schemas.microsoft.com/office/drawing/2014/main" id="{59E7C398-B19B-4801-A2AF-075642439B2D}"/>
              </a:ext>
            </a:extLst>
          </p:cNvPr>
          <p:cNvSpPr/>
          <p:nvPr/>
        </p:nvSpPr>
        <p:spPr>
          <a:xfrm>
            <a:off x="5812971" y="1062400"/>
            <a:ext cx="2917371" cy="654146"/>
          </a:xfrm>
          <a:prstGeom prst="wedgeRoundRectCallout">
            <a:avLst>
              <a:gd name="adj1" fmla="val 100906"/>
              <a:gd name="adj2" fmla="val -3433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2021-10-25T19:23:13+0000 What does it mean now that cryptocurrency has joined proper society?</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AEAA6C21-9DCB-445D-B36F-730DFCEE3EEA}"/>
              </a:ext>
            </a:extLst>
          </p:cNvPr>
          <p:cNvSpPr>
            <a:spLocks noChangeArrowheads="1"/>
          </p:cNvSpPr>
          <p:nvPr/>
        </p:nvSpPr>
        <p:spPr bwMode="auto">
          <a:xfrm>
            <a:off x="0" y="205517"/>
            <a:ext cx="8016" cy="46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96E6EEC3-83C3-447F-99EB-63F54C4ECA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Speech Bubble: Rectangle with Corners Rounded 19">
            <a:extLst>
              <a:ext uri="{FF2B5EF4-FFF2-40B4-BE49-F238E27FC236}">
                <a16:creationId xmlns:a16="http://schemas.microsoft.com/office/drawing/2014/main" id="{D6286E18-88CB-4CEE-BB71-C22D2F83DEB0}"/>
              </a:ext>
            </a:extLst>
          </p:cNvPr>
          <p:cNvSpPr/>
          <p:nvPr/>
        </p:nvSpPr>
        <p:spPr>
          <a:xfrm>
            <a:off x="1205531" y="5733105"/>
            <a:ext cx="2576623" cy="855283"/>
          </a:xfrm>
          <a:prstGeom prst="wedgeRoundRectCallout">
            <a:avLst>
              <a:gd name="adj1" fmla="val -35977"/>
              <a:gd name="adj2" fmla="val -9428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2016-11-09T11:02:35+0000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uncertainty created by the result has propped up gold and the yen, both safe haven assets.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19AC7039-6432-466E-8FE6-5D7ADC179AE3}"/>
              </a:ext>
            </a:extLst>
          </p:cNvPr>
          <p:cNvSpPr txBox="1"/>
          <p:nvPr/>
        </p:nvSpPr>
        <p:spPr>
          <a:xfrm>
            <a:off x="401379" y="302683"/>
            <a:ext cx="8721356" cy="584775"/>
          </a:xfrm>
          <a:prstGeom prst="rect">
            <a:avLst/>
          </a:prstGeom>
          <a:noFill/>
        </p:spPr>
        <p:txBody>
          <a:bodyPr wrap="square">
            <a:spAutoFit/>
          </a:bodyPr>
          <a:lstStyle/>
          <a:p>
            <a:r>
              <a:rPr lang="en-US" b="1" u="sng" dirty="0"/>
              <a:t>Bitcoin price vs NYTimes </a:t>
            </a:r>
          </a:p>
          <a:p>
            <a:r>
              <a:rPr lang="en-US" sz="1400" i="1" dirty="0"/>
              <a:t>Resources : NY Times API</a:t>
            </a:r>
          </a:p>
        </p:txBody>
      </p:sp>
      <p:sp>
        <p:nvSpPr>
          <p:cNvPr id="24" name="TextBox 23">
            <a:extLst>
              <a:ext uri="{FF2B5EF4-FFF2-40B4-BE49-F238E27FC236}">
                <a16:creationId xmlns:a16="http://schemas.microsoft.com/office/drawing/2014/main" id="{C5A0D831-C1F7-4CD6-B4B1-9742FA655CE3}"/>
              </a:ext>
            </a:extLst>
          </p:cNvPr>
          <p:cNvSpPr txBox="1"/>
          <p:nvPr/>
        </p:nvSpPr>
        <p:spPr>
          <a:xfrm>
            <a:off x="4234543" y="5932714"/>
            <a:ext cx="7123687" cy="646331"/>
          </a:xfrm>
          <a:prstGeom prst="rect">
            <a:avLst/>
          </a:prstGeom>
          <a:noFill/>
        </p:spPr>
        <p:txBody>
          <a:bodyPr wrap="square">
            <a:spAutoFit/>
          </a:bodyPr>
          <a:lstStyle/>
          <a:p>
            <a:r>
              <a:rPr lang="en-US" b="1" i="1" dirty="0"/>
              <a:t>Searching for articles relevant to “Bitcoin” during max/min price points from 2016  - current year</a:t>
            </a:r>
            <a:endParaRPr lang="en-US" i="1" dirty="0"/>
          </a:p>
        </p:txBody>
      </p:sp>
    </p:spTree>
    <p:extLst>
      <p:ext uri="{BB962C8B-B14F-4D97-AF65-F5344CB8AC3E}">
        <p14:creationId xmlns:p14="http://schemas.microsoft.com/office/powerpoint/2010/main" val="185001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{BDB150B1-42A6-6849-B1D7-35029407219F}tf10001058</Template>
  <TotalTime>3937</TotalTime>
  <Words>979</Words>
  <Application>Microsoft Office PowerPoint</Application>
  <PresentationFormat>Widescreen</PresentationFormat>
  <Paragraphs>94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Calibri</vt:lpstr>
      <vt:lpstr>Calibri Light</vt:lpstr>
      <vt:lpstr>Roboto</vt:lpstr>
      <vt:lpstr>Celestial</vt:lpstr>
      <vt:lpstr>Bitcoin Trend Analysis Group Project</vt:lpstr>
      <vt:lpstr>Core message/Hypothesis</vt:lpstr>
      <vt:lpstr>The data exploration and cleanup process</vt:lpstr>
      <vt:lpstr>PowerPoint Presentation</vt:lpstr>
      <vt:lpstr>PowerPoint Presentation</vt:lpstr>
      <vt:lpstr>Are there environmental impacts of crypto currency: Temperature</vt:lpstr>
      <vt:lpstr>Are there environmental impacts of crypto currency: Temperature</vt:lpstr>
      <vt:lpstr>Is there a correlation between gas price and Bitcoin price?</vt:lpstr>
      <vt:lpstr>PowerPoint Presentation</vt:lpstr>
      <vt:lpstr>PowerPoint Presentation</vt:lpstr>
      <vt:lpstr>Implications from our findings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Trend Analysis Group Project</dc:title>
  <dc:creator>Microsoft Office User</dc:creator>
  <cp:lastModifiedBy>J K</cp:lastModifiedBy>
  <cp:revision>51</cp:revision>
  <dcterms:created xsi:type="dcterms:W3CDTF">2021-10-30T18:50:18Z</dcterms:created>
  <dcterms:modified xsi:type="dcterms:W3CDTF">2021-11-06T14:11:15Z</dcterms:modified>
</cp:coreProperties>
</file>