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6" r:id="rId4"/>
  </p:sldMasterIdLst>
  <p:notesMasterIdLst>
    <p:notesMasterId r:id="rId19"/>
  </p:notesMasterIdLst>
  <p:handoutMasterIdLst>
    <p:handoutMasterId r:id="rId20"/>
  </p:handoutMasterIdLst>
  <p:sldIdLst>
    <p:sldId id="332" r:id="rId5"/>
    <p:sldId id="333" r:id="rId6"/>
    <p:sldId id="334" r:id="rId7"/>
    <p:sldId id="346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57" d="100"/>
          <a:sy n="57" d="100"/>
        </p:scale>
        <p:origin x="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8E7403-EB4A-4177-AFCE-6A9D7B160C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49177-C030-4043-9380-EA6E4C94A1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7415F-6970-4DE4-93F1-94FEF07D0F1C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C83CE-EC9B-40C4-BD7A-48797AE5B1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9A75D-9B4E-4704-98C7-2A42472F11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C6D6D-E986-427F-AD9C-4E9408DDBE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74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6E6E5-5A19-4AE7-8D4E-049C5315C9A0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A580F-E35D-42E1-AF82-E41CC201EA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8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84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09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80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52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36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35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21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89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08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58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35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4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70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1900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330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1719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AE8321-5884-9E75-1272-926961F31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08591"/>
            <a:ext cx="4058728" cy="5225507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2DF521-FA73-0B43-D1F3-A28543BA84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99125" y="0"/>
            <a:ext cx="5786438" cy="61341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0E6515-DDBF-35F4-5C9E-FF113FD16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274074"/>
            <a:ext cx="672354" cy="58392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B32A424-7EFB-F80C-2BDA-94D103A55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8EFEEF-ABDC-22C9-C5DB-0494BEB8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9342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000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7352414-3211-CEB2-31A1-11097989D4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934" y="723900"/>
            <a:ext cx="3503757" cy="531641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A26D20-54E1-2490-0D75-F08BCB7D3BF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82232" y="2053087"/>
            <a:ext cx="5903332" cy="3987230"/>
          </a:xfrm>
        </p:spPr>
        <p:txBody>
          <a:bodyPr anchor="t"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0E6515-DDBF-35F4-5C9E-FF113FD16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274074"/>
            <a:ext cx="672354" cy="58392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8A376F-AF56-AABE-DFA3-DE5A8C899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5467" y="723900"/>
            <a:ext cx="5790599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E9D420-BBEC-E7C6-7E76-FB9791C71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9342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722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AFB647-646C-4130-9EF5-C19C686B1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2D6AD5-5357-463C-B785-6A488FFC8D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7007" y="817581"/>
            <a:ext cx="5935869" cy="5238159"/>
          </a:xfrm>
        </p:spPr>
        <p:txBody>
          <a:bodyPr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EAD023B5-9ABC-4D4A-A1AD-D4D83D6621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1"/>
            <a:ext cx="4876799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0A0972-FD9A-4E9D-A0A3-BD0AF8C7B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608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0">
            <a:extLst>
              <a:ext uri="{FF2B5EF4-FFF2-40B4-BE49-F238E27FC236}">
                <a16:creationId xmlns:a16="http://schemas.microsoft.com/office/drawing/2014/main" id="{6DC3399C-8B0E-4D7D-A955-FB1F37CF36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0520" y="776873"/>
            <a:ext cx="5854182" cy="30705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Subtitle 11">
            <a:extLst>
              <a:ext uri="{FF2B5EF4-FFF2-40B4-BE49-F238E27FC236}">
                <a16:creationId xmlns:a16="http://schemas.microsoft.com/office/drawing/2014/main" id="{13C3C1EB-2C5B-4710-893A-9DD6284D5C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1202" y="4088927"/>
            <a:ext cx="5842218" cy="18805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E335E712-C7FD-4BAC-B89C-58AF6594A4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48768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541CC69-A0B0-C1BE-2165-D8AD1B7D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57867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54A957-6A3F-2C34-A453-905FBAE77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18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592" y="976997"/>
            <a:ext cx="11000208" cy="123998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736CFB-FEC9-D3FB-01C8-D0AF64ED3AE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34592" y="2244725"/>
            <a:ext cx="7814185" cy="4233713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57EDA23-301F-47EE-3683-0B3206D8F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AC3921-F10C-2A33-F8DF-3B42EE1E3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101022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998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AE8321-5884-9E75-1272-926961F31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439" y="684311"/>
            <a:ext cx="4058728" cy="2749009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EB8AC8C-DEDA-D180-1CD8-B67B47276E3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600" y="3662835"/>
            <a:ext cx="4064567" cy="2468396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2DF521-FA73-0B43-D1F3-A28543BA84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07756" y="4"/>
            <a:ext cx="5786438" cy="61341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527B4D-405A-DCD2-6970-1162843E0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4484" y="721031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0E6515-DDBF-35F4-5C9E-FF113FD16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274074"/>
            <a:ext cx="672354" cy="58392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3B79298-0F84-5214-4916-E9C0B4B46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9342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475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591" y="976997"/>
            <a:ext cx="11000209" cy="118822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736CFB-FEC9-D3FB-01C8-D0AF64ED3AE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34593" y="2244725"/>
            <a:ext cx="5045105" cy="423371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6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AC3921-F10C-2A33-F8DF-3B42EE1E3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101022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4F2998B-5567-1A45-7720-4998CC19EF0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12304" y="2244724"/>
            <a:ext cx="5322496" cy="423371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6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57EDA23-301F-47EE-3683-0B3206D8F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51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5965" y="976999"/>
            <a:ext cx="11034713" cy="1196853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736CFB-FEC9-D3FB-01C8-D0AF64ED3AE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41826" y="2244725"/>
            <a:ext cx="2958075" cy="3904268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4F2998B-5567-1A45-7720-4998CC19EF0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07226" y="2244725"/>
            <a:ext cx="7353452" cy="391289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57EDA23-301F-47EE-3683-0B3206D8F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AC3921-F10C-2A33-F8DF-3B42EE1E3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101022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0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7319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0">
            <a:extLst>
              <a:ext uri="{FF2B5EF4-FFF2-40B4-BE49-F238E27FC236}">
                <a16:creationId xmlns:a16="http://schemas.microsoft.com/office/drawing/2014/main" id="{6DC3399C-8B0E-4D7D-A955-FB1F37CF36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46" y="983901"/>
            <a:ext cx="5724786" cy="119858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C6D5E5-DE84-EC37-75DB-50DB75B5CD4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10520" y="2244725"/>
            <a:ext cx="5724786" cy="3795683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1200"/>
              </a:spcAft>
              <a:defRPr/>
            </a:lvl2pPr>
            <a:lvl3pPr>
              <a:spcBef>
                <a:spcPts val="0"/>
              </a:spcBef>
              <a:spcAft>
                <a:spcPts val="1200"/>
              </a:spcAft>
              <a:defRPr/>
            </a:lvl3pPr>
            <a:lvl4pPr>
              <a:spcBef>
                <a:spcPts val="0"/>
              </a:spcBef>
              <a:spcAft>
                <a:spcPts val="1200"/>
              </a:spcAft>
              <a:defRPr/>
            </a:lvl4pPr>
            <a:lvl5pPr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E335E712-C7FD-4BAC-B89C-58AF6594A4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200" y="723899"/>
            <a:ext cx="4876800" cy="53165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541CC69-A0B0-C1BE-2165-D8AD1B7D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57867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147C2FA-8BD9-36BF-787A-3B3C4847B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753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0">
            <a:extLst>
              <a:ext uri="{FF2B5EF4-FFF2-40B4-BE49-F238E27FC236}">
                <a16:creationId xmlns:a16="http://schemas.microsoft.com/office/drawing/2014/main" id="{6DC3399C-8B0E-4D7D-A955-FB1F37CF36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4591" y="992528"/>
            <a:ext cx="10722817" cy="118822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C6D5E5-DE84-EC37-75DB-50DB75B5CD4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3216" y="2244725"/>
            <a:ext cx="3277639" cy="3903663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1200"/>
              </a:spcAft>
              <a:defRPr/>
            </a:lvl2pPr>
            <a:lvl3pPr>
              <a:spcBef>
                <a:spcPts val="0"/>
              </a:spcBef>
              <a:spcAft>
                <a:spcPts val="1200"/>
              </a:spcAft>
              <a:defRPr/>
            </a:lvl3pPr>
            <a:lvl4pPr>
              <a:spcBef>
                <a:spcPts val="0"/>
              </a:spcBef>
              <a:spcAft>
                <a:spcPts val="1200"/>
              </a:spcAft>
              <a:defRPr/>
            </a:lvl4pPr>
            <a:lvl5pPr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C6DB8F81-B3A9-1D53-A844-F980B4ED20C9}"/>
              </a:ext>
            </a:extLst>
          </p:cNvPr>
          <p:cNvSpPr>
            <a:spLocks noGrp="1"/>
          </p:cNvSpPr>
          <p:nvPr>
            <p:ph type="tbl" sz="quarter" idx="15" hasCustomPrompt="1"/>
          </p:nvPr>
        </p:nvSpPr>
        <p:spPr>
          <a:xfrm>
            <a:off x="4406900" y="2244725"/>
            <a:ext cx="7061200" cy="39036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147C2FA-8BD9-36BF-787A-3B3C4847B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3A6849-B613-7080-903C-A7A211B7C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07614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9319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0087" y="985626"/>
            <a:ext cx="10703197" cy="117097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4F2998B-5567-1A45-7720-4998CC19EF0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0087" y="2244725"/>
            <a:ext cx="7060200" cy="391289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736CFB-FEC9-D3FB-01C8-D0AF64ED3AE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445209" y="2244725"/>
            <a:ext cx="2958075" cy="3904268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57EDA23-301F-47EE-3683-0B3206D8F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205FD8-58A9-6B91-010A-1870572FD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07614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0859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0">
            <a:extLst>
              <a:ext uri="{FF2B5EF4-FFF2-40B4-BE49-F238E27FC236}">
                <a16:creationId xmlns:a16="http://schemas.microsoft.com/office/drawing/2014/main" id="{6DC3399C-8B0E-4D7D-A955-FB1F37CF36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3860" y="983902"/>
            <a:ext cx="10787370" cy="105192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C6DB8F81-B3A9-1D53-A844-F980B4ED20C9}"/>
              </a:ext>
            </a:extLst>
          </p:cNvPr>
          <p:cNvSpPr>
            <a:spLocks noGrp="1"/>
          </p:cNvSpPr>
          <p:nvPr>
            <p:ph type="tbl" sz="quarter" idx="15" hasCustomPrompt="1"/>
          </p:nvPr>
        </p:nvSpPr>
        <p:spPr>
          <a:xfrm>
            <a:off x="706608" y="2244725"/>
            <a:ext cx="10761492" cy="39036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147C2FA-8BD9-36BF-787A-3B3C4847B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3A6849-B613-7080-903C-A7A211B7C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07614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725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AE8321-5884-9E75-1272-926961F31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439" y="684311"/>
            <a:ext cx="4058728" cy="2749009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527B4D-405A-DCD2-6970-1162843E0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4484" y="721031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21246-77E4-43F0-CD40-C7DB9555D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3726" y="6134059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EB8AC8C-DEDA-D180-1CD8-B67B47276E3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600" y="3662835"/>
            <a:ext cx="4064567" cy="246839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457200" indent="0">
              <a:spcBef>
                <a:spcPts val="0"/>
              </a:spcBef>
              <a:buNone/>
              <a:defRPr/>
            </a:lvl2pPr>
            <a:lvl3pPr marL="914400" indent="0">
              <a:spcBef>
                <a:spcPts val="0"/>
              </a:spcBef>
              <a:buNone/>
              <a:defRPr/>
            </a:lvl3pPr>
            <a:lvl4pPr marL="1371600" indent="0">
              <a:spcBef>
                <a:spcPts val="0"/>
              </a:spcBef>
              <a:buNone/>
              <a:defRPr/>
            </a:lvl4pPr>
            <a:lvl5pPr marL="182880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7559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8868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962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047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1540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9909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2419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5472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80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  <p:sldLayoutId id="2147483729" r:id="rId23"/>
    <p:sldLayoutId id="2147483730" r:id="rId2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9D8326-B701-CBE8-39AA-6C700DA4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Moffat Bay Lodge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Placeholder 13" descr="A close-up of a pine cone">
            <a:extLst>
              <a:ext uri="{FF2B5EF4-FFF2-40B4-BE49-F238E27FC236}">
                <a16:creationId xmlns:a16="http://schemas.microsoft.com/office/drawing/2014/main" id="{975CC0D6-B1DF-FCDA-F41E-56F7EFA2D49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t="2885" b="2885"/>
          <a:stretch/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A7CA7E-3674-AC31-CED5-887000345DB7}"/>
              </a:ext>
            </a:extLst>
          </p:cNvPr>
          <p:cNvSpPr txBox="1"/>
          <p:nvPr/>
        </p:nvSpPr>
        <p:spPr>
          <a:xfrm>
            <a:off x="783771" y="1752600"/>
            <a:ext cx="4058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Jaci Brown</a:t>
            </a:r>
            <a:br>
              <a:rPr lang="en-US" dirty="0"/>
            </a:br>
            <a:r>
              <a:rPr lang="en-US" dirty="0"/>
              <a:t>Austin Moore</a:t>
            </a:r>
          </a:p>
          <a:p>
            <a:r>
              <a:rPr lang="en-US" dirty="0"/>
              <a:t>Jon Green</a:t>
            </a:r>
          </a:p>
        </p:txBody>
      </p:sp>
    </p:spTree>
    <p:extLst>
      <p:ext uri="{BB962C8B-B14F-4D97-AF65-F5344CB8AC3E}">
        <p14:creationId xmlns:p14="http://schemas.microsoft.com/office/powerpoint/2010/main" val="2922288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4025A9-7726-7F83-4A59-6CF84E4B9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D1EAF7-58DB-398E-A0A7-0514B6F3301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b="1" dirty="0"/>
              <a:t>Team Lessons learned</a:t>
            </a:r>
            <a:endParaRPr lang="en-US" dirty="0"/>
          </a:p>
        </p:txBody>
      </p:sp>
      <p:pic>
        <p:nvPicPr>
          <p:cNvPr id="8" name="Picture Placeholder 12" descr="A dog sitting in the sun rays coming through the trees in a forest ">
            <a:extLst>
              <a:ext uri="{FF2B5EF4-FFF2-40B4-BE49-F238E27FC236}">
                <a16:creationId xmlns:a16="http://schemas.microsoft.com/office/drawing/2014/main" id="{4AA23396-D2B1-1CF5-8AD7-3F6BEDAE92D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940" b="4940"/>
          <a:stretch/>
        </p:blipFill>
        <p:spPr/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3A137E53-FBD3-20BC-7B61-06C47E634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50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EDD0FE-CB9F-D325-2903-8DC746DE61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Probably delete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70E077E-50F0-48B5-6482-2D14598CB2D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Opportunity to build</a:t>
            </a:r>
          </a:p>
          <a:p>
            <a:r>
              <a:rPr lang="en-US" dirty="0"/>
              <a:t>Fully inclusive market</a:t>
            </a:r>
          </a:p>
          <a:p>
            <a:r>
              <a:rPr lang="en-US" dirty="0"/>
              <a:t>Total addressable market</a:t>
            </a:r>
          </a:p>
          <a:p>
            <a:r>
              <a:rPr lang="en-US" noProof="1"/>
              <a:t>Freedom to invent</a:t>
            </a:r>
            <a:endParaRPr lang="en-US" dirty="0"/>
          </a:p>
          <a:p>
            <a:r>
              <a:rPr lang="en-US" noProof="1"/>
              <a:t>Selectively inclusive market</a:t>
            </a:r>
          </a:p>
          <a:p>
            <a:r>
              <a:rPr lang="en-US" noProof="1"/>
              <a:t>Serviceable available market</a:t>
            </a:r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CDFEEA81-FFBA-2786-FB16-56C8D12A3D88}"/>
              </a:ext>
            </a:extLst>
          </p:cNvPr>
          <p:cNvGraphicFramePr>
            <a:graphicFrameLocks noGrp="1"/>
          </p:cNvGraphicFramePr>
          <p:nvPr>
            <p:ph type="tbl" sz="quarter" idx="15"/>
            <p:extLst>
              <p:ext uri="{D42A27DB-BD31-4B8C-83A1-F6EECF244321}">
                <p14:modId xmlns:p14="http://schemas.microsoft.com/office/powerpoint/2010/main" val="2164672901"/>
              </p:ext>
            </p:extLst>
          </p:nvPr>
        </p:nvGraphicFramePr>
        <p:xfrm>
          <a:off x="4406900" y="2244725"/>
          <a:ext cx="7060198" cy="39042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47850">
                  <a:extLst>
                    <a:ext uri="{9D8B030D-6E8A-4147-A177-3AD203B41FA5}">
                      <a16:colId xmlns:a16="http://schemas.microsoft.com/office/drawing/2014/main" val="3233966979"/>
                    </a:ext>
                  </a:extLst>
                </a:gridCol>
                <a:gridCol w="1147850">
                  <a:extLst>
                    <a:ext uri="{9D8B030D-6E8A-4147-A177-3AD203B41FA5}">
                      <a16:colId xmlns:a16="http://schemas.microsoft.com/office/drawing/2014/main" val="1158840958"/>
                    </a:ext>
                  </a:extLst>
                </a:gridCol>
                <a:gridCol w="1147850">
                  <a:extLst>
                    <a:ext uri="{9D8B030D-6E8A-4147-A177-3AD203B41FA5}">
                      <a16:colId xmlns:a16="http://schemas.microsoft.com/office/drawing/2014/main" val="1014947327"/>
                    </a:ext>
                  </a:extLst>
                </a:gridCol>
                <a:gridCol w="1808324">
                  <a:extLst>
                    <a:ext uri="{9D8B030D-6E8A-4147-A177-3AD203B41FA5}">
                      <a16:colId xmlns:a16="http://schemas.microsoft.com/office/drawing/2014/main" val="2653728004"/>
                    </a:ext>
                  </a:extLst>
                </a:gridCol>
                <a:gridCol w="1808324">
                  <a:extLst>
                    <a:ext uri="{9D8B030D-6E8A-4147-A177-3AD203B41FA5}">
                      <a16:colId xmlns:a16="http://schemas.microsoft.com/office/drawing/2014/main" val="4218738779"/>
                    </a:ext>
                  </a:extLst>
                </a:gridCol>
              </a:tblGrid>
              <a:tr h="780853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Clients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Orders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Gross revenue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Net revenue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213590700"/>
                  </a:ext>
                </a:extLst>
              </a:tr>
              <a:tr h="7808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$10,000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$7,000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830826746"/>
                  </a:ext>
                </a:extLst>
              </a:tr>
              <a:tr h="7808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$20,000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$16,000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517333721"/>
                  </a:ext>
                </a:extLst>
              </a:tr>
              <a:tr h="7808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$30,000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$25,000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21589815"/>
                  </a:ext>
                </a:extLst>
              </a:tr>
              <a:tr h="7808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$40,000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$30,000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4583280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8FAA4-A6F5-934B-4912-1EDAEE5E8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19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6BAA7C-C2CE-0767-7E65-A8446CAB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Probably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B5C53-861F-AFC8-A7EB-AB6D6CEDE55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Our product makes consumer lives easier, and no other product on the market offers the same features</a:t>
            </a:r>
          </a:p>
          <a:p>
            <a:r>
              <a:rPr lang="en-US" dirty="0"/>
              <a:t>Gen Z (18-25 years old)</a:t>
            </a:r>
          </a:p>
          <a:p>
            <a:r>
              <a:rPr lang="en-US" dirty="0"/>
              <a:t>Reduce expenses for replacement products </a:t>
            </a:r>
          </a:p>
          <a:p>
            <a:r>
              <a:rPr lang="en-US" dirty="0"/>
              <a:t>Simple design that gives customers the targeted information they need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0FE793-12E4-E91B-0A28-F742FBC1B0C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Close the gap</a:t>
            </a:r>
          </a:p>
          <a:p>
            <a:r>
              <a:rPr lang="en-US" dirty="0"/>
              <a:t>Target audience </a:t>
            </a:r>
          </a:p>
          <a:p>
            <a:r>
              <a:rPr lang="en-US" dirty="0"/>
              <a:t>Cost savings</a:t>
            </a:r>
          </a:p>
          <a:p>
            <a:r>
              <a:rPr lang="en-US" dirty="0"/>
              <a:t>Easy to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E7476-5623-B049-A438-FC057ABDB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97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8DC305B-3618-27A9-A1E7-D682A9570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Probably </a:t>
            </a:r>
            <a:r>
              <a:rPr lang="en-US" dirty="0" err="1"/>
              <a:t>delte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489C713-E2C8-20DD-E0CE-33EFCF61EBEC}"/>
              </a:ext>
            </a:extLst>
          </p:cNvPr>
          <p:cNvGraphicFramePr>
            <a:graphicFrameLocks noGrp="1"/>
          </p:cNvGraphicFramePr>
          <p:nvPr>
            <p:ph type="tbl" sz="quarter" idx="15"/>
            <p:extLst>
              <p:ext uri="{D42A27DB-BD31-4B8C-83A1-F6EECF244321}">
                <p14:modId xmlns:p14="http://schemas.microsoft.com/office/powerpoint/2010/main" val="2248213523"/>
              </p:ext>
            </p:extLst>
          </p:nvPr>
        </p:nvGraphicFramePr>
        <p:xfrm>
          <a:off x="706438" y="2244725"/>
          <a:ext cx="10742851" cy="390427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482982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2086623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086623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086623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</a:tblGrid>
              <a:tr h="557753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1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2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3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557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Income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557753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Users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1,600,000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557753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Sales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557753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 price per sale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557753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Revenue @ 15%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5,625,000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48,000,000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216,000,000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557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Gross profit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5,625,000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48,000,000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216,000,000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93BCB-F983-2D12-38C4-2A8CA071E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296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796C4E-41C8-0AB3-6886-FBB7C569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E39F92-B979-41AB-0918-CE4FADCA0D0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Link our git hub?</a:t>
            </a:r>
            <a:br>
              <a:rPr lang="en-US" dirty="0"/>
            </a:br>
            <a:r>
              <a:rPr lang="en-US" dirty="0"/>
              <a:t>And idk</a:t>
            </a:r>
          </a:p>
        </p:txBody>
      </p:sp>
    </p:spTree>
    <p:extLst>
      <p:ext uri="{BB962C8B-B14F-4D97-AF65-F5344CB8AC3E}">
        <p14:creationId xmlns:p14="http://schemas.microsoft.com/office/powerpoint/2010/main" val="171689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8BEF5F-00BC-5BA7-C0E2-94A5C1FC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243AA-A570-5533-577C-6CF74FAD07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Project Requirements: </a:t>
            </a:r>
          </a:p>
          <a:p>
            <a:r>
              <a:rPr lang="en-US" dirty="0"/>
              <a:t>Presentation with slides for each of the following, at minimum: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 of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 Prototypes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Description of at least five (5) tests created, and results of those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Lessons Learned as a team.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Screen Capture of live site, depicting the functionality of the following: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128192-0728-892D-258C-A8F14C65D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1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417AF4-08C0-FC51-8823-C041945D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overview</a:t>
            </a:r>
          </a:p>
        </p:txBody>
      </p:sp>
      <p:pic>
        <p:nvPicPr>
          <p:cNvPr id="5" name="Picture Placeholder 16" descr="Logs Stacked ">
            <a:extLst>
              <a:ext uri="{FF2B5EF4-FFF2-40B4-BE49-F238E27FC236}">
                <a16:creationId xmlns:a16="http://schemas.microsoft.com/office/drawing/2014/main" id="{91CDF817-5DD8-B6A6-422E-3161F6D60C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8" r="258"/>
          <a:stretch/>
        </p:blipFill>
        <p:spPr/>
      </p:pic>
    </p:spTree>
    <p:extLst>
      <p:ext uri="{BB962C8B-B14F-4D97-AF65-F5344CB8AC3E}">
        <p14:creationId xmlns:p14="http://schemas.microsoft.com/office/powerpoint/2010/main" val="325056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73AA60-1D5D-5384-7EA7-7E2A2124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prototypes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EB44CD9-42F2-460C-DB8C-7F49C017C7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6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BF5439E-A994-3EE5-80B8-64D8C5A92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Prototypes in action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D5FF0C52-0A5C-D2E2-6605-0DCC0E0DCE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More current images of protype meeting real life</a:t>
            </a:r>
          </a:p>
        </p:txBody>
      </p:sp>
      <p:pic>
        <p:nvPicPr>
          <p:cNvPr id="8" name="Picture Placeholder 12" descr="A dog sitting in the sun rays coming through the trees in a forest ">
            <a:extLst>
              <a:ext uri="{FF2B5EF4-FFF2-40B4-BE49-F238E27FC236}">
                <a16:creationId xmlns:a16="http://schemas.microsoft.com/office/drawing/2014/main" id="{D97472DC-8A80-1368-489B-875AC64FA5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89" r="6989"/>
          <a:stretch/>
        </p:blipFill>
        <p:spPr/>
      </p:pic>
    </p:spTree>
    <p:extLst>
      <p:ext uri="{BB962C8B-B14F-4D97-AF65-F5344CB8AC3E}">
        <p14:creationId xmlns:p14="http://schemas.microsoft.com/office/powerpoint/2010/main" val="188956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C19A-30E3-001C-1A19-8812A6F8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AND TESTING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2A4BB-EBAC-A965-82D8-1198A802BA6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941DE2-1E04-BCDD-5770-8991998B6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0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E82A33-7ED3-A4A3-7E06-B568D6D1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testing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77958E-E73E-C5A9-C0E3-3DD9808453D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noProof="1"/>
              <a:t>Highlight feedback/errors</a:t>
            </a:r>
          </a:p>
          <a:p>
            <a:r>
              <a:rPr lang="en-US" noProof="1"/>
              <a:t>“links to attractions”</a:t>
            </a:r>
          </a:p>
          <a:p>
            <a:endParaRPr lang="en-US" noProof="1"/>
          </a:p>
        </p:txBody>
      </p:sp>
      <p:pic>
        <p:nvPicPr>
          <p:cNvPr id="14" name="Picture Placeholder 33" descr="A river with boats in it surrounded by trees">
            <a:extLst>
              <a:ext uri="{FF2B5EF4-FFF2-40B4-BE49-F238E27FC236}">
                <a16:creationId xmlns:a16="http://schemas.microsoft.com/office/drawing/2014/main" id="{C87A0E87-E987-D779-B17A-3A89F2E6F37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8580" r="18580"/>
          <a:stretch/>
        </p:blipFill>
        <p:spPr/>
      </p:pic>
    </p:spTree>
    <p:extLst>
      <p:ext uri="{BB962C8B-B14F-4D97-AF65-F5344CB8AC3E}">
        <p14:creationId xmlns:p14="http://schemas.microsoft.com/office/powerpoint/2010/main" val="20986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FE95-42FD-9AB0-913D-DFE3A18A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91" y="976997"/>
            <a:ext cx="11034713" cy="1188227"/>
          </a:xfrm>
        </p:spPr>
        <p:txBody>
          <a:bodyPr/>
          <a:lstStyle/>
          <a:p>
            <a:r>
              <a:rPr lang="en-US" dirty="0"/>
              <a:t>Probably more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D9D89-0B97-5577-308E-9F320E5DC49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noProof="1"/>
              <a:t>Add images and one – two sentences explaining test thought and outcome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21E0D1-93E4-278F-190D-F92AD186169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noProof="1"/>
              <a:t>Add pics of success and failure if possible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BC99EE-15DF-A164-D7A5-05B6D09C8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198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E1DE-D988-960C-DAB5-9F76114BF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Favorite features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4A257E-4735-6F03-8A06-72A76A187F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Cool features</a:t>
            </a:r>
          </a:p>
          <a:p>
            <a:r>
              <a:rPr lang="en-US" dirty="0"/>
              <a:t>Each </a:t>
            </a:r>
            <a:r>
              <a:rPr lang="en-US" dirty="0" err="1"/>
              <a:t>devs</a:t>
            </a:r>
            <a:r>
              <a:rPr lang="en-US" dirty="0"/>
              <a:t> favorite?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EBEEF04-935C-A06F-62F6-BCFF0B291A2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07226" y="2244725"/>
            <a:ext cx="7060200" cy="3912896"/>
          </a:xfrm>
        </p:spPr>
        <p:txBody>
          <a:bodyPr/>
          <a:lstStyle/>
          <a:p>
            <a:r>
              <a:rPr lang="en-US" dirty="0"/>
              <a:t>Only product specifically dedicated to this niche market</a:t>
            </a:r>
          </a:p>
          <a:p>
            <a:r>
              <a:rPr lang="en-US" dirty="0"/>
              <a:t>First beautifully designed product that's both stylish and functional</a:t>
            </a:r>
          </a:p>
          <a:p>
            <a:r>
              <a:rPr lang="en-US" dirty="0"/>
              <a:t>Conducted testing with college students in the area</a:t>
            </a:r>
          </a:p>
          <a:p>
            <a:r>
              <a:rPr lang="en-US" dirty="0"/>
              <a:t>Designed with the help and input of experts in the field 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2643B0-B668-8150-0AAC-AFA1C4310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3696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8B3239-FE1A-45AC-BACA-CC3412D87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C92F81-A6B6-4190-80A1-406B3B4C18B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B916DD8-9028-41F0-AB19-FE384D2009A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{22EAF9E4-A47F-44B7-BCAF-0CDB49356704}tf67498733_win32</Template>
  <TotalTime>16</TotalTime>
  <Words>342</Words>
  <Application>Microsoft Office PowerPoint</Application>
  <PresentationFormat>Widescreen</PresentationFormat>
  <Paragraphs>120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Calisto MT</vt:lpstr>
      <vt:lpstr>Univers Condensed</vt:lpstr>
      <vt:lpstr>ChronicleVTI</vt:lpstr>
      <vt:lpstr>Moffat Bay Lodge </vt:lpstr>
      <vt:lpstr>About us</vt:lpstr>
      <vt:lpstr>Team overview</vt:lpstr>
      <vt:lpstr>Rough prototypes</vt:lpstr>
      <vt:lpstr>Prototypes in action</vt:lpstr>
      <vt:lpstr>ERD AND TESTING</vt:lpstr>
      <vt:lpstr>More testing</vt:lpstr>
      <vt:lpstr>Probably more testing</vt:lpstr>
      <vt:lpstr>Favorite features</vt:lpstr>
      <vt:lpstr>lessons</vt:lpstr>
      <vt:lpstr>Probably delete</vt:lpstr>
      <vt:lpstr>Probably delete</vt:lpstr>
      <vt:lpstr>Probably delte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Jaci Brown</dc:creator>
  <cp:lastModifiedBy>Jaci Brown</cp:lastModifiedBy>
  <cp:revision>2</cp:revision>
  <dcterms:created xsi:type="dcterms:W3CDTF">2024-12-12T17:56:04Z</dcterms:created>
  <dcterms:modified xsi:type="dcterms:W3CDTF">2024-12-12T18:12:22Z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