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9" r:id="rId4"/>
  </p:sldMasterIdLst>
  <p:notesMasterIdLst>
    <p:notesMasterId r:id="rId14"/>
  </p:notesMasterIdLst>
  <p:handoutMasterIdLst>
    <p:handoutMasterId r:id="rId15"/>
  </p:handoutMasterIdLst>
  <p:sldIdLst>
    <p:sldId id="314" r:id="rId5"/>
    <p:sldId id="315" r:id="rId6"/>
    <p:sldId id="316" r:id="rId7"/>
    <p:sldId id="326" r:id="rId8"/>
    <p:sldId id="317" r:id="rId9"/>
    <p:sldId id="318" r:id="rId10"/>
    <p:sldId id="319" r:id="rId11"/>
    <p:sldId id="320"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0" autoAdjust="0"/>
    <p:restoredTop sz="86325" autoAdjust="0"/>
  </p:normalViewPr>
  <p:slideViewPr>
    <p:cSldViewPr snapToGrid="0">
      <p:cViewPr varScale="1">
        <p:scale>
          <a:sx n="48" d="100"/>
          <a:sy n="48" d="100"/>
        </p:scale>
        <p:origin x="52" y="176"/>
      </p:cViewPr>
      <p:guideLst>
        <p:guide orient="horz" pos="3360"/>
        <p:guide pos="3840"/>
      </p:guideLst>
    </p:cSldViewPr>
  </p:slideViewPr>
  <p:outlineViewPr>
    <p:cViewPr>
      <p:scale>
        <a:sx n="33" d="100"/>
        <a:sy n="33" d="100"/>
      </p:scale>
      <p:origin x="0" y="-92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CE25-CCE7-FA11-CE47-C0CF0B0EC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F736DD-B7E2-5D1A-515C-A2E0696DD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3BD2A-408B-E724-6834-044103E071D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7D5AB1B-4C17-6BCA-5D17-FB1E857E2DC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36522BD-842C-B938-20F2-77359E62994A}"/>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014048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D0EF-1C7A-1878-FFEF-57333AC69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5A33A4-F0A9-5127-E274-40EAF6724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829B5-CFF0-E9DC-BF93-304963A9C51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2B96F15-E306-67AB-C338-41913CF7979D}"/>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C81E5BF3-786A-1FA1-D930-B176A4134C4C}"/>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4407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AD5B3-910A-189E-3B32-91C8A642A7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0D576F-54F0-F742-9900-BB23BA0E5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D20D2-9276-9561-FE6C-B96B855C337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68458B9-CE9D-B30A-79A6-38723BF31F0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66E084DD-8F7D-19ED-ADFD-9B4435972D5C}"/>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2939938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1270282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545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264592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3439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07581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6047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55716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396178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885B-244A-C833-DB80-EEA8446CF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C1B91-4A99-B87E-6B8A-5431DE0AEE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60C7A-17C3-F871-E65D-D2AE5A27E16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E8C87E2-A4D2-31BF-FF7A-AC50E15F4B2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D9267A2-B60E-F9F5-AF9C-BEC5FB2F2F25}"/>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873321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5BD9-F631-9E2C-68A3-DE2735571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2D951-8295-B164-646F-A2C5EE49C7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0D412-BB8D-0DC9-C553-5BB17AD01A4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95FB3A-29D1-D69D-5D6F-22EA4558646D}"/>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EFE3E40-1006-550F-3AC5-9C79069EEC99}"/>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2609352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A504-3C5A-066F-4C6E-46494BA58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17F8E-82A6-7E3D-0B2C-0F72B035B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E8683D-227B-E81B-413A-063910BFA0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DC0A9-262A-57B6-0FFE-6803C4B09C6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226CF3FB-1FAB-E18A-FCFC-E5AF7F2AD553}"/>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63B3DF1B-7F0F-F036-9E4E-6A4CA03100FE}"/>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09775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7EB0-C15F-FFC9-848E-E351FAF4C5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B83A2-04A6-CCEF-AA6B-34B466702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4C43C-029C-70E2-0D97-E69E73A13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043FAD-D122-4866-A271-2CC110019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43656-B005-9393-E80C-9638B5641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CF6735-10EC-8B82-BE8B-BAAF66ED1F7C}"/>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ED4BE818-9AB5-3024-1634-08A24436951C}"/>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9077197C-FEC1-C969-90A6-BABEA9D1837B}"/>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909600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236D-7BAA-9456-CAF7-34AE4E53BB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B26AD-35AE-0E03-D2C1-2196DE08ADBD}"/>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D47F8283-A6E8-E494-A18F-B4F1F3104011}"/>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9F6FB300-EA16-B29D-E47E-8201F7C94460}"/>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6328046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F70A2-B52C-0596-4217-9A9EA3934610}"/>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48C8E16E-F6A1-ACA8-B391-724F0127E1D3}"/>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F8C9A5EF-3D5A-82E8-E645-5E45B6DE5C1E}"/>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642702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5A40-7E1F-9CBC-8D05-C2DD4E381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F87AE1-8151-8ABF-DE33-55BDBF054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A35F9A-7A54-6863-0A9B-18271C978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23718-E55B-BF46-8915-7D679A40215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B4334A8-F696-536D-28EA-CE669ADD70A7}"/>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E1A405F9-321B-C6CA-9929-836E53C9E94E}"/>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234465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2E97-9D74-F6EC-2BBE-33887FD45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994AB-73D2-9CF1-0087-73A82101F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E47CA1-A29B-DECD-C22E-B81EC533F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62B43-1D39-6EEE-225E-B87C5BB5AA4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A357EAB-37CA-7827-C218-55DD84579176}"/>
              </a:ext>
            </a:extLst>
          </p:cNvPr>
          <p:cNvSpPr>
            <a:spLocks noGrp="1"/>
          </p:cNvSpPr>
          <p:nvPr>
            <p:ph type="ftr" sz="quarter" idx="11"/>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FFB5C132-0790-449B-745A-13E9C1D3FDCF}"/>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471619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B75E4-8ED5-88EC-C42C-562CB31D5B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9010C4-2A52-F90D-20FD-E8BB1B2C9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CA587-E8B3-C6C3-7D2D-D085B7D44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dirty="0"/>
          </a:p>
        </p:txBody>
      </p:sp>
      <p:sp>
        <p:nvSpPr>
          <p:cNvPr id="5" name="Footer Placeholder 4">
            <a:extLst>
              <a:ext uri="{FF2B5EF4-FFF2-40B4-BE49-F238E27FC236}">
                <a16:creationId xmlns:a16="http://schemas.microsoft.com/office/drawing/2014/main" id="{C7ED85D8-5F42-9F78-677C-A80779710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Pitch Deck</a:t>
            </a:r>
            <a:endParaRPr lang="en-US" dirty="0"/>
          </a:p>
        </p:txBody>
      </p:sp>
      <p:sp>
        <p:nvSpPr>
          <p:cNvPr id="6" name="Slide Number Placeholder 5">
            <a:extLst>
              <a:ext uri="{FF2B5EF4-FFF2-40B4-BE49-F238E27FC236}">
                <a16:creationId xmlns:a16="http://schemas.microsoft.com/office/drawing/2014/main" id="{B405BCD6-2DBD-BC6D-A91A-BCA25B219F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316521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4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4907280" y="294639"/>
            <a:ext cx="6868160" cy="2174241"/>
          </a:xfrm>
        </p:spPr>
        <p:txBody>
          <a:bodyPr/>
          <a:lstStyle/>
          <a:p>
            <a:pPr algn="r"/>
            <a:r>
              <a:rPr lang="en-US" dirty="0"/>
              <a:t>Group 9</a:t>
            </a:r>
            <a:br>
              <a:rPr lang="en-US" dirty="0"/>
            </a:br>
            <a:r>
              <a:rPr lang="en-US" dirty="0"/>
              <a:t>Wilson Financial</a:t>
            </a:r>
          </a:p>
        </p:txBody>
      </p:sp>
      <p:sp>
        <p:nvSpPr>
          <p:cNvPr id="3" name="TextBox 2">
            <a:extLst>
              <a:ext uri="{FF2B5EF4-FFF2-40B4-BE49-F238E27FC236}">
                <a16:creationId xmlns:a16="http://schemas.microsoft.com/office/drawing/2014/main" id="{75E04738-5F09-026B-E096-A44C3A79FDF0}"/>
              </a:ext>
            </a:extLst>
          </p:cNvPr>
          <p:cNvSpPr txBox="1"/>
          <p:nvPr/>
        </p:nvSpPr>
        <p:spPr>
          <a:xfrm>
            <a:off x="8295861" y="4389121"/>
            <a:ext cx="3333849" cy="1631216"/>
          </a:xfrm>
          <a:prstGeom prst="rect">
            <a:avLst/>
          </a:prstGeom>
          <a:noFill/>
        </p:spPr>
        <p:txBody>
          <a:bodyPr wrap="square" rtlCol="0">
            <a:spAutoFit/>
          </a:bodyPr>
          <a:lstStyle/>
          <a:p>
            <a:pPr algn="r"/>
            <a:r>
              <a:rPr lang="en-US" sz="2000" dirty="0">
                <a:solidFill>
                  <a:schemeClr val="bg1"/>
                </a:solidFill>
              </a:rPr>
              <a:t>Members: </a:t>
            </a:r>
          </a:p>
          <a:p>
            <a:pPr algn="r"/>
            <a:r>
              <a:rPr lang="en-US" sz="2000" dirty="0">
                <a:solidFill>
                  <a:schemeClr val="bg1"/>
                </a:solidFill>
              </a:rPr>
              <a:t>Amanda Riley</a:t>
            </a:r>
          </a:p>
          <a:p>
            <a:pPr algn="r"/>
            <a:r>
              <a:rPr lang="en-US" sz="2000" dirty="0">
                <a:solidFill>
                  <a:schemeClr val="bg1"/>
                </a:solidFill>
              </a:rPr>
              <a:t>Jaci Brown</a:t>
            </a:r>
          </a:p>
          <a:p>
            <a:pPr algn="r"/>
            <a:r>
              <a:rPr lang="en-US" sz="2000" dirty="0" err="1">
                <a:solidFill>
                  <a:schemeClr val="bg1"/>
                </a:solidFill>
              </a:rPr>
              <a:t>Hlee</a:t>
            </a:r>
            <a:r>
              <a:rPr lang="en-US" sz="2000" dirty="0">
                <a:solidFill>
                  <a:schemeClr val="bg1"/>
                </a:solidFill>
              </a:rPr>
              <a:t> Xiong</a:t>
            </a:r>
            <a:br>
              <a:rPr lang="en-US" sz="2000" dirty="0">
                <a:solidFill>
                  <a:schemeClr val="bg1"/>
                </a:solidFill>
              </a:rPr>
            </a:br>
            <a:r>
              <a:rPr lang="en-US" sz="2000" dirty="0">
                <a:solidFill>
                  <a:schemeClr val="bg1"/>
                </a:solidFill>
              </a:rPr>
              <a:t>Gabriel Sanchez-Jorgensen</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399" y="490330"/>
            <a:ext cx="5420139" cy="1088888"/>
          </a:xfrm>
        </p:spPr>
        <p:txBody>
          <a:bodyPr>
            <a:normAutofit/>
          </a:bodyPr>
          <a:lstStyle/>
          <a:p>
            <a:r>
              <a:rPr lang="en-US" sz="4000" dirty="0"/>
              <a:t>Case study summary:</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369206"/>
            <a:ext cx="5181600" cy="3128963"/>
          </a:xfrm>
        </p:spPr>
        <p:txBody>
          <a:bodyPr>
            <a:normAutofit/>
          </a:bodyPr>
          <a:lstStyle/>
          <a:p>
            <a:r>
              <a:rPr lang="en-US" dirty="0"/>
              <a:t>We agreed to work on Wilson Financial, which involved a small financial advisement firm in rural New Mexico. The owners, Ned and Jake Wilson, had many things they wanted to  review to ensure they were maintaining a profitable business and optimal customer service.</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437892" y="5314224"/>
            <a:ext cx="7301377" cy="1084729"/>
          </a:xfrm>
        </p:spPr>
        <p:txBody>
          <a:bodyPr>
            <a:normAutofit/>
          </a:bodyPr>
          <a:lstStyle/>
          <a:p>
            <a:r>
              <a:rPr lang="en-US" dirty="0"/>
              <a:t>Rules and assumptions</a:t>
            </a:r>
            <a:endParaRPr lang="en-US" dirty="0">
              <a:highlight>
                <a:srgbClr val="FFFF00"/>
              </a:highlight>
            </a:endParaRPr>
          </a:p>
        </p:txBody>
      </p:sp>
      <p:sp>
        <p:nvSpPr>
          <p:cNvPr id="7" name="TextBox 6">
            <a:extLst>
              <a:ext uri="{FF2B5EF4-FFF2-40B4-BE49-F238E27FC236}">
                <a16:creationId xmlns:a16="http://schemas.microsoft.com/office/drawing/2014/main" id="{89209611-E142-8473-EBD6-0C9461881638}"/>
              </a:ext>
            </a:extLst>
          </p:cNvPr>
          <p:cNvSpPr txBox="1"/>
          <p:nvPr/>
        </p:nvSpPr>
        <p:spPr>
          <a:xfrm>
            <a:off x="1369083" y="1163444"/>
            <a:ext cx="4726917" cy="3754874"/>
          </a:xfrm>
          <a:prstGeom prst="rect">
            <a:avLst/>
          </a:prstGeom>
          <a:noFill/>
        </p:spPr>
        <p:txBody>
          <a:bodyPr wrap="square" rtlCol="0">
            <a:spAutoFit/>
          </a:bodyPr>
          <a:lstStyle/>
          <a:p>
            <a:pPr algn="ctr"/>
            <a:r>
              <a:rPr lang="en-US" sz="2000" b="1" dirty="0">
                <a:solidFill>
                  <a:schemeClr val="bg1"/>
                </a:solidFill>
              </a:rPr>
              <a:t>Business Rules (Clients, Accounts, Transactions)</a:t>
            </a:r>
          </a:p>
          <a:p>
            <a:pPr algn="ctr"/>
            <a:endParaRPr lang="en-US" sz="2000" b="1" dirty="0">
              <a:solidFill>
                <a:schemeClr val="bg1"/>
              </a:solidFill>
            </a:endParaRPr>
          </a:p>
          <a:p>
            <a:pPr marL="285750" indent="-285750">
              <a:buFont typeface="Arial" panose="020B0604020202020204" pitchFamily="34" charset="0"/>
              <a:buChar char="•"/>
            </a:pPr>
            <a:r>
              <a:rPr lang="en-US" sz="2000" dirty="0">
                <a:solidFill>
                  <a:schemeClr val="bg1"/>
                </a:solidFill>
              </a:rPr>
              <a:t>A client may have multiple accounts. </a:t>
            </a:r>
          </a:p>
          <a:p>
            <a:pPr marL="285750" indent="-285750">
              <a:buFont typeface="Arial" panose="020B0604020202020204" pitchFamily="34" charset="0"/>
              <a:buChar char="•"/>
            </a:pPr>
            <a:r>
              <a:rPr lang="en-US" sz="2000" dirty="0">
                <a:solidFill>
                  <a:schemeClr val="bg1"/>
                </a:solidFill>
              </a:rPr>
              <a:t>A client can be associated with multiple transactions.</a:t>
            </a:r>
          </a:p>
          <a:p>
            <a:pPr marL="285750" indent="-285750">
              <a:buFont typeface="Arial" panose="020B0604020202020204" pitchFamily="34" charset="0"/>
              <a:buChar char="•"/>
            </a:pPr>
            <a:r>
              <a:rPr lang="en-US" sz="2000" dirty="0">
                <a:solidFill>
                  <a:schemeClr val="bg1"/>
                </a:solidFill>
              </a:rPr>
              <a:t>Each account is exclusively owned by a single client.</a:t>
            </a:r>
          </a:p>
          <a:p>
            <a:pPr marL="285750" indent="-285750">
              <a:buFont typeface="Arial" panose="020B0604020202020204" pitchFamily="34" charset="0"/>
              <a:buChar char="•"/>
            </a:pPr>
            <a:r>
              <a:rPr lang="en-US" sz="2000" dirty="0">
                <a:solidFill>
                  <a:schemeClr val="bg1"/>
                </a:solidFill>
              </a:rPr>
              <a:t>An account may have multiple transactions, but a transaction will belong to only one account. </a:t>
            </a:r>
          </a:p>
          <a:p>
            <a:endParaRPr lang="en-US" dirty="0"/>
          </a:p>
        </p:txBody>
      </p:sp>
      <p:sp>
        <p:nvSpPr>
          <p:cNvPr id="9" name="TextBox 8">
            <a:extLst>
              <a:ext uri="{FF2B5EF4-FFF2-40B4-BE49-F238E27FC236}">
                <a16:creationId xmlns:a16="http://schemas.microsoft.com/office/drawing/2014/main" id="{78722104-32DE-541A-72D1-65DD069C2B82}"/>
              </a:ext>
            </a:extLst>
          </p:cNvPr>
          <p:cNvSpPr txBox="1"/>
          <p:nvPr/>
        </p:nvSpPr>
        <p:spPr>
          <a:xfrm>
            <a:off x="6866254" y="1163444"/>
            <a:ext cx="4451103" cy="4633704"/>
          </a:xfrm>
          <a:prstGeom prst="rect">
            <a:avLst/>
          </a:prstGeom>
          <a:noFill/>
        </p:spPr>
        <p:txBody>
          <a:bodyPr wrap="square">
            <a:spAutoFit/>
          </a:bodyPr>
          <a:lstStyle/>
          <a:p>
            <a:pPr marL="0" marR="0" algn="ctr">
              <a:lnSpc>
                <a:spcPct val="107000"/>
              </a:lnSpc>
              <a:spcBef>
                <a:spcPts val="0"/>
              </a:spcBef>
              <a:spcAft>
                <a:spcPts val="800"/>
              </a:spcAft>
            </a:pPr>
            <a:r>
              <a:rPr lang="en-US" sz="2000" b="1" kern="100" dirty="0">
                <a:solidFill>
                  <a:schemeClr val="bg1"/>
                </a:solidFill>
                <a:effectLst/>
                <a:ea typeface="Times New Roman" panose="02020603050405020304" pitchFamily="18" charset="0"/>
                <a:cs typeface="Times New Roman" panose="02020603050405020304" pitchFamily="18" charset="0"/>
              </a:rPr>
              <a:t>Assumptions</a:t>
            </a:r>
          </a:p>
          <a:p>
            <a:pPr marL="0" marR="0" algn="ctr">
              <a:lnSpc>
                <a:spcPct val="107000"/>
              </a:lnSpc>
              <a:spcBef>
                <a:spcPts val="0"/>
              </a:spcBef>
              <a:spcAft>
                <a:spcPts val="800"/>
              </a:spcAft>
            </a:pPr>
            <a:endParaRPr lang="en-US" sz="2000" kern="1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solidFill>
                  <a:schemeClr val="bg1"/>
                </a:solidFill>
                <a:ea typeface="Times New Roman" panose="02020603050405020304" pitchFamily="18" charset="0"/>
                <a:cs typeface="Times New Roman" panose="02020603050405020304" pitchFamily="18" charset="0"/>
              </a:rPr>
              <a:t>All table values were assumed for our example database purposes, including account types, and names.</a:t>
            </a:r>
            <a:r>
              <a:rPr lang="en-US" sz="2000" dirty="0">
                <a:solidFill>
                  <a:schemeClr val="bg1"/>
                </a:solidFill>
              </a:rPr>
              <a:t> In order to calculate clients added in the last 6 months, we also assumed this meant specifically between September 1</a:t>
            </a:r>
            <a:r>
              <a:rPr lang="en-US" sz="2000" baseline="30000" dirty="0">
                <a:solidFill>
                  <a:schemeClr val="bg1"/>
                </a:solidFill>
              </a:rPr>
              <a:t>st</a:t>
            </a:r>
            <a:r>
              <a:rPr lang="en-US" sz="2000" dirty="0">
                <a:solidFill>
                  <a:schemeClr val="bg1"/>
                </a:solidFill>
              </a:rPr>
              <a:t>, 2023 and March 1</a:t>
            </a:r>
            <a:r>
              <a:rPr lang="en-US" sz="2000" baseline="30000" dirty="0">
                <a:solidFill>
                  <a:schemeClr val="bg1"/>
                </a:solidFill>
              </a:rPr>
              <a:t>st</a:t>
            </a:r>
            <a:r>
              <a:rPr lang="en-US" sz="2000" dirty="0">
                <a:solidFill>
                  <a:schemeClr val="bg1"/>
                </a:solidFill>
              </a:rPr>
              <a:t>, 2024.</a:t>
            </a:r>
            <a:r>
              <a:rPr lang="en-US" sz="2000" kern="100" dirty="0">
                <a:solidFill>
                  <a:schemeClr val="bg1"/>
                </a:solidFill>
                <a:ea typeface="Times New Roman" panose="02020603050405020304" pitchFamily="18" charset="0"/>
                <a:cs typeface="Times New Roman" panose="02020603050405020304" pitchFamily="18" charset="0"/>
              </a:rPr>
              <a:t> Additionally, we assumed no responsibility for actual transactions, only analysis of their records. </a:t>
            </a:r>
            <a:endParaRPr lang="en-US" sz="2000" kern="100" dirty="0">
              <a:solidFill>
                <a:schemeClr val="bg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88DB-2765-D416-2D55-BC1BC37E7F3E}"/>
              </a:ext>
            </a:extLst>
          </p:cNvPr>
          <p:cNvSpPr>
            <a:spLocks noGrp="1"/>
          </p:cNvSpPr>
          <p:nvPr>
            <p:ph type="title"/>
          </p:nvPr>
        </p:nvSpPr>
        <p:spPr>
          <a:xfrm>
            <a:off x="6096000" y="398699"/>
            <a:ext cx="5559706" cy="801073"/>
          </a:xfrm>
        </p:spPr>
        <p:txBody>
          <a:bodyPr>
            <a:normAutofit fontScale="90000"/>
          </a:bodyPr>
          <a:lstStyle/>
          <a:p>
            <a:r>
              <a:rPr lang="en-US" dirty="0">
                <a:solidFill>
                  <a:schemeClr val="bg1"/>
                </a:solidFill>
              </a:rPr>
              <a:t>ERD &amp; Database setup</a:t>
            </a:r>
          </a:p>
        </p:txBody>
      </p:sp>
      <p:pic>
        <p:nvPicPr>
          <p:cNvPr id="4" name="Picture 3" descr="A black screen with white text&#10;&#10;Description automatically generated">
            <a:extLst>
              <a:ext uri="{FF2B5EF4-FFF2-40B4-BE49-F238E27FC236}">
                <a16:creationId xmlns:a16="http://schemas.microsoft.com/office/drawing/2014/main" id="{ABEA1B16-A0DE-8526-CF6C-4816A370A215}"/>
              </a:ext>
            </a:extLst>
          </p:cNvPr>
          <p:cNvPicPr>
            <a:picLocks noChangeAspect="1"/>
          </p:cNvPicPr>
          <p:nvPr/>
        </p:nvPicPr>
        <p:blipFill>
          <a:blip r:embed="rId2"/>
          <a:stretch>
            <a:fillRect/>
          </a:stretch>
        </p:blipFill>
        <p:spPr>
          <a:xfrm>
            <a:off x="670324" y="272956"/>
            <a:ext cx="4819650" cy="2600325"/>
          </a:xfrm>
          <a:prstGeom prst="rect">
            <a:avLst/>
          </a:prstGeom>
        </p:spPr>
      </p:pic>
      <p:pic>
        <p:nvPicPr>
          <p:cNvPr id="21" name="Content Placeholder 20" descr="A diagram of a entity relationships in beginner database development.">
            <a:extLst>
              <a:ext uri="{FF2B5EF4-FFF2-40B4-BE49-F238E27FC236}">
                <a16:creationId xmlns:a16="http://schemas.microsoft.com/office/drawing/2014/main" id="{72B2A547-D62D-CD0F-4083-B45E04B88C59}"/>
              </a:ext>
            </a:extLst>
          </p:cNvPr>
          <p:cNvPicPr>
            <a:picLocks noGrp="1" noChangeAspect="1"/>
          </p:cNvPicPr>
          <p:nvPr>
            <p:ph sz="quarter" idx="10"/>
          </p:nvPr>
        </p:nvPicPr>
        <p:blipFill rotWithShape="1">
          <a:blip r:embed="rId3"/>
          <a:srcRect l="4887" t="30168"/>
          <a:stretch/>
        </p:blipFill>
        <p:spPr>
          <a:xfrm>
            <a:off x="1370355" y="1573118"/>
            <a:ext cx="8239237" cy="4663479"/>
          </a:xfrm>
        </p:spPr>
      </p:pic>
      <p:pic>
        <p:nvPicPr>
          <p:cNvPr id="6" name="Picture 5" descr="A black screen with white text&#10;&#10;Description automatically generated">
            <a:extLst>
              <a:ext uri="{FF2B5EF4-FFF2-40B4-BE49-F238E27FC236}">
                <a16:creationId xmlns:a16="http://schemas.microsoft.com/office/drawing/2014/main" id="{2AF77274-67D6-6A92-FF70-0A45C2312201}"/>
              </a:ext>
            </a:extLst>
          </p:cNvPr>
          <p:cNvPicPr>
            <a:picLocks noChangeAspect="1"/>
          </p:cNvPicPr>
          <p:nvPr/>
        </p:nvPicPr>
        <p:blipFill>
          <a:blip r:embed="rId4"/>
          <a:stretch>
            <a:fillRect/>
          </a:stretch>
        </p:blipFill>
        <p:spPr>
          <a:xfrm>
            <a:off x="6329156" y="4454387"/>
            <a:ext cx="5438775" cy="2209800"/>
          </a:xfrm>
          <a:prstGeom prst="rect">
            <a:avLst/>
          </a:prstGeom>
        </p:spPr>
      </p:pic>
    </p:spTree>
    <p:extLst>
      <p:ext uri="{BB962C8B-B14F-4D97-AF65-F5344CB8AC3E}">
        <p14:creationId xmlns:p14="http://schemas.microsoft.com/office/powerpoint/2010/main" val="383390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1320166" y="0"/>
            <a:ext cx="4805997" cy="2689629"/>
          </a:xfrm>
        </p:spPr>
        <p:txBody>
          <a:bodyPr/>
          <a:lstStyle/>
          <a:p>
            <a:r>
              <a:rPr lang="en-US" dirty="0"/>
              <a:t>Reports and solutions</a:t>
            </a:r>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4164841" y="3462694"/>
            <a:ext cx="4805997" cy="2389736"/>
          </a:xfrm>
        </p:spPr>
        <p:txBody>
          <a:bodyPr/>
          <a:lstStyle/>
          <a:p>
            <a:r>
              <a:rPr lang="en-US" dirty="0"/>
              <a:t>The Wilson brothers had many questions they wanted to consider about the business. We were able to answer several for them. </a:t>
            </a:r>
          </a:p>
        </p:txBody>
      </p:sp>
    </p:spTree>
    <p:extLst>
      <p:ext uri="{BB962C8B-B14F-4D97-AF65-F5344CB8AC3E}">
        <p14:creationId xmlns:p14="http://schemas.microsoft.com/office/powerpoint/2010/main" val="5617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normAutofit/>
          </a:bodyPr>
          <a:lstStyle/>
          <a:p>
            <a:r>
              <a:rPr lang="en-US" sz="4800" dirty="0"/>
              <a:t>Question/Report 1:</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0" indent="0">
              <a:buNone/>
            </a:pPr>
            <a:r>
              <a:rPr lang="en-US" b="1" dirty="0"/>
              <a:t>How many clients have been added for each of the past six months?</a:t>
            </a:r>
            <a:br>
              <a:rPr lang="en-US" b="1" dirty="0"/>
            </a:br>
            <a:r>
              <a:rPr lang="en-US" dirty="0"/>
              <a:t>We derived the month that each client was added based on the full date they were added. Then, we limited our query to the last six months and showed which clients were added in each month. Two clients were added in September, and one was added each in December and January. This could help the business decide if they are getting enough new clients regularly.</a:t>
            </a:r>
            <a:endParaRPr lang="en-US" b="1" dirty="0"/>
          </a:p>
          <a:p>
            <a:pPr marL="0" indent="0">
              <a:spcBef>
                <a:spcPts val="0"/>
              </a:spcBef>
              <a:spcAft>
                <a:spcPts val="1200"/>
              </a:spcAft>
              <a:buNone/>
            </a:pP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6" name="Picture 5" descr="A white background with black text&#10;&#10;Description automatically generated">
            <a:extLst>
              <a:ext uri="{FF2B5EF4-FFF2-40B4-BE49-F238E27FC236}">
                <a16:creationId xmlns:a16="http://schemas.microsoft.com/office/drawing/2014/main" id="{87077680-D75F-DF9B-C586-CFF149EA68DF}"/>
              </a:ext>
            </a:extLst>
          </p:cNvPr>
          <p:cNvPicPr>
            <a:picLocks noChangeAspect="1"/>
          </p:cNvPicPr>
          <p:nvPr/>
        </p:nvPicPr>
        <p:blipFill>
          <a:blip r:embed="rId3"/>
          <a:stretch>
            <a:fillRect/>
          </a:stretch>
        </p:blipFill>
        <p:spPr>
          <a:xfrm>
            <a:off x="3009626" y="4759943"/>
            <a:ext cx="5449068" cy="14071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0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378107" y="532603"/>
            <a:ext cx="4896678" cy="1164304"/>
          </a:xfrm>
        </p:spPr>
        <p:txBody>
          <a:bodyPr/>
          <a:lstStyle/>
          <a:p>
            <a:r>
              <a:rPr lang="en-US" dirty="0"/>
              <a:t>Question/Report 2</a:t>
            </a:r>
          </a:p>
        </p:txBody>
      </p:sp>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378106" y="1852551"/>
            <a:ext cx="9264657" cy="4001983"/>
          </a:xfrm>
        </p:spPr>
        <p:txBody>
          <a:bodyPr>
            <a:normAutofit/>
          </a:bodyPr>
          <a:lstStyle/>
          <a:p>
            <a:r>
              <a:rPr lang="en-US" b="1" dirty="0"/>
              <a:t>What is the average amount of assets (in currency) for the entire client list?</a:t>
            </a:r>
          </a:p>
          <a:p>
            <a:br>
              <a:rPr lang="en-US" b="1" dirty="0"/>
            </a:br>
            <a:r>
              <a:rPr lang="en-US" dirty="0"/>
              <a:t>To display this, we summed up all of the positive and negative transactions (deposits and withdrawals) for each client in order to get total assets, and used the SQL average function to determine the average. This report gives the business a picture of how many assets they are managing, and in particular how much wealth each of their individual clients is investing with them.</a:t>
            </a:r>
            <a:endParaRPr lang="en-US" b="1" dirty="0"/>
          </a:p>
          <a:p>
            <a:endParaRPr lang="en-US" noProof="1"/>
          </a:p>
        </p:txBody>
      </p:sp>
      <p:pic>
        <p:nvPicPr>
          <p:cNvPr id="7" name="Picture 6" descr="A close-up of a number&#10;&#10;Description automatically generated">
            <a:extLst>
              <a:ext uri="{FF2B5EF4-FFF2-40B4-BE49-F238E27FC236}">
                <a16:creationId xmlns:a16="http://schemas.microsoft.com/office/drawing/2014/main" id="{F051143B-3529-CEB1-A636-738FF42B48EB}"/>
              </a:ext>
            </a:extLst>
          </p:cNvPr>
          <p:cNvPicPr>
            <a:picLocks noChangeAspect="1"/>
          </p:cNvPicPr>
          <p:nvPr/>
        </p:nvPicPr>
        <p:blipFill>
          <a:blip r:embed="rId3"/>
          <a:stretch>
            <a:fillRect/>
          </a:stretch>
        </p:blipFill>
        <p:spPr>
          <a:xfrm>
            <a:off x="2549237" y="4689453"/>
            <a:ext cx="8216887" cy="1165081"/>
          </a:xfrm>
          <a:prstGeom prst="rect">
            <a:avLst/>
          </a:prstGeom>
        </p:spPr>
      </p:pic>
    </p:spTree>
    <p:extLst>
      <p:ext uri="{BB962C8B-B14F-4D97-AF65-F5344CB8AC3E}">
        <p14:creationId xmlns:p14="http://schemas.microsoft.com/office/powerpoint/2010/main" val="17604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p:txBody>
          <a:bodyPr>
            <a:normAutofit/>
          </a:bodyPr>
          <a:lstStyle/>
          <a:p>
            <a:r>
              <a:rPr lang="en-US" sz="4800" dirty="0"/>
              <a:t>Question/Report 3</a:t>
            </a:r>
          </a:p>
        </p:txBody>
      </p:sp>
      <p:sp>
        <p:nvSpPr>
          <p:cNvPr id="7" name="Content Placeholder 6">
            <a:extLst>
              <a:ext uri="{FF2B5EF4-FFF2-40B4-BE49-F238E27FC236}">
                <a16:creationId xmlns:a16="http://schemas.microsoft.com/office/drawing/2014/main" id="{F05505B8-3968-021E-4DD3-3614E1183908}"/>
              </a:ext>
            </a:extLst>
          </p:cNvPr>
          <p:cNvSpPr>
            <a:spLocks noGrp="1"/>
          </p:cNvSpPr>
          <p:nvPr>
            <p:ph sz="quarter" idx="10"/>
          </p:nvPr>
        </p:nvSpPr>
        <p:spPr>
          <a:xfrm>
            <a:off x="914399" y="1828405"/>
            <a:ext cx="8176592" cy="4338716"/>
          </a:xfrm>
        </p:spPr>
        <p:txBody>
          <a:bodyPr/>
          <a:lstStyle/>
          <a:p>
            <a:pPr marL="0" indent="0">
              <a:buNone/>
            </a:pPr>
            <a:r>
              <a:rPr lang="en-US" b="1" dirty="0"/>
              <a:t>How many clients have a high number (more than 10 a month) of transactions?</a:t>
            </a:r>
            <a:br>
              <a:rPr lang="en-US" b="1" dirty="0"/>
            </a:br>
            <a:r>
              <a:rPr lang="en-US" dirty="0"/>
              <a:t>For this report, we collected the number of transactions for each client in each given month, and then displayed a row for each month when a given client had more than 10. This occurred three times with David Smith (which would him more of a habitual high-transaction client), and once with Elena Martinez. The business might decide based on transaction frequency to implement or do away with transaction-based fees.</a:t>
            </a:r>
            <a:endParaRPr lang="en-US" b="1" dirty="0"/>
          </a:p>
          <a:p>
            <a:endParaRPr lang="en-US" dirty="0"/>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9" name="Picture 8" descr="A white background with black text&#10;&#10;Description automatically generated">
            <a:extLst>
              <a:ext uri="{FF2B5EF4-FFF2-40B4-BE49-F238E27FC236}">
                <a16:creationId xmlns:a16="http://schemas.microsoft.com/office/drawing/2014/main" id="{FEF79C88-725B-76EF-2076-60082CBF4271}"/>
              </a:ext>
            </a:extLst>
          </p:cNvPr>
          <p:cNvPicPr>
            <a:picLocks noChangeAspect="1"/>
          </p:cNvPicPr>
          <p:nvPr/>
        </p:nvPicPr>
        <p:blipFill>
          <a:blip r:embed="rId3"/>
          <a:stretch>
            <a:fillRect/>
          </a:stretch>
        </p:blipFill>
        <p:spPr>
          <a:xfrm>
            <a:off x="3588310" y="4658535"/>
            <a:ext cx="5674545" cy="1137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3040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p:txBody>
          <a:bodyPr/>
          <a:lstStyle/>
          <a:p>
            <a:r>
              <a:rPr lang="en-US" dirty="0"/>
              <a:t>Group 9</a:t>
            </a:r>
          </a:p>
          <a:p>
            <a:r>
              <a:rPr lang="en-US" dirty="0"/>
              <a:t>CSD 310 Case Study Presentation</a:t>
            </a:r>
          </a:p>
          <a:p>
            <a:r>
              <a:rPr lang="en-US" dirty="0"/>
              <a:t>Jaci Brown</a:t>
            </a:r>
          </a:p>
          <a:p>
            <a:r>
              <a:rPr lang="en-US" dirty="0"/>
              <a:t>Amanda Riley</a:t>
            </a:r>
          </a:p>
          <a:p>
            <a:r>
              <a:rPr lang="en-US" dirty="0"/>
              <a:t>Gabriel Sanchez-Jorgensen</a:t>
            </a:r>
          </a:p>
          <a:p>
            <a:r>
              <a:rPr lang="en-US" dirty="0" err="1"/>
              <a:t>Hlee</a:t>
            </a:r>
            <a:r>
              <a:rPr lang="en-US" dirty="0"/>
              <a:t> Xiong</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1287</TotalTime>
  <Words>528</Words>
  <Application>Microsoft Office PowerPoint</Application>
  <PresentationFormat>Widescreen</PresentationFormat>
  <Paragraphs>46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Times New Roman</vt:lpstr>
      <vt:lpstr>Office Theme</vt:lpstr>
      <vt:lpstr>Group 9 Wilson Financial</vt:lpstr>
      <vt:lpstr>Case study summary:</vt:lpstr>
      <vt:lpstr>Rules and assumptions</vt:lpstr>
      <vt:lpstr>ERD &amp; Database setup</vt:lpstr>
      <vt:lpstr>Reports and solutions</vt:lpstr>
      <vt:lpstr>Question/Report 1:</vt:lpstr>
      <vt:lpstr>Question/Report 2</vt:lpstr>
      <vt:lpstr>Question/Report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 Wilson Financial</dc:title>
  <dc:creator>Jaci Brown</dc:creator>
  <cp:lastModifiedBy>Jaci Brown</cp:lastModifiedBy>
  <cp:revision>5</cp:revision>
  <dcterms:created xsi:type="dcterms:W3CDTF">2024-03-06T02:55:35Z</dcterms:created>
  <dcterms:modified xsi:type="dcterms:W3CDTF">2024-03-07T03:00:35Z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