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9.jpeg" ContentType="image/jpeg"/>
  <Override PartName="/ppt/media/image28.png" ContentType="image/png"/>
  <Override PartName="/ppt/media/image5.png" ContentType="image/png"/>
  <Override PartName="/ppt/media/image35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8280" y="16200"/>
            <a:ext cx="8825760" cy="279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98280" y="16200"/>
            <a:ext cx="8825760" cy="279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8280" y="16200"/>
            <a:ext cx="8825760" cy="279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8280" y="4680"/>
            <a:ext cx="8825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9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5760" cy="6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0" y="657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656280"/>
            <a:ext cx="914328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5760" cy="60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github.com/isamumu/ECE532" TargetMode="External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13000"/>
          </a:bodyPr>
          <a:p>
            <a:pPr>
              <a:lnSpc>
                <a:spcPct val="100000"/>
              </a:lnSpc>
            </a:pPr>
            <a:r>
              <a:rPr b="1" lang="en-CA" sz="4800" spc="-1" strike="noStrike">
                <a:solidFill>
                  <a:srgbClr val="d9d2e9"/>
                </a:solidFill>
                <a:latin typeface="Roboto"/>
                <a:ea typeface="Roboto"/>
              </a:rPr>
              <a:t>H.263 Media Compression Broadcast on FPGAs</a:t>
            </a:r>
            <a:r>
              <a:rPr b="0" lang="en-CA" sz="4800" spc="-1" strike="noStrike">
                <a:solidFill>
                  <a:srgbClr val="737373"/>
                </a:solidFill>
                <a:latin typeface="Roboto"/>
                <a:ea typeface="Roboto"/>
              </a:rPr>
              <a:t> </a:t>
            </a:r>
            <a:br/>
            <a:r>
              <a:rPr b="0" lang="en-CA" sz="4800" spc="-1" strike="noStrike">
                <a:solidFill>
                  <a:srgbClr val="ffffff"/>
                </a:solidFill>
                <a:latin typeface="Roboto"/>
                <a:ea typeface="Roboto"/>
              </a:rPr>
              <a:t>Final Demo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90600" y="279432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Group 4 (Justin Hai, Yufeng Zhou, Isamu Poy)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Initial Goals vs Final Demo (Other Changes)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74400" y="812160"/>
            <a:ext cx="8143560" cy="52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16800">
              <a:lnSpc>
                <a:spcPct val="200000"/>
              </a:lnSpc>
              <a:buClr>
                <a:srgbClr val="000000"/>
              </a:buClr>
              <a:buFont typeface="Roboto"/>
              <a:buChar char="-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Switched to </a:t>
            </a: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Fixed Point Arithmetic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 rather than </a:t>
            </a: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Floats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Roboto"/>
              <a:buChar char="-"/>
            </a:pPr>
            <a:r>
              <a:rPr b="1" lang="en-CA" sz="1400" spc="-1" strike="noStrike">
                <a:solidFill>
                  <a:srgbClr val="38761d"/>
                </a:solidFill>
                <a:latin typeface="Roboto"/>
                <a:ea typeface="Roboto"/>
              </a:rPr>
              <a:t>Reason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: Floats take up more memory, which is not abundant on FPGA 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200000"/>
              </a:lnSpc>
              <a:buClr>
                <a:srgbClr val="000000"/>
              </a:buClr>
              <a:buFont typeface="Roboto"/>
              <a:buChar char="-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Demo with 1 image rather than a demo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Roboto"/>
              <a:buChar char="-"/>
            </a:pPr>
            <a:r>
              <a:rPr b="1" lang="en-CA" sz="1400" spc="-1" strike="noStrike">
                <a:solidFill>
                  <a:srgbClr val="38761d"/>
                </a:solidFill>
                <a:latin typeface="Roboto"/>
                <a:ea typeface="Roboto"/>
              </a:rPr>
              <a:t>Reason: 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Time constraints, and showing functionality with 1 image means that it will work with video frames, since that will be just a collection of images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200000"/>
              </a:lnSpc>
              <a:buClr>
                <a:srgbClr val="000000"/>
              </a:buClr>
              <a:buFont typeface="Roboto"/>
              <a:buChar char="-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Switched to using </a:t>
            </a: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TEMAC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 adapter rather than </a:t>
            </a: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Ethernet Lite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Roboto"/>
              <a:buChar char="-"/>
            </a:pPr>
            <a:r>
              <a:rPr b="1" lang="en-CA" sz="1400" spc="-1" strike="noStrike">
                <a:solidFill>
                  <a:srgbClr val="38761d"/>
                </a:solidFill>
                <a:latin typeface="Roboto"/>
                <a:ea typeface="Roboto"/>
              </a:rPr>
              <a:t>Reason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: System required data to be sent from the microblaze through the pipeline. Thus, in order to do so, we had to facilitate FPGA connection via IP cores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200000"/>
              </a:lnSpc>
              <a:buClr>
                <a:srgbClr val="000000"/>
              </a:buClr>
              <a:buFont typeface="Roboto"/>
              <a:buChar char="-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Utilize </a:t>
            </a: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DDR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 memory on microblaze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-"/>
            </a:pPr>
            <a:r>
              <a:rPr b="1" lang="en-CA" sz="1400" spc="-1" strike="noStrike">
                <a:solidFill>
                  <a:srgbClr val="38761d"/>
                </a:solidFill>
                <a:latin typeface="Roboto"/>
                <a:ea typeface="Roboto"/>
              </a:rPr>
              <a:t>Reason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: BRAM is not enough to store the pixel values we needed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2950" spc="-1" strike="noStrike">
                <a:solidFill>
                  <a:srgbClr val="ffffff"/>
                </a:solidFill>
                <a:latin typeface="Roboto"/>
                <a:ea typeface="Roboto"/>
              </a:rPr>
              <a:t>Detailed Project Implementation </a:t>
            </a:r>
            <a:endParaRPr b="0" lang="en-CA" sz="2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2950" spc="-1" strike="noStrike">
                <a:solidFill>
                  <a:srgbClr val="ffffff"/>
                </a:solidFill>
                <a:latin typeface="Roboto"/>
                <a:ea typeface="Roboto"/>
              </a:rPr>
              <a:t>Desktop to FPGA communication</a:t>
            </a:r>
            <a:endParaRPr b="0" lang="en-CA" sz="2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UART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74" name="Google Shape;185;p26" descr=""/>
          <p:cNvPicPr/>
          <p:nvPr/>
        </p:nvPicPr>
        <p:blipFill>
          <a:blip r:embed="rId1"/>
          <a:stretch/>
        </p:blipFill>
        <p:spPr>
          <a:xfrm>
            <a:off x="409680" y="1954440"/>
            <a:ext cx="1547640" cy="154764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186;p26" descr=""/>
          <p:cNvPicPr/>
          <p:nvPr/>
        </p:nvPicPr>
        <p:blipFill>
          <a:blip r:embed="rId2"/>
          <a:stretch/>
        </p:blipFill>
        <p:spPr>
          <a:xfrm>
            <a:off x="5617080" y="1757520"/>
            <a:ext cx="1941120" cy="194112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 flipH="1">
            <a:off x="2398320" y="972720"/>
            <a:ext cx="1080" cy="37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 flipH="1">
            <a:off x="5487840" y="972720"/>
            <a:ext cx="1080" cy="37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2399040" y="1143000"/>
            <a:ext cx="30430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2422800" y="1740600"/>
            <a:ext cx="30430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3596760" y="1216080"/>
            <a:ext cx="38088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2478960" y="1853280"/>
            <a:ext cx="9360" cy="69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8"/>
          <p:cNvSpPr/>
          <p:nvPr/>
        </p:nvSpPr>
        <p:spPr>
          <a:xfrm>
            <a:off x="2489040" y="1999800"/>
            <a:ext cx="7142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5sec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2399040" y="2585520"/>
            <a:ext cx="30430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8761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0"/>
          <p:cNvSpPr/>
          <p:nvPr/>
        </p:nvSpPr>
        <p:spPr>
          <a:xfrm>
            <a:off x="3566880" y="2726640"/>
            <a:ext cx="44028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2422800" y="3293640"/>
            <a:ext cx="30430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8761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2489040" y="3502800"/>
            <a:ext cx="7142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5sec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2478960" y="3386520"/>
            <a:ext cx="9360" cy="69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>
            <a:off x="2422800" y="4081680"/>
            <a:ext cx="30430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99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"/>
          <p:cNvSpPr/>
          <p:nvPr/>
        </p:nvSpPr>
        <p:spPr>
          <a:xfrm>
            <a:off x="3566880" y="4155480"/>
            <a:ext cx="44028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CA" sz="1400" spc="-1" strike="noStrike">
              <a:latin typeface="Arial"/>
            </a:endParaRPr>
          </a:p>
        </p:txBody>
      </p:sp>
      <p:pic>
        <p:nvPicPr>
          <p:cNvPr id="190" name="Google Shape;201;p26" descr=""/>
          <p:cNvPicPr/>
          <p:nvPr/>
        </p:nvPicPr>
        <p:blipFill>
          <a:blip r:embed="rId3"/>
          <a:stretch/>
        </p:blipFill>
        <p:spPr>
          <a:xfrm>
            <a:off x="1286280" y="2781720"/>
            <a:ext cx="916920" cy="916920"/>
          </a:xfrm>
          <a:prstGeom prst="rect">
            <a:avLst/>
          </a:prstGeom>
          <a:ln>
            <a:noFill/>
          </a:ln>
        </p:spPr>
      </p:pic>
      <p:pic>
        <p:nvPicPr>
          <p:cNvPr id="191" name="Google Shape;202;p26" descr=""/>
          <p:cNvPicPr/>
          <p:nvPr/>
        </p:nvPicPr>
        <p:blipFill>
          <a:blip r:embed="rId4"/>
          <a:stretch/>
        </p:blipFill>
        <p:spPr>
          <a:xfrm>
            <a:off x="6709680" y="2900520"/>
            <a:ext cx="916920" cy="91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UART number conversion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93" name="Google Shape;208;p27" descr=""/>
          <p:cNvPicPr/>
          <p:nvPr/>
        </p:nvPicPr>
        <p:blipFill>
          <a:blip r:embed="rId1"/>
          <a:stretch/>
        </p:blipFill>
        <p:spPr>
          <a:xfrm>
            <a:off x="5384520" y="1126440"/>
            <a:ext cx="3114000" cy="3161520"/>
          </a:xfrm>
          <a:prstGeom prst="rect">
            <a:avLst/>
          </a:prstGeom>
          <a:ln>
            <a:noFill/>
          </a:ln>
        </p:spPr>
      </p:pic>
      <p:pic>
        <p:nvPicPr>
          <p:cNvPr id="194" name="Google Shape;209;p27" descr=""/>
          <p:cNvPicPr/>
          <p:nvPr/>
        </p:nvPicPr>
        <p:blipFill>
          <a:blip r:embed="rId2"/>
          <a:stretch/>
        </p:blipFill>
        <p:spPr>
          <a:xfrm>
            <a:off x="492840" y="1105560"/>
            <a:ext cx="4078440" cy="32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2980" spc="-1" strike="noStrike">
                <a:solidFill>
                  <a:srgbClr val="ffffff"/>
                </a:solidFill>
                <a:latin typeface="Roboto"/>
                <a:ea typeface="Roboto"/>
              </a:rPr>
              <a:t>Video Encoding Hardware IP Cores </a:t>
            </a:r>
            <a:br/>
            <a:r>
              <a:rPr b="1" lang="en-CA" sz="2980" spc="-1" strike="noStrike">
                <a:solidFill>
                  <a:srgbClr val="ffffff"/>
                </a:solidFill>
                <a:latin typeface="Roboto"/>
                <a:ea typeface="Roboto"/>
              </a:rPr>
              <a:t>in FPGA 1</a:t>
            </a:r>
            <a:endParaRPr b="0" lang="en-CA" sz="29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Video Encoding Hardware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97" name="Google Shape;220;p29" descr=""/>
          <p:cNvPicPr/>
          <p:nvPr/>
        </p:nvPicPr>
        <p:blipFill>
          <a:blip r:embed="rId1"/>
          <a:stretch/>
        </p:blipFill>
        <p:spPr>
          <a:xfrm>
            <a:off x="152280" y="771480"/>
            <a:ext cx="8838360" cy="2270520"/>
          </a:xfrm>
          <a:prstGeom prst="rect">
            <a:avLst/>
          </a:prstGeom>
          <a:ln>
            <a:noFill/>
          </a:ln>
        </p:spPr>
      </p:pic>
      <p:grpSp>
        <p:nvGrpSpPr>
          <p:cNvPr id="198" name="Group 2"/>
          <p:cNvGrpSpPr/>
          <p:nvPr/>
        </p:nvGrpSpPr>
        <p:grpSpPr>
          <a:xfrm>
            <a:off x="213840" y="3477240"/>
            <a:ext cx="8838360" cy="1117080"/>
            <a:chOff x="213840" y="3477240"/>
            <a:chExt cx="8838360" cy="1117080"/>
          </a:xfrm>
        </p:grpSpPr>
        <p:pic>
          <p:nvPicPr>
            <p:cNvPr id="199" name="Google Shape;222;p29" descr=""/>
            <p:cNvPicPr/>
            <p:nvPr/>
          </p:nvPicPr>
          <p:blipFill>
            <a:blip r:embed="rId2"/>
            <a:srcRect l="0" t="0" r="0" b="81659"/>
            <a:stretch/>
          </p:blipFill>
          <p:spPr>
            <a:xfrm>
              <a:off x="213840" y="3477240"/>
              <a:ext cx="8838360" cy="255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0" name="Google Shape;223;p29" descr=""/>
            <p:cNvPicPr/>
            <p:nvPr/>
          </p:nvPicPr>
          <p:blipFill>
            <a:blip r:embed="rId3"/>
            <a:srcRect l="0" t="38259" r="0" b="0"/>
            <a:stretch/>
          </p:blipFill>
          <p:spPr>
            <a:xfrm>
              <a:off x="213840" y="3733200"/>
              <a:ext cx="8838360" cy="8611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2-D Discrete Cosine Transform (DCT)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02" name="Google Shape;229;p30" descr=""/>
          <p:cNvPicPr/>
          <p:nvPr/>
        </p:nvPicPr>
        <p:blipFill>
          <a:blip r:embed="rId1"/>
          <a:srcRect l="0" t="18145" r="76851" b="11273"/>
          <a:stretch/>
        </p:blipFill>
        <p:spPr>
          <a:xfrm>
            <a:off x="6190560" y="968400"/>
            <a:ext cx="2047320" cy="160236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230;p30" descr=""/>
          <p:cNvPicPr/>
          <p:nvPr/>
        </p:nvPicPr>
        <p:blipFill>
          <a:blip r:embed="rId2"/>
          <a:srcRect l="0" t="0" r="87241" b="0"/>
          <a:stretch/>
        </p:blipFill>
        <p:spPr>
          <a:xfrm>
            <a:off x="311760" y="906120"/>
            <a:ext cx="303480" cy="238068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231;p30" descr=""/>
          <p:cNvPicPr/>
          <p:nvPr/>
        </p:nvPicPr>
        <p:blipFill>
          <a:blip r:embed="rId3"/>
          <a:srcRect l="0" t="0" r="87241" b="0"/>
          <a:stretch/>
        </p:blipFill>
        <p:spPr>
          <a:xfrm>
            <a:off x="4620600" y="906120"/>
            <a:ext cx="303480" cy="238068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232;p30" descr=""/>
          <p:cNvPicPr/>
          <p:nvPr/>
        </p:nvPicPr>
        <p:blipFill>
          <a:blip r:embed="rId4"/>
          <a:stretch/>
        </p:blipFill>
        <p:spPr>
          <a:xfrm>
            <a:off x="1110600" y="1295280"/>
            <a:ext cx="3014640" cy="160236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615960" y="2096640"/>
            <a:ext cx="49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4125960" y="2096640"/>
            <a:ext cx="49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Google Shape;235;p30" descr=""/>
          <p:cNvPicPr/>
          <p:nvPr/>
        </p:nvPicPr>
        <p:blipFill>
          <a:blip r:embed="rId5"/>
          <a:stretch/>
        </p:blipFill>
        <p:spPr>
          <a:xfrm>
            <a:off x="155880" y="3376440"/>
            <a:ext cx="4923720" cy="167580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236;p30" descr=""/>
          <p:cNvPicPr/>
          <p:nvPr/>
        </p:nvPicPr>
        <p:blipFill>
          <a:blip r:embed="rId6"/>
          <a:stretch/>
        </p:blipFill>
        <p:spPr>
          <a:xfrm>
            <a:off x="6766920" y="2709000"/>
            <a:ext cx="894600" cy="167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Quantizer and Zig-Zag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11" name="Google Shape;242;p31" descr=""/>
          <p:cNvPicPr/>
          <p:nvPr/>
        </p:nvPicPr>
        <p:blipFill>
          <a:blip r:embed="rId1"/>
          <a:srcRect l="27207" t="20431" r="51739" b="13889"/>
          <a:stretch/>
        </p:blipFill>
        <p:spPr>
          <a:xfrm>
            <a:off x="2887560" y="721440"/>
            <a:ext cx="2001240" cy="160236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243;p31" descr=""/>
          <p:cNvPicPr/>
          <p:nvPr/>
        </p:nvPicPr>
        <p:blipFill>
          <a:blip r:embed="rId2"/>
          <a:stretch/>
        </p:blipFill>
        <p:spPr>
          <a:xfrm>
            <a:off x="2691720" y="2543400"/>
            <a:ext cx="2393280" cy="187776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244;p31" descr=""/>
          <p:cNvPicPr/>
          <p:nvPr/>
        </p:nvPicPr>
        <p:blipFill>
          <a:blip r:embed="rId3"/>
          <a:stretch/>
        </p:blipFill>
        <p:spPr>
          <a:xfrm>
            <a:off x="226440" y="1569960"/>
            <a:ext cx="2393280" cy="200268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245;p31" descr=""/>
          <p:cNvPicPr/>
          <p:nvPr/>
        </p:nvPicPr>
        <p:blipFill>
          <a:blip r:embed="rId4"/>
          <a:srcRect l="52842" t="11022" r="26100" b="23312"/>
          <a:stretch/>
        </p:blipFill>
        <p:spPr>
          <a:xfrm>
            <a:off x="5763960" y="721440"/>
            <a:ext cx="2001240" cy="160236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246;p31" descr=""/>
          <p:cNvPicPr/>
          <p:nvPr/>
        </p:nvPicPr>
        <p:blipFill>
          <a:blip r:embed="rId5"/>
          <a:srcRect l="75637" t="0" r="0" b="0"/>
          <a:stretch/>
        </p:blipFill>
        <p:spPr>
          <a:xfrm>
            <a:off x="5643360" y="2631240"/>
            <a:ext cx="753840" cy="1999440"/>
          </a:xfrm>
          <a:prstGeom prst="rect">
            <a:avLst/>
          </a:prstGeom>
          <a:ln>
            <a:noFill/>
          </a:ln>
        </p:spPr>
      </p:pic>
      <p:pic>
        <p:nvPicPr>
          <p:cNvPr id="216" name="Google Shape;247;p31" descr=""/>
          <p:cNvPicPr/>
          <p:nvPr/>
        </p:nvPicPr>
        <p:blipFill>
          <a:blip r:embed="rId6"/>
          <a:srcRect l="76016" t="0" r="0" b="0"/>
          <a:stretch/>
        </p:blipFill>
        <p:spPr>
          <a:xfrm>
            <a:off x="7348320" y="2640600"/>
            <a:ext cx="753840" cy="198036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6397920" y="3631320"/>
            <a:ext cx="94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Entropy Coding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19" name="Google Shape;254;p32" descr=""/>
          <p:cNvPicPr/>
          <p:nvPr/>
        </p:nvPicPr>
        <p:blipFill>
          <a:blip r:embed="rId1"/>
          <a:srcRect l="78943" t="15938" r="0" b="18382"/>
          <a:stretch/>
        </p:blipFill>
        <p:spPr>
          <a:xfrm>
            <a:off x="6239160" y="1770120"/>
            <a:ext cx="2001240" cy="1602360"/>
          </a:xfrm>
          <a:prstGeom prst="rect">
            <a:avLst/>
          </a:prstGeom>
          <a:ln>
            <a:noFill/>
          </a:ln>
        </p:spPr>
      </p:pic>
      <p:grpSp>
        <p:nvGrpSpPr>
          <p:cNvPr id="220" name="Group 2"/>
          <p:cNvGrpSpPr/>
          <p:nvPr/>
        </p:nvGrpSpPr>
        <p:grpSpPr>
          <a:xfrm>
            <a:off x="3318480" y="1988280"/>
            <a:ext cx="2385360" cy="1522080"/>
            <a:chOff x="3318480" y="1988280"/>
            <a:chExt cx="2385360" cy="1522080"/>
          </a:xfrm>
        </p:grpSpPr>
        <p:pic>
          <p:nvPicPr>
            <p:cNvPr id="221" name="Google Shape;256;p32" descr=""/>
            <p:cNvPicPr/>
            <p:nvPr/>
          </p:nvPicPr>
          <p:blipFill>
            <a:blip r:embed="rId2"/>
            <a:stretch/>
          </p:blipFill>
          <p:spPr>
            <a:xfrm>
              <a:off x="3318480" y="3139920"/>
              <a:ext cx="2385360" cy="370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2" name="Google Shape;257;p32" descr=""/>
            <p:cNvPicPr/>
            <p:nvPr/>
          </p:nvPicPr>
          <p:blipFill>
            <a:blip r:embed="rId3"/>
            <a:stretch/>
          </p:blipFill>
          <p:spPr>
            <a:xfrm>
              <a:off x="3436920" y="1988280"/>
              <a:ext cx="2066760" cy="11509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23" name="Google Shape;258;p32" descr=""/>
          <p:cNvPicPr/>
          <p:nvPr/>
        </p:nvPicPr>
        <p:blipFill>
          <a:blip r:embed="rId4"/>
          <a:srcRect l="32338" t="0" r="0" b="0"/>
          <a:stretch/>
        </p:blipFill>
        <p:spPr>
          <a:xfrm>
            <a:off x="334080" y="1839240"/>
            <a:ext cx="2119320" cy="146448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 flipH="1" rot="10800000">
            <a:off x="2454120" y="2565000"/>
            <a:ext cx="9820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5504040" y="2564280"/>
            <a:ext cx="7344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2950" spc="-1" strike="noStrike">
                <a:solidFill>
                  <a:srgbClr val="ffffff"/>
                </a:solidFill>
                <a:latin typeface="Roboto"/>
                <a:ea typeface="Roboto"/>
              </a:rPr>
              <a:t>Project Summary</a:t>
            </a:r>
            <a:endParaRPr b="0" lang="en-CA" sz="2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CA" sz="2980" spc="-1" strike="noStrike">
                <a:solidFill>
                  <a:srgbClr val="ffffff"/>
                </a:solidFill>
                <a:latin typeface="Roboto"/>
                <a:ea typeface="Roboto"/>
              </a:rPr>
              <a:t>Video Decoding Using Microblaze in FPGA 2</a:t>
            </a:r>
            <a:endParaRPr b="0" lang="en-CA" sz="29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Decoding on Microblaze (FPGA 2)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28" name="Google Shape;271;p34" descr=""/>
          <p:cNvPicPr/>
          <p:nvPr/>
        </p:nvPicPr>
        <p:blipFill>
          <a:blip r:embed="rId1"/>
          <a:stretch/>
        </p:blipFill>
        <p:spPr>
          <a:xfrm>
            <a:off x="98280" y="986760"/>
            <a:ext cx="4973400" cy="373320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272;p34" descr=""/>
          <p:cNvPicPr/>
          <p:nvPr/>
        </p:nvPicPr>
        <p:blipFill>
          <a:blip r:embed="rId2"/>
          <a:srcRect l="0" t="0" r="51647" b="0"/>
          <a:stretch/>
        </p:blipFill>
        <p:spPr>
          <a:xfrm>
            <a:off x="5072400" y="1718280"/>
            <a:ext cx="3843720" cy="21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2980" spc="-1" strike="noStrike">
                <a:solidFill>
                  <a:srgbClr val="ffffff"/>
                </a:solidFill>
                <a:latin typeface="Roboto"/>
                <a:ea typeface="Roboto"/>
              </a:rPr>
              <a:t>FPGA 1 to FPGA 2 Communication</a:t>
            </a:r>
            <a:endParaRPr b="0" lang="en-CA" sz="29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TEMAC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32" name="Google Shape;283;p36" descr=""/>
          <p:cNvPicPr/>
          <p:nvPr/>
        </p:nvPicPr>
        <p:blipFill>
          <a:blip r:embed="rId1"/>
          <a:stretch/>
        </p:blipFill>
        <p:spPr>
          <a:xfrm>
            <a:off x="1757520" y="1096920"/>
            <a:ext cx="5507640" cy="294876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131400" y="2117520"/>
            <a:ext cx="154116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Data coming out of encoder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370280" y="2117520"/>
            <a:ext cx="1441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Data going into the PHY layer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Frame Structure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36" name="Google Shape;291;p37" descr=""/>
          <p:cNvPicPr/>
          <p:nvPr/>
        </p:nvPicPr>
        <p:blipFill>
          <a:blip r:embed="rId1"/>
          <a:stretch/>
        </p:blipFill>
        <p:spPr>
          <a:xfrm>
            <a:off x="1453320" y="1823040"/>
            <a:ext cx="5580000" cy="13356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 flipH="1" rot="10800000">
            <a:off x="3425400" y="2722320"/>
            <a:ext cx="3960" cy="11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 flipH="1" rot="10800000">
            <a:off x="6071760" y="2722320"/>
            <a:ext cx="3960" cy="11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3430440" y="3668400"/>
            <a:ext cx="264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3313800" y="3835080"/>
            <a:ext cx="3035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Frame structure going into TEMAC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Frame Generator and Frame Destroyer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32760" y="2136240"/>
            <a:ext cx="1688400" cy="12981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6401520" y="2136240"/>
            <a:ext cx="1688400" cy="12981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3666960" y="2136240"/>
            <a:ext cx="1688400" cy="12981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1032480" y="2585880"/>
            <a:ext cx="15458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ffff"/>
                </a:solidFill>
                <a:latin typeface="Roboto"/>
                <a:ea typeface="Roboto"/>
              </a:rPr>
              <a:t>Frame Generator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6503040" y="2585880"/>
            <a:ext cx="15458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ffff"/>
                </a:solidFill>
                <a:latin typeface="Roboto"/>
                <a:ea typeface="Roboto"/>
              </a:rPr>
              <a:t>Frame Destroyer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4110840" y="2585880"/>
            <a:ext cx="8708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ffff"/>
                </a:solidFill>
                <a:latin typeface="Roboto"/>
                <a:ea typeface="Roboto"/>
              </a:rPr>
              <a:t>TEMAC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114120" y="2786040"/>
            <a:ext cx="81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9"/>
          <p:cNvSpPr/>
          <p:nvPr/>
        </p:nvSpPr>
        <p:spPr>
          <a:xfrm>
            <a:off x="2621520" y="2786040"/>
            <a:ext cx="104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0"/>
          <p:cNvSpPr/>
          <p:nvPr/>
        </p:nvSpPr>
        <p:spPr>
          <a:xfrm>
            <a:off x="5356080" y="2786040"/>
            <a:ext cx="104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1"/>
          <p:cNvSpPr/>
          <p:nvPr/>
        </p:nvSpPr>
        <p:spPr>
          <a:xfrm>
            <a:off x="8090640" y="2786040"/>
            <a:ext cx="81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2"/>
          <p:cNvSpPr/>
          <p:nvPr/>
        </p:nvSpPr>
        <p:spPr>
          <a:xfrm>
            <a:off x="102240" y="1093680"/>
            <a:ext cx="8413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Encoder data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3489120" y="1093680"/>
            <a:ext cx="20444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Encoder data packaged in frame structure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54" name="CustomShape 14"/>
          <p:cNvSpPr/>
          <p:nvPr/>
        </p:nvSpPr>
        <p:spPr>
          <a:xfrm>
            <a:off x="8078760" y="1093680"/>
            <a:ext cx="8413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Encoder data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55" name="CustomShape 15"/>
          <p:cNvSpPr/>
          <p:nvPr/>
        </p:nvSpPr>
        <p:spPr>
          <a:xfrm>
            <a:off x="356760" y="1817640"/>
            <a:ext cx="246960" cy="753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>
            <a:off x="8376120" y="1817640"/>
            <a:ext cx="246960" cy="753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7"/>
          <p:cNvSpPr/>
          <p:nvPr/>
        </p:nvSpPr>
        <p:spPr>
          <a:xfrm rot="5400000">
            <a:off x="5315400" y="1641600"/>
            <a:ext cx="909720" cy="462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"/>
          <p:cNvSpPr/>
          <p:nvPr/>
        </p:nvSpPr>
        <p:spPr>
          <a:xfrm flipH="1" rot="16200000">
            <a:off x="2711880" y="1626840"/>
            <a:ext cx="938160" cy="462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2980" spc="-1" strike="noStrike">
                <a:solidFill>
                  <a:srgbClr val="ffffff"/>
                </a:solidFill>
                <a:latin typeface="Roboto"/>
                <a:ea typeface="Roboto"/>
              </a:rPr>
              <a:t>Project Management</a:t>
            </a:r>
            <a:endParaRPr b="0" lang="en-CA" sz="29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Task Assignment and Risk Management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57040" y="891360"/>
            <a:ext cx="8667000" cy="46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Justin: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Wrote compression algorithm for FPGA1 and decompression algorithm for FPGA2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(Complete)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Risk: Wrote compression algorithm in C before implementing in Verilog, so that a Microblaze could be a potential substitute for the hardware algorithm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Bob: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Modified the TEMAC example design to transmit data from FPGA 1 to FPGA 2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(Complete)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Created first iteration of “frame generator”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(Complete)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cc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cc0000"/>
                </a:solidFill>
                <a:highlight>
                  <a:srgbClr val="6aa84f"/>
                </a:highlight>
                <a:latin typeface="Roboto"/>
                <a:ea typeface="Roboto"/>
              </a:rPr>
              <a:t>Risk: Alternative is to use LWIP, however attempting to use 2 Microblazes in one project is a also a big risk. 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Isamu: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Prepare Python script that will break apart an image and prepare packets which contain the pixel values of each block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(Complete)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Figuring out the UART connection and interface between command line and Microblaze via SDK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(Complete)</a:t>
            </a:r>
            <a:r>
              <a:rPr b="0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 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Connect data on Microblaze and feed to IP cores via AXIS FIFO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(Complete)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Project Progress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63" name="Google Shape;334;p41" descr=""/>
          <p:cNvPicPr/>
          <p:nvPr/>
        </p:nvPicPr>
        <p:blipFill>
          <a:blip r:embed="rId1"/>
          <a:stretch/>
        </p:blipFill>
        <p:spPr>
          <a:xfrm>
            <a:off x="1621800" y="779040"/>
            <a:ext cx="5778720" cy="421884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1803600" y="108360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3017160" y="171108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5500080" y="171108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5500080" y="230868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"/>
          <p:cNvSpPr/>
          <p:nvPr/>
        </p:nvSpPr>
        <p:spPr>
          <a:xfrm>
            <a:off x="5500080" y="293652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7"/>
          <p:cNvSpPr/>
          <p:nvPr/>
        </p:nvSpPr>
        <p:spPr>
          <a:xfrm>
            <a:off x="4258800" y="293652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8"/>
          <p:cNvSpPr/>
          <p:nvPr/>
        </p:nvSpPr>
        <p:spPr>
          <a:xfrm>
            <a:off x="4088520" y="389376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9"/>
          <p:cNvSpPr/>
          <p:nvPr/>
        </p:nvSpPr>
        <p:spPr>
          <a:xfrm>
            <a:off x="3847680" y="467676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0"/>
          <p:cNvSpPr/>
          <p:nvPr/>
        </p:nvSpPr>
        <p:spPr>
          <a:xfrm>
            <a:off x="2931840" y="2936520"/>
            <a:ext cx="132840" cy="13284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1"/>
          <p:cNvSpPr/>
          <p:nvPr/>
        </p:nvSpPr>
        <p:spPr>
          <a:xfrm>
            <a:off x="2931840" y="3893760"/>
            <a:ext cx="132840" cy="13284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2"/>
          <p:cNvSpPr/>
          <p:nvPr/>
        </p:nvSpPr>
        <p:spPr>
          <a:xfrm>
            <a:off x="6505560" y="4676760"/>
            <a:ext cx="132840" cy="1328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3"/>
          <p:cNvSpPr/>
          <p:nvPr/>
        </p:nvSpPr>
        <p:spPr>
          <a:xfrm>
            <a:off x="174600" y="121716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4"/>
          <p:cNvSpPr/>
          <p:nvPr/>
        </p:nvSpPr>
        <p:spPr>
          <a:xfrm>
            <a:off x="174600" y="1577520"/>
            <a:ext cx="132840" cy="13284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5"/>
          <p:cNvSpPr/>
          <p:nvPr/>
        </p:nvSpPr>
        <p:spPr>
          <a:xfrm>
            <a:off x="174600" y="1844640"/>
            <a:ext cx="132840" cy="1328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6"/>
          <p:cNvSpPr/>
          <p:nvPr/>
        </p:nvSpPr>
        <p:spPr>
          <a:xfrm>
            <a:off x="395280" y="1135440"/>
            <a:ext cx="1138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latin typeface="Roboto"/>
                <a:ea typeface="Roboto"/>
              </a:rPr>
              <a:t>Complete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latin typeface="Roboto"/>
                <a:ea typeface="Roboto"/>
              </a:rPr>
              <a:t>Partially Working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latin typeface="Roboto"/>
                <a:ea typeface="Roboto"/>
              </a:rPr>
              <a:t>Incomplete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279" name="CustomShape 17"/>
          <p:cNvSpPr/>
          <p:nvPr/>
        </p:nvSpPr>
        <p:spPr>
          <a:xfrm>
            <a:off x="1803600" y="171108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8"/>
          <p:cNvSpPr/>
          <p:nvPr/>
        </p:nvSpPr>
        <p:spPr>
          <a:xfrm>
            <a:off x="4258800" y="171108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9"/>
          <p:cNvSpPr/>
          <p:nvPr/>
        </p:nvSpPr>
        <p:spPr>
          <a:xfrm>
            <a:off x="4258800" y="1711080"/>
            <a:ext cx="132840" cy="132840"/>
          </a:xfrm>
          <a:prstGeom prst="ellipse">
            <a:avLst/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0"/>
          <p:cNvSpPr/>
          <p:nvPr/>
        </p:nvSpPr>
        <p:spPr>
          <a:xfrm>
            <a:off x="5335920" y="4676760"/>
            <a:ext cx="132840" cy="13284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1"/>
          <p:cNvSpPr/>
          <p:nvPr/>
        </p:nvSpPr>
        <p:spPr>
          <a:xfrm>
            <a:off x="5335920" y="3893760"/>
            <a:ext cx="132840" cy="13284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What’s Left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11760" y="920520"/>
            <a:ext cx="8460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238320" y="882000"/>
            <a:ext cx="8667000" cy="38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1c232"/>
                </a:solidFill>
                <a:latin typeface="Roboto"/>
                <a:ea typeface="Roboto"/>
              </a:rPr>
              <a:t>TEMAC: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Fix bug: Transmitter FIFO is not outputting data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(Incomplete)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1c232"/>
                </a:solidFill>
                <a:highlight>
                  <a:srgbClr val="ff0000"/>
                </a:highlight>
                <a:latin typeface="Roboto"/>
                <a:ea typeface="Roboto"/>
              </a:rPr>
              <a:t>FPGA2 AXI-Stream FIFO-to-Microblaze (AXI-Stream FIFO):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Fix bug: Reading packet data interferes with FIFO’s Receive Length Register (Incomplete)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AutoNum type="alphaLcPeriod"/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Workaround: Reconstruct packets in Microblaze using encoded coefficients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(Complete)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6aa84f"/>
                </a:highlight>
                <a:latin typeface="Roboto"/>
                <a:ea typeface="Roboto"/>
              </a:rPr>
              <a:t>Fix bug: AXI-Stream FIFO sometimes stops transmitting data </a:t>
            </a:r>
            <a:r>
              <a:rPr b="1" lang="en-CA" sz="1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(Incomplete)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cc0000"/>
                </a:solidFill>
                <a:highlight>
                  <a:srgbClr val="ff0000"/>
                </a:highlight>
                <a:latin typeface="Roboto"/>
                <a:ea typeface="Roboto"/>
              </a:rPr>
              <a:t>FPGA2-to-PC2 Connection (UARTLite):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Include carriage return characters in packets to separate pixel values (Incomplete)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cc0000"/>
                </a:solidFill>
                <a:highlight>
                  <a:srgbClr val="ff0000"/>
                </a:highlight>
                <a:latin typeface="Roboto"/>
                <a:ea typeface="Roboto"/>
              </a:rPr>
              <a:t>PC2 Post-Processing (PC2):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Receive data from COM port (Incomplete)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-CA" sz="1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Perform fixed-&gt;float conversion and display image (Incomplete)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About the Project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9111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Roboto"/>
                <a:ea typeface="Roboto"/>
              </a:rPr>
              <a:t>Why Compression?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23" name="Google Shape;94;p16" descr=""/>
          <p:cNvPicPr/>
          <p:nvPr/>
        </p:nvPicPr>
        <p:blipFill>
          <a:blip r:embed="rId1"/>
          <a:stretch/>
        </p:blipFill>
        <p:spPr>
          <a:xfrm>
            <a:off x="1499040" y="3411360"/>
            <a:ext cx="762480" cy="108036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95;p16" descr=""/>
          <p:cNvPicPr/>
          <p:nvPr/>
        </p:nvPicPr>
        <p:blipFill>
          <a:blip r:embed="rId2"/>
          <a:stretch/>
        </p:blipFill>
        <p:spPr>
          <a:xfrm>
            <a:off x="6752880" y="3411360"/>
            <a:ext cx="762480" cy="108036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262240" y="3952080"/>
            <a:ext cx="448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97;p16" descr=""/>
          <p:cNvPicPr/>
          <p:nvPr/>
        </p:nvPicPr>
        <p:blipFill>
          <a:blip r:embed="rId3"/>
          <a:stretch/>
        </p:blipFill>
        <p:spPr>
          <a:xfrm>
            <a:off x="3478680" y="3792240"/>
            <a:ext cx="317160" cy="318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98;p16" descr=""/>
          <p:cNvPicPr/>
          <p:nvPr/>
        </p:nvPicPr>
        <p:blipFill>
          <a:blip r:embed="rId4"/>
          <a:stretch/>
        </p:blipFill>
        <p:spPr>
          <a:xfrm>
            <a:off x="2995200" y="3769200"/>
            <a:ext cx="317160" cy="31824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99;p16" descr=""/>
          <p:cNvPicPr/>
          <p:nvPr/>
        </p:nvPicPr>
        <p:blipFill>
          <a:blip r:embed="rId5"/>
          <a:stretch/>
        </p:blipFill>
        <p:spPr>
          <a:xfrm>
            <a:off x="4542840" y="3828600"/>
            <a:ext cx="317160" cy="31824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00;p16" descr=""/>
          <p:cNvPicPr/>
          <p:nvPr/>
        </p:nvPicPr>
        <p:blipFill>
          <a:blip r:embed="rId6"/>
          <a:stretch/>
        </p:blipFill>
        <p:spPr>
          <a:xfrm>
            <a:off x="5013360" y="3792240"/>
            <a:ext cx="317160" cy="31824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101;p16" descr=""/>
          <p:cNvPicPr/>
          <p:nvPr/>
        </p:nvPicPr>
        <p:blipFill>
          <a:blip r:embed="rId7"/>
          <a:stretch/>
        </p:blipFill>
        <p:spPr>
          <a:xfrm>
            <a:off x="6270120" y="3792240"/>
            <a:ext cx="317160" cy="31824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102;p16" descr=""/>
          <p:cNvPicPr/>
          <p:nvPr/>
        </p:nvPicPr>
        <p:blipFill>
          <a:blip r:embed="rId8"/>
          <a:stretch/>
        </p:blipFill>
        <p:spPr>
          <a:xfrm>
            <a:off x="7072200" y="2069640"/>
            <a:ext cx="465120" cy="4651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03;p16" descr=""/>
          <p:cNvPicPr/>
          <p:nvPr/>
        </p:nvPicPr>
        <p:blipFill>
          <a:blip r:embed="rId9"/>
          <a:stretch/>
        </p:blipFill>
        <p:spPr>
          <a:xfrm>
            <a:off x="736560" y="2145960"/>
            <a:ext cx="465120" cy="46512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04;p16" descr=""/>
          <p:cNvPicPr/>
          <p:nvPr/>
        </p:nvPicPr>
        <p:blipFill>
          <a:blip r:embed="rId10"/>
          <a:stretch/>
        </p:blipFill>
        <p:spPr>
          <a:xfrm>
            <a:off x="4542840" y="3501720"/>
            <a:ext cx="762480" cy="79632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05;p16" descr=""/>
          <p:cNvPicPr/>
          <p:nvPr/>
        </p:nvPicPr>
        <p:blipFill>
          <a:blip r:embed="rId11"/>
          <a:stretch/>
        </p:blipFill>
        <p:spPr>
          <a:xfrm>
            <a:off x="5800680" y="3530160"/>
            <a:ext cx="762480" cy="79632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06;p16" descr=""/>
          <p:cNvPicPr/>
          <p:nvPr/>
        </p:nvPicPr>
        <p:blipFill>
          <a:blip r:embed="rId12"/>
          <a:stretch/>
        </p:blipFill>
        <p:spPr>
          <a:xfrm>
            <a:off x="2993400" y="3472920"/>
            <a:ext cx="817560" cy="85392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07;p16" descr=""/>
          <p:cNvPicPr/>
          <p:nvPr/>
        </p:nvPicPr>
        <p:blipFill>
          <a:blip r:embed="rId13"/>
          <a:stretch/>
        </p:blipFill>
        <p:spPr>
          <a:xfrm>
            <a:off x="3985560" y="3016440"/>
            <a:ext cx="1640520" cy="164592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108;p16" descr=""/>
          <p:cNvPicPr/>
          <p:nvPr/>
        </p:nvPicPr>
        <p:blipFill>
          <a:blip r:embed="rId14"/>
          <a:stretch/>
        </p:blipFill>
        <p:spPr>
          <a:xfrm>
            <a:off x="2400480" y="2069640"/>
            <a:ext cx="1141560" cy="121464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09;p16" descr=""/>
          <p:cNvPicPr/>
          <p:nvPr/>
        </p:nvPicPr>
        <p:blipFill>
          <a:blip r:embed="rId15"/>
          <a:stretch/>
        </p:blipFill>
        <p:spPr>
          <a:xfrm>
            <a:off x="6495840" y="780120"/>
            <a:ext cx="959040" cy="96336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10;p16" descr=""/>
          <p:cNvPicPr/>
          <p:nvPr/>
        </p:nvPicPr>
        <p:blipFill>
          <a:blip r:embed="rId16"/>
          <a:stretch/>
        </p:blipFill>
        <p:spPr>
          <a:xfrm>
            <a:off x="7516440" y="782280"/>
            <a:ext cx="959040" cy="95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Problems We Encountered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06800" y="778680"/>
            <a:ext cx="844452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IP performance changed when implemented on hardware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Used ILA to track signals and isolate issues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Followed coding practices for synthesizable Verilog</a:t>
            </a:r>
            <a:endParaRPr b="0" lang="en-CA" sz="1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Hardware cores don’t meet timing constraints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Use Vivado to find critical paths, then alter them or switch them to DSP’s</a:t>
            </a:r>
            <a:endParaRPr b="0" lang="en-CA" sz="1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Hardware cores use too many resources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Reduce parallelism to reduce utilization at cost of performance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Unexpected behaviour due to equipment malfunctions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When unexpected behaviour occurs, switched machines or worked locally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Time-Consuming to implement UART and FIFO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Reference designs lacked detail, and no existing examples sent large amounts of data over UART using Pyserial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2980" spc="-1" strike="noStrike">
                <a:solidFill>
                  <a:srgbClr val="ffffff"/>
                </a:solidFill>
                <a:latin typeface="Roboto"/>
                <a:ea typeface="Roboto"/>
              </a:rPr>
              <a:t>Open Source</a:t>
            </a:r>
            <a:endParaRPr b="0" lang="en-CA" sz="29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Open Source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32280" y="1006560"/>
            <a:ext cx="6575040" cy="36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Observation: 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Online there is little access to hardware implementations of image/video compression. The following will be very useful to future developers: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Custom hardware IP cores for each component of the H.263 algorithm with DSP usage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UART connection to send large numbers of packets over serial port without loss of information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AXIS FIFO integration with UART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TEMAC implementation between connecting between 2 FPGAs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1155cc"/>
                </a:solidFill>
                <a:latin typeface="Roboto"/>
                <a:ea typeface="Roboto"/>
              </a:rPr>
              <a:t>The above code and documentation explaining how to use them will be released publicly in our following repository: </a:t>
            </a:r>
            <a:r>
              <a:rPr b="0" lang="en-CA" sz="1400" spc="-1" strike="noStrike" u="sng">
                <a:solidFill>
                  <a:srgbClr val="1a237e"/>
                </a:solidFill>
                <a:uFillTx/>
                <a:latin typeface="Roboto"/>
                <a:ea typeface="Roboto"/>
                <a:hlinkClick r:id="rId1"/>
              </a:rPr>
              <a:t>https://github.com/isamumu/ECE532</a:t>
            </a:r>
            <a:r>
              <a:rPr b="0" lang="en-CA" sz="1400" spc="-1" strike="noStrike">
                <a:solidFill>
                  <a:srgbClr val="1155cc"/>
                </a:solidFill>
                <a:latin typeface="Roboto"/>
                <a:ea typeface="Roboto"/>
              </a:rPr>
              <a:t> 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IDEA:</a:t>
            </a: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 With the above implementations released, it will give developers an easier time debugging and allow them to build more complex systems due to less risk of debugging.</a:t>
            </a:r>
            <a:endParaRPr b="0" lang="en-CA" sz="1400" spc="-1" strike="noStrike">
              <a:latin typeface="Arial"/>
            </a:endParaRPr>
          </a:p>
        </p:txBody>
      </p:sp>
      <p:pic>
        <p:nvPicPr>
          <p:cNvPr id="292" name="Google Shape;379;p45" descr=""/>
          <p:cNvPicPr/>
          <p:nvPr/>
        </p:nvPicPr>
        <p:blipFill>
          <a:blip r:embed="rId2"/>
          <a:stretch/>
        </p:blipFill>
        <p:spPr>
          <a:xfrm>
            <a:off x="7124400" y="681840"/>
            <a:ext cx="1799640" cy="17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What We Learned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06800" y="778680"/>
            <a:ext cx="8444520" cy="46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Implementing UART to send numerous packets over serial communication is not trivial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Not guaranteed that UART will catch the packets in order over the port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Catching the packets at different times cause data to get caught halfway through transmission</a:t>
            </a:r>
            <a:endParaRPr b="0" lang="en-CA" sz="1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UART FIFO requires designer to know how much data to send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Easier to use Xilinx drivers to send data from UART -&gt; FIFO -&gt; IP cores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Troublesome to send data from IP core -&gt; FIFO -&gt; microblaze</a:t>
            </a:r>
            <a:endParaRPr b="0" lang="en-CA" sz="1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H.263 hardware Implementation requires many resources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Should employ DSPs to reduce LUT utilization and to meet timing constraints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Reduce parallelism to reduce utilization at cost of performance</a:t>
            </a:r>
            <a:endParaRPr b="0" lang="en-CA" sz="1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  </a:t>
            </a: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TEMAC Implementation is non-trivial 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IP Core examples were virtually absent online, so it was very difficult to debug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One obstacle is to connect two FPGAs with the TEMAC. Another obstacle is to get it working with other IP cores</a:t>
            </a:r>
            <a:endParaRPr b="0" lang="en-CA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CA" sz="1400" spc="-1" strike="noStrike">
                <a:solidFill>
                  <a:srgbClr val="ff0000"/>
                </a:solidFill>
                <a:latin typeface="Roboto"/>
                <a:ea typeface="Roboto"/>
              </a:rPr>
              <a:t>Bottlenecks</a:t>
            </a:r>
            <a:r>
              <a:rPr b="1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en-CA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Roboto"/>
              <a:buChar char="○"/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Third party cores (TEMAC and AXIS FIFO) can be very difficult to integrate due to opacity and unexpected bugs.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4200" spc="-1" strike="noStrike">
                <a:solidFill>
                  <a:srgbClr val="ffffff"/>
                </a:solidFill>
                <a:latin typeface="Roboto"/>
                <a:ea typeface="Roboto"/>
              </a:rPr>
              <a:t>Demo</a:t>
            </a:r>
            <a:endParaRPr b="0" lang="en-CA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CA" sz="4200" spc="-1" strike="noStrike">
                <a:solidFill>
                  <a:srgbClr val="ffffff"/>
                </a:solidFill>
                <a:latin typeface="Roboto"/>
                <a:ea typeface="Roboto"/>
              </a:rPr>
              <a:t>Q &amp; A</a:t>
            </a:r>
            <a:endParaRPr b="0" lang="en-CA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Project Complexity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06800" y="778680"/>
            <a:ext cx="8444520" cy="30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Data transfer over USB</a:t>
            </a:r>
            <a:endParaRPr b="0" lang="en-CA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Transfer data from Desktop to FPGA using UART + MicroBlaze + python script (0.25 points).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Desktop to FPGA network connection</a:t>
            </a:r>
            <a:endParaRPr b="0" lang="en-CA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Connect using raw IP/MAC packet from python script (0.25 points).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FPGA network connectivity</a:t>
            </a:r>
            <a:endParaRPr b="0" lang="en-CA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Connect to the network without using MicroBlaze, direct connection from hardware (0.5 point).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IP Core implemented in FPGA Hardware</a:t>
            </a:r>
            <a:endParaRPr b="0" lang="en-CA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Implement the IP core with a complexity point of at least (1 point).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CA" sz="11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</a:rPr>
              <a:t>Performance monitoring</a:t>
            </a:r>
            <a:endParaRPr b="0" lang="en-CA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</a:rPr>
              <a:t>Implement performance monitoring in MicroBlaze with multiple network connectivity types (0.25 points).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Software algorithm implemented on MicroBlaze</a:t>
            </a:r>
            <a:endParaRPr b="0" lang="en-CA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Difficulty scales with complexity of algorithm (assume 0.1 points).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Meaningful visualization of program run/statistics gathered/results obtained</a:t>
            </a:r>
            <a:endParaRPr b="0" lang="en-CA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Visualize meaningful results with a GUI (0.75 points).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100" spc="-1" strike="noStrike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</a:rPr>
              <a:t>Total complexity score : 3.1 points.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61520" y="1747440"/>
            <a:ext cx="197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About the Project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59200" y="775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Roboto"/>
                <a:ea typeface="Roboto"/>
              </a:rPr>
              <a:t>What is H.263?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3560" y="16282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1" lang="en-CA" sz="1800" spc="-1" strike="noStrike">
                <a:solidFill>
                  <a:srgbClr val="595959"/>
                </a:solidFill>
                <a:latin typeface="Roboto"/>
                <a:ea typeface="Roboto"/>
              </a:rPr>
              <a:t>What is Video Codec?</a:t>
            </a:r>
            <a:endParaRPr b="0" lang="en-CA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Roboto"/>
              <a:buChar char="-"/>
            </a:pPr>
            <a:r>
              <a:rPr b="0" lang="en-CA" sz="1800" spc="-1" strike="noStrike">
                <a:solidFill>
                  <a:srgbClr val="595959"/>
                </a:solidFill>
                <a:latin typeface="Roboto"/>
                <a:ea typeface="Roboto"/>
              </a:rPr>
              <a:t>compresses and decompresses digital video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CA" sz="1800" spc="-1" strike="noStrike">
                <a:solidFill>
                  <a:srgbClr val="595959"/>
                </a:solidFill>
                <a:latin typeface="Roboto"/>
                <a:ea typeface="Roboto"/>
              </a:rPr>
              <a:t>What is special about H.263?</a:t>
            </a:r>
            <a:endParaRPr b="0" lang="en-CA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Roboto"/>
              <a:buChar char="-"/>
            </a:pPr>
            <a:r>
              <a:rPr b="0" lang="en-CA" sz="1800" spc="-1" strike="noStrike">
                <a:solidFill>
                  <a:srgbClr val="595959"/>
                </a:solidFill>
                <a:latin typeface="Roboto"/>
                <a:ea typeface="Roboto"/>
              </a:rPr>
              <a:t>H.263 is </a:t>
            </a:r>
            <a:r>
              <a:rPr b="0" lang="en-CA" sz="1800" spc="-1" strike="noStrike">
                <a:solidFill>
                  <a:srgbClr val="38761d"/>
                </a:solidFill>
                <a:latin typeface="Roboto"/>
                <a:ea typeface="Roboto"/>
              </a:rPr>
              <a:t>optimized for low data rates</a:t>
            </a:r>
            <a:endParaRPr b="0" lang="en-CA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Roboto"/>
              <a:buChar char="-"/>
            </a:pPr>
            <a:r>
              <a:rPr b="0" lang="en-CA" sz="1800" spc="-1" strike="noStrike">
                <a:solidFill>
                  <a:srgbClr val="595959"/>
                </a:solidFill>
                <a:latin typeface="Roboto"/>
                <a:ea typeface="Roboto"/>
              </a:rPr>
              <a:t>Better quality than H.261</a:t>
            </a:r>
            <a:endParaRPr b="0" lang="en-CA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Roboto"/>
              <a:buChar char="-"/>
            </a:pPr>
            <a:r>
              <a:rPr b="0" lang="en-CA" sz="1800" spc="-1" strike="noStrike">
                <a:solidFill>
                  <a:srgbClr val="595959"/>
                </a:solidFill>
                <a:latin typeface="Roboto"/>
                <a:ea typeface="Roboto"/>
              </a:rPr>
              <a:t>H.263 is an advancement of the H.261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3" name="Google Shape;118;p17" descr=""/>
          <p:cNvPicPr/>
          <p:nvPr/>
        </p:nvPicPr>
        <p:blipFill>
          <a:blip r:embed="rId1"/>
          <a:stretch/>
        </p:blipFill>
        <p:spPr>
          <a:xfrm>
            <a:off x="5034600" y="2865960"/>
            <a:ext cx="3985920" cy="16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564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2950" spc="-1" strike="noStrike">
                <a:solidFill>
                  <a:srgbClr val="ffffff"/>
                </a:solidFill>
                <a:latin typeface="Roboto"/>
                <a:ea typeface="Roboto"/>
              </a:rPr>
              <a:t>Initial Project Goals </a:t>
            </a:r>
            <a:br/>
            <a:r>
              <a:rPr b="1" lang="en-CA" sz="2950" spc="-1" strike="noStrike">
                <a:solidFill>
                  <a:srgbClr val="ffffff"/>
                </a:solidFill>
                <a:latin typeface="Roboto"/>
                <a:ea typeface="Roboto"/>
              </a:rPr>
              <a:t>vs Final Project Demo</a:t>
            </a:r>
            <a:endParaRPr b="0" lang="en-CA" sz="2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Initial Goals vs Final Demo (Overall System Block Diagram)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6" name="Google Shape;129;p19" descr=""/>
          <p:cNvPicPr/>
          <p:nvPr/>
        </p:nvPicPr>
        <p:blipFill>
          <a:blip r:embed="rId1"/>
          <a:stretch/>
        </p:blipFill>
        <p:spPr>
          <a:xfrm>
            <a:off x="269640" y="1147680"/>
            <a:ext cx="4135320" cy="30340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327240" y="4584960"/>
            <a:ext cx="402012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Reason: Lack of time + implementation details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94840" y="747360"/>
            <a:ext cx="27399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Initial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4724640" y="747360"/>
            <a:ext cx="27399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Final</a:t>
            </a:r>
            <a:endParaRPr b="0" lang="en-CA" sz="1400" spc="-1" strike="noStrike">
              <a:latin typeface="Arial"/>
            </a:endParaRPr>
          </a:p>
        </p:txBody>
      </p:sp>
      <p:pic>
        <p:nvPicPr>
          <p:cNvPr id="150" name="Google Shape;133;p19" descr=""/>
          <p:cNvPicPr/>
          <p:nvPr/>
        </p:nvPicPr>
        <p:blipFill>
          <a:blip r:embed="rId2"/>
          <a:stretch/>
        </p:blipFill>
        <p:spPr>
          <a:xfrm>
            <a:off x="4572000" y="1110600"/>
            <a:ext cx="4432680" cy="323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Initial Goals vs Final Demo (DCT)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52" name="Google Shape;139;p20" descr=""/>
          <p:cNvPicPr/>
          <p:nvPr/>
        </p:nvPicPr>
        <p:blipFill>
          <a:blip r:embed="rId1"/>
          <a:stretch/>
        </p:blipFill>
        <p:spPr>
          <a:xfrm>
            <a:off x="1452600" y="3079080"/>
            <a:ext cx="6238080" cy="58032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140;p20" descr=""/>
          <p:cNvPicPr/>
          <p:nvPr/>
        </p:nvPicPr>
        <p:blipFill>
          <a:blip r:embed="rId2"/>
          <a:stretch/>
        </p:blipFill>
        <p:spPr>
          <a:xfrm>
            <a:off x="738360" y="1420560"/>
            <a:ext cx="7666920" cy="5803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4572000" y="2001600"/>
            <a:ext cx="360" cy="10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374040" y="4492800"/>
            <a:ext cx="27399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Reason: Lack of Need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Initial Goals vs Final Demo (Quantizer)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57" name="Google Shape;148;p21" descr=""/>
          <p:cNvPicPr/>
          <p:nvPr/>
        </p:nvPicPr>
        <p:blipFill>
          <a:blip r:embed="rId1"/>
          <a:srcRect l="122" t="0" r="105" b="0"/>
          <a:stretch/>
        </p:blipFill>
        <p:spPr>
          <a:xfrm>
            <a:off x="2514600" y="3324240"/>
            <a:ext cx="4114080" cy="143748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149;p21" descr=""/>
          <p:cNvPicPr/>
          <p:nvPr/>
        </p:nvPicPr>
        <p:blipFill>
          <a:blip r:embed="rId2"/>
          <a:stretch/>
        </p:blipFill>
        <p:spPr>
          <a:xfrm>
            <a:off x="1133640" y="1101240"/>
            <a:ext cx="6876360" cy="143748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4572000" y="2539440"/>
            <a:ext cx="360" cy="7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29600" y="4522320"/>
            <a:ext cx="317232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Reason: Unnecessary + Performance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Roboto"/>
                <a:ea typeface="Roboto"/>
              </a:rPr>
              <a:t>Initial Goals vs Final Demo (Encoder)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62" name="Google Shape;157;p22" descr=""/>
          <p:cNvPicPr/>
          <p:nvPr/>
        </p:nvPicPr>
        <p:blipFill>
          <a:blip r:embed="rId1"/>
          <a:stretch/>
        </p:blipFill>
        <p:spPr>
          <a:xfrm>
            <a:off x="951840" y="998640"/>
            <a:ext cx="4647600" cy="222336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158;p22" descr=""/>
          <p:cNvPicPr/>
          <p:nvPr/>
        </p:nvPicPr>
        <p:blipFill>
          <a:blip r:embed="rId2"/>
          <a:stretch/>
        </p:blipFill>
        <p:spPr>
          <a:xfrm>
            <a:off x="1210680" y="3975120"/>
            <a:ext cx="4085640" cy="6850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 flipH="1">
            <a:off x="3252960" y="3222720"/>
            <a:ext cx="21600" cy="75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6170400" y="998640"/>
            <a:ext cx="2999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Roboto"/>
                <a:ea typeface="Roboto"/>
              </a:rPr>
              <a:t>Reason: Lack of time, unnecessary</a:t>
            </a:r>
            <a:endParaRPr b="0" lang="en-CA" sz="1400" spc="-1" strike="noStrike">
              <a:latin typeface="Arial"/>
            </a:endParaRPr>
          </a:p>
        </p:txBody>
      </p:sp>
      <p:pic>
        <p:nvPicPr>
          <p:cNvPr id="166" name="Google Shape;161;p22" descr=""/>
          <p:cNvPicPr/>
          <p:nvPr/>
        </p:nvPicPr>
        <p:blipFill>
          <a:blip r:embed="rId3"/>
          <a:stretch/>
        </p:blipFill>
        <p:spPr>
          <a:xfrm>
            <a:off x="6804000" y="3676320"/>
            <a:ext cx="1418400" cy="78984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162;p22" descr=""/>
          <p:cNvPicPr/>
          <p:nvPr/>
        </p:nvPicPr>
        <p:blipFill>
          <a:blip r:embed="rId4"/>
          <a:srcRect l="30020" t="0" r="0" b="0"/>
          <a:stretch/>
        </p:blipFill>
        <p:spPr>
          <a:xfrm>
            <a:off x="6170400" y="1621440"/>
            <a:ext cx="2685600" cy="162792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7513560" y="3250080"/>
            <a:ext cx="36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LibreOffice/6.3.6.2$Linux_X86_64 LibreOffice_project/2196df99b074d8a661f4036fca8fa0cbfa33a497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2021-04-14T23:47:06Z</dcterms:modified>
  <cp:revision>2</cp:revision>
  <dc:subject/>
  <dc:title/>
</cp:coreProperties>
</file>