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ce5e747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ce5e747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ce5e7475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ce5e7475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ce5e7475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ce5e7475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cc9caeba0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cc9caeba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cc9caeba0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cc9caeba0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cfd8444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cfd8444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cc9caeba0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cc9caeba0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ce5e7475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ce5e7475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cfd84443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cfd84443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cfd84443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cfd84443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cc9caeba0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cc9caeba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cfd84443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cfd84443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cc9caeba0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cc9caeba0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cc9caeba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cc9caeba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cc9caeba0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cc9caeba0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cc9caeba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cc9caeba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ce5e74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ce5e74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ce5e747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ce5e747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cc9caeba0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cc9caeba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cc9caeba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cc9caeba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cfd8444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cfd8444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ce5e747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ce5e747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cfd84443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cfd84443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cfd84443c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cfd84443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f7f437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f7f437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cf7f43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cf7f43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cc9caeba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cc9caeba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ce5e7475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ce5e7475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cc9caeba0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cc9caeba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cfd84443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cfd84443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e5e747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e5e747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e5e7475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ce5e7475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e5e7475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ce5e7475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e5e747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e5e747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e5e747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e5e747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e5e747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e5e747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1.jpg"/><Relationship Id="rId5" Type="http://schemas.openxmlformats.org/officeDocument/2006/relationships/image" Target="../media/image25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Relationship Id="rId7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Relationship Id="rId7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6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image" Target="../media/image16.png"/><Relationship Id="rId6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isamumu/ECE532" TargetMode="External"/><Relationship Id="rId4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0" Type="http://schemas.openxmlformats.org/officeDocument/2006/relationships/image" Target="../media/image12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D9D2E9"/>
                </a:solidFill>
              </a:rPr>
              <a:t>H.263 Media Compression Broadcast on FPGAs</a:t>
            </a:r>
            <a:r>
              <a:rPr lang="en-CA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Final Demo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943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Initial Goals vs Final Demo (Encoder)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00" y="998488"/>
            <a:ext cx="4648200" cy="222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625" y="3975100"/>
            <a:ext cx="4086225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>
            <a:stCxn id="157" idx="2"/>
            <a:endCxn id="158" idx="0"/>
          </p:cNvCxnSpPr>
          <p:nvPr/>
        </p:nvCxnSpPr>
        <p:spPr>
          <a:xfrm flipH="1">
            <a:off x="3253700" y="3222673"/>
            <a:ext cx="22200" cy="752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6170500" y="9984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Reason: Lack of 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time, unnecessary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4013" y="3676263"/>
            <a:ext cx="14192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6">
            <a:alphaModFix/>
          </a:blip>
          <a:srcRect b="0" l="30020" r="0" t="0"/>
          <a:stretch/>
        </p:blipFill>
        <p:spPr>
          <a:xfrm>
            <a:off x="6170496" y="1621338"/>
            <a:ext cx="2686275" cy="162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2"/>
          <p:cNvCxnSpPr>
            <a:stCxn id="162" idx="2"/>
            <a:endCxn id="161" idx="0"/>
          </p:cNvCxnSpPr>
          <p:nvPr/>
        </p:nvCxnSpPr>
        <p:spPr>
          <a:xfrm>
            <a:off x="7513634" y="3250113"/>
            <a:ext cx="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Initial Goals vs Final Demo (Other Changes)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74521" y="812046"/>
            <a:ext cx="8144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Switched to 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Fixed Point Arithmetic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rather than 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Floats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en-CA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Reason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: Floats take up more memory, which is not abundant on FPGA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Demo with 1 image rather than a demo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en-CA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Reason: 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Time constraints, and showing functionality with 1 image means that it will work with video frames, since that will be just a collection of images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Switched to using 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TEMAC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adapter rather than 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Ethernet Lite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en-CA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Reason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: System required data to be sent from the microblaze through the pipeline. Thus, in order to do so, we had to facilitate FPGA connection via IP cores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Utilize 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DDR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memory on microblaze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en-CA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Reason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: BRAM is not enough to store the pixel values we needed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950"/>
              <a:t>Detailed Project Implementation </a:t>
            </a:r>
            <a:endParaRPr b="1" sz="29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950"/>
              <a:t>Desktop to FPGA communication</a:t>
            </a:r>
            <a:endParaRPr b="1" sz="29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UART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95" y="1954480"/>
            <a:ext cx="1548200" cy="15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106" y="1757675"/>
            <a:ext cx="1941826" cy="19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6"/>
          <p:cNvCxnSpPr/>
          <p:nvPr/>
        </p:nvCxnSpPr>
        <p:spPr>
          <a:xfrm flipH="1">
            <a:off x="2399072" y="972675"/>
            <a:ext cx="1800" cy="375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 flipH="1">
            <a:off x="5488664" y="972675"/>
            <a:ext cx="1800" cy="375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2399082" y="1143000"/>
            <a:ext cx="304380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26"/>
          <p:cNvCxnSpPr/>
          <p:nvPr/>
        </p:nvCxnSpPr>
        <p:spPr>
          <a:xfrm>
            <a:off x="2422885" y="1740517"/>
            <a:ext cx="304380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1" name="Google Shape;191;p26"/>
          <p:cNvSpPr txBox="1"/>
          <p:nvPr/>
        </p:nvSpPr>
        <p:spPr>
          <a:xfrm>
            <a:off x="3596706" y="1216125"/>
            <a:ext cx="381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26"/>
          <p:cNvCxnSpPr/>
          <p:nvPr/>
        </p:nvCxnSpPr>
        <p:spPr>
          <a:xfrm>
            <a:off x="2478974" y="1853135"/>
            <a:ext cx="9900" cy="6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3" name="Google Shape;193;p26"/>
          <p:cNvSpPr txBox="1"/>
          <p:nvPr/>
        </p:nvSpPr>
        <p:spPr>
          <a:xfrm>
            <a:off x="2488876" y="1999671"/>
            <a:ext cx="71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5sec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26"/>
          <p:cNvCxnSpPr/>
          <p:nvPr/>
        </p:nvCxnSpPr>
        <p:spPr>
          <a:xfrm>
            <a:off x="2399082" y="2585475"/>
            <a:ext cx="3043800" cy="524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5" name="Google Shape;195;p26"/>
          <p:cNvSpPr txBox="1"/>
          <p:nvPr/>
        </p:nvSpPr>
        <p:spPr>
          <a:xfrm>
            <a:off x="3567001" y="2726674"/>
            <a:ext cx="4410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Google Shape;196;p26"/>
          <p:cNvCxnSpPr/>
          <p:nvPr/>
        </p:nvCxnSpPr>
        <p:spPr>
          <a:xfrm>
            <a:off x="2422882" y="3293675"/>
            <a:ext cx="3043800" cy="524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" name="Google Shape;197;p26"/>
          <p:cNvSpPr txBox="1"/>
          <p:nvPr/>
        </p:nvSpPr>
        <p:spPr>
          <a:xfrm>
            <a:off x="2488875" y="3502675"/>
            <a:ext cx="714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5sec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6"/>
          <p:cNvCxnSpPr/>
          <p:nvPr/>
        </p:nvCxnSpPr>
        <p:spPr>
          <a:xfrm>
            <a:off x="2478974" y="3386410"/>
            <a:ext cx="9900" cy="6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9" name="Google Shape;199;p26"/>
          <p:cNvCxnSpPr/>
          <p:nvPr/>
        </p:nvCxnSpPr>
        <p:spPr>
          <a:xfrm>
            <a:off x="2422882" y="4081500"/>
            <a:ext cx="3043800" cy="524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0" name="Google Shape;200;p26"/>
          <p:cNvSpPr txBox="1"/>
          <p:nvPr/>
        </p:nvSpPr>
        <p:spPr>
          <a:xfrm>
            <a:off x="3567001" y="4155490"/>
            <a:ext cx="4410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308" y="2781775"/>
            <a:ext cx="917700" cy="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9513" y="2900395"/>
            <a:ext cx="917700" cy="9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UART number conversion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650" y="1126613"/>
            <a:ext cx="31146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5" y="1105488"/>
            <a:ext cx="4079325" cy="32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980"/>
              <a:t>Video Encoding Hardware IP Cores </a:t>
            </a:r>
            <a:endParaRPr b="1" sz="2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980"/>
              <a:t>in FPGA 1</a:t>
            </a:r>
            <a:endParaRPr b="1" sz="298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Video Encoding Hardware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198" cy="22713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9"/>
          <p:cNvGrpSpPr/>
          <p:nvPr/>
        </p:nvGrpSpPr>
        <p:grpSpPr>
          <a:xfrm>
            <a:off x="213775" y="3477224"/>
            <a:ext cx="8839200" cy="1118001"/>
            <a:chOff x="228600" y="3002224"/>
            <a:chExt cx="8839200" cy="1118001"/>
          </a:xfrm>
        </p:grpSpPr>
        <p:pic>
          <p:nvPicPr>
            <p:cNvPr id="222" name="Google Shape;222;p29"/>
            <p:cNvPicPr preferRelativeResize="0"/>
            <p:nvPr/>
          </p:nvPicPr>
          <p:blipFill rotWithShape="1">
            <a:blip r:embed="rId4">
              <a:alphaModFix/>
            </a:blip>
            <a:srcRect b="81656" l="0" r="0" t="0"/>
            <a:stretch/>
          </p:blipFill>
          <p:spPr>
            <a:xfrm>
              <a:off x="228600" y="3002224"/>
              <a:ext cx="8839200" cy="25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9"/>
            <p:cNvPicPr preferRelativeResize="0"/>
            <p:nvPr/>
          </p:nvPicPr>
          <p:blipFill rotWithShape="1">
            <a:blip r:embed="rId4">
              <a:alphaModFix/>
            </a:blip>
            <a:srcRect b="6" l="0" r="0" t="38253"/>
            <a:stretch/>
          </p:blipFill>
          <p:spPr>
            <a:xfrm>
              <a:off x="228600" y="3258300"/>
              <a:ext cx="8839200" cy="861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2-D Discrete Cosine Transform (DCT)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11271" l="0" r="76830" t="18146"/>
          <a:stretch/>
        </p:blipFill>
        <p:spPr>
          <a:xfrm>
            <a:off x="6190500" y="968562"/>
            <a:ext cx="2048001" cy="16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 rotWithShape="1">
          <a:blip r:embed="rId4">
            <a:alphaModFix/>
          </a:blip>
          <a:srcRect b="0" l="0" r="87220" t="0"/>
          <a:stretch/>
        </p:blipFill>
        <p:spPr>
          <a:xfrm>
            <a:off x="311751" y="906100"/>
            <a:ext cx="3043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 rotWithShape="1">
          <a:blip r:embed="rId4">
            <a:alphaModFix/>
          </a:blip>
          <a:srcRect b="0" l="0" r="87220" t="0"/>
          <a:stretch/>
        </p:blipFill>
        <p:spPr>
          <a:xfrm>
            <a:off x="4620526" y="906100"/>
            <a:ext cx="3043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0688" y="1295125"/>
            <a:ext cx="3015212" cy="1603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0"/>
          <p:cNvCxnSpPr>
            <a:stCxn id="230" idx="3"/>
            <a:endCxn id="232" idx="1"/>
          </p:cNvCxnSpPr>
          <p:nvPr/>
        </p:nvCxnSpPr>
        <p:spPr>
          <a:xfrm>
            <a:off x="616051" y="2096725"/>
            <a:ext cx="49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0"/>
          <p:cNvCxnSpPr>
            <a:stCxn id="232" idx="3"/>
            <a:endCxn id="231" idx="1"/>
          </p:cNvCxnSpPr>
          <p:nvPr/>
        </p:nvCxnSpPr>
        <p:spPr>
          <a:xfrm>
            <a:off x="4125899" y="2096725"/>
            <a:ext cx="49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988" y="3376400"/>
            <a:ext cx="4924615" cy="1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6758" y="2709050"/>
            <a:ext cx="895475" cy="1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Quantizer and Zig-Zag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/>
          </a:blip>
          <a:srcRect b="13885" l="27199" r="51724" t="20433"/>
          <a:stretch/>
        </p:blipFill>
        <p:spPr>
          <a:xfrm>
            <a:off x="2887675" y="721413"/>
            <a:ext cx="2001998" cy="16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763" y="2543563"/>
            <a:ext cx="2393825" cy="1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600" y="1569963"/>
            <a:ext cx="2393826" cy="200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23303" l="52828" r="26094" t="11014"/>
          <a:stretch/>
        </p:blipFill>
        <p:spPr>
          <a:xfrm>
            <a:off x="5763975" y="721413"/>
            <a:ext cx="2001998" cy="16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 rotWithShape="1">
          <a:blip r:embed="rId6">
            <a:alphaModFix/>
          </a:blip>
          <a:srcRect b="0" l="75622" r="0" t="0"/>
          <a:stretch/>
        </p:blipFill>
        <p:spPr>
          <a:xfrm>
            <a:off x="5643275" y="2631150"/>
            <a:ext cx="754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 rotWithShape="1">
          <a:blip r:embed="rId7">
            <a:alphaModFix/>
          </a:blip>
          <a:srcRect b="0" l="75992" r="0" t="0"/>
          <a:stretch/>
        </p:blipFill>
        <p:spPr>
          <a:xfrm>
            <a:off x="7348425" y="2640675"/>
            <a:ext cx="754625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1"/>
          <p:cNvCxnSpPr>
            <a:stCxn id="246" idx="3"/>
            <a:endCxn id="247" idx="1"/>
          </p:cNvCxnSpPr>
          <p:nvPr/>
        </p:nvCxnSpPr>
        <p:spPr>
          <a:xfrm>
            <a:off x="6397900" y="3631275"/>
            <a:ext cx="9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Group Members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24050" y="2881200"/>
            <a:ext cx="1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Justin Hai </a:t>
            </a:r>
            <a:r>
              <a:rPr lang="en-CA">
                <a:solidFill>
                  <a:srgbClr val="9900FF"/>
                </a:solidFill>
              </a:rPr>
              <a:t>(Eng Sci)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461250" y="2881200"/>
            <a:ext cx="19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Bob (Yufeng) Zhou </a:t>
            </a:r>
            <a:r>
              <a:rPr lang="en-CA">
                <a:solidFill>
                  <a:srgbClr val="9900FF"/>
                </a:solidFill>
              </a:rPr>
              <a:t>(Eng Sci)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198450" y="2881200"/>
            <a:ext cx="1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Isamu Poy </a:t>
            </a:r>
            <a:r>
              <a:rPr lang="en-CA">
                <a:solidFill>
                  <a:srgbClr val="9900FF"/>
                </a:solidFill>
              </a:rPr>
              <a:t>(ECE)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21988" l="22159" r="48047" t="55564"/>
          <a:stretch/>
        </p:blipFill>
        <p:spPr>
          <a:xfrm>
            <a:off x="6133850" y="1432472"/>
            <a:ext cx="1761700" cy="132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350" y="1391937"/>
            <a:ext cx="1679500" cy="14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888" y="1340638"/>
            <a:ext cx="1524775" cy="14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180000" y="3496800"/>
            <a:ext cx="24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FPGA to FPGA networking</a:t>
            </a:r>
            <a:endParaRPr b="1"/>
          </a:p>
        </p:txBody>
      </p:sp>
      <p:sp>
        <p:nvSpPr>
          <p:cNvPr id="81" name="Google Shape;81;p14"/>
          <p:cNvSpPr txBox="1"/>
          <p:nvPr/>
        </p:nvSpPr>
        <p:spPr>
          <a:xfrm>
            <a:off x="541350" y="3496800"/>
            <a:ext cx="247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Hardware Modules of Compression</a:t>
            </a:r>
            <a:endParaRPr b="1"/>
          </a:p>
        </p:txBody>
      </p:sp>
      <p:sp>
        <p:nvSpPr>
          <p:cNvPr id="82" name="Google Shape;82;p14"/>
          <p:cNvSpPr txBox="1"/>
          <p:nvPr/>
        </p:nvSpPr>
        <p:spPr>
          <a:xfrm>
            <a:off x="5917200" y="3496800"/>
            <a:ext cx="247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Embedded Programming and Integration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Entropy Coding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18377" l="78923" r="0" t="15940"/>
          <a:stretch/>
        </p:blipFill>
        <p:spPr>
          <a:xfrm>
            <a:off x="6239000" y="1770138"/>
            <a:ext cx="2001998" cy="160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32"/>
          <p:cNvGrpSpPr/>
          <p:nvPr/>
        </p:nvGrpSpPr>
        <p:grpSpPr>
          <a:xfrm>
            <a:off x="3318575" y="1988425"/>
            <a:ext cx="2385950" cy="1522900"/>
            <a:chOff x="382475" y="1192925"/>
            <a:chExt cx="2385950" cy="1522900"/>
          </a:xfrm>
        </p:grpSpPr>
        <p:pic>
          <p:nvPicPr>
            <p:cNvPr id="256" name="Google Shape;256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2475" y="2344525"/>
              <a:ext cx="2385950" cy="37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0650" y="1192925"/>
              <a:ext cx="2067375" cy="1151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8" name="Google Shape;258;p32"/>
          <p:cNvPicPr preferRelativeResize="0"/>
          <p:nvPr/>
        </p:nvPicPr>
        <p:blipFill rotWithShape="1">
          <a:blip r:embed="rId6">
            <a:alphaModFix/>
          </a:blip>
          <a:srcRect b="0" l="32331" r="0" t="0"/>
          <a:stretch/>
        </p:blipFill>
        <p:spPr>
          <a:xfrm>
            <a:off x="333998" y="1839075"/>
            <a:ext cx="2119975" cy="146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2"/>
          <p:cNvCxnSpPr>
            <a:stCxn id="258" idx="3"/>
            <a:endCxn id="257" idx="1"/>
          </p:cNvCxnSpPr>
          <p:nvPr/>
        </p:nvCxnSpPr>
        <p:spPr>
          <a:xfrm flipH="1" rot="10800000">
            <a:off x="2453973" y="2564250"/>
            <a:ext cx="982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2"/>
          <p:cNvCxnSpPr>
            <a:stCxn id="257" idx="3"/>
            <a:endCxn id="254" idx="1"/>
          </p:cNvCxnSpPr>
          <p:nvPr/>
        </p:nvCxnSpPr>
        <p:spPr>
          <a:xfrm>
            <a:off x="5504125" y="2564225"/>
            <a:ext cx="735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980"/>
              <a:t>Video Decoding Using Microblaze in FPGA 2</a:t>
            </a:r>
            <a:endParaRPr b="1" sz="298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Decoding on Microblaze (FPGA 2)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2" y="986625"/>
            <a:ext cx="497402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 rotWithShape="1">
          <a:blip r:embed="rId4">
            <a:alphaModFix/>
          </a:blip>
          <a:srcRect b="0" l="0" r="51634" t="0"/>
          <a:stretch/>
        </p:blipFill>
        <p:spPr>
          <a:xfrm>
            <a:off x="5072275" y="1718200"/>
            <a:ext cx="3844599" cy="21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980"/>
              <a:t>FPGA 1 to FPGA 2 Communication</a:t>
            </a:r>
            <a:endParaRPr b="1" sz="298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TEMAC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450" y="1097063"/>
            <a:ext cx="5508199" cy="29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/>
        </p:nvSpPr>
        <p:spPr>
          <a:xfrm>
            <a:off x="131550" y="2117350"/>
            <a:ext cx="154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Data coming out of encoder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7370300" y="2117350"/>
            <a:ext cx="14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Data going into the PHY layer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Frame Structure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63" y="1823000"/>
            <a:ext cx="5580875" cy="133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7"/>
          <p:cNvCxnSpPr/>
          <p:nvPr/>
        </p:nvCxnSpPr>
        <p:spPr>
          <a:xfrm flipH="1" rot="10800000">
            <a:off x="3425825" y="2721575"/>
            <a:ext cx="4800" cy="11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7"/>
          <p:cNvCxnSpPr/>
          <p:nvPr/>
        </p:nvCxnSpPr>
        <p:spPr>
          <a:xfrm flipH="1" rot="10800000">
            <a:off x="6071475" y="2721575"/>
            <a:ext cx="4800" cy="11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7"/>
          <p:cNvCxnSpPr/>
          <p:nvPr/>
        </p:nvCxnSpPr>
        <p:spPr>
          <a:xfrm>
            <a:off x="3430600" y="3668500"/>
            <a:ext cx="26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7"/>
          <p:cNvSpPr txBox="1"/>
          <p:nvPr/>
        </p:nvSpPr>
        <p:spPr>
          <a:xfrm>
            <a:off x="3313975" y="3835025"/>
            <a:ext cx="30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Frame structure going into TEMAC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Frame Generator and Frame Destroyer</a:t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932600" y="2136400"/>
            <a:ext cx="1689000" cy="1299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6401500" y="2136400"/>
            <a:ext cx="1689000" cy="1299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3667050" y="2136400"/>
            <a:ext cx="1689000" cy="1299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1032400" y="2585800"/>
            <a:ext cx="15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Frame Generator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6503000" y="2585800"/>
            <a:ext cx="15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Frame Destroyer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4111000" y="2585800"/>
            <a:ext cx="8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TEMAC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" name="Google Shape;307;p38"/>
          <p:cNvCxnSpPr/>
          <p:nvPr/>
        </p:nvCxnSpPr>
        <p:spPr>
          <a:xfrm>
            <a:off x="114200" y="2785900"/>
            <a:ext cx="818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8"/>
          <p:cNvCxnSpPr>
            <a:stCxn id="301" idx="3"/>
            <a:endCxn id="303" idx="1"/>
          </p:cNvCxnSpPr>
          <p:nvPr/>
        </p:nvCxnSpPr>
        <p:spPr>
          <a:xfrm>
            <a:off x="2621600" y="2785900"/>
            <a:ext cx="1045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8"/>
          <p:cNvCxnSpPr/>
          <p:nvPr/>
        </p:nvCxnSpPr>
        <p:spPr>
          <a:xfrm>
            <a:off x="5356100" y="2785900"/>
            <a:ext cx="1045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8"/>
          <p:cNvCxnSpPr/>
          <p:nvPr/>
        </p:nvCxnSpPr>
        <p:spPr>
          <a:xfrm>
            <a:off x="8090500" y="2785900"/>
            <a:ext cx="818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8"/>
          <p:cNvSpPr txBox="1"/>
          <p:nvPr/>
        </p:nvSpPr>
        <p:spPr>
          <a:xfrm>
            <a:off x="102350" y="1093725"/>
            <a:ext cx="8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Encoder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3489000" y="1093725"/>
            <a:ext cx="20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Encoder data packaged in frame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8078650" y="1093725"/>
            <a:ext cx="8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Encoder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356850" y="1817550"/>
            <a:ext cx="247500" cy="75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8375950" y="1817550"/>
            <a:ext cx="247500" cy="75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 rot="5400000">
            <a:off x="5314725" y="1641550"/>
            <a:ext cx="910500" cy="46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 flipH="1" rot="-5400000">
            <a:off x="2711950" y="1627275"/>
            <a:ext cx="939000" cy="46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980"/>
              <a:t>Project Management</a:t>
            </a:r>
            <a:endParaRPr b="1" sz="298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 Assignment and Risk Management</a:t>
            </a:r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257125" y="891425"/>
            <a:ext cx="8667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Justin: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Wrote compression algorithm for FPGA1 and decompression algorithm for FPGA2 </a:t>
            </a:r>
            <a:r>
              <a:rPr b="1" lang="en-CA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(Complete)</a:t>
            </a:r>
            <a:endParaRPr b="1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Risk: Wrote compression algorithm in C before implementing in Verilog, so that a Microblaze could be a potential substitute for the hardware algorithm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Bob: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Modified the TEMAC example design to transmit data from FPGA 1 to FPGA 2 </a:t>
            </a:r>
            <a:r>
              <a:rPr b="1" lang="en-CA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(Complete)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Created first iteration of “frame generator” </a:t>
            </a:r>
            <a:r>
              <a:rPr b="1" lang="en-CA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(Complete)</a:t>
            </a:r>
            <a:endParaRPr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Roboto"/>
              <a:buChar char="●"/>
            </a:pPr>
            <a:r>
              <a:rPr lang="en-CA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Risk: Alternative is to use LWIP, however attempting to use 2 Microblazes in one project is a also a big risk.  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Isamu: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Prepare Python script that will break apart an image and prepare packets which contain the pixel values of each block </a:t>
            </a:r>
            <a:r>
              <a:rPr b="1" lang="en-CA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(Complete)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Figuring out the UART connection and interface between command line and Microblaze via SDK </a:t>
            </a:r>
            <a:r>
              <a:rPr b="1" lang="en-CA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(Complete)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Connect data on Microblaze and feed to IP cores via AXIS FIFO </a:t>
            </a:r>
            <a:r>
              <a:rPr b="1" lang="en-CA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(Complete)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Progress</a:t>
            </a:r>
            <a:endParaRPr/>
          </a:p>
        </p:txBody>
      </p:sp>
      <p:pic>
        <p:nvPicPr>
          <p:cNvPr id="334" name="Google Shape;3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750" y="778875"/>
            <a:ext cx="577959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1"/>
          <p:cNvSpPr/>
          <p:nvPr/>
        </p:nvSpPr>
        <p:spPr>
          <a:xfrm>
            <a:off x="1803575" y="10836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1"/>
          <p:cNvSpPr/>
          <p:nvPr/>
        </p:nvSpPr>
        <p:spPr>
          <a:xfrm>
            <a:off x="3017325" y="17110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1"/>
          <p:cNvSpPr/>
          <p:nvPr/>
        </p:nvSpPr>
        <p:spPr>
          <a:xfrm>
            <a:off x="5500250" y="17110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1"/>
          <p:cNvSpPr/>
          <p:nvPr/>
        </p:nvSpPr>
        <p:spPr>
          <a:xfrm>
            <a:off x="5500250" y="2308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1"/>
          <p:cNvSpPr/>
          <p:nvPr/>
        </p:nvSpPr>
        <p:spPr>
          <a:xfrm>
            <a:off x="5500250" y="29365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"/>
          <p:cNvSpPr/>
          <p:nvPr/>
        </p:nvSpPr>
        <p:spPr>
          <a:xfrm>
            <a:off x="4258788" y="29365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"/>
          <p:cNvSpPr/>
          <p:nvPr/>
        </p:nvSpPr>
        <p:spPr>
          <a:xfrm>
            <a:off x="4088563" y="38936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1"/>
          <p:cNvSpPr/>
          <p:nvPr/>
        </p:nvSpPr>
        <p:spPr>
          <a:xfrm>
            <a:off x="3847588" y="4676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1"/>
          <p:cNvSpPr/>
          <p:nvPr/>
        </p:nvSpPr>
        <p:spPr>
          <a:xfrm>
            <a:off x="2931738" y="2936550"/>
            <a:ext cx="133500" cy="133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1"/>
          <p:cNvSpPr/>
          <p:nvPr/>
        </p:nvSpPr>
        <p:spPr>
          <a:xfrm>
            <a:off x="2931738" y="3893650"/>
            <a:ext cx="133500" cy="133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"/>
          <p:cNvSpPr/>
          <p:nvPr/>
        </p:nvSpPr>
        <p:spPr>
          <a:xfrm>
            <a:off x="6505738" y="4676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/>
          <p:nvPr/>
        </p:nvSpPr>
        <p:spPr>
          <a:xfrm>
            <a:off x="174675" y="12171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"/>
          <p:cNvSpPr/>
          <p:nvPr/>
        </p:nvSpPr>
        <p:spPr>
          <a:xfrm>
            <a:off x="174663" y="1577550"/>
            <a:ext cx="133500" cy="133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174663" y="1844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395263" y="1135575"/>
            <a:ext cx="1139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latin typeface="Roboto"/>
                <a:ea typeface="Roboto"/>
                <a:cs typeface="Roboto"/>
                <a:sym typeface="Roboto"/>
              </a:rPr>
              <a:t>Complete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latin typeface="Roboto"/>
                <a:ea typeface="Roboto"/>
                <a:cs typeface="Roboto"/>
                <a:sym typeface="Roboto"/>
              </a:rPr>
              <a:t>Partially Working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latin typeface="Roboto"/>
                <a:ea typeface="Roboto"/>
                <a:cs typeface="Roboto"/>
                <a:sym typeface="Roboto"/>
              </a:rPr>
              <a:t>Incomplete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1803575" y="17110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1"/>
          <p:cNvSpPr/>
          <p:nvPr/>
        </p:nvSpPr>
        <p:spPr>
          <a:xfrm>
            <a:off x="4258788" y="17110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1"/>
          <p:cNvSpPr/>
          <p:nvPr/>
        </p:nvSpPr>
        <p:spPr>
          <a:xfrm>
            <a:off x="4258788" y="17110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1"/>
          <p:cNvSpPr/>
          <p:nvPr/>
        </p:nvSpPr>
        <p:spPr>
          <a:xfrm>
            <a:off x="5335963" y="4676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"/>
          <p:cNvSpPr/>
          <p:nvPr/>
        </p:nvSpPr>
        <p:spPr>
          <a:xfrm>
            <a:off x="5335963" y="3893650"/>
            <a:ext cx="133500" cy="133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950"/>
              <a:t>Project Summary</a:t>
            </a:r>
            <a:endParaRPr b="1" sz="29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What’s Left</a:t>
            </a:r>
            <a:endParaRPr/>
          </a:p>
        </p:txBody>
      </p:sp>
      <p:sp>
        <p:nvSpPr>
          <p:cNvPr id="360" name="Google Shape;360;p42"/>
          <p:cNvSpPr txBox="1"/>
          <p:nvPr/>
        </p:nvSpPr>
        <p:spPr>
          <a:xfrm>
            <a:off x="311725" y="920350"/>
            <a:ext cx="84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238200" y="881850"/>
            <a:ext cx="866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TEMAC:</a:t>
            </a:r>
            <a:endParaRPr b="1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Fix bug: Transmitter FIFO is not outputting data </a:t>
            </a:r>
            <a:r>
              <a:rPr b="1" lang="en-CA"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(Incomplete)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FPGA2 AXI-Stream FIFO-to-Microblaze (AXI-Stream FIFO):</a:t>
            </a:r>
            <a:endParaRPr b="1">
              <a:highlight>
                <a:srgbClr val="38761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Fix bug: Reading packet data interferes with FIFO’s Receive Length Register </a:t>
            </a:r>
            <a:r>
              <a:rPr b="1" lang="en-CA"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(Incomplete)</a:t>
            </a:r>
            <a:endParaRPr b="1"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Workaround: Rec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onstruct packets in Microblaze using encoded coefficients </a:t>
            </a:r>
            <a:r>
              <a:rPr b="1" lang="en-CA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(Complete)</a:t>
            </a:r>
            <a:endParaRPr b="1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Fix bug: AXI-Stream FIFO sometimes stops transmitting data </a:t>
            </a:r>
            <a:r>
              <a:rPr b="1" lang="en-CA"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(Incomplete)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FPGA2-to-PC2 Connection (UARTLite):</a:t>
            </a:r>
            <a:endParaRPr b="1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Include carriage return characters in packets to separate pixel values </a:t>
            </a:r>
            <a:r>
              <a:rPr b="1" lang="en-CA"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(Incomplete)</a:t>
            </a:r>
            <a:endParaRPr b="1"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PC2 Post-Processing (PC2):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Receive data from COM port </a:t>
            </a:r>
            <a:r>
              <a:rPr b="1" lang="en-CA"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(Incomplete)</a:t>
            </a:r>
            <a:endParaRPr b="1"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Perform fixed-&gt;float conversion and display image </a:t>
            </a:r>
            <a:r>
              <a:rPr b="1" lang="en-CA"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(Incomplete)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Problems We Encountered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406725" y="778625"/>
            <a:ext cx="8445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IP performance changed when implemented on hardware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Used ILA to track signals and isolate issues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Followed coding practices for synthesizable Verilog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Hardware cores don’t meet timing constraints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Use Vivado to find critical paths, then alter them or switch them to DSP’s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Hardware cores use too many resources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Reduce parallelism to reduce utilization at cost of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Unexpected behaviour due to equipment malfunctions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When unexpected behaviour occurs, switched machines or worked locally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Time-Consuming to implement UART and FIFO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Reference designs lacked detail, and no existing examples sent large amounts of data over UART using Pyserial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980"/>
              <a:t>Open Source</a:t>
            </a:r>
            <a:endParaRPr b="1" sz="298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Open Source</a:t>
            </a: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332185" y="1006490"/>
            <a:ext cx="65757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Observation: 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Online there is little access to hardware implementations of image/video compression. The following will be very useful to future developers: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Custom hardware IP cores for each component of the H.263 algorithm with DSP usage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UART connection to send large numbers of packets over serial port without loss of information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AXIS FIFO integration with UART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TEMAC implementation between connecting between 2 FPGAs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The above code and documentation explaining how to use them will be released publicly in our following repository: </a:t>
            </a:r>
            <a:r>
              <a:rPr lang="en-CA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https://github.com/isamumu/ECE532</a:t>
            </a:r>
            <a:r>
              <a:rPr lang="en-CA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IDEA: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With the above implementations released, it will give developers an easier time debugging and allow them to build more complex systems due to less risk of debugging.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" name="Google Shape;3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550" y="681791"/>
            <a:ext cx="1800301" cy="18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We Learned</a:t>
            </a:r>
            <a:endParaRPr/>
          </a:p>
        </p:txBody>
      </p:sp>
      <p:sp>
        <p:nvSpPr>
          <p:cNvPr id="385" name="Google Shape;385;p46"/>
          <p:cNvSpPr txBox="1"/>
          <p:nvPr/>
        </p:nvSpPr>
        <p:spPr>
          <a:xfrm>
            <a:off x="406725" y="778625"/>
            <a:ext cx="84453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Implementing UART to send numerous packets over serial communication is not trivial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Not guaranteed that UART will catch the packets in order over the port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Catching the packets at different times cause data to get caught halfway through transmission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UART FIFO requires designer to know how much data to send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Easier to use Xilinx drivers to send data from UART -&gt; FIFO -&gt; IP cores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Troublesome to send data from IP core -&gt; FIFO -&gt; microblaze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H.263 hardware Implementation requires many resources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Should employ DSPs to reduce LUT utilization and to meet timing constraints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Reduce parallelism to reduce utilization at cost of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latin typeface="Roboto"/>
                <a:ea typeface="Roboto"/>
                <a:cs typeface="Roboto"/>
                <a:sym typeface="Roboto"/>
              </a:rPr>
              <a:t>  TEMAC Implementation is non-trivial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IP Core examples were virtually absent online, so it was very difficult to debug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One obstacle is to connect two FPGAs with the TEMAC. Another obstacle is to get it working with other IP cores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CA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Bottlenecks</a:t>
            </a:r>
            <a:r>
              <a:rPr b="1" lang="en-CA"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Third party cores (TEMAC and AXIS FIFO) can be very difficult to integrate 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due to opacity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and unexpected bugs.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Demo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Q &amp; A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Complexity</a:t>
            </a:r>
            <a:endParaRPr/>
          </a:p>
        </p:txBody>
      </p:sp>
      <p:sp>
        <p:nvSpPr>
          <p:cNvPr id="401" name="Google Shape;401;p49"/>
          <p:cNvSpPr txBox="1"/>
          <p:nvPr/>
        </p:nvSpPr>
        <p:spPr>
          <a:xfrm>
            <a:off x="406725" y="778625"/>
            <a:ext cx="84453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highlight>
                  <a:srgbClr val="6AA84F"/>
                </a:highlight>
              </a:rPr>
              <a:t>Data transfer over USB</a:t>
            </a:r>
            <a:endParaRPr b="1" sz="1100">
              <a:highlight>
                <a:srgbClr val="6AA84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100"/>
              <a:t>Transfer data from Desktop to FPGA using UART + MicroBlaze + python script (0.25 points).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/>
              <a:t>Desktop to FPGA network connection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100"/>
              <a:t>Connect using raw IP/MAC packet from python script (0.25 points).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/>
              <a:t>FPGA network connectivity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100"/>
              <a:t>Connect to the network without using MicroBlaze, direct connection from hardware (0.5 point).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highlight>
                  <a:srgbClr val="6AA84F"/>
                </a:highlight>
              </a:rPr>
              <a:t>IP Core implemented in FPGA Hardware</a:t>
            </a:r>
            <a:endParaRPr b="1" sz="1100">
              <a:highlight>
                <a:srgbClr val="6AA84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100"/>
              <a:t>Implement the IP core with a complexity point of at least (1 point).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highlight>
                  <a:srgbClr val="FF0000"/>
                </a:highlight>
              </a:rPr>
              <a:t>Performance monitoring</a:t>
            </a:r>
            <a:endParaRPr b="1" sz="1100">
              <a:highlight>
                <a:srgbClr val="FF00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100"/>
              <a:t>Implement performance monitoring in MicroBlaze with multiple network connectivity types (0.25 points).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highlight>
                  <a:srgbClr val="6AA84F"/>
                </a:highlight>
              </a:rPr>
              <a:t>Software algorithm implemented on MicroBlaze</a:t>
            </a:r>
            <a:endParaRPr b="1" sz="1100">
              <a:highlight>
                <a:srgbClr val="6AA84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100"/>
              <a:t>Difficulty scales with complexity of algorithm (assume 0.1 points).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highlight>
                  <a:srgbClr val="6AA84F"/>
                </a:highlight>
              </a:rPr>
              <a:t>Meaningful visualization of program run/statistics gathered/results obtained</a:t>
            </a:r>
            <a:endParaRPr b="1" sz="1100">
              <a:highlight>
                <a:srgbClr val="6AA84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100"/>
              <a:t>Visualize meaningful results with a GUI (0.75 points).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Total complexity score : 3.1 points.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" name="Google Shape;402;p49"/>
          <p:cNvCxnSpPr/>
          <p:nvPr/>
        </p:nvCxnSpPr>
        <p:spPr>
          <a:xfrm>
            <a:off x="461600" y="1747450"/>
            <a:ext cx="19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About the Project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11700" y="911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Why Compression?</a:t>
            </a:r>
            <a:endParaRPr sz="2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000" y="3411306"/>
            <a:ext cx="763317" cy="1081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832" y="3411306"/>
            <a:ext cx="763317" cy="1081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6"/>
          <p:cNvCxnSpPr>
            <a:stCxn id="94" idx="3"/>
            <a:endCxn id="95" idx="1"/>
          </p:cNvCxnSpPr>
          <p:nvPr/>
        </p:nvCxnSpPr>
        <p:spPr>
          <a:xfrm>
            <a:off x="2262317" y="3951904"/>
            <a:ext cx="44904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766" y="3792362"/>
            <a:ext cx="317977" cy="31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324" y="3769272"/>
            <a:ext cx="317977" cy="31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02" y="3828449"/>
            <a:ext cx="317977" cy="31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205" y="3792376"/>
            <a:ext cx="317977" cy="31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106" y="3792362"/>
            <a:ext cx="317977" cy="31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075" y="2069538"/>
            <a:ext cx="465838" cy="46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625" y="2145938"/>
            <a:ext cx="465838" cy="46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2702" y="3501558"/>
            <a:ext cx="763318" cy="79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0847" y="3530265"/>
            <a:ext cx="763318" cy="79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3350" y="3472844"/>
            <a:ext cx="818321" cy="8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5707" y="3016275"/>
            <a:ext cx="1641103" cy="16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0624" y="2069550"/>
            <a:ext cx="1142375" cy="12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95950" y="780286"/>
            <a:ext cx="959750" cy="9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16575" y="782410"/>
            <a:ext cx="959750" cy="9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About the Project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59350" y="77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H.263?</a:t>
            </a:r>
            <a:endParaRPr sz="2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13525" y="162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What is Video Codec?</a:t>
            </a:r>
            <a:endParaRPr b="1"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lang="en-CA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compresses and decompresses digital video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What is special about H.263?</a:t>
            </a:r>
            <a:endParaRPr b="1"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lang="en-CA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H.263 is </a:t>
            </a:r>
            <a:r>
              <a:rPr lang="en-CA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optimized for low data rates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lang="en-CA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Better quality than H.261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lang="en-CA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H.263 is an advancement of the H.261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425" y="2866121"/>
            <a:ext cx="3986799" cy="1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56275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950"/>
              <a:t>Initial Project Goals </a:t>
            </a:r>
            <a:endParaRPr b="1" sz="29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950"/>
              <a:t>vs Final Project Demo</a:t>
            </a:r>
            <a:endParaRPr b="1" sz="29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Initial Goals vs Final Demo (Overall System Block Diagram)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49" y="1147688"/>
            <a:ext cx="4136176" cy="30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327188" y="4584975"/>
            <a:ext cx="40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Reason: Lack of time + implementation details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295000" y="747500"/>
            <a:ext cx="27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Initial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724800" y="747500"/>
            <a:ext cx="27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Final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0600"/>
            <a:ext cx="4433475" cy="323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Initial Goals vs Final Demo (DCT)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3079163"/>
            <a:ext cx="62388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88" y="1420650"/>
            <a:ext cx="7667625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0"/>
          <p:cNvCxnSpPr>
            <a:stCxn id="140" idx="2"/>
            <a:endCxn id="139" idx="0"/>
          </p:cNvCxnSpPr>
          <p:nvPr/>
        </p:nvCxnSpPr>
        <p:spPr>
          <a:xfrm>
            <a:off x="4572000" y="2001675"/>
            <a:ext cx="0" cy="1077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374050" y="4492725"/>
            <a:ext cx="27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Reason: Lack of Need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Initial Goals vs Final Demo (Quantizer)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119" r="109" t="0"/>
          <a:stretch/>
        </p:blipFill>
        <p:spPr>
          <a:xfrm>
            <a:off x="2514600" y="3324075"/>
            <a:ext cx="4114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101163"/>
            <a:ext cx="6877050" cy="143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>
            <a:stCxn id="149" idx="2"/>
            <a:endCxn id="148" idx="0"/>
          </p:cNvCxnSpPr>
          <p:nvPr/>
        </p:nvCxnSpPr>
        <p:spPr>
          <a:xfrm>
            <a:off x="4572000" y="2539438"/>
            <a:ext cx="0" cy="784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129600" y="4522425"/>
            <a:ext cx="31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"/>
                <a:ea typeface="Roboto"/>
                <a:cs typeface="Roboto"/>
                <a:sym typeface="Roboto"/>
              </a:rPr>
              <a:t>Reason: 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Unnecessary</a:t>
            </a:r>
            <a:r>
              <a:rPr lang="en-CA">
                <a:latin typeface="Roboto"/>
                <a:ea typeface="Roboto"/>
                <a:cs typeface="Roboto"/>
                <a:sym typeface="Roboto"/>
              </a:rPr>
              <a:t> +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