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2fed07df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2fed07df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The goals that were determined to be important were design for scalability, design for simplicity, and design for the ease of implementation. The design needs to be easily scalable as this automation process could possibly be used to program 100+ FPGAs at once in the future, not just 2 or 3. The design also needs to be simple/easy to use by minimizing the need of manual intervention in the form of manually entering commands etc.  The design also needs to be easy to implement in such a way that it doesn’t require extra installation/set up time for the users (assuming they already have Vivado, Vivado HLS, and docker installed on their host machine). This is also a strong reason why we are using containers in the first place.</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2dadebc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2dadebc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I will quickly go over the infrastructure/how containers will be used to automate the programming of n number of bitstreams onto n FPGAs.</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So 1 container will be used to generate the Galapagos project. In this container, all necessary IP cores will be generated as well as a shell file that contains instructions to deploy the n pairs of containers in parallel.</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The goal of the n pairs of containers is to generate a bitstream using the output of the first container and to program that bitstream onto the mapped FPGA</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These containers are the bitstream generating container (or sender container for short) and FPGA programming container (or receiver container for short). The reason the pairs are called sender and receiver is because the sender container will be sending the bitstream to the receiver container which receives the bitstream to program onto the FPGA</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2fed07df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2fed07df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So the workflow of the automation has 2 main parts. The first part is the galapagos project generation and the second part is deployment of the n pairs of container to program the FPGA with its mapped bitstream.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Since the Galapagos project, the IP cores, and shell file only need to be created once, part 1 is only ran once on a single container.</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However, since part 2 needs to be run for n FPGAs, it will be run n times. For multiple FPGAs, part 2 will be done in parallel meaning that bitstreams and the programming of the bitstreams will be all done all at once simultaneously instead of sequentially where this process would have one bitstream generated and programmed before another one can be generated and programmed etc</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2fed07df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2fed07df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Here, I will compare the process of programming the FPGAs sequentially and in parallel.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Like I mentioned, all bitstreams will be generated and programmed simultaneously for in parallel. This would reduce wait time drastically for multiple FPGAs since the limiting factor is the time to generate the “largest” bitstream. However, the downfall is that it uses much more space as the process requires a large quantity of containers, it would need 1+2*n containers. So for 100 FPGAs this process would require 201 containers.</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For sequentially, a bitstream is generated and programmed onto its respective FPGA before the next FPGA can undergo the same process. The major downfall of this is that the process would require an unrealistically long wait time for multiple FPGAs. IF it takes on average 2 hrs to generate 1 bitstream then for 100 FPGAs this process can take over 200 hours. The good aspect is that only 1 container would be needed.</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In this situation, relating back to the design goals, in parallel was evaluated to be more appropriate. The “tradeoff” of the space is less significant than the time.</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2fed07df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2fed07df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2dadebc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2dadebc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Here is the illustration of the automation steps. You can see that the first container sends the hlsBuild and Projects directory to the host machine which is then sent to the sender container when the pairs of container is deployed. Then the sender container sends the generated bitstream (which was generated using the information from the projects directory and the IP cores created and outputted in the hlsBuild directory) to the receiver which is then programmed onto the FPGA</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2fed07df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2fed07df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I just quickly wanted to go over the transfer of file. From container to container that is done using netcat with listening port 44444. From host to container or container to host that is done with a simple docker cp command</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2fed07df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2fed07df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t>
            </a:r>
            <a:r>
              <a:rPr lang="en" sz="900">
                <a:solidFill>
                  <a:schemeClr val="dk1"/>
                </a:solidFill>
              </a:rPr>
              <a:t>just wanted to go over a quick note of Jupiter notebook. Originally, to create the Galapagos project, the code was run on a Jupyter Notebook (which if you are not doing it for the first time is quite a tedious process since you have to wait for the code to run before moving on to the next set of code). Now, I converted the notebooks into python files which are automatically ran inside the container which can reduce the wait and supervision time. But I have kept the Jupiter notebook files in the Galapagos directory anyways since it is very informative and tutorial like. It goes through a lot of information about Galapagos and what each section of code accomplishes which I think would be very useful for users when they run this process for the first few rimes.</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3775"/>
            <a:ext cx="8520600" cy="343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Automation of Programming a Galapagos Project onto FPGAs Using Docker Containers</a:t>
            </a:r>
            <a:endParaRPr/>
          </a:p>
        </p:txBody>
      </p:sp>
      <p:sp>
        <p:nvSpPr>
          <p:cNvPr id="55" name="Google Shape;55;p13"/>
          <p:cNvSpPr txBox="1">
            <a:spLocks noGrp="1"/>
          </p:cNvSpPr>
          <p:nvPr>
            <p:ph type="subTitle" idx="1"/>
          </p:nvPr>
        </p:nvSpPr>
        <p:spPr>
          <a:xfrm>
            <a:off x="439200" y="40278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Smile Peng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Goals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Scalability</a:t>
            </a:r>
            <a:endParaRPr b="1"/>
          </a:p>
          <a:p>
            <a:pPr marL="914400" lvl="1" indent="-317500" algn="l" rtl="0">
              <a:spcBef>
                <a:spcPts val="0"/>
              </a:spcBef>
              <a:spcAft>
                <a:spcPts val="0"/>
              </a:spcAft>
              <a:buSzPts val="1400"/>
              <a:buChar char="○"/>
            </a:pPr>
            <a:r>
              <a:rPr lang="en"/>
              <a:t>Possibility of programming 100+ FPGAs at once</a:t>
            </a:r>
            <a:endParaRPr/>
          </a:p>
          <a:p>
            <a:pPr marL="457200" lvl="0" indent="-342900" algn="l" rtl="0">
              <a:spcBef>
                <a:spcPts val="0"/>
              </a:spcBef>
              <a:spcAft>
                <a:spcPts val="0"/>
              </a:spcAft>
              <a:buSzPts val="1800"/>
              <a:buChar char="●"/>
            </a:pPr>
            <a:r>
              <a:rPr lang="en" b="1"/>
              <a:t>Simplicity</a:t>
            </a:r>
            <a:endParaRPr b="1"/>
          </a:p>
          <a:p>
            <a:pPr marL="914400" lvl="1" indent="-317500" algn="l" rtl="0">
              <a:spcBef>
                <a:spcPts val="0"/>
              </a:spcBef>
              <a:spcAft>
                <a:spcPts val="0"/>
              </a:spcAft>
              <a:buSzPts val="1400"/>
              <a:buChar char="○"/>
            </a:pPr>
            <a:r>
              <a:rPr lang="en"/>
              <a:t>Minimization of manual intervention</a:t>
            </a:r>
            <a:endParaRPr/>
          </a:p>
          <a:p>
            <a:pPr marL="457200" lvl="0" indent="-342900" algn="l" rtl="0">
              <a:spcBef>
                <a:spcPts val="0"/>
              </a:spcBef>
              <a:spcAft>
                <a:spcPts val="0"/>
              </a:spcAft>
              <a:buSzPts val="1800"/>
              <a:buChar char="●"/>
            </a:pPr>
            <a:r>
              <a:rPr lang="en" b="1"/>
              <a:t>Ease of implementation</a:t>
            </a:r>
            <a:endParaRPr b="1"/>
          </a:p>
          <a:p>
            <a:pPr marL="914400" lvl="1" indent="-317500" algn="l" rtl="0">
              <a:spcBef>
                <a:spcPts val="0"/>
              </a:spcBef>
              <a:spcAft>
                <a:spcPts val="0"/>
              </a:spcAft>
              <a:buSzPts val="1400"/>
              <a:buChar char="○"/>
            </a:pPr>
            <a:r>
              <a:rPr lang="en"/>
              <a:t>No extra installation/set up requirements for users</a:t>
            </a:r>
            <a:endParaRPr/>
          </a:p>
          <a:p>
            <a:pPr marL="1371600" lvl="2" indent="-317500" algn="l" rtl="0">
              <a:spcBef>
                <a:spcPts val="0"/>
              </a:spcBef>
              <a:spcAft>
                <a:spcPts val="0"/>
              </a:spcAft>
              <a:buSzPts val="1400"/>
              <a:buChar char="■"/>
            </a:pPr>
            <a:r>
              <a:rPr lang="en"/>
              <a:t>Assuming users already have Vivado, Vivado HLS, Docker installed on their host machine</a:t>
            </a:r>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77600" y="3366898"/>
            <a:ext cx="8155200" cy="1450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b="1" dirty="0"/>
              <a:t>Galapagos </a:t>
            </a:r>
            <a:r>
              <a:rPr lang="en" b="1" dirty="0">
                <a:solidFill>
                  <a:schemeClr val="dk1"/>
                </a:solidFill>
              </a:rPr>
              <a:t>project </a:t>
            </a:r>
            <a:r>
              <a:rPr lang="en" b="1" dirty="0"/>
              <a:t>generating container:</a:t>
            </a:r>
            <a:r>
              <a:rPr lang="en" dirty="0"/>
              <a:t> creates IP cores required by the Galapagos project and creates a shell file containing instructions to deploy the sender and receiver containers in parallel </a:t>
            </a:r>
            <a:endParaRPr dirty="0"/>
          </a:p>
          <a:p>
            <a:pPr marL="457200" lvl="0" indent="-317500" algn="l" rtl="0">
              <a:lnSpc>
                <a:spcPct val="115000"/>
              </a:lnSpc>
              <a:spcBef>
                <a:spcPts val="0"/>
              </a:spcBef>
              <a:spcAft>
                <a:spcPts val="0"/>
              </a:spcAft>
              <a:buSzPts val="1400"/>
              <a:buChar char="●"/>
            </a:pPr>
            <a:r>
              <a:rPr lang="en" b="1" dirty="0"/>
              <a:t>Bitstream generating container: </a:t>
            </a:r>
            <a:r>
              <a:rPr lang="en" dirty="0"/>
              <a:t>creates bitstream and sends it to the FPGA programming container (receiver)</a:t>
            </a:r>
            <a:endParaRPr dirty="0"/>
          </a:p>
          <a:p>
            <a:pPr marL="457200" lvl="0" indent="-317500" algn="l" rtl="0">
              <a:lnSpc>
                <a:spcPct val="115000"/>
              </a:lnSpc>
              <a:spcBef>
                <a:spcPts val="0"/>
              </a:spcBef>
              <a:spcAft>
                <a:spcPts val="0"/>
              </a:spcAft>
              <a:buSzPts val="1400"/>
              <a:buChar char="●"/>
            </a:pPr>
            <a:r>
              <a:rPr lang="en" b="1" dirty="0"/>
              <a:t>FPGA programming container: </a:t>
            </a:r>
            <a:r>
              <a:rPr lang="en" dirty="0"/>
              <a:t>programs received bitstream onto the FPGA</a:t>
            </a:r>
            <a:endParaRPr dirty="0"/>
          </a:p>
        </p:txBody>
      </p:sp>
      <p:sp>
        <p:nvSpPr>
          <p:cNvPr id="67" name="Google Shape;67;p15"/>
          <p:cNvSpPr txBox="1">
            <a:spLocks noGrp="1"/>
          </p:cNvSpPr>
          <p:nvPr>
            <p:ph type="title"/>
          </p:nvPr>
        </p:nvSpPr>
        <p:spPr>
          <a:xfrm>
            <a:off x="311700" y="376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Infrastructure and Container Usages</a:t>
            </a:r>
            <a:endParaRPr/>
          </a:p>
        </p:txBody>
      </p:sp>
      <p:grpSp>
        <p:nvGrpSpPr>
          <p:cNvPr id="68" name="Google Shape;68;p15"/>
          <p:cNvGrpSpPr/>
          <p:nvPr/>
        </p:nvGrpSpPr>
        <p:grpSpPr>
          <a:xfrm>
            <a:off x="859949" y="1175935"/>
            <a:ext cx="7618796" cy="2110972"/>
            <a:chOff x="550100" y="1038400"/>
            <a:chExt cx="8282200" cy="2365500"/>
          </a:xfrm>
        </p:grpSpPr>
        <p:sp>
          <p:nvSpPr>
            <p:cNvPr id="69" name="Google Shape;69;p15"/>
            <p:cNvSpPr/>
            <p:nvPr/>
          </p:nvSpPr>
          <p:spPr>
            <a:xfrm>
              <a:off x="550100" y="1196500"/>
              <a:ext cx="2379900" cy="204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366813" y="1203450"/>
              <a:ext cx="2379900" cy="204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31650" y="1203450"/>
              <a:ext cx="2379900" cy="204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866425" y="1609075"/>
              <a:ext cx="1581600" cy="10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Galapagos Project Generating Container</a:t>
              </a:r>
              <a:endParaRPr/>
            </a:p>
          </p:txBody>
        </p:sp>
        <p:sp>
          <p:nvSpPr>
            <p:cNvPr id="73" name="Google Shape;73;p15"/>
            <p:cNvSpPr txBox="1"/>
            <p:nvPr/>
          </p:nvSpPr>
          <p:spPr>
            <a:xfrm>
              <a:off x="3650836" y="1492100"/>
              <a:ext cx="1329900" cy="10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Bitstream Generating Container (Sender Container)</a:t>
              </a:r>
              <a:endParaRPr/>
            </a:p>
          </p:txBody>
        </p:sp>
        <p:sp>
          <p:nvSpPr>
            <p:cNvPr id="74" name="Google Shape;74;p15"/>
            <p:cNvSpPr txBox="1"/>
            <p:nvPr/>
          </p:nvSpPr>
          <p:spPr>
            <a:xfrm>
              <a:off x="6634225" y="1492100"/>
              <a:ext cx="1581600" cy="10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FPGA Programming Container (Receiver Container)</a:t>
              </a:r>
              <a:endParaRPr/>
            </a:p>
          </p:txBody>
        </p:sp>
        <p:sp>
          <p:nvSpPr>
            <p:cNvPr id="75" name="Google Shape;75;p15"/>
            <p:cNvSpPr/>
            <p:nvPr/>
          </p:nvSpPr>
          <p:spPr>
            <a:xfrm>
              <a:off x="3193800" y="1038400"/>
              <a:ext cx="5638500" cy="2365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5"/>
          <p:cNvSpPr txBox="1"/>
          <p:nvPr/>
        </p:nvSpPr>
        <p:spPr>
          <a:xfrm>
            <a:off x="7413763" y="880125"/>
            <a:ext cx="11751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 n FPGAs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 Workflow</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2 main parts: </a:t>
            </a:r>
            <a:r>
              <a:rPr lang="en" b="1"/>
              <a:t>1) Galapagos project generation and 2) bitstream generation and FPGA programming</a:t>
            </a:r>
            <a:endParaRPr b="1"/>
          </a:p>
          <a:p>
            <a:pPr marL="914400" lvl="1" indent="-317500" algn="l" rtl="0">
              <a:spcBef>
                <a:spcPts val="0"/>
              </a:spcBef>
              <a:spcAft>
                <a:spcPts val="0"/>
              </a:spcAft>
              <a:buSzPts val="1400"/>
              <a:buChar char="○"/>
            </a:pPr>
            <a:r>
              <a:rPr lang="en"/>
              <a:t>Part 1 (Galapagos project creation):</a:t>
            </a:r>
            <a:r>
              <a:rPr lang="en" b="1"/>
              <a:t> ran once on 1 container</a:t>
            </a:r>
            <a:endParaRPr b="1"/>
          </a:p>
          <a:p>
            <a:pPr marL="914400" lvl="1" indent="-317500" algn="l" rtl="0">
              <a:spcBef>
                <a:spcPts val="0"/>
              </a:spcBef>
              <a:spcAft>
                <a:spcPts val="0"/>
              </a:spcAft>
              <a:buSzPts val="1400"/>
              <a:buChar char="○"/>
            </a:pPr>
            <a:r>
              <a:rPr lang="en"/>
              <a:t>Part 2 (bitstream generation and FPGA programming): </a:t>
            </a:r>
            <a:r>
              <a:rPr lang="en" b="1"/>
              <a:t>ran n number of times</a:t>
            </a:r>
            <a:r>
              <a:rPr lang="en"/>
              <a:t>, where n represents the number of FPGA that will be programmed. This is done on</a:t>
            </a:r>
            <a:r>
              <a:rPr lang="en" b="1"/>
              <a:t> n pairs of sender and receiver containers.</a:t>
            </a:r>
            <a:endParaRPr b="1"/>
          </a:p>
          <a:p>
            <a:pPr marL="457200" lvl="0" indent="-342900" algn="l" rtl="0">
              <a:spcBef>
                <a:spcPts val="0"/>
              </a:spcBef>
              <a:spcAft>
                <a:spcPts val="0"/>
              </a:spcAft>
              <a:buSzPts val="1800"/>
              <a:buChar char="●"/>
            </a:pPr>
            <a:r>
              <a:rPr lang="en"/>
              <a:t>For multiple FPGAs, part 2 will be done </a:t>
            </a:r>
            <a:r>
              <a:rPr lang="en" b="1"/>
              <a:t>in parallel</a:t>
            </a:r>
            <a:endParaRPr b="1"/>
          </a:p>
          <a:p>
            <a:pPr marL="914400" lvl="1" indent="-317500" algn="l" rtl="0">
              <a:spcBef>
                <a:spcPts val="0"/>
              </a:spcBef>
              <a:spcAft>
                <a:spcPts val="0"/>
              </a:spcAft>
              <a:buSzPts val="1400"/>
              <a:buChar char="○"/>
            </a:pPr>
            <a:r>
              <a:rPr lang="en"/>
              <a:t>All bitstreams will be generated and FPGAs will be programmed at the same time, hence in parallel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Sequentially vs in Parallel FPGA Programming</a:t>
            </a:r>
            <a:endParaRPr/>
          </a:p>
        </p:txBody>
      </p:sp>
      <p:sp>
        <p:nvSpPr>
          <p:cNvPr id="88" name="Google Shape;88;p17"/>
          <p:cNvSpPr txBox="1">
            <a:spLocks noGrp="1"/>
          </p:cNvSpPr>
          <p:nvPr>
            <p:ph type="body" idx="1"/>
          </p:nvPr>
        </p:nvSpPr>
        <p:spPr>
          <a:xfrm>
            <a:off x="311700" y="11799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Parallel:</a:t>
            </a:r>
            <a:r>
              <a:rPr lang="en"/>
              <a:t> All bitstreams will be generated and programmed at the same time</a:t>
            </a:r>
            <a:endParaRPr/>
          </a:p>
          <a:p>
            <a:pPr marL="1371600" lvl="2" indent="-317500" algn="l" rtl="0">
              <a:spcBef>
                <a:spcPts val="0"/>
              </a:spcBef>
              <a:spcAft>
                <a:spcPts val="0"/>
              </a:spcAft>
              <a:buSzPts val="1400"/>
              <a:buChar char="■"/>
            </a:pPr>
            <a:r>
              <a:rPr lang="en"/>
              <a:t>Reduces wait time drastically for many FPGAs</a:t>
            </a:r>
            <a:endParaRPr/>
          </a:p>
          <a:p>
            <a:pPr marL="1828800" lvl="3" indent="-317500" algn="l" rtl="0">
              <a:spcBef>
                <a:spcPts val="0"/>
              </a:spcBef>
              <a:spcAft>
                <a:spcPts val="0"/>
              </a:spcAft>
              <a:buSzPts val="1400"/>
              <a:buChar char="●"/>
            </a:pPr>
            <a:r>
              <a:rPr lang="en"/>
              <a:t>Limiting factor: The time required to generate the largest bitstream</a:t>
            </a:r>
            <a:endParaRPr/>
          </a:p>
          <a:p>
            <a:pPr marL="1371600" lvl="2" indent="-317500" algn="l" rtl="0">
              <a:spcBef>
                <a:spcPts val="0"/>
              </a:spcBef>
              <a:spcAft>
                <a:spcPts val="0"/>
              </a:spcAft>
              <a:buSzPts val="1400"/>
              <a:buChar char="■"/>
            </a:pPr>
            <a:r>
              <a:rPr lang="en"/>
              <a:t>Uses a large quantity of containers for multiple FPGAs</a:t>
            </a:r>
            <a:endParaRPr/>
          </a:p>
          <a:p>
            <a:pPr marL="1828800" lvl="3" indent="-317500" algn="l" rtl="0">
              <a:spcBef>
                <a:spcPts val="0"/>
              </a:spcBef>
              <a:spcAft>
                <a:spcPts val="0"/>
              </a:spcAft>
              <a:buSzPts val="1400"/>
              <a:buChar char="●"/>
            </a:pPr>
            <a:r>
              <a:rPr lang="en"/>
              <a:t>1 + 2*(n number of FPGAs) containers needed</a:t>
            </a:r>
            <a:endParaRPr/>
          </a:p>
          <a:p>
            <a:pPr marL="457200" lvl="0" indent="-342900" algn="l" rtl="0">
              <a:spcBef>
                <a:spcPts val="0"/>
              </a:spcBef>
              <a:spcAft>
                <a:spcPts val="0"/>
              </a:spcAft>
              <a:buSzPts val="1800"/>
              <a:buChar char="●"/>
            </a:pPr>
            <a:r>
              <a:rPr lang="en" b="1"/>
              <a:t>Sequentially:</a:t>
            </a:r>
            <a:r>
              <a:rPr lang="en"/>
              <a:t> Each bitstream is generated and programmed onto its respective FPGA before the next FPGA can undergo the same process</a:t>
            </a:r>
            <a:endParaRPr/>
          </a:p>
          <a:p>
            <a:pPr marL="1371600" lvl="2" indent="-317500" algn="l" rtl="0">
              <a:spcBef>
                <a:spcPts val="0"/>
              </a:spcBef>
              <a:spcAft>
                <a:spcPts val="0"/>
              </a:spcAft>
              <a:buSzPts val="1400"/>
              <a:buChar char="■"/>
            </a:pPr>
            <a:r>
              <a:rPr lang="en"/>
              <a:t>Have to wait for a bitstream to be programmed onto a FPGA before programming the next FPGA</a:t>
            </a:r>
            <a:endParaRPr/>
          </a:p>
          <a:p>
            <a:pPr marL="1371600" lvl="2" indent="-317500" algn="l" rtl="0">
              <a:spcBef>
                <a:spcPts val="0"/>
              </a:spcBef>
              <a:spcAft>
                <a:spcPts val="0"/>
              </a:spcAft>
              <a:buSzPts val="1400"/>
              <a:buChar char="■"/>
            </a:pPr>
            <a:r>
              <a:rPr lang="en"/>
              <a:t>Unrealistically long wait time for multiple FPGA</a:t>
            </a:r>
            <a:endParaRPr/>
          </a:p>
          <a:p>
            <a:pPr marL="1371600" lvl="2" indent="-317500" algn="l" rtl="0">
              <a:spcBef>
                <a:spcPts val="0"/>
              </a:spcBef>
              <a:spcAft>
                <a:spcPts val="0"/>
              </a:spcAft>
              <a:buSzPts val="1400"/>
              <a:buChar char="■"/>
            </a:pPr>
            <a:r>
              <a:rPr lang="en"/>
              <a:t>Uses a small number of containers (entire process can be done all on 1 container)</a:t>
            </a:r>
            <a:endParaRPr/>
          </a:p>
          <a:p>
            <a:pPr marL="0" lvl="0" indent="0" algn="l" rtl="0">
              <a:spcBef>
                <a:spcPts val="1600"/>
              </a:spcBef>
              <a:spcAft>
                <a:spcPts val="1600"/>
              </a:spcAft>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 Steps</a:t>
            </a:r>
            <a:endParaRPr/>
          </a:p>
        </p:txBody>
      </p:sp>
      <p:sp>
        <p:nvSpPr>
          <p:cNvPr id="94" name="Google Shape;94;p18"/>
          <p:cNvSpPr txBox="1">
            <a:spLocks noGrp="1"/>
          </p:cNvSpPr>
          <p:nvPr>
            <p:ph type="body" idx="1"/>
          </p:nvPr>
        </p:nvSpPr>
        <p:spPr>
          <a:xfrm>
            <a:off x="311700" y="1028569"/>
            <a:ext cx="8520600" cy="3798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dirty="0"/>
              <a:t>Galapagos project generation container is created</a:t>
            </a:r>
            <a:endParaRPr sz="1700" dirty="0"/>
          </a:p>
          <a:p>
            <a:pPr marL="457200" lvl="0" indent="-336550" algn="l" rtl="0">
              <a:spcBef>
                <a:spcPts val="0"/>
              </a:spcBef>
              <a:spcAft>
                <a:spcPts val="0"/>
              </a:spcAft>
              <a:buSzPts val="1700"/>
              <a:buAutoNum type="arabicPeriod"/>
            </a:pPr>
            <a:r>
              <a:rPr lang="en" sz="1700" dirty="0"/>
              <a:t>Needed IP cores are built with its output in a newly generated directory called </a:t>
            </a:r>
            <a:r>
              <a:rPr lang="en" sz="1700" dirty="0" err="1"/>
              <a:t>hlsBuild</a:t>
            </a:r>
            <a:endParaRPr sz="1700" dirty="0"/>
          </a:p>
          <a:p>
            <a:pPr marL="457200" lvl="0" indent="-336550" algn="l" rtl="0">
              <a:spcBef>
                <a:spcPts val="0"/>
              </a:spcBef>
              <a:spcAft>
                <a:spcPts val="0"/>
              </a:spcAft>
              <a:buSzPts val="1700"/>
              <a:buAutoNum type="arabicPeriod"/>
            </a:pPr>
            <a:r>
              <a:rPr lang="en" sz="1700" dirty="0"/>
              <a:t>Shell script (</a:t>
            </a:r>
            <a:r>
              <a:rPr lang="en" sz="1700" dirty="0" err="1"/>
              <a:t>createCluster.sh</a:t>
            </a:r>
            <a:r>
              <a:rPr lang="en" sz="1700" dirty="0"/>
              <a:t>) that deploys n pairs of sender and receiver containers is created in Projects directory based on the mapping files (of the FPGAs) given</a:t>
            </a:r>
            <a:endParaRPr sz="1700" dirty="0"/>
          </a:p>
          <a:p>
            <a:pPr marL="457200" lvl="0" indent="-336550" algn="l" rtl="0">
              <a:spcBef>
                <a:spcPts val="0"/>
              </a:spcBef>
              <a:spcAft>
                <a:spcPts val="0"/>
              </a:spcAft>
              <a:buSzPts val="1700"/>
              <a:buAutoNum type="arabicPeriod"/>
            </a:pPr>
            <a:r>
              <a:rPr lang="en" sz="1700" dirty="0" err="1"/>
              <a:t>hlsBuild</a:t>
            </a:r>
            <a:r>
              <a:rPr lang="en" sz="1700" dirty="0"/>
              <a:t> and Projects directories are retrieved onto the host machine</a:t>
            </a:r>
            <a:endParaRPr sz="1700" dirty="0"/>
          </a:p>
          <a:p>
            <a:pPr marL="457200" lvl="0" indent="-336550" algn="l" rtl="0">
              <a:spcBef>
                <a:spcPts val="0"/>
              </a:spcBef>
              <a:spcAft>
                <a:spcPts val="0"/>
              </a:spcAft>
              <a:buSzPts val="1700"/>
              <a:buAutoNum type="arabicPeriod"/>
            </a:pPr>
            <a:r>
              <a:rPr lang="en" sz="1700" dirty="0" err="1"/>
              <a:t>createCluster.sh</a:t>
            </a:r>
            <a:r>
              <a:rPr lang="en" sz="1700" dirty="0"/>
              <a:t> is called on the host machine which deploys n number of pairs of containers in parallel to facilitate the generation and programming of a bitstream</a:t>
            </a:r>
            <a:endParaRPr sz="1700" dirty="0"/>
          </a:p>
          <a:p>
            <a:pPr marL="914400" lvl="1" indent="-311150" algn="l" rtl="0">
              <a:spcBef>
                <a:spcPts val="0"/>
              </a:spcBef>
              <a:spcAft>
                <a:spcPts val="0"/>
              </a:spcAft>
              <a:buSzPts val="1300"/>
              <a:buAutoNum type="alphaLcPeriod"/>
            </a:pPr>
            <a:r>
              <a:rPr lang="en" sz="1300" dirty="0"/>
              <a:t>Host machine sends </a:t>
            </a:r>
            <a:r>
              <a:rPr lang="en" sz="1300" dirty="0" err="1"/>
              <a:t>hlsBuild</a:t>
            </a:r>
            <a:r>
              <a:rPr lang="en" sz="1300" dirty="0"/>
              <a:t> and Projects directories to the sender container</a:t>
            </a:r>
            <a:endParaRPr sz="1300" dirty="0"/>
          </a:p>
          <a:p>
            <a:pPr marL="914400" lvl="1" indent="-311150" algn="l" rtl="0">
              <a:spcBef>
                <a:spcPts val="0"/>
              </a:spcBef>
              <a:spcAft>
                <a:spcPts val="0"/>
              </a:spcAft>
              <a:buSzPts val="1300"/>
              <a:buAutoNum type="alphaLcPeriod"/>
            </a:pPr>
            <a:r>
              <a:rPr lang="en" sz="1300" dirty="0"/>
              <a:t>Sender container generates the appropriate bitstream and sends it to the receiver container once the bitstream is generated</a:t>
            </a:r>
            <a:endParaRPr sz="1300" dirty="0"/>
          </a:p>
          <a:p>
            <a:pPr marL="914400" lvl="1" indent="-311150" algn="l" rtl="0">
              <a:spcBef>
                <a:spcPts val="0"/>
              </a:spcBef>
              <a:spcAft>
                <a:spcPts val="0"/>
              </a:spcAft>
              <a:buSzPts val="1300"/>
              <a:buAutoNum type="alphaLcPeriod"/>
            </a:pPr>
            <a:r>
              <a:rPr lang="en" sz="1300" dirty="0"/>
              <a:t>Receiver container programs the FPGA once the bitstream is received</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p:nvPr/>
        </p:nvSpPr>
        <p:spPr>
          <a:xfrm>
            <a:off x="3135050" y="1134050"/>
            <a:ext cx="5181600" cy="1987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title"/>
          </p:nvPr>
        </p:nvSpPr>
        <p:spPr>
          <a:xfrm>
            <a:off x="311700" y="431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 Steps</a:t>
            </a:r>
            <a:endParaRPr/>
          </a:p>
        </p:txBody>
      </p:sp>
      <p:sp>
        <p:nvSpPr>
          <p:cNvPr id="101" name="Google Shape;101;p19"/>
          <p:cNvSpPr/>
          <p:nvPr/>
        </p:nvSpPr>
        <p:spPr>
          <a:xfrm>
            <a:off x="3359540" y="1266805"/>
            <a:ext cx="1902600" cy="172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6256205" y="1262330"/>
            <a:ext cx="1902600" cy="172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9"/>
          <p:cNvGrpSpPr/>
          <p:nvPr/>
        </p:nvGrpSpPr>
        <p:grpSpPr>
          <a:xfrm>
            <a:off x="550100" y="1158400"/>
            <a:ext cx="1815400" cy="1608900"/>
            <a:chOff x="550100" y="1312825"/>
            <a:chExt cx="1815400" cy="1608900"/>
          </a:xfrm>
        </p:grpSpPr>
        <p:sp>
          <p:nvSpPr>
            <p:cNvPr id="104" name="Google Shape;104;p19"/>
            <p:cNvSpPr/>
            <p:nvPr/>
          </p:nvSpPr>
          <p:spPr>
            <a:xfrm>
              <a:off x="550100" y="1312825"/>
              <a:ext cx="1664100" cy="16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p:nvPr/>
          </p:nvSpPr>
          <p:spPr>
            <a:xfrm>
              <a:off x="783900" y="1573975"/>
              <a:ext cx="1581600" cy="10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Galapagos Project Generating Container</a:t>
              </a:r>
              <a:endParaRPr/>
            </a:p>
          </p:txBody>
        </p:sp>
      </p:grpSp>
      <p:sp>
        <p:nvSpPr>
          <p:cNvPr id="106" name="Google Shape;106;p19"/>
          <p:cNvSpPr txBox="1"/>
          <p:nvPr/>
        </p:nvSpPr>
        <p:spPr>
          <a:xfrm>
            <a:off x="3703602" y="1504818"/>
            <a:ext cx="1063200" cy="9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Bitstream Generating Container (Sender Container)</a:t>
            </a:r>
            <a:endParaRPr/>
          </a:p>
        </p:txBody>
      </p:sp>
      <p:sp>
        <p:nvSpPr>
          <p:cNvPr id="107" name="Google Shape;107;p19"/>
          <p:cNvSpPr txBox="1"/>
          <p:nvPr/>
        </p:nvSpPr>
        <p:spPr>
          <a:xfrm>
            <a:off x="6641498" y="1504818"/>
            <a:ext cx="1264500" cy="9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FPGA Programming Container (Receiver Container)</a:t>
            </a:r>
            <a:endParaRPr/>
          </a:p>
        </p:txBody>
      </p:sp>
      <p:grpSp>
        <p:nvGrpSpPr>
          <p:cNvPr id="108" name="Google Shape;108;p19"/>
          <p:cNvGrpSpPr/>
          <p:nvPr/>
        </p:nvGrpSpPr>
        <p:grpSpPr>
          <a:xfrm>
            <a:off x="1595264" y="3905846"/>
            <a:ext cx="3848892" cy="1047609"/>
            <a:chOff x="1595300" y="3905750"/>
            <a:chExt cx="5181600" cy="1051500"/>
          </a:xfrm>
        </p:grpSpPr>
        <p:sp>
          <p:nvSpPr>
            <p:cNvPr id="109" name="Google Shape;109;p19"/>
            <p:cNvSpPr/>
            <p:nvPr/>
          </p:nvSpPr>
          <p:spPr>
            <a:xfrm>
              <a:off x="1595300" y="3905750"/>
              <a:ext cx="5181600" cy="105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p:nvPr/>
          </p:nvSpPr>
          <p:spPr>
            <a:xfrm>
              <a:off x="3318320" y="4225098"/>
              <a:ext cx="24441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Host machine</a:t>
              </a:r>
              <a:endParaRPr/>
            </a:p>
          </p:txBody>
        </p:sp>
      </p:grpSp>
      <p:cxnSp>
        <p:nvCxnSpPr>
          <p:cNvPr id="111" name="Google Shape;111;p19"/>
          <p:cNvCxnSpPr>
            <a:stCxn id="104" idx="2"/>
          </p:cNvCxnSpPr>
          <p:nvPr/>
        </p:nvCxnSpPr>
        <p:spPr>
          <a:xfrm>
            <a:off x="1382150" y="2767300"/>
            <a:ext cx="1272000" cy="1138500"/>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19"/>
          <p:cNvSpPr txBox="1"/>
          <p:nvPr/>
        </p:nvSpPr>
        <p:spPr>
          <a:xfrm>
            <a:off x="996500" y="2997925"/>
            <a:ext cx="1079700" cy="7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hlsBuild, Projects directories</a:t>
            </a:r>
            <a:endParaRPr/>
          </a:p>
        </p:txBody>
      </p:sp>
      <p:cxnSp>
        <p:nvCxnSpPr>
          <p:cNvPr id="113" name="Google Shape;113;p19"/>
          <p:cNvCxnSpPr>
            <a:stCxn id="101" idx="3"/>
            <a:endCxn id="102" idx="1"/>
          </p:cNvCxnSpPr>
          <p:nvPr/>
        </p:nvCxnSpPr>
        <p:spPr>
          <a:xfrm rot="10800000" flipH="1">
            <a:off x="5262140" y="2123155"/>
            <a:ext cx="994200" cy="4500"/>
          </a:xfrm>
          <a:prstGeom prst="straightConnector1">
            <a:avLst/>
          </a:prstGeom>
          <a:noFill/>
          <a:ln w="9525" cap="flat" cmpd="sng">
            <a:solidFill>
              <a:schemeClr val="dk2"/>
            </a:solidFill>
            <a:prstDash val="solid"/>
            <a:round/>
            <a:headEnd type="none" w="med" len="med"/>
            <a:tailEnd type="triangle" w="med" len="med"/>
          </a:ln>
        </p:spPr>
      </p:cxnSp>
      <p:sp>
        <p:nvSpPr>
          <p:cNvPr id="114" name="Google Shape;114;p19"/>
          <p:cNvSpPr txBox="1"/>
          <p:nvPr/>
        </p:nvSpPr>
        <p:spPr>
          <a:xfrm>
            <a:off x="5283250" y="1754875"/>
            <a:ext cx="9942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Bitstream</a:t>
            </a:r>
            <a:endParaRPr/>
          </a:p>
        </p:txBody>
      </p:sp>
      <p:sp>
        <p:nvSpPr>
          <p:cNvPr id="115" name="Google Shape;115;p19"/>
          <p:cNvSpPr txBox="1"/>
          <p:nvPr/>
        </p:nvSpPr>
        <p:spPr>
          <a:xfrm>
            <a:off x="7275175" y="838250"/>
            <a:ext cx="11751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 n FPGAs</a:t>
            </a:r>
            <a:endParaRPr/>
          </a:p>
        </p:txBody>
      </p:sp>
      <p:cxnSp>
        <p:nvCxnSpPr>
          <p:cNvPr id="116" name="Google Shape;116;p19"/>
          <p:cNvCxnSpPr>
            <a:endCxn id="101" idx="2"/>
          </p:cNvCxnSpPr>
          <p:nvPr/>
        </p:nvCxnSpPr>
        <p:spPr>
          <a:xfrm rot="10800000">
            <a:off x="4310840" y="2988505"/>
            <a:ext cx="76200" cy="944700"/>
          </a:xfrm>
          <a:prstGeom prst="straightConnector1">
            <a:avLst/>
          </a:prstGeom>
          <a:noFill/>
          <a:ln w="9525" cap="flat" cmpd="sng">
            <a:solidFill>
              <a:schemeClr val="dk2"/>
            </a:solidFill>
            <a:prstDash val="solid"/>
            <a:round/>
            <a:headEnd type="none" w="med" len="med"/>
            <a:tailEnd type="triangle" w="med" len="med"/>
          </a:ln>
        </p:spPr>
      </p:cxnSp>
      <p:sp>
        <p:nvSpPr>
          <p:cNvPr id="117" name="Google Shape;117;p19"/>
          <p:cNvSpPr txBox="1"/>
          <p:nvPr/>
        </p:nvSpPr>
        <p:spPr>
          <a:xfrm>
            <a:off x="4347450" y="3121250"/>
            <a:ext cx="1079700" cy="7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hlsBuild, Projects directories</a:t>
            </a:r>
            <a:endParaRPr/>
          </a:p>
        </p:txBody>
      </p:sp>
      <p:grpSp>
        <p:nvGrpSpPr>
          <p:cNvPr id="118" name="Google Shape;118;p19"/>
          <p:cNvGrpSpPr/>
          <p:nvPr/>
        </p:nvGrpSpPr>
        <p:grpSpPr>
          <a:xfrm>
            <a:off x="6095963" y="3905846"/>
            <a:ext cx="2355555" cy="1047609"/>
            <a:chOff x="1595300" y="3905750"/>
            <a:chExt cx="5181600" cy="1051500"/>
          </a:xfrm>
        </p:grpSpPr>
        <p:sp>
          <p:nvSpPr>
            <p:cNvPr id="119" name="Google Shape;119;p19"/>
            <p:cNvSpPr/>
            <p:nvPr/>
          </p:nvSpPr>
          <p:spPr>
            <a:xfrm>
              <a:off x="1595300" y="3905750"/>
              <a:ext cx="5181600" cy="105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txBox="1"/>
            <p:nvPr/>
          </p:nvSpPr>
          <p:spPr>
            <a:xfrm>
              <a:off x="3318320" y="4225098"/>
              <a:ext cx="24441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FPGAs</a:t>
              </a:r>
              <a:endParaRPr/>
            </a:p>
          </p:txBody>
        </p:sp>
      </p:grpSp>
      <p:cxnSp>
        <p:nvCxnSpPr>
          <p:cNvPr id="121" name="Google Shape;121;p19"/>
          <p:cNvCxnSpPr>
            <a:endCxn id="119" idx="0"/>
          </p:cNvCxnSpPr>
          <p:nvPr/>
        </p:nvCxnSpPr>
        <p:spPr>
          <a:xfrm>
            <a:off x="7120440" y="2998046"/>
            <a:ext cx="153300" cy="907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 of Files</a:t>
            </a:r>
            <a:endParaRPr/>
          </a:p>
        </p:txBody>
      </p:sp>
      <p:sp>
        <p:nvSpPr>
          <p:cNvPr id="127" name="Google Shape;127;p20"/>
          <p:cNvSpPr txBox="1">
            <a:spLocks noGrp="1"/>
          </p:cNvSpPr>
          <p:nvPr>
            <p:ph type="body" idx="1"/>
          </p:nvPr>
        </p:nvSpPr>
        <p:spPr>
          <a:xfrm>
            <a:off x="311700" y="1152475"/>
            <a:ext cx="8520600" cy="3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Container to container: </a:t>
            </a:r>
            <a:r>
              <a:rPr lang="en"/>
              <a:t>Netcat listening port 44444</a:t>
            </a:r>
            <a:endParaRPr/>
          </a:p>
          <a:p>
            <a:pPr marL="914400" lvl="0" indent="-342900" algn="l" rtl="0">
              <a:spcBef>
                <a:spcPts val="1600"/>
              </a:spcBef>
              <a:spcAft>
                <a:spcPts val="0"/>
              </a:spcAft>
              <a:buSzPts val="1800"/>
              <a:buChar char="●"/>
            </a:pPr>
            <a:r>
              <a:rPr lang="en"/>
              <a:t>To send and receive the generated bitstream</a:t>
            </a:r>
            <a:endParaRPr/>
          </a:p>
          <a:p>
            <a:pPr marL="0" lvl="0" indent="0" algn="l" rtl="0">
              <a:spcBef>
                <a:spcPts val="1600"/>
              </a:spcBef>
              <a:spcAft>
                <a:spcPts val="0"/>
              </a:spcAft>
              <a:buNone/>
            </a:pPr>
            <a:endParaRPr b="1"/>
          </a:p>
          <a:p>
            <a:pPr marL="0" lvl="0" indent="0" algn="l" rtl="0">
              <a:spcBef>
                <a:spcPts val="1600"/>
              </a:spcBef>
              <a:spcAft>
                <a:spcPts val="0"/>
              </a:spcAft>
              <a:buNone/>
            </a:pPr>
            <a:r>
              <a:rPr lang="en" b="1"/>
              <a:t>Host to container/container to host: </a:t>
            </a:r>
            <a:r>
              <a:rPr lang="en"/>
              <a:t>docker cp</a:t>
            </a:r>
            <a:endParaRPr/>
          </a:p>
          <a:p>
            <a:pPr marL="914400" lvl="0" indent="-342900" algn="l" rtl="0">
              <a:spcBef>
                <a:spcPts val="1600"/>
              </a:spcBef>
              <a:spcAft>
                <a:spcPts val="0"/>
              </a:spcAft>
              <a:buSzPts val="1800"/>
              <a:buChar char="●"/>
            </a:pPr>
            <a:r>
              <a:rPr lang="en"/>
              <a:t>To retrieve and send hlsBuild and Projects directories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Jupyter Notebook</a:t>
            </a:r>
            <a:endParaRPr/>
          </a:p>
        </p:txBody>
      </p:sp>
      <p:sp>
        <p:nvSpPr>
          <p:cNvPr id="133" name="Google Shape;13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Before:</a:t>
            </a:r>
            <a:r>
              <a:rPr lang="en"/>
              <a:t> To create a Galapagos project, code was ran on a Jupyter Notebook</a:t>
            </a:r>
            <a:endParaRPr/>
          </a:p>
          <a:p>
            <a:pPr marL="457200" lvl="0" indent="-342900" algn="l" rtl="0">
              <a:spcBef>
                <a:spcPts val="0"/>
              </a:spcBef>
              <a:spcAft>
                <a:spcPts val="0"/>
              </a:spcAft>
              <a:buSzPts val="1800"/>
              <a:buChar char="●"/>
            </a:pPr>
            <a:r>
              <a:rPr lang="en" b="1"/>
              <a:t>Now:</a:t>
            </a:r>
            <a:r>
              <a:rPr lang="en"/>
              <a:t> Converted Jupyter Notebook into python files which are ran automatically inside the container</a:t>
            </a:r>
            <a:endParaRPr/>
          </a:p>
          <a:p>
            <a:pPr marL="914400" lvl="1" indent="-317500" algn="l" rtl="0">
              <a:spcBef>
                <a:spcPts val="0"/>
              </a:spcBef>
              <a:spcAft>
                <a:spcPts val="0"/>
              </a:spcAft>
              <a:buSzPts val="1400"/>
              <a:buChar char="○"/>
            </a:pPr>
            <a:r>
              <a:rPr lang="en"/>
              <a:t>Reduces waiting time</a:t>
            </a:r>
            <a:endParaRPr/>
          </a:p>
          <a:p>
            <a:pPr marL="457200" lvl="0" indent="-342900" algn="l" rtl="0">
              <a:spcBef>
                <a:spcPts val="0"/>
              </a:spcBef>
              <a:spcAft>
                <a:spcPts val="0"/>
              </a:spcAft>
              <a:buSzPts val="1800"/>
              <a:buChar char="●"/>
            </a:pPr>
            <a:r>
              <a:rPr lang="en"/>
              <a:t>Jupyter Notebook files are still available for users </a:t>
            </a:r>
            <a:endParaRPr/>
          </a:p>
          <a:p>
            <a:pPr marL="914400" lvl="1" indent="-317500" algn="l" rtl="0">
              <a:spcBef>
                <a:spcPts val="0"/>
              </a:spcBef>
              <a:spcAft>
                <a:spcPts val="0"/>
              </a:spcAft>
              <a:buSzPts val="1400"/>
              <a:buChar char="○"/>
            </a:pPr>
            <a:r>
              <a:rPr lang="en"/>
              <a:t>Tutorial like, contains thorough information about what Galapagos is and what each section of code accomplishes in the project creation/bitstream generating process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1550</Words>
  <Application>Microsoft Macintosh PowerPoint</Application>
  <PresentationFormat>On-screen Show (16:9)</PresentationFormat>
  <Paragraphs>88</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Automation of Programming a Galapagos Project onto FPGAs Using Docker Containers</vt:lpstr>
      <vt:lpstr>Design Goals</vt:lpstr>
      <vt:lpstr>Infrastructure and Container Usages</vt:lpstr>
      <vt:lpstr>Automation Workflow</vt:lpstr>
      <vt:lpstr>Sequentially vs in Parallel FPGA Programming</vt:lpstr>
      <vt:lpstr>Automation Steps</vt:lpstr>
      <vt:lpstr>Automation Steps</vt:lpstr>
      <vt:lpstr>Transfer of Files</vt:lpstr>
      <vt:lpstr>*Note: Jupyter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Programming a Galapagos Project onto FPGAs Using Docker Containers</dc:title>
  <cp:lastModifiedBy>Smile Peng</cp:lastModifiedBy>
  <cp:revision>1</cp:revision>
  <dcterms:modified xsi:type="dcterms:W3CDTF">2020-09-04T16:00:51Z</dcterms:modified>
</cp:coreProperties>
</file>