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5200"/>
              <a:buNone/>
              <a:defRPr sz="5200"/>
            </a:lvl1pPr>
            <a:lvl2pPr lvl="1" algn="ctr">
              <a:spcBef>
                <a:spcPts val="0"/>
              </a:spcBef>
              <a:buSzPts val="5200"/>
              <a:buNone/>
              <a:defRPr sz="5200"/>
            </a:lvl2pPr>
            <a:lvl3pPr lvl="2" algn="ctr">
              <a:spcBef>
                <a:spcPts val="0"/>
              </a:spcBef>
              <a:buSzPts val="5200"/>
              <a:buNone/>
              <a:defRPr sz="5200"/>
            </a:lvl3pPr>
            <a:lvl4pPr lvl="3" algn="ctr">
              <a:spcBef>
                <a:spcPts val="0"/>
              </a:spcBef>
              <a:buSzPts val="5200"/>
              <a:buNone/>
              <a:defRPr sz="5200"/>
            </a:lvl4pPr>
            <a:lvl5pPr lvl="4" algn="ctr">
              <a:spcBef>
                <a:spcPts val="0"/>
              </a:spcBef>
              <a:buSzPts val="5200"/>
              <a:buNone/>
              <a:defRPr sz="5200"/>
            </a:lvl5pPr>
            <a:lvl6pPr lvl="5" algn="ctr">
              <a:spcBef>
                <a:spcPts val="0"/>
              </a:spcBef>
              <a:buSzPts val="5200"/>
              <a:buNone/>
              <a:defRPr sz="5200"/>
            </a:lvl6pPr>
            <a:lvl7pPr lvl="6" algn="ctr">
              <a:spcBef>
                <a:spcPts val="0"/>
              </a:spcBef>
              <a:buSzPts val="5200"/>
              <a:buNone/>
              <a:defRPr sz="5200"/>
            </a:lvl7pPr>
            <a:lvl8pPr lvl="7" algn="ctr">
              <a:spcBef>
                <a:spcPts val="0"/>
              </a:spcBef>
              <a:buSzPts val="5200"/>
              <a:buNone/>
              <a:defRPr sz="5200"/>
            </a:lvl8pPr>
            <a:lvl9pPr lvl="8" algn="ctr">
              <a:spcBef>
                <a:spcPts val="0"/>
              </a:spcBef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12000"/>
              <a:buNone/>
              <a:defRPr sz="12000"/>
            </a:lvl1pPr>
            <a:lvl2pPr lvl="1" algn="ctr">
              <a:spcBef>
                <a:spcPts val="0"/>
              </a:spcBef>
              <a:buSzPts val="12000"/>
              <a:buNone/>
              <a:defRPr sz="12000"/>
            </a:lvl2pPr>
            <a:lvl3pPr lvl="2" algn="ctr">
              <a:spcBef>
                <a:spcPts val="0"/>
              </a:spcBef>
              <a:buSzPts val="12000"/>
              <a:buNone/>
              <a:defRPr sz="12000"/>
            </a:lvl3pPr>
            <a:lvl4pPr lvl="3" algn="ctr">
              <a:spcBef>
                <a:spcPts val="0"/>
              </a:spcBef>
              <a:buSzPts val="12000"/>
              <a:buNone/>
              <a:defRPr sz="12000"/>
            </a:lvl4pPr>
            <a:lvl5pPr lvl="4" algn="ctr">
              <a:spcBef>
                <a:spcPts val="0"/>
              </a:spcBef>
              <a:buSzPts val="12000"/>
              <a:buNone/>
              <a:defRPr sz="12000"/>
            </a:lvl5pPr>
            <a:lvl6pPr lvl="5" algn="ctr">
              <a:spcBef>
                <a:spcPts val="0"/>
              </a:spcBef>
              <a:buSzPts val="12000"/>
              <a:buNone/>
              <a:defRPr sz="12000"/>
            </a:lvl6pPr>
            <a:lvl7pPr lvl="6" algn="ctr">
              <a:spcBef>
                <a:spcPts val="0"/>
              </a:spcBef>
              <a:buSzPts val="12000"/>
              <a:buNone/>
              <a:defRPr sz="12000"/>
            </a:lvl7pPr>
            <a:lvl8pPr lvl="7" algn="ctr">
              <a:spcBef>
                <a:spcPts val="0"/>
              </a:spcBef>
              <a:buSzPts val="12000"/>
              <a:buNone/>
              <a:defRPr sz="12000"/>
            </a:lvl8pPr>
            <a:lvl9pPr lvl="8" algn="ctr">
              <a:spcBef>
                <a:spcPts val="0"/>
              </a:spcBef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buSzPts val="1800"/>
              <a:buChar char="●"/>
              <a:defRPr/>
            </a:lvl1pPr>
            <a:lvl2pPr lvl="1" algn="ctr">
              <a:spcBef>
                <a:spcPts val="0"/>
              </a:spcBef>
              <a:buSzPts val="1400"/>
              <a:buChar char="○"/>
              <a:defRPr/>
            </a:lvl2pPr>
            <a:lvl3pPr lvl="2" algn="ctr">
              <a:spcBef>
                <a:spcPts val="0"/>
              </a:spcBef>
              <a:buSzPts val="1400"/>
              <a:buChar char="■"/>
              <a:defRPr/>
            </a:lvl3pPr>
            <a:lvl4pPr lvl="3" algn="ctr">
              <a:spcBef>
                <a:spcPts val="0"/>
              </a:spcBef>
              <a:buSzPts val="1400"/>
              <a:buChar char="●"/>
              <a:defRPr/>
            </a:lvl4pPr>
            <a:lvl5pPr lvl="4" algn="ctr">
              <a:spcBef>
                <a:spcPts val="0"/>
              </a:spcBef>
              <a:buSzPts val="1400"/>
              <a:buChar char="○"/>
              <a:defRPr/>
            </a:lvl5pPr>
            <a:lvl6pPr lvl="5" algn="ctr">
              <a:spcBef>
                <a:spcPts val="0"/>
              </a:spcBef>
              <a:buSzPts val="1400"/>
              <a:buChar char="■"/>
              <a:defRPr/>
            </a:lvl6pPr>
            <a:lvl7pPr lvl="6" algn="ctr">
              <a:spcBef>
                <a:spcPts val="0"/>
              </a:spcBef>
              <a:buSzPts val="1400"/>
              <a:buChar char="●"/>
              <a:defRPr/>
            </a:lvl7pPr>
            <a:lvl8pPr lvl="7" algn="ctr">
              <a:spcBef>
                <a:spcPts val="0"/>
              </a:spcBef>
              <a:buSzPts val="1400"/>
              <a:buChar char="○"/>
              <a:defRPr/>
            </a:lvl8pPr>
            <a:lvl9pPr lvl="8" algn="ctr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ts val="3600"/>
              <a:buNone/>
              <a:defRPr sz="3600"/>
            </a:lvl1pPr>
            <a:lvl2pPr lvl="1" algn="ctr">
              <a:spcBef>
                <a:spcPts val="0"/>
              </a:spcBef>
              <a:buSzPts val="3600"/>
              <a:buNone/>
              <a:defRPr sz="3600"/>
            </a:lvl2pPr>
            <a:lvl3pPr lvl="2" algn="ctr">
              <a:spcBef>
                <a:spcPts val="0"/>
              </a:spcBef>
              <a:buSzPts val="3600"/>
              <a:buNone/>
              <a:defRPr sz="3600"/>
            </a:lvl3pPr>
            <a:lvl4pPr lvl="3" algn="ctr">
              <a:spcBef>
                <a:spcPts val="0"/>
              </a:spcBef>
              <a:buSzPts val="3600"/>
              <a:buNone/>
              <a:defRPr sz="3600"/>
            </a:lvl4pPr>
            <a:lvl5pPr lvl="4" algn="ctr">
              <a:spcBef>
                <a:spcPts val="0"/>
              </a:spcBef>
              <a:buSzPts val="3600"/>
              <a:buNone/>
              <a:defRPr sz="3600"/>
            </a:lvl5pPr>
            <a:lvl6pPr lvl="5" algn="ctr">
              <a:spcBef>
                <a:spcPts val="0"/>
              </a:spcBef>
              <a:buSzPts val="3600"/>
              <a:buNone/>
              <a:defRPr sz="3600"/>
            </a:lvl6pPr>
            <a:lvl7pPr lvl="6" algn="ctr">
              <a:spcBef>
                <a:spcPts val="0"/>
              </a:spcBef>
              <a:buSzPts val="3600"/>
              <a:buNone/>
              <a:defRPr sz="3600"/>
            </a:lvl7pPr>
            <a:lvl8pPr lvl="7" algn="ctr">
              <a:spcBef>
                <a:spcPts val="0"/>
              </a:spcBef>
              <a:buSzPts val="3600"/>
              <a:buNone/>
              <a:defRPr sz="3600"/>
            </a:lvl8pPr>
            <a:lvl9pPr lvl="8" algn="ctr">
              <a:spcBef>
                <a:spcPts val="0"/>
              </a:spcBef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200"/>
              <a:buChar char="●"/>
              <a:defRPr sz="12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ts val="4800"/>
              <a:buNone/>
              <a:defRPr sz="4800"/>
            </a:lvl1pPr>
            <a:lvl2pPr lvl="1">
              <a:spcBef>
                <a:spcPts val="0"/>
              </a:spcBef>
              <a:buSzPts val="4800"/>
              <a:buNone/>
              <a:defRPr sz="4800"/>
            </a:lvl2pPr>
            <a:lvl3pPr lvl="2">
              <a:spcBef>
                <a:spcPts val="0"/>
              </a:spcBef>
              <a:buSzPts val="4800"/>
              <a:buNone/>
              <a:defRPr sz="4800"/>
            </a:lvl3pPr>
            <a:lvl4pPr lvl="3">
              <a:spcBef>
                <a:spcPts val="0"/>
              </a:spcBef>
              <a:buSzPts val="4800"/>
              <a:buNone/>
              <a:defRPr sz="4800"/>
            </a:lvl4pPr>
            <a:lvl5pPr lvl="4">
              <a:spcBef>
                <a:spcPts val="0"/>
              </a:spcBef>
              <a:buSzPts val="4800"/>
              <a:buNone/>
              <a:defRPr sz="4800"/>
            </a:lvl5pPr>
            <a:lvl6pPr lvl="5">
              <a:spcBef>
                <a:spcPts val="0"/>
              </a:spcBef>
              <a:buSzPts val="4800"/>
              <a:buNone/>
              <a:defRPr sz="4800"/>
            </a:lvl6pPr>
            <a:lvl7pPr lvl="6">
              <a:spcBef>
                <a:spcPts val="0"/>
              </a:spcBef>
              <a:buSzPts val="4800"/>
              <a:buNone/>
              <a:defRPr sz="4800"/>
            </a:lvl7pPr>
            <a:lvl8pPr lvl="7">
              <a:spcBef>
                <a:spcPts val="0"/>
              </a:spcBef>
              <a:buSzPts val="4800"/>
              <a:buNone/>
              <a:defRPr sz="4800"/>
            </a:lvl8pPr>
            <a:lvl9pPr lvl="8">
              <a:spcBef>
                <a:spcPts val="0"/>
              </a:spcBef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4200"/>
              <a:buNone/>
              <a:defRPr sz="4200"/>
            </a:lvl1pPr>
            <a:lvl2pPr lvl="1" algn="ctr">
              <a:spcBef>
                <a:spcPts val="0"/>
              </a:spcBef>
              <a:buSzPts val="4200"/>
              <a:buNone/>
              <a:defRPr sz="4200"/>
            </a:lvl2pPr>
            <a:lvl3pPr lvl="2" algn="ctr">
              <a:spcBef>
                <a:spcPts val="0"/>
              </a:spcBef>
              <a:buSzPts val="4200"/>
              <a:buNone/>
              <a:defRPr sz="4200"/>
            </a:lvl3pPr>
            <a:lvl4pPr lvl="3" algn="ctr">
              <a:spcBef>
                <a:spcPts val="0"/>
              </a:spcBef>
              <a:buSzPts val="4200"/>
              <a:buNone/>
              <a:defRPr sz="4200"/>
            </a:lvl4pPr>
            <a:lvl5pPr lvl="4" algn="ctr">
              <a:spcBef>
                <a:spcPts val="0"/>
              </a:spcBef>
              <a:buSzPts val="4200"/>
              <a:buNone/>
              <a:defRPr sz="4200"/>
            </a:lvl5pPr>
            <a:lvl6pPr lvl="5" algn="ctr">
              <a:spcBef>
                <a:spcPts val="0"/>
              </a:spcBef>
              <a:buSzPts val="4200"/>
              <a:buNone/>
              <a:defRPr sz="4200"/>
            </a:lvl6pPr>
            <a:lvl7pPr lvl="6" algn="ctr">
              <a:spcBef>
                <a:spcPts val="0"/>
              </a:spcBef>
              <a:buSzPts val="4200"/>
              <a:buNone/>
              <a:defRPr sz="4200"/>
            </a:lvl7pPr>
            <a:lvl8pPr lvl="7" algn="ctr">
              <a:spcBef>
                <a:spcPts val="0"/>
              </a:spcBef>
              <a:buSzPts val="4200"/>
              <a:buNone/>
              <a:defRPr sz="4200"/>
            </a:lvl8pPr>
            <a:lvl9pPr lvl="8" algn="ctr">
              <a:spcBef>
                <a:spcPts val="0"/>
              </a:spcBef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싸이그래머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9865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</a:rPr>
              <a:t>http://psygrammer.github.io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2014 - 2015</a:t>
            </a:r>
          </a:p>
        </p:txBody>
      </p:sp>
      <p:pic>
        <p:nvPicPr>
          <p:cNvPr id="115" name="Shape 1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75350" y="1334800"/>
            <a:ext cx="1971675" cy="295275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Shape 116"/>
          <p:cNvSpPr txBox="1"/>
          <p:nvPr/>
        </p:nvSpPr>
        <p:spPr>
          <a:xfrm>
            <a:off x="2681950" y="1093925"/>
            <a:ext cx="14844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심리통계</a:t>
            </a:r>
          </a:p>
        </p:txBody>
      </p:sp>
      <p:sp>
        <p:nvSpPr>
          <p:cNvPr id="117" name="Shape 117"/>
          <p:cNvSpPr txBox="1"/>
          <p:nvPr/>
        </p:nvSpPr>
        <p:spPr>
          <a:xfrm>
            <a:off x="1952600" y="2881225"/>
            <a:ext cx="14844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파이</a:t>
            </a:r>
            <a:r>
              <a:rPr lang="en"/>
              <a:t>썬을 이용한 데이터 분석 기초</a:t>
            </a:r>
          </a:p>
        </p:txBody>
      </p:sp>
      <p:sp>
        <p:nvSpPr>
          <p:cNvPr id="118" name="Shape 118"/>
          <p:cNvSpPr txBox="1"/>
          <p:nvPr/>
        </p:nvSpPr>
        <p:spPr>
          <a:xfrm>
            <a:off x="2453350" y="2389325"/>
            <a:ext cx="14844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 기초</a:t>
            </a:r>
          </a:p>
        </p:txBody>
      </p:sp>
      <p:sp>
        <p:nvSpPr>
          <p:cNvPr id="119" name="Shape 119"/>
          <p:cNvSpPr txBox="1"/>
          <p:nvPr/>
        </p:nvSpPr>
        <p:spPr>
          <a:xfrm>
            <a:off x="2453350" y="1474925"/>
            <a:ext cx="14844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베이지</a:t>
            </a:r>
            <a:r>
              <a:rPr lang="en"/>
              <a:t>안 통계</a:t>
            </a:r>
          </a:p>
        </p:txBody>
      </p:sp>
      <p:sp>
        <p:nvSpPr>
          <p:cNvPr id="120" name="Shape 120"/>
          <p:cNvSpPr txBox="1"/>
          <p:nvPr/>
        </p:nvSpPr>
        <p:spPr>
          <a:xfrm>
            <a:off x="5882350" y="3075125"/>
            <a:ext cx="14844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생물 심리학</a:t>
            </a:r>
          </a:p>
        </p:txBody>
      </p:sp>
      <p:sp>
        <p:nvSpPr>
          <p:cNvPr id="121" name="Shape 121"/>
          <p:cNvSpPr txBox="1"/>
          <p:nvPr/>
        </p:nvSpPr>
        <p:spPr>
          <a:xfrm>
            <a:off x="5882350" y="2694125"/>
            <a:ext cx="14844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Psychopy</a:t>
            </a:r>
          </a:p>
        </p:txBody>
      </p:sp>
      <p:sp>
        <p:nvSpPr>
          <p:cNvPr id="122" name="Shape 122"/>
          <p:cNvSpPr txBox="1"/>
          <p:nvPr/>
        </p:nvSpPr>
        <p:spPr>
          <a:xfrm>
            <a:off x="5966725" y="1768175"/>
            <a:ext cx="14844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</a:t>
            </a:r>
            <a:r>
              <a:rPr lang="en"/>
              <a:t>을 이용한 데이터 마이닝</a:t>
            </a:r>
          </a:p>
        </p:txBody>
      </p:sp>
      <p:sp>
        <p:nvSpPr>
          <p:cNvPr id="123" name="Shape 123"/>
          <p:cNvSpPr txBox="1"/>
          <p:nvPr/>
        </p:nvSpPr>
        <p:spPr>
          <a:xfrm>
            <a:off x="6187150" y="3379925"/>
            <a:ext cx="14844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파이</a:t>
            </a:r>
            <a:r>
              <a:rPr lang="en"/>
              <a:t>썬 기초</a:t>
            </a:r>
          </a:p>
        </p:txBody>
      </p:sp>
      <p:sp>
        <p:nvSpPr>
          <p:cNvPr id="124" name="Shape 124"/>
          <p:cNvSpPr txBox="1"/>
          <p:nvPr/>
        </p:nvSpPr>
        <p:spPr>
          <a:xfrm>
            <a:off x="5958550" y="1093925"/>
            <a:ext cx="14844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Django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2016</a:t>
            </a:r>
          </a:p>
        </p:txBody>
      </p:sp>
      <p:pic>
        <p:nvPicPr>
          <p:cNvPr id="130" name="Shape 1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7000" y="1299550"/>
            <a:ext cx="3810000" cy="28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2016</a:t>
            </a:r>
          </a:p>
        </p:txBody>
      </p:sp>
      <p:pic>
        <p:nvPicPr>
          <p:cNvPr id="136" name="Shape 1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7000" y="1299550"/>
            <a:ext cx="3810000" cy="2857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Shape 137"/>
          <p:cNvSpPr txBox="1"/>
          <p:nvPr/>
        </p:nvSpPr>
        <p:spPr>
          <a:xfrm>
            <a:off x="3824950" y="4294325"/>
            <a:ext cx="14844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Deep Learning</a:t>
            </a:r>
          </a:p>
        </p:txBody>
      </p:sp>
      <p:sp>
        <p:nvSpPr>
          <p:cNvPr id="138" name="Shape 138"/>
          <p:cNvSpPr txBox="1"/>
          <p:nvPr/>
        </p:nvSpPr>
        <p:spPr>
          <a:xfrm>
            <a:off x="2224750" y="4294325"/>
            <a:ext cx="14844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0000"/>
                </a:solidFill>
              </a:rPr>
              <a:t>베이지</a:t>
            </a:r>
            <a:r>
              <a:rPr lang="en">
                <a:solidFill>
                  <a:srgbClr val="FF0000"/>
                </a:solidFill>
              </a:rPr>
              <a:t>안 머신러닝</a:t>
            </a:r>
          </a:p>
        </p:txBody>
      </p:sp>
      <p:sp>
        <p:nvSpPr>
          <p:cNvPr id="139" name="Shape 139"/>
          <p:cNvSpPr txBox="1"/>
          <p:nvPr/>
        </p:nvSpPr>
        <p:spPr>
          <a:xfrm>
            <a:off x="5501350" y="4294325"/>
            <a:ext cx="14844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강화학습</a:t>
            </a:r>
          </a:p>
        </p:txBody>
      </p:sp>
      <p:sp>
        <p:nvSpPr>
          <p:cNvPr id="140" name="Shape 140"/>
          <p:cNvSpPr txBox="1"/>
          <p:nvPr/>
        </p:nvSpPr>
        <p:spPr>
          <a:xfrm>
            <a:off x="7666250" y="735375"/>
            <a:ext cx="14844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양자 컴퓨팅</a:t>
            </a:r>
          </a:p>
        </p:txBody>
      </p:sp>
      <p:sp>
        <p:nvSpPr>
          <p:cNvPr id="141" name="Shape 141"/>
          <p:cNvSpPr txBox="1"/>
          <p:nvPr/>
        </p:nvSpPr>
        <p:spPr>
          <a:xfrm>
            <a:off x="6828050" y="2640375"/>
            <a:ext cx="14844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수</a:t>
            </a:r>
            <a:r>
              <a:rPr lang="en"/>
              <a:t>리 통계학</a:t>
            </a:r>
          </a:p>
        </p:txBody>
      </p:sp>
      <p:sp>
        <p:nvSpPr>
          <p:cNvPr id="142" name="Shape 142"/>
          <p:cNvSpPr txBox="1"/>
          <p:nvPr/>
        </p:nvSpPr>
        <p:spPr>
          <a:xfrm>
            <a:off x="7742450" y="2335575"/>
            <a:ext cx="14844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해석학</a:t>
            </a:r>
          </a:p>
        </p:txBody>
      </p:sp>
      <p:sp>
        <p:nvSpPr>
          <p:cNvPr id="143" name="Shape 143"/>
          <p:cNvSpPr txBox="1"/>
          <p:nvPr/>
        </p:nvSpPr>
        <p:spPr>
          <a:xfrm>
            <a:off x="7056650" y="1878375"/>
            <a:ext cx="14844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복잡</a:t>
            </a:r>
            <a:r>
              <a:rPr lang="en"/>
              <a:t>계 네트워크 분석</a:t>
            </a:r>
          </a:p>
        </p:txBody>
      </p:sp>
      <p:sp>
        <p:nvSpPr>
          <p:cNvPr id="144" name="Shape 144"/>
          <p:cNvSpPr txBox="1"/>
          <p:nvPr/>
        </p:nvSpPr>
        <p:spPr>
          <a:xfrm>
            <a:off x="7590050" y="1344975"/>
            <a:ext cx="14844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복잡</a:t>
            </a:r>
            <a:r>
              <a:rPr lang="en"/>
              <a:t>계 에이전트 베이스드 모델링</a:t>
            </a:r>
          </a:p>
        </p:txBody>
      </p:sp>
      <p:sp>
        <p:nvSpPr>
          <p:cNvPr id="145" name="Shape 145"/>
          <p:cNvSpPr txBox="1"/>
          <p:nvPr/>
        </p:nvSpPr>
        <p:spPr>
          <a:xfrm>
            <a:off x="6980450" y="3021375"/>
            <a:ext cx="14844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통계학 기초</a:t>
            </a:r>
          </a:p>
        </p:txBody>
      </p:sp>
      <p:sp>
        <p:nvSpPr>
          <p:cNvPr id="146" name="Shape 146"/>
          <p:cNvSpPr txBox="1"/>
          <p:nvPr/>
        </p:nvSpPr>
        <p:spPr>
          <a:xfrm>
            <a:off x="1663450" y="4835700"/>
            <a:ext cx="14844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파이</a:t>
            </a:r>
            <a:r>
              <a:rPr lang="en"/>
              <a:t>썬 중급</a:t>
            </a:r>
          </a:p>
        </p:txBody>
      </p:sp>
      <p:sp>
        <p:nvSpPr>
          <p:cNvPr id="147" name="Shape 147"/>
          <p:cNvSpPr txBox="1"/>
          <p:nvPr/>
        </p:nvSpPr>
        <p:spPr>
          <a:xfrm>
            <a:off x="2865650" y="4621575"/>
            <a:ext cx="14844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스칼라</a:t>
            </a:r>
          </a:p>
        </p:txBody>
      </p:sp>
      <p:sp>
        <p:nvSpPr>
          <p:cNvPr id="148" name="Shape 148"/>
          <p:cNvSpPr txBox="1"/>
          <p:nvPr/>
        </p:nvSpPr>
        <p:spPr>
          <a:xfrm>
            <a:off x="2256050" y="4621575"/>
            <a:ext cx="14844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Spark</a:t>
            </a:r>
          </a:p>
        </p:txBody>
      </p:sp>
      <p:sp>
        <p:nvSpPr>
          <p:cNvPr id="149" name="Shape 149"/>
          <p:cNvSpPr txBox="1"/>
          <p:nvPr/>
        </p:nvSpPr>
        <p:spPr>
          <a:xfrm>
            <a:off x="1494050" y="4240575"/>
            <a:ext cx="14844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AWS</a:t>
            </a:r>
          </a:p>
        </p:txBody>
      </p:sp>
      <p:sp>
        <p:nvSpPr>
          <p:cNvPr id="150" name="Shape 150"/>
          <p:cNvSpPr txBox="1"/>
          <p:nvPr/>
        </p:nvSpPr>
        <p:spPr>
          <a:xfrm>
            <a:off x="1350" y="4751525"/>
            <a:ext cx="14844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앱인벤터</a:t>
            </a:r>
          </a:p>
        </p:txBody>
      </p:sp>
      <p:sp>
        <p:nvSpPr>
          <p:cNvPr id="151" name="Shape 151"/>
          <p:cNvSpPr txBox="1"/>
          <p:nvPr/>
        </p:nvSpPr>
        <p:spPr>
          <a:xfrm>
            <a:off x="54550" y="4522925"/>
            <a:ext cx="14844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Docker</a:t>
            </a:r>
          </a:p>
        </p:txBody>
      </p:sp>
      <p:sp>
        <p:nvSpPr>
          <p:cNvPr id="152" name="Shape 152"/>
          <p:cNvSpPr txBox="1"/>
          <p:nvPr/>
        </p:nvSpPr>
        <p:spPr>
          <a:xfrm>
            <a:off x="122450" y="4240575"/>
            <a:ext cx="14844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안드로이드</a:t>
            </a:r>
          </a:p>
        </p:txBody>
      </p:sp>
      <p:sp>
        <p:nvSpPr>
          <p:cNvPr id="153" name="Shape 153"/>
          <p:cNvSpPr txBox="1"/>
          <p:nvPr/>
        </p:nvSpPr>
        <p:spPr>
          <a:xfrm>
            <a:off x="8199650" y="4240575"/>
            <a:ext cx="14844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React.js</a:t>
            </a:r>
          </a:p>
        </p:txBody>
      </p:sp>
      <p:sp>
        <p:nvSpPr>
          <p:cNvPr id="154" name="Shape 154"/>
          <p:cNvSpPr txBox="1"/>
          <p:nvPr/>
        </p:nvSpPr>
        <p:spPr>
          <a:xfrm>
            <a:off x="8428250" y="3326175"/>
            <a:ext cx="14844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flask</a:t>
            </a:r>
          </a:p>
        </p:txBody>
      </p:sp>
      <p:sp>
        <p:nvSpPr>
          <p:cNvPr id="155" name="Shape 155"/>
          <p:cNvSpPr txBox="1"/>
          <p:nvPr/>
        </p:nvSpPr>
        <p:spPr>
          <a:xfrm>
            <a:off x="7630175" y="3973875"/>
            <a:ext cx="14844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javascript</a:t>
            </a:r>
          </a:p>
        </p:txBody>
      </p:sp>
      <p:sp>
        <p:nvSpPr>
          <p:cNvPr id="156" name="Shape 156"/>
          <p:cNvSpPr txBox="1"/>
          <p:nvPr/>
        </p:nvSpPr>
        <p:spPr>
          <a:xfrm>
            <a:off x="1081750" y="3684725"/>
            <a:ext cx="14844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지</a:t>
            </a:r>
            <a:r>
              <a:rPr lang="en"/>
              <a:t>각 심리학</a:t>
            </a:r>
          </a:p>
        </p:txBody>
      </p:sp>
      <p:sp>
        <p:nvSpPr>
          <p:cNvPr id="157" name="Shape 157"/>
          <p:cNvSpPr txBox="1"/>
          <p:nvPr/>
        </p:nvSpPr>
        <p:spPr>
          <a:xfrm>
            <a:off x="167350" y="3456125"/>
            <a:ext cx="18342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Audio Processing</a:t>
            </a:r>
          </a:p>
        </p:txBody>
      </p:sp>
      <p:sp>
        <p:nvSpPr>
          <p:cNvPr id="158" name="Shape 158"/>
          <p:cNvSpPr txBox="1"/>
          <p:nvPr/>
        </p:nvSpPr>
        <p:spPr>
          <a:xfrm>
            <a:off x="1234150" y="3913325"/>
            <a:ext cx="14844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Computer vision</a:t>
            </a:r>
          </a:p>
        </p:txBody>
      </p:sp>
      <p:sp>
        <p:nvSpPr>
          <p:cNvPr id="159" name="Shape 159"/>
          <p:cNvSpPr txBox="1"/>
          <p:nvPr/>
        </p:nvSpPr>
        <p:spPr>
          <a:xfrm>
            <a:off x="91150" y="3760925"/>
            <a:ext cx="18342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Image/Video </a:t>
            </a:r>
            <a:r>
              <a:rPr lang="en"/>
              <a:t>Processing</a:t>
            </a:r>
          </a:p>
        </p:txBody>
      </p:sp>
      <p:sp>
        <p:nvSpPr>
          <p:cNvPr id="160" name="Shape 160"/>
          <p:cNvSpPr txBox="1"/>
          <p:nvPr/>
        </p:nvSpPr>
        <p:spPr>
          <a:xfrm>
            <a:off x="929350" y="2694125"/>
            <a:ext cx="14844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아이트래커</a:t>
            </a:r>
          </a:p>
        </p:txBody>
      </p:sp>
      <p:sp>
        <p:nvSpPr>
          <p:cNvPr id="161" name="Shape 161"/>
          <p:cNvSpPr txBox="1"/>
          <p:nvPr/>
        </p:nvSpPr>
        <p:spPr>
          <a:xfrm>
            <a:off x="1081750" y="3075125"/>
            <a:ext cx="14844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확률과</a:t>
            </a:r>
            <a:r>
              <a:rPr lang="en"/>
              <a:t>정 기초</a:t>
            </a:r>
          </a:p>
        </p:txBody>
      </p:sp>
      <p:sp>
        <p:nvSpPr>
          <p:cNvPr id="162" name="Shape 162"/>
          <p:cNvSpPr txBox="1"/>
          <p:nvPr/>
        </p:nvSpPr>
        <p:spPr>
          <a:xfrm>
            <a:off x="776950" y="2160725"/>
            <a:ext cx="14844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뉴로사이언스</a:t>
            </a:r>
          </a:p>
        </p:txBody>
      </p:sp>
      <p:sp>
        <p:nvSpPr>
          <p:cNvPr id="163" name="Shape 163"/>
          <p:cNvSpPr txBox="1"/>
          <p:nvPr/>
        </p:nvSpPr>
        <p:spPr>
          <a:xfrm>
            <a:off x="1081750" y="1779725"/>
            <a:ext cx="14844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fMRI</a:t>
            </a:r>
          </a:p>
        </p:txBody>
      </p:sp>
      <p:sp>
        <p:nvSpPr>
          <p:cNvPr id="164" name="Shape 164"/>
          <p:cNvSpPr txBox="1"/>
          <p:nvPr/>
        </p:nvSpPr>
        <p:spPr>
          <a:xfrm>
            <a:off x="624550" y="1246325"/>
            <a:ext cx="14844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사회인지심리학</a:t>
            </a:r>
          </a:p>
        </p:txBody>
      </p:sp>
      <p:sp>
        <p:nvSpPr>
          <p:cNvPr id="165" name="Shape 165"/>
          <p:cNvSpPr txBox="1"/>
          <p:nvPr/>
        </p:nvSpPr>
        <p:spPr>
          <a:xfrm>
            <a:off x="319750" y="865325"/>
            <a:ext cx="14844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정치학</a:t>
            </a:r>
          </a:p>
        </p:txBody>
      </p:sp>
      <p:sp>
        <p:nvSpPr>
          <p:cNvPr id="166" name="Shape 166"/>
          <p:cNvSpPr txBox="1"/>
          <p:nvPr/>
        </p:nvSpPr>
        <p:spPr>
          <a:xfrm>
            <a:off x="929350" y="941525"/>
            <a:ext cx="14844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투표행동분석</a:t>
            </a:r>
          </a:p>
        </p:txBody>
      </p:sp>
      <p:sp>
        <p:nvSpPr>
          <p:cNvPr id="167" name="Shape 167"/>
          <p:cNvSpPr txBox="1"/>
          <p:nvPr/>
        </p:nvSpPr>
        <p:spPr>
          <a:xfrm>
            <a:off x="1880350" y="651788"/>
            <a:ext cx="14844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부동</a:t>
            </a:r>
            <a:r>
              <a:rPr lang="en"/>
              <a:t>산 </a:t>
            </a:r>
            <a:r>
              <a:rPr lang="en"/>
              <a:t>분석</a:t>
            </a:r>
          </a:p>
        </p:txBody>
      </p:sp>
      <p:sp>
        <p:nvSpPr>
          <p:cNvPr id="168" name="Shape 168"/>
          <p:cNvSpPr txBox="1"/>
          <p:nvPr/>
        </p:nvSpPr>
        <p:spPr>
          <a:xfrm>
            <a:off x="1956550" y="956588"/>
            <a:ext cx="14844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정</a:t>
            </a:r>
            <a:r>
              <a:rPr lang="en"/>
              <a:t>치 데이터 분석</a:t>
            </a:r>
          </a:p>
        </p:txBody>
      </p:sp>
      <p:sp>
        <p:nvSpPr>
          <p:cNvPr id="169" name="Shape 169"/>
          <p:cNvSpPr txBox="1"/>
          <p:nvPr/>
        </p:nvSpPr>
        <p:spPr>
          <a:xfrm>
            <a:off x="508750" y="499388"/>
            <a:ext cx="14844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부동</a:t>
            </a:r>
            <a:r>
              <a:rPr lang="en"/>
              <a:t>산 텍스트분석</a:t>
            </a:r>
          </a:p>
        </p:txBody>
      </p:sp>
      <p:sp>
        <p:nvSpPr>
          <p:cNvPr id="170" name="Shape 170"/>
          <p:cNvSpPr txBox="1"/>
          <p:nvPr/>
        </p:nvSpPr>
        <p:spPr>
          <a:xfrm>
            <a:off x="1956550" y="270788"/>
            <a:ext cx="14844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GIS 분석</a:t>
            </a:r>
          </a:p>
        </p:txBody>
      </p:sp>
      <p:sp>
        <p:nvSpPr>
          <p:cNvPr id="171" name="Shape 171"/>
          <p:cNvSpPr txBox="1"/>
          <p:nvPr/>
        </p:nvSpPr>
        <p:spPr>
          <a:xfrm>
            <a:off x="7711150" y="4599125"/>
            <a:ext cx="19464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온라</a:t>
            </a:r>
            <a:r>
              <a:rPr lang="en"/>
              <a:t>인 테스팅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(A/B, 멀티암디드)</a:t>
            </a:r>
          </a:p>
        </p:txBody>
      </p:sp>
      <p:sp>
        <p:nvSpPr>
          <p:cNvPr id="172" name="Shape 172"/>
          <p:cNvSpPr txBox="1"/>
          <p:nvPr/>
        </p:nvSpPr>
        <p:spPr>
          <a:xfrm>
            <a:off x="7025350" y="4370525"/>
            <a:ext cx="14844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온라인광고</a:t>
            </a:r>
          </a:p>
        </p:txBody>
      </p:sp>
      <p:sp>
        <p:nvSpPr>
          <p:cNvPr id="173" name="Shape 173"/>
          <p:cNvSpPr txBox="1"/>
          <p:nvPr/>
        </p:nvSpPr>
        <p:spPr>
          <a:xfrm>
            <a:off x="624550" y="4446725"/>
            <a:ext cx="17130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베이지안 인지모델링</a:t>
            </a:r>
          </a:p>
        </p:txBody>
      </p:sp>
      <p:sp>
        <p:nvSpPr>
          <p:cNvPr id="174" name="Shape 174"/>
          <p:cNvSpPr txBox="1"/>
          <p:nvPr/>
        </p:nvSpPr>
        <p:spPr>
          <a:xfrm>
            <a:off x="700750" y="4751525"/>
            <a:ext cx="17130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수리심리학</a:t>
            </a:r>
          </a:p>
        </p:txBody>
      </p:sp>
      <p:sp>
        <p:nvSpPr>
          <p:cNvPr id="175" name="Shape 175"/>
          <p:cNvSpPr txBox="1"/>
          <p:nvPr/>
        </p:nvSpPr>
        <p:spPr>
          <a:xfrm>
            <a:off x="8199650" y="3707175"/>
            <a:ext cx="14844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Django</a:t>
            </a:r>
          </a:p>
        </p:txBody>
      </p:sp>
      <p:sp>
        <p:nvSpPr>
          <p:cNvPr id="176" name="Shape 176"/>
          <p:cNvSpPr txBox="1"/>
          <p:nvPr/>
        </p:nvSpPr>
        <p:spPr>
          <a:xfrm>
            <a:off x="6110950" y="4599125"/>
            <a:ext cx="14844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의사결</a:t>
            </a:r>
            <a:r>
              <a:rPr lang="en"/>
              <a:t>정 심리학</a:t>
            </a:r>
          </a:p>
        </p:txBody>
      </p:sp>
      <p:sp>
        <p:nvSpPr>
          <p:cNvPr id="177" name="Shape 177"/>
          <p:cNvSpPr txBox="1"/>
          <p:nvPr/>
        </p:nvSpPr>
        <p:spPr>
          <a:xfrm>
            <a:off x="6339550" y="4141925"/>
            <a:ext cx="14844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신경경제학</a:t>
            </a:r>
          </a:p>
        </p:txBody>
      </p:sp>
      <p:sp>
        <p:nvSpPr>
          <p:cNvPr id="178" name="Shape 178"/>
          <p:cNvSpPr txBox="1"/>
          <p:nvPr/>
        </p:nvSpPr>
        <p:spPr>
          <a:xfrm>
            <a:off x="6644350" y="3760925"/>
            <a:ext cx="14844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행동</a:t>
            </a:r>
            <a:r>
              <a:rPr lang="en"/>
              <a:t>경제학</a:t>
            </a:r>
          </a:p>
        </p:txBody>
      </p:sp>
      <p:sp>
        <p:nvSpPr>
          <p:cNvPr id="179" name="Shape 179"/>
          <p:cNvSpPr txBox="1"/>
          <p:nvPr/>
        </p:nvSpPr>
        <p:spPr>
          <a:xfrm>
            <a:off x="319750" y="1779725"/>
            <a:ext cx="14844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의식</a:t>
            </a:r>
          </a:p>
        </p:txBody>
      </p:sp>
      <p:sp>
        <p:nvSpPr>
          <p:cNvPr id="180" name="Shape 180"/>
          <p:cNvSpPr txBox="1"/>
          <p:nvPr/>
        </p:nvSpPr>
        <p:spPr>
          <a:xfrm>
            <a:off x="167350" y="2160725"/>
            <a:ext cx="14844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정서</a:t>
            </a:r>
          </a:p>
        </p:txBody>
      </p:sp>
      <p:sp>
        <p:nvSpPr>
          <p:cNvPr id="181" name="Shape 181"/>
          <p:cNvSpPr txBox="1"/>
          <p:nvPr/>
        </p:nvSpPr>
        <p:spPr>
          <a:xfrm>
            <a:off x="6720550" y="3456125"/>
            <a:ext cx="14844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심리측정</a:t>
            </a:r>
          </a:p>
        </p:txBody>
      </p:sp>
      <p:sp>
        <p:nvSpPr>
          <p:cNvPr id="182" name="Shape 182"/>
          <p:cNvSpPr txBox="1"/>
          <p:nvPr/>
        </p:nvSpPr>
        <p:spPr>
          <a:xfrm>
            <a:off x="7330150" y="3227525"/>
            <a:ext cx="14844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데이터마이닝</a:t>
            </a:r>
          </a:p>
        </p:txBody>
      </p:sp>
      <p:sp>
        <p:nvSpPr>
          <p:cNvPr id="183" name="Shape 183"/>
          <p:cNvSpPr txBox="1"/>
          <p:nvPr/>
        </p:nvSpPr>
        <p:spPr>
          <a:xfrm>
            <a:off x="319750" y="2541725"/>
            <a:ext cx="14844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성격</a:t>
            </a:r>
          </a:p>
        </p:txBody>
      </p:sp>
      <p:sp>
        <p:nvSpPr>
          <p:cNvPr id="184" name="Shape 184"/>
          <p:cNvSpPr txBox="1"/>
          <p:nvPr/>
        </p:nvSpPr>
        <p:spPr>
          <a:xfrm>
            <a:off x="3672550" y="4751525"/>
            <a:ext cx="22098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Tensorflow, theano, caffe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2017</a:t>
            </a:r>
          </a:p>
        </p:txBody>
      </p:sp>
      <p:pic>
        <p:nvPicPr>
          <p:cNvPr id="190" name="Shape 1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23775" y="1510950"/>
            <a:ext cx="3429000" cy="237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2018</a:t>
            </a:r>
          </a:p>
        </p:txBody>
      </p:sp>
      <p:pic>
        <p:nvPicPr>
          <p:cNvPr id="196" name="Shape 1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7000" y="1029475"/>
            <a:ext cx="3810000" cy="381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언제까</a:t>
            </a:r>
            <a:r>
              <a:rPr lang="en"/>
              <a:t>지?</a:t>
            </a:r>
          </a:p>
        </p:txBody>
      </p:sp>
      <p:pic>
        <p:nvPicPr>
          <p:cNvPr id="202" name="Shape 2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82475" y="1640150"/>
            <a:ext cx="3429000" cy="228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싸이그래</a:t>
            </a:r>
            <a:r>
              <a:rPr lang="en"/>
              <a:t>머?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4800"/>
          </a:p>
          <a:p>
            <a:pPr lvl="0" algn="ctr">
              <a:spcBef>
                <a:spcPts val="0"/>
              </a:spcBef>
              <a:buNone/>
            </a:pPr>
            <a:r>
              <a:rPr lang="en" sz="4800"/>
              <a:t>정</a:t>
            </a:r>
            <a:r>
              <a:rPr lang="en" sz="4800"/>
              <a:t>통 심리학 그룹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정</a:t>
            </a:r>
            <a:r>
              <a:rPr lang="en"/>
              <a:t>통?</a:t>
            </a:r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4800"/>
          </a:p>
          <a:p>
            <a:pPr lvl="0" rtl="0" algn="ctr">
              <a:spcBef>
                <a:spcPts val="0"/>
              </a:spcBef>
              <a:buNone/>
            </a:pPr>
            <a:r>
              <a:rPr lang="en" sz="4800"/>
              <a:t>정통 . 심리학 그룹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심리</a:t>
            </a:r>
            <a:r>
              <a:rPr lang="en"/>
              <a:t>학 </a:t>
            </a:r>
            <a:r>
              <a:rPr lang="en"/>
              <a:t>?</a:t>
            </a:r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4800"/>
          </a:p>
          <a:p>
            <a:pPr lvl="0" rtl="0" algn="ctr">
              <a:spcBef>
                <a:spcPts val="0"/>
              </a:spcBef>
              <a:buNone/>
            </a:pPr>
            <a:r>
              <a:rPr lang="en" sz="4800"/>
              <a:t>정통 .. 심리학 그룹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Psygrammer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311700" y="1914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/>
              <a:t>Psychology  +  Programmer  +  Grammer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Psygrammer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311700" y="1914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/>
              <a:t>Psychology  +  Programmer  +  Grammer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1602000" y="2464725"/>
            <a:ext cx="2347800" cy="1943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심리학, 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인간 심성 모형, 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인간 행동 분석</a:t>
            </a:r>
          </a:p>
          <a:p>
            <a:pPr indent="-317500" lvl="0" marL="457200" rtl="0">
              <a:spcBef>
                <a:spcPts val="0"/>
              </a:spcBef>
              <a:buSzPts val="1400"/>
              <a:buChar char="●"/>
            </a:pPr>
            <a:r>
              <a:rPr lang="en" sz="1400"/>
              <a:t>사회과</a:t>
            </a:r>
            <a:r>
              <a:rPr lang="en" sz="1400"/>
              <a:t>학 </a:t>
            </a:r>
            <a:r>
              <a:rPr lang="en" sz="1400"/>
              <a:t>도메인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 sz="1400"/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3659400" y="2464725"/>
            <a:ext cx="1822500" cy="1943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프로그래밍</a:t>
            </a:r>
            <a:r>
              <a:rPr lang="en" sz="1400"/>
              <a:t> 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프로그래밍</a:t>
            </a:r>
            <a:r>
              <a:rPr lang="en" sz="1400"/>
              <a:t>이 심화되고 있는 데이터 분석 방법론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심리학실험 도구</a:t>
            </a:r>
          </a:p>
          <a:p>
            <a:pPr indent="-317500" lvl="0" marL="457200" rtl="0">
              <a:spcBef>
                <a:spcPts val="0"/>
              </a:spcBef>
              <a:buSzPts val="1400"/>
              <a:buChar char="●"/>
            </a:pPr>
            <a:r>
              <a:rPr lang="en" sz="1400"/>
              <a:t>온라인 테스트 도구</a:t>
            </a:r>
          </a:p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5869200" y="2464725"/>
            <a:ext cx="1822500" cy="1943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인간 심리와 관련한 ‘법칙'을 드러내고 계산적 모델링을 가능하게 해주는 모든 도구 &amp; 모형들</a:t>
            </a:r>
          </a:p>
          <a:p>
            <a:pPr indent="-317500" lvl="0" marL="457200" rtl="0">
              <a:spcBef>
                <a:spcPts val="0"/>
              </a:spcBef>
              <a:buSzPts val="1400"/>
              <a:buChar char="●"/>
            </a:pPr>
            <a:r>
              <a:rPr lang="en" sz="1400"/>
              <a:t>통계, 뇌과학, 기계학습,딥러닝, 언어학, 수학 ..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2013</a:t>
            </a:r>
          </a:p>
        </p:txBody>
      </p:sp>
      <p:pic>
        <p:nvPicPr>
          <p:cNvPr id="94" name="Shape 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7450" y="1144475"/>
            <a:ext cx="4897150" cy="349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2013</a:t>
            </a:r>
          </a:p>
        </p:txBody>
      </p:sp>
      <p:pic>
        <p:nvPicPr>
          <p:cNvPr id="100" name="Shape 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7450" y="1144475"/>
            <a:ext cx="4897150" cy="3494325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Shape 101"/>
          <p:cNvSpPr/>
          <p:nvPr/>
        </p:nvSpPr>
        <p:spPr>
          <a:xfrm>
            <a:off x="5452975" y="3949825"/>
            <a:ext cx="1024500" cy="8751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2" name="Shape 102"/>
          <p:cNvSpPr txBox="1"/>
          <p:nvPr/>
        </p:nvSpPr>
        <p:spPr>
          <a:xfrm>
            <a:off x="7347850" y="3697050"/>
            <a:ext cx="9186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 기초</a:t>
            </a:r>
          </a:p>
        </p:txBody>
      </p:sp>
      <p:sp>
        <p:nvSpPr>
          <p:cNvPr id="103" name="Shape 103"/>
          <p:cNvSpPr txBox="1"/>
          <p:nvPr/>
        </p:nvSpPr>
        <p:spPr>
          <a:xfrm>
            <a:off x="7347850" y="4075225"/>
            <a:ext cx="14844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파이</a:t>
            </a:r>
            <a:r>
              <a:rPr lang="en"/>
              <a:t>썬 </a:t>
            </a:r>
            <a:r>
              <a:rPr lang="en"/>
              <a:t>기초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2014 - 2015</a:t>
            </a:r>
          </a:p>
        </p:txBody>
      </p:sp>
      <p:pic>
        <p:nvPicPr>
          <p:cNvPr id="109" name="Shape 1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75350" y="1334800"/>
            <a:ext cx="1971675" cy="295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