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ber.ai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싸이그래머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http://psygrammer.github.io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6819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심리통계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952600" y="2881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썬을 이용한 데이터 분석 기초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453350" y="2389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453350" y="1474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</a:t>
            </a:r>
            <a:r>
              <a:rPr lang="en"/>
              <a:t>안 통계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823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생물 심리학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882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Psychopy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966725" y="1768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을 이용한 데이터 마이닝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187150" y="3379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기초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9585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8249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2247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베이지</a:t>
            </a:r>
            <a:r>
              <a:rPr lang="en">
                <a:solidFill>
                  <a:srgbClr val="FF0000"/>
                </a:solidFill>
              </a:rPr>
              <a:t>안 머신러닝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013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66250" y="735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양자 컴퓨팅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828050" y="2640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</a:t>
            </a:r>
            <a:r>
              <a:rPr lang="en"/>
              <a:t>리 통계학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742450" y="2335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해석학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056650" y="1878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네트워크 분석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590050" y="1344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에이전트 베이스드 모델링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980450" y="3021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통계학 기초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663450" y="48357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중급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8656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스칼라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2560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4940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350" y="475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앱인벤터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550" y="4522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24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안드로이드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1996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React.js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428250" y="3326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flask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630175" y="39738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081750" y="3684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지</a:t>
            </a:r>
            <a:r>
              <a:rPr lang="en"/>
              <a:t>각 심리학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67350" y="34561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Audio Processing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234150" y="3913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 vision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1150" y="37609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Image/Video </a:t>
            </a:r>
            <a:r>
              <a:rPr lang="en"/>
              <a:t>Processing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929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아이트래커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817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확률과</a:t>
            </a:r>
            <a:r>
              <a:rPr lang="en"/>
              <a:t>정 기초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69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뉴로사이언스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081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fMRI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24550" y="1246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사회인지심리학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9750" y="865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정치학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29350" y="94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투표행동분석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880350" y="651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</a:t>
            </a:r>
            <a:r>
              <a:rPr lang="en"/>
              <a:t>분석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956550" y="9565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치 데이터 분석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08750" y="4993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텍스트분석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956550" y="270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GIS 분석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711150" y="4599125"/>
            <a:ext cx="1946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온라</a:t>
            </a:r>
            <a:r>
              <a:rPr lang="en"/>
              <a:t>인 테스팅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(A/B, 멀티암디드)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025350" y="4370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온라인광고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24550" y="44467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베이지안 인지모델링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00750" y="47515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수리심리학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199650" y="3707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110950" y="4599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의사결</a:t>
            </a:r>
            <a:r>
              <a:rPr lang="en"/>
              <a:t>정 심리학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339550" y="4141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644350" y="3760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행동</a:t>
            </a:r>
            <a:r>
              <a:rPr lang="en"/>
              <a:t>경제학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19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의식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673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정서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720550" y="3456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심리측정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330150" y="3227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데이터마이닝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9750" y="2541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성격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672550" y="4751525"/>
            <a:ext cx="2209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Tensorflow, theano, caffe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996150" y="1474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720550" y="3151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퀴즈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017725"/>
            <a:ext cx="55054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4009200" y="3913325"/>
            <a:ext cx="2724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Deep Learning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632700" y="3913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베이지안 머신러닝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187150" y="3913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2821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0000"/>
                </a:solidFill>
              </a:rPr>
              <a:t>AI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872950" y="1855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파이썬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157950" y="32275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자연어처리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796750" y="3075125"/>
            <a:ext cx="2157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계산뇌인지과학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462750" y="1398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FF"/>
                </a:solidFill>
              </a:rPr>
              <a:t>X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(콜라보레이션)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86550" y="22369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바벨피쉬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700750" y="1779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딥리워드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691350" y="8653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싸이지먼트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605750" y="13987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바이오스핀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53150" y="1246325"/>
            <a:ext cx="1689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9900FF"/>
                </a:solidFill>
              </a:rPr>
              <a:t>캐글뽀개기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666250" y="1344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중급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7894850" y="1802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파이썬</a:t>
            </a:r>
            <a:r>
              <a:rPr lang="en"/>
              <a:t> 기초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7666250" y="2716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인지신경심리학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474250" y="2411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뉴로사이언스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904250" y="3554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DeepMind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437650" y="4088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에이전</a:t>
            </a:r>
            <a:r>
              <a:rPr lang="en"/>
              <a:t>트 베이스드 모델링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6662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네트워크 분석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894850" y="3783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인</a:t>
            </a:r>
            <a:r>
              <a:rPr lang="en"/>
              <a:t>지 아키텍쳐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79900" y="2587275"/>
            <a:ext cx="2343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챗</a:t>
            </a:r>
            <a:r>
              <a:rPr lang="en"/>
              <a:t>봇, 인지NLP, 추천시스템, 검색엔진, 텍스트 감정분석, 정신병리 텍스트 분석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447050" y="4392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역강화학습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181850" y="15334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구</a:t>
            </a:r>
            <a:r>
              <a:rPr lang="en"/>
              <a:t>글 </a:t>
            </a:r>
            <a:r>
              <a:rPr lang="en"/>
              <a:t>클라우</a:t>
            </a:r>
            <a:r>
              <a:rPr lang="en"/>
              <a:t>드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151650" y="4316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227850" y="4773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Pytorch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599450" y="1116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8656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논리 프로그래밍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486650" y="26964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294650" y="4697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진화알고리즘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304050" y="4545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keras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6250" y="1878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강화학</a:t>
            </a:r>
            <a:r>
              <a:rPr lang="en"/>
              <a:t>습, 실험계획법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2450" y="887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머신러</a:t>
            </a:r>
            <a:r>
              <a:rPr lang="en"/>
              <a:t>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+캐글분석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808250" y="430575"/>
            <a:ext cx="3106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챗</a:t>
            </a:r>
            <a:r>
              <a:rPr lang="en"/>
              <a:t>봇 코퍼스 분석, </a:t>
            </a:r>
            <a:r>
              <a:rPr lang="en"/>
              <a:t>뉴</a:t>
            </a:r>
            <a:r>
              <a:rPr lang="en"/>
              <a:t>스 데이터 분석,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비트코인, 온라인 광고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865650" y="963975"/>
            <a:ext cx="2157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Psychopy, 뇌영상분</a:t>
            </a:r>
            <a:r>
              <a:rPr lang="en"/>
              <a:t>석, 계산정신병리학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7437650" y="5067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파이썬</a:t>
            </a:r>
            <a:r>
              <a:rPr lang="en"/>
              <a:t>을 이용한 자료구조 &amp; 알고리즘</a:t>
            </a:r>
            <a:r>
              <a:rPr lang="en"/>
              <a:t> 기초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 .. 심리학 그룹?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25" y="1019225"/>
            <a:ext cx="6003626" cy="34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2006175" y="456560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https://cocolab.stanford.edu/ndg.html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그룹!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548975" y="1670000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UBER AI Labs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http://uber.ai/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Probabilistic Models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Deep Probabilistic Programming Library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그룹?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70375" y="4337000"/>
            <a:ext cx="7587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http://gershmanlab.webfactional.com/people/sam.html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199" cy="282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정통 .. 심리학 그룹!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7975" y="1365200"/>
            <a:ext cx="6881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DeepMind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hippocampus as a 'predictive map'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https://deepmind.com/blog/hippocampus-predictive-map/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successor representation in human reinforcement learning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https://deepmind.com/research/publications/successor-representation-human-reinforcement-learning/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싸이그래</a:t>
            </a:r>
            <a:r>
              <a:rPr lang="en"/>
              <a:t>머?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정</a:t>
            </a:r>
            <a:r>
              <a:rPr lang="en" sz="4800"/>
              <a:t>통 심리학 그룹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6676125" y="2569400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클라우드 컴퓨팅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183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웹 프로그래밍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29875" y="1596500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파이썬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</a:t>
            </a:r>
            <a:r>
              <a:rPr lang="en"/>
              <a:t>기)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413500" y="14749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베이지안 딥러닝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993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강화학습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738100" y="26941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계산뇌인지과학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(하반기)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1632700" y="1627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지능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708900" y="36847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성격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585700" y="2770325"/>
            <a:ext cx="2795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정서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Psygent : 시</a:t>
            </a:r>
            <a:r>
              <a:rPr b="1" lang="en"/>
              <a:t>즌 1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격주 수요일, 저녁 7시 - 10시 30분 (3시간 30분),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(머피ML)</a:t>
            </a:r>
            <a:r>
              <a:rPr lang="en" sz="1400"/>
              <a:t> 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Machine Learning: A Probabilistic Perspective </a:t>
            </a:r>
            <a:r>
              <a:rPr lang="en" sz="1400"/>
              <a:t>- 확률 그래피컬 모델링 챕터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(인지AI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Cognitively Informed Artificial Intelligence: Insights From Natural Intelligence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(베이지안 딥러닝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Bayesian Deep Learning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(계층형 강화학습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Hierarchical RL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(전략적 행동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Learning in the Presence of Strategic Behavior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(딥마인드 논문)</a:t>
            </a:r>
            <a:r>
              <a:rPr lang="en" sz="1400"/>
              <a:t> DeepMind 사이트 게시 최신순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3686225" cy="194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Psycode : 시즌 1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격주 수요일, 저녁 7시 - 10시 30분 (3시간 30분),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(인공지능개론)</a:t>
            </a:r>
            <a:r>
              <a:rPr lang="en" sz="1400"/>
              <a:t> 인공지</a:t>
            </a:r>
            <a:r>
              <a:rPr lang="en" sz="1400"/>
              <a:t>능 : 현대적 접근(3판)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en" sz="1400"/>
              <a:t>- 논</a:t>
            </a:r>
            <a:r>
              <a:rPr lang="en" sz="1400"/>
              <a:t>리, 지식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(확</a:t>
            </a:r>
            <a:r>
              <a:rPr lang="en" sz="1400">
                <a:solidFill>
                  <a:srgbClr val="4A86E8"/>
                </a:solidFill>
              </a:rPr>
              <a:t>률 프로그래밍 실습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Practical Probabilistic Programming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 (book, Scala) &amp; 최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신 파이썬 기반 라이브러리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(강화학</a:t>
            </a:r>
            <a:r>
              <a:rPr lang="en" sz="1400">
                <a:solidFill>
                  <a:srgbClr val="4A86E8"/>
                </a:solidFill>
              </a:rPr>
              <a:t>습 실습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Python</a:t>
            </a:r>
            <a:r>
              <a:rPr lang="en" sz="1400"/>
              <a:t>을 이용한 강화학습 코딩 실습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(딥강화학습 논문)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2017 - Deep Reinfocement Learning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(딥마인드 논문)</a:t>
            </a:r>
            <a:r>
              <a:rPr lang="en" sz="1400"/>
              <a:t> DeepMind 사이트 게시 최신순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97788"/>
            <a:ext cx="3686224" cy="1945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Second Foundation</a:t>
            </a: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매주 토요일, 오후 1시-3시(2시간), 1월~3월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(파이</a:t>
            </a:r>
            <a:r>
              <a:rPr lang="en" sz="1400">
                <a:solidFill>
                  <a:srgbClr val="4A86E8"/>
                </a:solidFill>
              </a:rPr>
              <a:t>썬 중급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전문가</a:t>
            </a:r>
            <a:r>
              <a:rPr lang="en" sz="1400"/>
              <a:t>를 위한 파이썬 - 9장부터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(Computational Emotion)</a:t>
            </a:r>
            <a:r>
              <a:rPr lang="en" sz="1400"/>
              <a:t> Engineering Computational Emotion - Reference Model for Emotion in Artificial Systems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(멀티에이전</a:t>
            </a:r>
            <a:r>
              <a:rPr lang="en" sz="1400">
                <a:solidFill>
                  <a:srgbClr val="4A86E8"/>
                </a:solidFill>
              </a:rPr>
              <a:t>트 시스템 논문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NIPS 2016 - Learning, Inference and Control of Multi-Agent Systems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397800"/>
            <a:ext cx="3686225" cy="194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어바웃 파이썬 : 겨울방학 특강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매주 토요일, 오</a:t>
            </a:r>
            <a:r>
              <a:rPr lang="en" sz="1400">
                <a:solidFill>
                  <a:srgbClr val="FF0000"/>
                </a:solidFill>
              </a:rPr>
              <a:t>후 </a:t>
            </a:r>
            <a:r>
              <a:rPr lang="en" sz="1400">
                <a:solidFill>
                  <a:srgbClr val="FF0000"/>
                </a:solidFill>
              </a:rPr>
              <a:t>3시-6시(3시간), 1</a:t>
            </a:r>
            <a:r>
              <a:rPr lang="en" sz="1400">
                <a:solidFill>
                  <a:srgbClr val="FF0000"/>
                </a:solidFill>
              </a:rPr>
              <a:t>월~3월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(파이썬 기초)</a:t>
            </a:r>
            <a:r>
              <a:rPr lang="en" sz="1400"/>
              <a:t> 격주</a:t>
            </a:r>
            <a:r>
              <a:rPr lang="en" sz="1400"/>
              <a:t>로, 파이썬 기초 실습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(PsychoPy 사례)</a:t>
            </a:r>
            <a:r>
              <a:rPr lang="en" sz="1400"/>
              <a:t> 격주</a:t>
            </a:r>
            <a:r>
              <a:rPr lang="en" sz="1400"/>
              <a:t>로, </a:t>
            </a:r>
            <a:r>
              <a:rPr lang="en" sz="1400"/>
              <a:t>여</a:t>
            </a:r>
            <a:r>
              <a:rPr lang="en" sz="1400"/>
              <a:t>러 인지 실험을 PsychoPy로 구현한 사례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(실</a:t>
            </a:r>
            <a:r>
              <a:rPr lang="en" sz="1400">
                <a:solidFill>
                  <a:srgbClr val="4A86E8"/>
                </a:solidFill>
              </a:rPr>
              <a:t>전 텍스트마이닝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매</a:t>
            </a:r>
            <a:r>
              <a:rPr lang="en" sz="1400"/>
              <a:t>주 </a:t>
            </a:r>
            <a:r>
              <a:rPr lang="en" sz="1400">
                <a:solidFill>
                  <a:srgbClr val="1D2129"/>
                </a:solidFill>
                <a:highlight>
                  <a:srgbClr val="FFFFFF"/>
                </a:highlight>
              </a:rPr>
              <a:t>한글 텍스트마이닝 실습 (토픽모델링, 워드임베딩, NER, 크롤링 등)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150"/>
            <a:ext cx="3686225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바벨봇</a:t>
            </a:r>
            <a:r>
              <a:rPr b="1" lang="en"/>
              <a:t> : 시</a:t>
            </a:r>
            <a:r>
              <a:rPr b="1" lang="en"/>
              <a:t>즌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바벨피쉬X싸이그래머, 격주</a:t>
            </a:r>
            <a:r>
              <a:rPr lang="en" sz="1400">
                <a:solidFill>
                  <a:srgbClr val="FF0000"/>
                </a:solidFill>
              </a:rPr>
              <a:t> 목요일, 저</a:t>
            </a:r>
            <a:r>
              <a:rPr lang="en" sz="1400">
                <a:solidFill>
                  <a:srgbClr val="FF0000"/>
                </a:solidFill>
              </a:rPr>
              <a:t>녁 7시 30분 </a:t>
            </a:r>
            <a:r>
              <a:rPr lang="en" sz="1400">
                <a:solidFill>
                  <a:srgbClr val="FF0000"/>
                </a:solidFill>
              </a:rPr>
              <a:t>- 10시 30분(3시간),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(대화</a:t>
            </a:r>
            <a:r>
              <a:rPr lang="en" sz="1400">
                <a:solidFill>
                  <a:srgbClr val="4A86E8"/>
                </a:solidFill>
              </a:rPr>
              <a:t>형 에이전트 논문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NIPS 2017 - Conversational AI : “Today’s Practice and Tomorrow’s Potential”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(로봇학습 논문) </a:t>
            </a:r>
            <a:r>
              <a:rPr lang="en" sz="1400"/>
              <a:t>NIPS 2017 - Acting and Interacting in Real World : Challenges in Robot Learning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(커뮤니케이</a:t>
            </a:r>
            <a:r>
              <a:rPr lang="en" sz="1400">
                <a:solidFill>
                  <a:srgbClr val="4A86E8"/>
                </a:solidFill>
              </a:rPr>
              <a:t>션 창발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NIPS 2017 - Emergent Communication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(딥러닝 추천시스템)</a:t>
            </a:r>
            <a:r>
              <a:rPr lang="en" sz="1400"/>
              <a:t> DLRS 2017 - Deep Learning for Recommender Systems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(딥러닝 검색시스템)</a:t>
            </a:r>
            <a:r>
              <a:rPr lang="en" sz="1400"/>
              <a:t> Neur-IR 2017 : Workshop on Neural Information Retrieval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(ML 시스템)</a:t>
            </a:r>
            <a:r>
              <a:rPr lang="en" sz="1400"/>
              <a:t> NIPS 2017 - ML Systems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150"/>
            <a:ext cx="3686225" cy="19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4044375" y="1304875"/>
            <a:ext cx="500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ReBasic</a:t>
            </a:r>
            <a:r>
              <a:rPr b="1" lang="en"/>
              <a:t> : 시즌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딥리워드</a:t>
            </a:r>
            <a:r>
              <a:rPr lang="en" sz="1400">
                <a:solidFill>
                  <a:srgbClr val="FF0000"/>
                </a:solidFill>
              </a:rPr>
              <a:t>X싸이그래머, 격주 월요일, 저녁 7시 30분 - 10시 30분(3시간), 1월~6월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(강화학</a:t>
            </a:r>
            <a:r>
              <a:rPr lang="en" sz="1400">
                <a:solidFill>
                  <a:srgbClr val="4A86E8"/>
                </a:solidFill>
              </a:rPr>
              <a:t>습 기초</a:t>
            </a:r>
            <a:r>
              <a:rPr lang="en" sz="1400">
                <a:solidFill>
                  <a:srgbClr val="4A86E8"/>
                </a:solidFill>
              </a:rPr>
              <a:t>)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Sutton &amp; Barto's book Reinforcement Learning: An Introduction (2nd Edition)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>
                <a:solidFill>
                  <a:srgbClr val="4A86E8"/>
                </a:solidFill>
              </a:rPr>
              <a:t>(딥강화학</a:t>
            </a:r>
            <a:r>
              <a:rPr lang="en" sz="1400">
                <a:solidFill>
                  <a:srgbClr val="4A86E8"/>
                </a:solidFill>
              </a:rPr>
              <a:t>습 부트캠프</a:t>
            </a:r>
            <a:r>
              <a:rPr lang="en" sz="1400">
                <a:solidFill>
                  <a:srgbClr val="4A86E8"/>
                </a:solidFill>
              </a:rPr>
              <a:t>) </a:t>
            </a:r>
            <a:r>
              <a:rPr lang="en" sz="1400">
                <a:solidFill>
                  <a:srgbClr val="000000"/>
                </a:solidFill>
              </a:rPr>
              <a:t>Deep Reinforcement Learning Bootcamp (2017)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600"/>
            <a:ext cx="36862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 심리학 그룹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 (상반기)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682175" y="16096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파이그래머</a:t>
            </a:r>
            <a:r>
              <a:rPr b="1" lang="en" sz="1000"/>
              <a:t> : 파</a:t>
            </a:r>
            <a:r>
              <a:rPr b="1" lang="en" sz="1000"/>
              <a:t>트 </a:t>
            </a:r>
            <a:r>
              <a:rPr b="1" lang="en" sz="1000"/>
              <a:t>1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싸이그래머,</a:t>
            </a:r>
            <a:r>
              <a:rPr lang="en" sz="1000">
                <a:solidFill>
                  <a:srgbClr val="FF0000"/>
                </a:solidFill>
              </a:rPr>
              <a:t> 격주 화요일, 저녁 7시 30분 - 10시 30분(3시간), 2017</a:t>
            </a:r>
            <a:r>
              <a:rPr lang="en" sz="1000">
                <a:solidFill>
                  <a:srgbClr val="FF0000"/>
                </a:solidFill>
              </a:rPr>
              <a:t>년 </a:t>
            </a:r>
            <a:r>
              <a:rPr lang="en" sz="1000">
                <a:solidFill>
                  <a:srgbClr val="FF0000"/>
                </a:solidFill>
              </a:rPr>
              <a:t>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파이썬을 이용한 자료구조 &amp; 알고리즘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177975" y="16096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뷰티플체인</a:t>
            </a:r>
            <a:r>
              <a:rPr b="1" lang="en" sz="1000"/>
              <a:t> : 파트 1 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싸이지먼트X싸이그래머, 격주 화요일,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비트코인 + 시계열 데이터 ML + 확률과정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50" y="3445350"/>
            <a:ext cx="1517276" cy="13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>
            <p:ph idx="1" type="body"/>
          </p:nvPr>
        </p:nvSpPr>
        <p:spPr>
          <a:xfrm>
            <a:off x="1682175" y="33622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손바닥ML : 파트 1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싸이그래머X캐글뽀개기, 격주 수요일,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머신러닝 기초(tensorflow) + 캐글 분석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177975" y="3438475"/>
            <a:ext cx="2842500" cy="130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딥레스콜라</a:t>
            </a:r>
            <a:r>
              <a:rPr b="1" lang="en" sz="1000"/>
              <a:t> : 파트 1</a:t>
            </a: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딥리워드</a:t>
            </a:r>
            <a:r>
              <a:rPr lang="en" sz="1000">
                <a:solidFill>
                  <a:srgbClr val="FF0000"/>
                </a:solidFill>
              </a:rPr>
              <a:t>X싸이그래머, 격주 월요일, 저녁 7시 30분 - 10시 30분(3시간), 2017년 11월 ~ </a:t>
            </a:r>
          </a:p>
          <a:p>
            <a:pPr indent="-292100" lvl="0" marL="457200" rtl="0">
              <a:spcBef>
                <a:spcPts val="0"/>
              </a:spcBef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딥러닝</a:t>
            </a:r>
            <a:r>
              <a:rPr lang="en" sz="1000">
                <a:solidFill>
                  <a:srgbClr val="4A86E8"/>
                </a:solidFill>
              </a:rPr>
              <a:t> 기초 + 딥강화학</a:t>
            </a:r>
            <a:r>
              <a:rPr lang="en" sz="1000">
                <a:solidFill>
                  <a:srgbClr val="4A86E8"/>
                </a:solidFill>
              </a:rPr>
              <a:t>습 기초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50" y="1692750"/>
            <a:ext cx="1517275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7575" y="1692750"/>
            <a:ext cx="1517276" cy="13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575" y="3504525"/>
            <a:ext cx="1517275" cy="13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언제까</a:t>
            </a:r>
            <a:r>
              <a:rPr lang="en"/>
              <a:t>지?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100" y="1305650"/>
            <a:ext cx="4885025" cy="32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879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심리</a:t>
            </a:r>
            <a:r>
              <a:rPr lang="en"/>
              <a:t>학 </a:t>
            </a:r>
            <a:r>
              <a:rPr lang="en"/>
              <a:t>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.. 심리학 그룹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</a:t>
            </a:r>
            <a:r>
              <a:rPr lang="en" sz="2400"/>
              <a:t>Grammar  +  </a:t>
            </a:r>
            <a:r>
              <a:rPr lang="en" sz="2400"/>
              <a:t>Programmer 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</a:t>
            </a:r>
            <a:r>
              <a:rPr lang="en" sz="2400"/>
              <a:t>Grammar  +  </a:t>
            </a:r>
            <a:r>
              <a:rPr lang="en" sz="2400"/>
              <a:t>Programmer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602000" y="2464725"/>
            <a:ext cx="23478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심성 모형,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행동 분석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사회과</a:t>
            </a:r>
            <a:r>
              <a:rPr lang="en" sz="1400"/>
              <a:t>학 </a:t>
            </a:r>
            <a:r>
              <a:rPr lang="en" sz="1400"/>
              <a:t>도메인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5467975" y="24662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이 심화되고 있는 데이터 분석 방법론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심리학실험 도구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온라인 테스트 도구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583200" y="24647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심리와 관련한 ‘법칙'을 드러내고 계산적 모델링을 가능하게 해주는 모든 도구 &amp; 모형들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통계, 뇌과학, 기계학습,딥러닝, 언어학, 수학 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5452975" y="3949825"/>
            <a:ext cx="1024500" cy="87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7347850" y="3697050"/>
            <a:ext cx="918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347850" y="4075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</a:t>
            </a:r>
            <a:r>
              <a:rPr lang="en"/>
              <a:t>기초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