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8" r:id="rId2"/>
  </p:sldMasterIdLst>
  <p:notesMasterIdLst>
    <p:notesMasterId r:id="rId13"/>
  </p:notesMasterIdLst>
  <p:handoutMasterIdLst>
    <p:handoutMasterId r:id="rId14"/>
  </p:handoutMasterIdLst>
  <p:sldIdLst>
    <p:sldId id="265" r:id="rId3"/>
    <p:sldId id="264" r:id="rId4"/>
    <p:sldId id="269" r:id="rId5"/>
    <p:sldId id="270" r:id="rId6"/>
    <p:sldId id="271" r:id="rId7"/>
    <p:sldId id="258" r:id="rId8"/>
    <p:sldId id="268" r:id="rId9"/>
    <p:sldId id="272" r:id="rId10"/>
    <p:sldId id="273" r:id="rId11"/>
    <p:sldId id="263"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4706" autoAdjust="0"/>
  </p:normalViewPr>
  <p:slideViewPr>
    <p:cSldViewPr snapToGrid="0" snapToObjects="1" showGuides="1">
      <p:cViewPr varScale="1">
        <p:scale>
          <a:sx n="129" d="100"/>
          <a:sy n="129" d="100"/>
        </p:scale>
        <p:origin x="418" y="75"/>
      </p:cViewPr>
      <p:guideLst>
        <p:guide orient="horz" pos="1611"/>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3165"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11/18/2024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p14="http://schemas.microsoft.com/office/powerpoint/2010/main" val="1447125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11/18/2024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p14="http://schemas.microsoft.com/office/powerpoint/2010/main" val="4120073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F449711C-DB87-6342-8123-FE7E39EB0067}" type="slidenum">
              <a:rPr lang="en-US" smtClean="0"/>
              <a:pPr/>
              <a:t>1</a:t>
            </a:fld>
            <a:endParaRPr lang="en-US"/>
          </a:p>
        </p:txBody>
      </p:sp>
    </p:spTree>
    <p:extLst>
      <p:ext uri="{BB962C8B-B14F-4D97-AF65-F5344CB8AC3E}">
        <p14:creationId xmlns:p14="http://schemas.microsoft.com/office/powerpoint/2010/main" val="56373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F449711C-DB87-6342-8123-FE7E39EB0067}" type="slidenum">
              <a:rPr lang="en-US" smtClean="0"/>
              <a:pPr/>
              <a:t>10</a:t>
            </a:fld>
            <a:endParaRPr lang="en-US"/>
          </a:p>
        </p:txBody>
      </p:sp>
    </p:spTree>
    <p:extLst>
      <p:ext uri="{BB962C8B-B14F-4D97-AF65-F5344CB8AC3E}">
        <p14:creationId xmlns:p14="http://schemas.microsoft.com/office/powerpoint/2010/main" val="375055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F449711C-DB87-6342-8123-FE7E39EB0067}" type="slidenum">
              <a:rPr lang="en-US" smtClean="0"/>
              <a:pPr/>
              <a:t>2</a:t>
            </a:fld>
            <a:endParaRPr lang="en-US"/>
          </a:p>
        </p:txBody>
      </p:sp>
    </p:spTree>
    <p:extLst>
      <p:ext uri="{BB962C8B-B14F-4D97-AF65-F5344CB8AC3E}">
        <p14:creationId xmlns:p14="http://schemas.microsoft.com/office/powerpoint/2010/main" val="330039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BC959-3D78-7D88-542B-FF751286E643}"/>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378C3731-59E4-5963-1B12-001E055EB626}"/>
              </a:ext>
            </a:extLst>
          </p:cNvPr>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Заметки 2">
                <a:extLst>
                  <a:ext uri="{FF2B5EF4-FFF2-40B4-BE49-F238E27FC236}">
                    <a16:creationId xmlns:a16="http://schemas.microsoft.com/office/drawing/2014/main" id="{4A105F4B-0F76-1098-0500-42BAEE83BD91}"/>
                  </a:ext>
                </a:extLst>
              </p:cNvPr>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Идеи, лежащие в основе БЛМ, берут происхождение из "бумажного мира". Для предотвращения утечки информации к неуполномоченным субъектам этим субъектам с низкими уровнями безопасности не позволяется читать информацию из объектов с высокими уровнями безопасности. Это ведет к первому правилу БЛМ.</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Простое свойство безопасности</a:t>
                </a:r>
                <a:r>
                  <a:rPr lang="ru-RU" sz="1800" dirty="0">
                    <a:effectLst/>
                    <a:latin typeface="Times New Roman" panose="02020603050405020304" pitchFamily="18" charset="0"/>
                    <a:ea typeface="Times New Roman" panose="02020603050405020304" pitchFamily="18" charset="0"/>
                  </a:rPr>
                  <a:t>, также известное как правило </a:t>
                </a:r>
                <a:r>
                  <a:rPr lang="ru-RU" sz="1800" b="1" dirty="0">
                    <a:effectLst/>
                    <a:latin typeface="Times New Roman" panose="02020603050405020304" pitchFamily="18" charset="0"/>
                    <a:ea typeface="Times New Roman" panose="02020603050405020304" pitchFamily="18" charset="0"/>
                  </a:rPr>
                  <a:t>"нет чтения вверх" (NRU)</a:t>
                </a:r>
                <a:r>
                  <a:rPr lang="ru-RU" sz="1800" dirty="0">
                    <a:effectLst/>
                    <a:latin typeface="Times New Roman" panose="02020603050405020304" pitchFamily="18" charset="0"/>
                    <a:ea typeface="Times New Roman" panose="02020603050405020304" pitchFamily="18" charset="0"/>
                  </a:rPr>
                  <a:t>, гласит, что субъект с уровнем безопасности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rPr>
                          <m:t>𝑠</m:t>
                        </m:r>
                      </m:sub>
                    </m:sSub>
                  </m:oMath>
                </a14:m>
                <a:r>
                  <a:rPr lang="ru-RU" sz="1800" dirty="0">
                    <a:effectLst/>
                    <a:latin typeface="Times New Roman" panose="02020603050405020304" pitchFamily="18" charset="0"/>
                    <a:ea typeface="Times New Roman" panose="02020603050405020304" pitchFamily="18" charset="0"/>
                  </a:rPr>
                  <a:t> может читать информацию из объекта с уровнем безопасности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rPr>
                          <m:t>0</m:t>
                        </m:r>
                      </m:sub>
                    </m:sSub>
                  </m:oMath>
                </a14:m>
                <a:r>
                  <a:rPr lang="ru-RU" sz="1800" dirty="0">
                    <a:effectLst/>
                    <a:latin typeface="Times New Roman" panose="02020603050405020304" pitchFamily="18" charset="0"/>
                    <a:ea typeface="Times New Roman" panose="02020603050405020304" pitchFamily="18" charset="0"/>
                  </a:rPr>
                  <a:t>, только если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rPr>
                          <m:t>𝑠</m:t>
                        </m:r>
                      </m:sub>
                    </m:sSub>
                  </m:oMath>
                </a14:m>
                <a:r>
                  <a:rPr lang="ru-RU" sz="1800" dirty="0">
                    <a:effectLst/>
                    <a:latin typeface="Times New Roman" panose="02020603050405020304" pitchFamily="18" charset="0"/>
                    <a:ea typeface="Times New Roman" panose="02020603050405020304" pitchFamily="18" charset="0"/>
                  </a:rPr>
                  <a:t> преобладает над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rPr>
                          <m:t>0</m:t>
                        </m:r>
                      </m:sub>
                    </m:sSub>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Так же в правительстве США субъектам не позволяется размещать информацию или записывать ее в объекты, имеющие более низкий уровень безопасности. Например, когда совершенно секретный документ помещается в неклассифицированное мусорное ведро, может произойти утечка информации. Это ведет ко второму правилу БЛМ.</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Свойство –*</a:t>
                </a:r>
                <a:r>
                  <a:rPr lang="ru-RU" sz="1800" dirty="0">
                    <a:effectLst/>
                    <a:latin typeface="Times New Roman" panose="02020603050405020304" pitchFamily="18" charset="0"/>
                    <a:ea typeface="Times New Roman" panose="02020603050405020304" pitchFamily="18" charset="0"/>
                  </a:rPr>
                  <a:t>, известное как правило </a:t>
                </a:r>
                <a:r>
                  <a:rPr lang="ru-RU" sz="1800" b="1" dirty="0">
                    <a:effectLst/>
                    <a:latin typeface="Times New Roman" panose="02020603050405020304" pitchFamily="18" charset="0"/>
                    <a:ea typeface="Times New Roman" panose="02020603050405020304" pitchFamily="18" charset="0"/>
                  </a:rPr>
                  <a:t>"нет записи вниз" (NWD)</a:t>
                </a:r>
                <a:r>
                  <a:rPr lang="ru-RU" sz="1800" dirty="0">
                    <a:effectLst/>
                    <a:latin typeface="Times New Roman" panose="02020603050405020304" pitchFamily="18" charset="0"/>
                    <a:ea typeface="Times New Roman" panose="02020603050405020304" pitchFamily="18" charset="0"/>
                  </a:rPr>
                  <a:t>, гласит, что субъект безопасности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rPr>
                          <m:t>𝑠</m:t>
                        </m:r>
                      </m:sub>
                    </m:sSub>
                  </m:oMath>
                </a14:m>
                <a:r>
                  <a:rPr lang="ru-RU" sz="1800" dirty="0">
                    <a:effectLst/>
                    <a:latin typeface="Times New Roman" panose="02020603050405020304" pitchFamily="18" charset="0"/>
                    <a:ea typeface="Times New Roman" panose="02020603050405020304" pitchFamily="18" charset="0"/>
                  </a:rPr>
                  <a:t> может писать информацию в объект с уровнем безопасности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rPr>
                          <m:t>0</m:t>
                        </m:r>
                      </m:sub>
                    </m:sSub>
                  </m:oMath>
                </a14:m>
                <a:r>
                  <a:rPr lang="ru-RU" sz="1800" dirty="0">
                    <a:effectLst/>
                    <a:latin typeface="Times New Roman" panose="02020603050405020304" pitchFamily="18" charset="0"/>
                    <a:ea typeface="Times New Roman" panose="02020603050405020304" pitchFamily="18" charset="0"/>
                  </a:rPr>
                  <a:t> только если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rPr>
                          <m:t>0</m:t>
                        </m:r>
                      </m:sub>
                    </m:sSub>
                  </m:oMath>
                </a14:m>
                <a:r>
                  <a:rPr lang="ru-RU" sz="1800" dirty="0">
                    <a:effectLst/>
                    <a:latin typeface="Times New Roman" panose="02020603050405020304" pitchFamily="18" charset="0"/>
                    <a:ea typeface="Times New Roman" panose="02020603050405020304" pitchFamily="18" charset="0"/>
                  </a:rPr>
                  <a:t> преобладает над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𝑠</m:t>
                        </m:r>
                      </m:sub>
                    </m:sSub>
                  </m:oMath>
                </a14:m>
                <a:r>
                  <a:rPr lang="ru-RU" sz="1800" dirty="0">
                    <a:effectLst/>
                    <a:latin typeface="Times New Roman" panose="02020603050405020304" pitchFamily="18" charset="0"/>
                    <a:ea typeface="Times New Roman" panose="02020603050405020304" pitchFamily="18" charset="0"/>
                  </a:rPr>
                  <a:t>. Введение свойства –* разрешает проблему троянских коней, так как запись информации на более низкий уровень безопасности, типичная для троянских коней, запрещена. </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Правило запрета по записи является большим упрощением некоторых реализаций БЛМ.</a:t>
                </a:r>
              </a:p>
              <a:p>
                <a:endParaRPr lang="ru-RU" dirty="0"/>
              </a:p>
            </p:txBody>
          </p:sp>
        </mc:Choice>
        <mc:Fallback>
          <p:sp>
            <p:nvSpPr>
              <p:cNvPr id="3" name="Заметки 2">
                <a:extLst>
                  <a:ext uri="{FF2B5EF4-FFF2-40B4-BE49-F238E27FC236}">
                    <a16:creationId xmlns:a16="http://schemas.microsoft.com/office/drawing/2014/main" id="{4A105F4B-0F76-1098-0500-42BAEE83BD91}"/>
                  </a:ext>
                </a:extLst>
              </p:cNvPr>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Идеи, лежащие в основе БЛМ, берут происхождение из "бумажного мира". Для предотвращения утечки информации к неуполномоченным субъектам этим субъектам с низкими уровнями безопасности не позволяется читать информацию из объектов с высокими уровнями безопасности. Это ведет к первому правилу БЛМ.</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Простое свойство безопасности</a:t>
                </a:r>
                <a:r>
                  <a:rPr lang="ru-RU" sz="1800" dirty="0">
                    <a:effectLst/>
                    <a:latin typeface="Times New Roman" panose="02020603050405020304" pitchFamily="18" charset="0"/>
                    <a:ea typeface="Times New Roman" panose="02020603050405020304" pitchFamily="18" charset="0"/>
                  </a:rPr>
                  <a:t>, также известное как правило </a:t>
                </a:r>
                <a:r>
                  <a:rPr lang="ru-RU" sz="1800" b="1" dirty="0">
                    <a:effectLst/>
                    <a:latin typeface="Times New Roman" panose="02020603050405020304" pitchFamily="18" charset="0"/>
                    <a:ea typeface="Times New Roman" panose="02020603050405020304" pitchFamily="18" charset="0"/>
                  </a:rPr>
                  <a:t>"нет чтения вверх" (NRU)</a:t>
                </a:r>
                <a:r>
                  <a:rPr lang="ru-RU" sz="1800" dirty="0">
                    <a:effectLst/>
                    <a:latin typeface="Times New Roman" panose="02020603050405020304" pitchFamily="18" charset="0"/>
                    <a:ea typeface="Times New Roman" panose="02020603050405020304" pitchFamily="18" charset="0"/>
                  </a:rPr>
                  <a:t>, гласит, что субъект с уровнем безопасности </a:t>
                </a:r>
                <a:r>
                  <a:rPr lang="ru-RU" sz="1800" i="0">
                    <a:effectLst/>
                    <a:latin typeface="Cambria Math" panose="02040503050406030204" pitchFamily="18" charset="0"/>
                    <a:ea typeface="Times New Roman" panose="02020603050405020304" pitchFamily="18" charset="0"/>
                  </a:rPr>
                  <a:t>𝑥_𝑠</a:t>
                </a:r>
                <a:r>
                  <a:rPr lang="ru-RU" sz="1800" dirty="0">
                    <a:effectLst/>
                    <a:latin typeface="Times New Roman" panose="02020603050405020304" pitchFamily="18" charset="0"/>
                    <a:ea typeface="Times New Roman" panose="02020603050405020304" pitchFamily="18" charset="0"/>
                  </a:rPr>
                  <a:t> может читать информацию из объекта с уровнем безопасности </a:t>
                </a:r>
                <a:r>
                  <a:rPr lang="ru-RU" sz="1800" i="0">
                    <a:effectLst/>
                    <a:latin typeface="Cambria Math" panose="02040503050406030204" pitchFamily="18" charset="0"/>
                    <a:ea typeface="Times New Roman" panose="02020603050405020304" pitchFamily="18" charset="0"/>
                  </a:rPr>
                  <a:t>𝑥_0</a:t>
                </a:r>
                <a:r>
                  <a:rPr lang="ru-RU" sz="1800" dirty="0">
                    <a:effectLst/>
                    <a:latin typeface="Times New Roman" panose="02020603050405020304" pitchFamily="18" charset="0"/>
                    <a:ea typeface="Times New Roman" panose="02020603050405020304" pitchFamily="18" charset="0"/>
                  </a:rPr>
                  <a:t>, только если </a:t>
                </a:r>
                <a:r>
                  <a:rPr lang="ru-RU" sz="1800" i="0">
                    <a:effectLst/>
                    <a:latin typeface="Cambria Math" panose="02040503050406030204" pitchFamily="18" charset="0"/>
                    <a:ea typeface="Times New Roman" panose="02020603050405020304" pitchFamily="18" charset="0"/>
                  </a:rPr>
                  <a:t>𝑥_𝑠</a:t>
                </a:r>
                <a:r>
                  <a:rPr lang="ru-RU" sz="1800" dirty="0">
                    <a:effectLst/>
                    <a:latin typeface="Times New Roman" panose="02020603050405020304" pitchFamily="18" charset="0"/>
                    <a:ea typeface="Times New Roman" panose="02020603050405020304" pitchFamily="18" charset="0"/>
                  </a:rPr>
                  <a:t> преобладает над </a:t>
                </a:r>
                <a:r>
                  <a:rPr lang="ru-RU" sz="1800" i="0">
                    <a:effectLst/>
                    <a:latin typeface="Cambria Math" panose="02040503050406030204" pitchFamily="18" charset="0"/>
                    <a:ea typeface="Times New Roman" panose="02020603050405020304" pitchFamily="18" charset="0"/>
                  </a:rPr>
                  <a:t>𝑥_0</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Так же в правительстве США субъектам не позволяется размещать информацию или записывать ее в объекты, имеющие более низкий уровень безопасности. Например, когда совершенно секретный документ помещается в неклассифицированное мусорное ведро, может произойти утечка информации. Это ведет ко второму правилу БЛМ.</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Свойство –*</a:t>
                </a:r>
                <a:r>
                  <a:rPr lang="ru-RU" sz="1800" dirty="0">
                    <a:effectLst/>
                    <a:latin typeface="Times New Roman" panose="02020603050405020304" pitchFamily="18" charset="0"/>
                    <a:ea typeface="Times New Roman" panose="02020603050405020304" pitchFamily="18" charset="0"/>
                  </a:rPr>
                  <a:t>, известное как правило </a:t>
                </a:r>
                <a:r>
                  <a:rPr lang="ru-RU" sz="1800" b="1" dirty="0">
                    <a:effectLst/>
                    <a:latin typeface="Times New Roman" panose="02020603050405020304" pitchFamily="18" charset="0"/>
                    <a:ea typeface="Times New Roman" panose="02020603050405020304" pitchFamily="18" charset="0"/>
                  </a:rPr>
                  <a:t>"нет записи вниз" (NWD)</a:t>
                </a:r>
                <a:r>
                  <a:rPr lang="ru-RU" sz="1800" dirty="0">
                    <a:effectLst/>
                    <a:latin typeface="Times New Roman" panose="02020603050405020304" pitchFamily="18" charset="0"/>
                    <a:ea typeface="Times New Roman" panose="02020603050405020304" pitchFamily="18" charset="0"/>
                  </a:rPr>
                  <a:t>, гласит, что субъект безопасности </a:t>
                </a:r>
                <a:r>
                  <a:rPr lang="ru-RU" sz="1800" i="0">
                    <a:effectLst/>
                    <a:latin typeface="Cambria Math" panose="02040503050406030204" pitchFamily="18" charset="0"/>
                    <a:ea typeface="Times New Roman" panose="02020603050405020304" pitchFamily="18" charset="0"/>
                  </a:rPr>
                  <a:t>𝑥_𝑠</a:t>
                </a:r>
                <a:r>
                  <a:rPr lang="ru-RU" sz="1800" dirty="0">
                    <a:effectLst/>
                    <a:latin typeface="Times New Roman" panose="02020603050405020304" pitchFamily="18" charset="0"/>
                    <a:ea typeface="Times New Roman" panose="02020603050405020304" pitchFamily="18" charset="0"/>
                  </a:rPr>
                  <a:t> может писать информацию в объект с уровнем безопасности </a:t>
                </a:r>
                <a:r>
                  <a:rPr lang="ru-RU" sz="1800" i="0">
                    <a:effectLst/>
                    <a:latin typeface="Cambria Math" panose="02040503050406030204" pitchFamily="18" charset="0"/>
                    <a:ea typeface="Times New Roman" panose="02020603050405020304" pitchFamily="18" charset="0"/>
                  </a:rPr>
                  <a:t>𝑥_0</a:t>
                </a:r>
                <a:r>
                  <a:rPr lang="ru-RU" sz="1800" dirty="0">
                    <a:effectLst/>
                    <a:latin typeface="Times New Roman" panose="02020603050405020304" pitchFamily="18" charset="0"/>
                    <a:ea typeface="Times New Roman" panose="02020603050405020304" pitchFamily="18" charset="0"/>
                  </a:rPr>
                  <a:t> только если </a:t>
                </a:r>
                <a:r>
                  <a:rPr lang="ru-RU" sz="1800" i="0">
                    <a:effectLst/>
                    <a:latin typeface="Cambria Math" panose="02040503050406030204" pitchFamily="18" charset="0"/>
                    <a:ea typeface="Times New Roman" panose="02020603050405020304" pitchFamily="18" charset="0"/>
                  </a:rPr>
                  <a:t>𝑥_0</a:t>
                </a:r>
                <a:r>
                  <a:rPr lang="ru-RU" sz="1800" dirty="0">
                    <a:effectLst/>
                    <a:latin typeface="Times New Roman" panose="02020603050405020304" pitchFamily="18" charset="0"/>
                    <a:ea typeface="Times New Roman" panose="02020603050405020304" pitchFamily="18" charset="0"/>
                  </a:rPr>
                  <a:t> преобладает над </a:t>
                </a:r>
                <a:r>
                  <a:rPr lang="ru-RU" sz="1800" i="0">
                    <a:effectLst/>
                    <a:latin typeface="Cambria Math" panose="02040503050406030204" pitchFamily="18" charset="0"/>
                    <a:ea typeface="Times New Roman" panose="02020603050405020304" pitchFamily="18" charset="0"/>
                  </a:rPr>
                  <a:t>𝑥_</a:t>
                </a:r>
                <a:r>
                  <a:rPr lang="en-US" sz="1800" i="0">
                    <a:effectLst/>
                    <a:latin typeface="Cambria Math" panose="02040503050406030204" pitchFamily="18" charset="0"/>
                    <a:ea typeface="Times New Roman" panose="02020603050405020304" pitchFamily="18" charset="0"/>
                  </a:rPr>
                  <a:t>𝑠</a:t>
                </a:r>
                <a:r>
                  <a:rPr lang="ru-RU" sz="1800" dirty="0">
                    <a:effectLst/>
                    <a:latin typeface="Times New Roman" panose="02020603050405020304" pitchFamily="18" charset="0"/>
                    <a:ea typeface="Times New Roman" panose="02020603050405020304" pitchFamily="18" charset="0"/>
                  </a:rPr>
                  <a:t>. Введение свойства –* разрешает проблему троянских коней, так как запись информации на более низкий уровень безопасности, типичная для троянских коней, запрещена. </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Правило запрета по записи является большим упрощением некоторых реализаций БЛМ.</a:t>
                </a:r>
              </a:p>
              <a:p>
                <a:endParaRPr lang="ru-RU" dirty="0"/>
              </a:p>
            </p:txBody>
          </p:sp>
        </mc:Fallback>
      </mc:AlternateContent>
      <p:sp>
        <p:nvSpPr>
          <p:cNvPr id="4" name="Номер слайда 3">
            <a:extLst>
              <a:ext uri="{FF2B5EF4-FFF2-40B4-BE49-F238E27FC236}">
                <a16:creationId xmlns:a16="http://schemas.microsoft.com/office/drawing/2014/main" id="{75118F0B-9E84-F5C8-AD12-49D38C04D64C}"/>
              </a:ext>
            </a:extLst>
          </p:cNvPr>
          <p:cNvSpPr>
            <a:spLocks noGrp="1"/>
          </p:cNvSpPr>
          <p:nvPr>
            <p:ph type="sldNum" sz="quarter" idx="5"/>
          </p:nvPr>
        </p:nvSpPr>
        <p:spPr/>
        <p:txBody>
          <a:bodyPr/>
          <a:lstStyle/>
          <a:p>
            <a:fld id="{F449711C-DB87-6342-8123-FE7E39EB0067}" type="slidenum">
              <a:rPr lang="en-US" smtClean="0"/>
              <a:pPr/>
              <a:t>3</a:t>
            </a:fld>
            <a:endParaRPr lang="en-US"/>
          </a:p>
        </p:txBody>
      </p:sp>
    </p:spTree>
    <p:extLst>
      <p:ext uri="{BB962C8B-B14F-4D97-AF65-F5344CB8AC3E}">
        <p14:creationId xmlns:p14="http://schemas.microsoft.com/office/powerpoint/2010/main" val="162506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80B8E-F688-2DBD-523C-E57B564A9BAF}"/>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7FDD9A5C-2919-68E7-41AD-1C7B5A40D5A1}"/>
              </a:ext>
            </a:extLst>
          </p:cNvPr>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Заметки 2">
                <a:extLst>
                  <a:ext uri="{FF2B5EF4-FFF2-40B4-BE49-F238E27FC236}">
                    <a16:creationId xmlns:a16="http://schemas.microsoft.com/office/drawing/2014/main" id="{5F492F48-35B5-6DDB-24E6-2C3258D6161D}"/>
                  </a:ext>
                </a:extLst>
              </p:cNvPr>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Обозначим:</a:t>
                </a:r>
              </a:p>
              <a:p>
                <a:pPr indent="450215" algn="just">
                  <a:lnSpc>
                    <a:spcPct val="150000"/>
                  </a:lnSpc>
                </a:pPr>
                <a14:m>
                  <m:oMath xmlns:m="http://schemas.openxmlformats.org/officeDocument/2006/math">
                    <m:r>
                      <a:rPr lang="ru-RU" sz="1800" i="1">
                        <a:effectLst/>
                        <a:latin typeface="Cambria Math" panose="02040503050406030204" pitchFamily="18" charset="0"/>
                        <a:ea typeface="Times New Roman" panose="02020603050405020304" pitchFamily="18" charset="0"/>
                      </a:rPr>
                      <m:t>𝑆</m:t>
                    </m:r>
                  </m:oMath>
                </a14:m>
                <a:r>
                  <a:rPr lang="ru-RU" sz="1800" dirty="0">
                    <a:effectLst/>
                    <a:latin typeface="Times New Roman" panose="02020603050405020304" pitchFamily="18" charset="0"/>
                    <a:ea typeface="Times New Roman" panose="02020603050405020304" pitchFamily="18" charset="0"/>
                  </a:rPr>
                  <a:t> – множество субъектов;</a:t>
                </a:r>
              </a:p>
              <a:p>
                <a:pPr indent="450215" algn="just">
                  <a:lnSpc>
                    <a:spcPct val="150000"/>
                  </a:lnSpc>
                </a:pPr>
                <a14:m>
                  <m:oMath xmlns:m="http://schemas.openxmlformats.org/officeDocument/2006/math">
                    <m:r>
                      <a:rPr lang="ru-RU" sz="1800" i="1">
                        <a:effectLst/>
                        <a:latin typeface="Cambria Math" panose="02040503050406030204" pitchFamily="18" charset="0"/>
                        <a:ea typeface="Times New Roman" panose="02020603050405020304" pitchFamily="18" charset="0"/>
                      </a:rPr>
                      <m:t>𝑂</m:t>
                    </m:r>
                  </m:oMath>
                </a14:m>
                <a:r>
                  <a:rPr lang="ru-RU"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множество объектов;</a:t>
                </a:r>
              </a:p>
              <a:p>
                <a:pPr indent="450215" algn="just">
                  <a:lnSpc>
                    <a:spcPct val="150000"/>
                  </a:lnSpc>
                </a:pPr>
                <a14:m>
                  <m:oMath xmlns:m="http://schemas.openxmlformats.org/officeDocument/2006/math">
                    <m:r>
                      <a:rPr lang="ru-RU" sz="1800" i="1">
                        <a:effectLst/>
                        <a:latin typeface="Cambria Math" panose="02040503050406030204" pitchFamily="18" charset="0"/>
                        <a:ea typeface="Times New Roman" panose="02020603050405020304" pitchFamily="18" charset="0"/>
                      </a:rPr>
                      <m:t>𝐿</m:t>
                    </m:r>
                  </m:oMath>
                </a14:m>
                <a:r>
                  <a:rPr lang="ru-RU"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решётка уровней безопасности (уровни расположены в строгой иерархии);</a:t>
                </a:r>
              </a:p>
              <a:p>
                <a:pPr indent="450215" algn="just">
                  <a:lnSpc>
                    <a:spcPct val="150000"/>
                  </a:lnSpc>
                </a:pPr>
                <a14:m>
                  <m:oMath xmlns:m="http://schemas.openxmlformats.org/officeDocument/2006/math">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𝑆</m:t>
                    </m:r>
                    <m:r>
                      <a:rPr lang="ru-RU"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𝑂</m:t>
                    </m:r>
                    <m:r>
                      <a:rPr lang="ru-RU"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𝐿</m:t>
                    </m:r>
                  </m:oMath>
                </a14:m>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функция уровня безопасности (определяет, какой уровень безопасности назначен объекту или субъекту);</a:t>
                </a:r>
              </a:p>
              <a:p>
                <a:pPr indent="450215" algn="just">
                  <a:lnSpc>
                    <a:spcPct val="150000"/>
                  </a:lnSpc>
                </a:pPr>
                <a14:m>
                  <m:oMath xmlns:m="http://schemas.openxmlformats.org/officeDocument/2006/math">
                    <m:r>
                      <a:rPr lang="ru-RU" sz="1800" i="1">
                        <a:effectLst/>
                        <a:latin typeface="Cambria Math" panose="02040503050406030204" pitchFamily="18" charset="0"/>
                        <a:ea typeface="Times New Roman" panose="02020603050405020304" pitchFamily="18" charset="0"/>
                      </a:rPr>
                      <m:t>𝑉</m:t>
                    </m:r>
                  </m:oMath>
                </a14:m>
                <a:r>
                  <a:rPr lang="ru-RU" sz="1800" dirty="0">
                    <a:effectLst/>
                    <a:latin typeface="Times New Roman" panose="02020603050405020304" pitchFamily="18" charset="0"/>
                    <a:ea typeface="Times New Roman" panose="02020603050405020304" pitchFamily="18" charset="0"/>
                  </a:rPr>
                  <a:t> – множество состояний системы, где каждое состояние определяется </a:t>
                </a:r>
                <a14:m>
                  <m:oMath xmlns:m="http://schemas.openxmlformats.org/officeDocument/2006/math">
                    <m:r>
                      <a:rPr lang="ru-RU" sz="1800" i="1">
                        <a:effectLst/>
                        <a:latin typeface="Cambria Math" panose="02040503050406030204" pitchFamily="18" charset="0"/>
                        <a:ea typeface="Times New Roman" panose="02020603050405020304" pitchFamily="18" charset="0"/>
                      </a:rPr>
                      <m:t>𝐹</m:t>
                    </m:r>
                  </m:oMath>
                </a14:m>
                <a:r>
                  <a:rPr lang="ru-RU" sz="1800" dirty="0">
                    <a:effectLst/>
                    <a:latin typeface="Times New Roman" panose="02020603050405020304" pitchFamily="18" charset="0"/>
                    <a:ea typeface="Times New Roman" panose="02020603050405020304" pitchFamily="18" charset="0"/>
                  </a:rPr>
                  <a:t> и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𝑀</m:t>
                    </m:r>
                    <m:r>
                      <a:rPr lang="ru-RU" sz="1800" i="1">
                        <a:effectLst/>
                        <a:latin typeface="Cambria Math" panose="02040503050406030204" pitchFamily="18" charset="0"/>
                        <a:ea typeface="Times New Roman" panose="02020603050405020304" pitchFamily="18" charset="0"/>
                      </a:rPr>
                      <m:t>:матрицей доступа</m:t>
                    </m:r>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Матрица доступа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𝑀</m:t>
                    </m:r>
                  </m:oMath>
                </a14:m>
                <a:r>
                  <a:rPr lang="ru-RU" sz="1800" dirty="0">
                    <a:effectLst/>
                    <a:latin typeface="Times New Roman" panose="02020603050405020304" pitchFamily="18" charset="0"/>
                    <a:ea typeface="Times New Roman" panose="02020603050405020304" pitchFamily="18" charset="0"/>
                  </a:rPr>
                  <a:t> описывает, какие субъекты над какими объектами могут выполнять операции;</a:t>
                </a:r>
              </a:p>
              <a:p>
                <a:pPr indent="450215" algn="just">
                  <a:lnSpc>
                    <a:spcPct val="150000"/>
                  </a:lnSpc>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Times New Roman" panose="02020603050405020304" pitchFamily="18" charset="0"/>
                        </a:rPr>
                        <m:t>𝑉</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𝐹</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𝑀</m:t>
                      </m:r>
                      <m:r>
                        <a:rPr lang="en-US" sz="1800" i="1">
                          <a:effectLst/>
                          <a:latin typeface="Cambria Math" panose="02040503050406030204" pitchFamily="18" charset="0"/>
                          <a:ea typeface="Times New Roman" panose="02020603050405020304" pitchFamily="18" charset="0"/>
                        </a:rPr>
                        <m:t>)</m:t>
                      </m:r>
                    </m:oMath>
                  </m:oMathPara>
                </a14:m>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Процесс работы системы</a:t>
                </a: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Начальное состояние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𝑣</m:t>
                        </m:r>
                      </m:e>
                      <m:sub>
                        <m:r>
                          <a:rPr lang="ru-RU" sz="1800" i="1">
                            <a:effectLst/>
                            <a:latin typeface="Cambria Math" panose="02040503050406030204" pitchFamily="18" charset="0"/>
                            <a:ea typeface="Times New Roman" panose="02020603050405020304" pitchFamily="18" charset="0"/>
                          </a:rPr>
                          <m:t>0</m:t>
                        </m:r>
                      </m:sub>
                    </m:sSub>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Система стартует с заданным состоянием: Все пользователи и объекты имеют назначенные уровни безопасности, а матрица доступа задана.</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Запросы к системе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𝑅</m:t>
                    </m:r>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14:m>
                  <m:oMath xmlns:m="http://schemas.openxmlformats.org/officeDocument/2006/math">
                    <m:r>
                      <a:rPr lang="ru-RU" sz="1800" i="1">
                        <a:effectLst/>
                        <a:latin typeface="Cambria Math" panose="02040503050406030204" pitchFamily="18" charset="0"/>
                        <a:ea typeface="Times New Roman" panose="02020603050405020304" pitchFamily="18" charset="0"/>
                      </a:rPr>
                      <m:t>𝑅</m:t>
                    </m:r>
                  </m:oMath>
                </a14:m>
                <a:r>
                  <a:rPr lang="ru-RU" sz="1800" dirty="0">
                    <a:effectLst/>
                    <a:latin typeface="Times New Roman" panose="02020603050405020304" pitchFamily="18" charset="0"/>
                    <a:ea typeface="Times New Roman" panose="02020603050405020304" pitchFamily="18" charset="0"/>
                  </a:rPr>
                  <a:t> – это набор операций, которые субъекты хотят выполнить над объектами. </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Функция переходов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𝑇</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𝑉</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𝑅</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𝑉</m:t>
                    </m:r>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Описывает, как система меняет свое состояние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𝑉</m:t>
                    </m:r>
                  </m:oMath>
                </a14:m>
                <a:r>
                  <a:rPr lang="ru-RU" sz="1800" dirty="0">
                    <a:effectLst/>
                    <a:latin typeface="Times New Roman" panose="02020603050405020304" pitchFamily="18" charset="0"/>
                    <a:ea typeface="Times New Roman" panose="02020603050405020304" pitchFamily="18" charset="0"/>
                  </a:rPr>
                  <a:t>, обрабатывая запросы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𝑅</m:t>
                    </m:r>
                  </m:oMath>
                </a14:m>
                <a:r>
                  <a:rPr lang="ru-RU" sz="1800" dirty="0">
                    <a:effectLst/>
                    <a:latin typeface="Times New Roman" panose="02020603050405020304" pitchFamily="18" charset="0"/>
                    <a:ea typeface="Times New Roman" panose="02020603050405020304" pitchFamily="18" charset="0"/>
                  </a:rPr>
                  <a:t>. Система: Проверяет правила доступа ("NRU, NWD"). Если запрос разрешен, изменяет матрицу доступа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𝑀</m:t>
                    </m:r>
                  </m:oMath>
                </a14:m>
                <a:r>
                  <a:rPr lang="ru-RU" sz="1800" dirty="0">
                    <a:effectLst/>
                    <a:latin typeface="Times New Roman" panose="02020603050405020304" pitchFamily="18" charset="0"/>
                    <a:ea typeface="Times New Roman" panose="02020603050405020304" pitchFamily="18" charset="0"/>
                  </a:rPr>
                  <a:t> или состояние.</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Определение 12.1.</a:t>
                </a:r>
                <a:r>
                  <a:rPr lang="ru-RU" sz="1800" dirty="0">
                    <a:effectLst/>
                    <a:latin typeface="Times New Roman" panose="02020603050405020304" pitchFamily="18" charset="0"/>
                    <a:ea typeface="Times New Roman" panose="02020603050405020304" pitchFamily="18" charset="0"/>
                  </a:rPr>
                  <a:t> Состояние </a:t>
                </a:r>
                <a14:m>
                  <m:oMath xmlns:m="http://schemas.openxmlformats.org/officeDocument/2006/math">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𝑀</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безопасно по чтению (NRU) тогда и только тогда, когда для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𝑆</m:t>
                    </m:r>
                  </m:oMath>
                </a14:m>
                <a:r>
                  <a:rPr lang="ru-RU" sz="1800" dirty="0">
                    <a:effectLst/>
                    <a:latin typeface="Times New Roman" panose="02020603050405020304" pitchFamily="18" charset="0"/>
                    <a:ea typeface="Times New Roman" panose="02020603050405020304" pitchFamily="18" charset="0"/>
                  </a:rPr>
                  <a:t> и для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en-US"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𝑂</m:t>
                    </m:r>
                  </m:oMath>
                </a14:m>
                <a:r>
                  <a:rPr lang="ru-RU" sz="1800" dirty="0">
                    <a:effectLst/>
                    <a:latin typeface="Times New Roman" panose="02020603050405020304" pitchFamily="18" charset="0"/>
                    <a:ea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Times New Roman" panose="02020603050405020304" pitchFamily="18" charset="0"/>
                      </a:rPr>
                      <m:t>чтение</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М[</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Определение 12.2. </a:t>
                </a:r>
                <a:r>
                  <a:rPr lang="ru-RU" sz="1800" dirty="0">
                    <a:effectLst/>
                    <a:latin typeface="Times New Roman" panose="02020603050405020304" pitchFamily="18" charset="0"/>
                    <a:ea typeface="Times New Roman" panose="02020603050405020304" pitchFamily="18" charset="0"/>
                  </a:rPr>
                  <a:t>Состояние </a:t>
                </a:r>
                <a14:m>
                  <m:oMath xmlns:m="http://schemas.openxmlformats.org/officeDocument/2006/math">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𝑀</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безопасно по записи (NWD, *- свойство) тогда и только тогда, когда для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𝑆</m:t>
                    </m:r>
                  </m:oMath>
                </a14:m>
                <a:r>
                  <a:rPr lang="ru-RU" sz="1800" dirty="0">
                    <a:effectLst/>
                    <a:latin typeface="Times New Roman" panose="02020603050405020304" pitchFamily="18" charset="0"/>
                    <a:ea typeface="Times New Roman" panose="02020603050405020304" pitchFamily="18" charset="0"/>
                  </a:rPr>
                  <a:t> и для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𝑜</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𝑂</m:t>
                    </m:r>
                  </m:oMath>
                </a14:m>
                <a:r>
                  <a:rPr lang="ru-RU" sz="1800" dirty="0">
                    <a:effectLst/>
                    <a:latin typeface="Times New Roman" panose="02020603050405020304" pitchFamily="18" charset="0"/>
                    <a:ea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Times New Roman" panose="02020603050405020304" pitchFamily="18" charset="0"/>
                      </a:rPr>
                      <m:t>запись</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М[</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Определение 12.3.</a:t>
                </a:r>
                <a:r>
                  <a:rPr lang="ru-RU" sz="1800" dirty="0">
                    <a:effectLst/>
                    <a:latin typeface="Times New Roman" panose="02020603050405020304" pitchFamily="18" charset="0"/>
                    <a:ea typeface="Times New Roman" panose="02020603050405020304" pitchFamily="18" charset="0"/>
                  </a:rPr>
                  <a:t> Состояние безопасно тогда и только тогда, когда оно безопасно по чтению и записи.</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Основная теорема безопасности (ОТБ). </a:t>
                </a:r>
                <a:r>
                  <a:rPr lang="ru-RU" sz="1800" dirty="0">
                    <a:effectLst/>
                    <a:latin typeface="Times New Roman" panose="02020603050405020304" pitchFamily="18" charset="0"/>
                    <a:ea typeface="Times New Roman" panose="02020603050405020304" pitchFamily="18" charset="0"/>
                  </a:rPr>
                  <a:t>Система </a:t>
                </a:r>
                <a14:m>
                  <m:oMath xmlns:m="http://schemas.openxmlformats.org/officeDocument/2006/math">
                    <m:r>
                      <a:rPr lang="ru-RU" sz="1800" i="1">
                        <a:effectLst/>
                        <a:latin typeface="Cambria Math" panose="02040503050406030204" pitchFamily="18" charset="0"/>
                        <a:ea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𝑣</m:t>
                        </m:r>
                      </m:e>
                      <m:sub>
                        <m:r>
                          <a:rPr lang="ru-RU" sz="1800" i="1">
                            <a:effectLst/>
                            <a:latin typeface="Cambria Math" panose="02040503050406030204" pitchFamily="18" charset="0"/>
                            <a:ea typeface="Times New Roman" panose="02020603050405020304" pitchFamily="18" charset="0"/>
                          </a:rPr>
                          <m:t>0</m:t>
                        </m:r>
                      </m:sub>
                    </m:sSub>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𝑅</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𝑇</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безопасна тогда и только тогда, когда состояние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𝑣</m:t>
                        </m:r>
                      </m:e>
                      <m:sub>
                        <m:r>
                          <a:rPr lang="ru-RU" sz="1800" i="1">
                            <a:effectLst/>
                            <a:latin typeface="Cambria Math" panose="02040503050406030204" pitchFamily="18" charset="0"/>
                            <a:ea typeface="Times New Roman" panose="02020603050405020304" pitchFamily="18" charset="0"/>
                          </a:rPr>
                          <m:t>0</m:t>
                        </m:r>
                      </m:sub>
                    </m:sSub>
                  </m:oMath>
                </a14:m>
                <a:r>
                  <a:rPr lang="ru-RU" sz="1800" dirty="0">
                    <a:effectLst/>
                    <a:latin typeface="Times New Roman" panose="02020603050405020304" pitchFamily="18" charset="0"/>
                    <a:ea typeface="Times New Roman" panose="02020603050405020304" pitchFamily="18" charset="0"/>
                  </a:rPr>
                  <a:t> безопасно и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𝑇</m:t>
                    </m:r>
                  </m:oMath>
                </a14:m>
                <a:r>
                  <a:rPr lang="ru-RU" sz="1800" dirty="0">
                    <a:effectLst/>
                    <a:latin typeface="Times New Roman" panose="02020603050405020304" pitchFamily="18" charset="0"/>
                    <a:ea typeface="Times New Roman" panose="02020603050405020304" pitchFamily="18" charset="0"/>
                  </a:rPr>
                  <a:t> таково, что для любого состояния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𝑣</m:t>
                    </m:r>
                  </m:oMath>
                </a14:m>
                <a:r>
                  <a:rPr lang="ru-RU" sz="1800" dirty="0">
                    <a:effectLst/>
                    <a:latin typeface="Times New Roman" panose="02020603050405020304" pitchFamily="18" charset="0"/>
                    <a:ea typeface="Times New Roman" panose="02020603050405020304" pitchFamily="18" charset="0"/>
                  </a:rPr>
                  <a:t>, достижимого из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𝑉</m:t>
                        </m:r>
                      </m:e>
                      <m:sub>
                        <m:r>
                          <a:rPr lang="ru-RU" sz="1800" i="1">
                            <a:effectLst/>
                            <a:latin typeface="Cambria Math" panose="02040503050406030204" pitchFamily="18" charset="0"/>
                            <a:ea typeface="Times New Roman" panose="02020603050405020304" pitchFamily="18" charset="0"/>
                          </a:rPr>
                          <m:t>0</m:t>
                        </m:r>
                      </m:sub>
                    </m:sSub>
                  </m:oMath>
                </a14:m>
                <a:r>
                  <a:rPr lang="ru-RU" sz="1800" dirty="0">
                    <a:effectLst/>
                    <a:latin typeface="Times New Roman" panose="02020603050405020304" pitchFamily="18" charset="0"/>
                    <a:ea typeface="Times New Roman" panose="02020603050405020304" pitchFamily="18" charset="0"/>
                  </a:rPr>
                  <a:t> после исполнения конечной последовательности запросов из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𝑅</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𝑇</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𝑣</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𝑐</m:t>
                    </m:r>
                    <m:r>
                      <a:rPr lang="ru-RU" sz="1800" i="1">
                        <a:effectLst/>
                        <a:latin typeface="Cambria Math" panose="02040503050406030204" pitchFamily="18" charset="0"/>
                        <a:ea typeface="Times New Roman" panose="02020603050405020304" pitchFamily="18" charset="0"/>
                      </a:rPr>
                      <m:t>) = </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𝑣</m:t>
                        </m:r>
                      </m:e>
                      <m:sup>
                        <m:r>
                          <a:rPr lang="ru-RU" sz="1800" i="1">
                            <a:effectLst/>
                            <a:latin typeface="Cambria Math" panose="02040503050406030204" pitchFamily="18" charset="0"/>
                            <a:ea typeface="Times New Roman" panose="02020603050405020304" pitchFamily="18" charset="0"/>
                          </a:rPr>
                          <m:t>∗</m:t>
                        </m:r>
                      </m:sup>
                    </m:sSup>
                  </m:oMath>
                </a14:m>
                <a:r>
                  <a:rPr lang="ru-RU" sz="1800" dirty="0">
                    <a:effectLst/>
                    <a:latin typeface="Times New Roman" panose="02020603050405020304" pitchFamily="18" charset="0"/>
                    <a:ea typeface="Times New Roman" panose="02020603050405020304" pitchFamily="18" charset="0"/>
                  </a:rPr>
                  <a:t>, где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𝑣</m:t>
                    </m:r>
                    <m:r>
                      <a:rPr lang="ru-RU" sz="1800" i="1">
                        <a:effectLst/>
                        <a:latin typeface="Cambria Math" panose="02040503050406030204" pitchFamily="18" charset="0"/>
                        <a:ea typeface="Times New Roman" panose="02020603050405020304" pitchFamily="18" charset="0"/>
                      </a:rPr>
                      <m:t> = (</m:t>
                    </m:r>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𝑀</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и </a:t>
                </a:r>
                <a14:m>
                  <m:oMath xmlns:m="http://schemas.openxmlformats.org/officeDocument/2006/math">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𝑣</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𝐹</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 </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𝑀</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переходы системы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𝑇</m:t>
                    </m:r>
                  </m:oMath>
                </a14:m>
                <a:r>
                  <a:rPr lang="ru-RU" sz="1800" dirty="0">
                    <a:effectLst/>
                    <a:latin typeface="Times New Roman" panose="02020603050405020304" pitchFamily="18" charset="0"/>
                    <a:ea typeface="Times New Roman" panose="02020603050405020304" pitchFamily="18" charset="0"/>
                  </a:rPr>
                  <a:t>) из состояния в состояние подчиняются следующим ограничениям для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𝑆</m:t>
                    </m:r>
                  </m:oMath>
                </a14:m>
                <a:r>
                  <a:rPr lang="ru-RU" sz="1800" dirty="0">
                    <a:effectLst/>
                    <a:latin typeface="Times New Roman" panose="02020603050405020304" pitchFamily="18" charset="0"/>
                    <a:ea typeface="Times New Roman" panose="02020603050405020304" pitchFamily="18" charset="0"/>
                  </a:rPr>
                  <a:t> и для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О</m:t>
                    </m:r>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если </a:t>
                </a:r>
                <a14:m>
                  <m:oMath xmlns:m="http://schemas.openxmlformats.org/officeDocument/2006/math">
                    <m:r>
                      <a:rPr lang="ru-RU" sz="1800" i="1">
                        <a:effectLst/>
                        <a:latin typeface="Cambria Math" panose="02040503050406030204" pitchFamily="18" charset="0"/>
                        <a:ea typeface="Times New Roman" panose="02020603050405020304" pitchFamily="18" charset="0"/>
                      </a:rPr>
                      <m:t>чтение</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𝑀</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и </a:t>
                </a:r>
                <a14:m>
                  <m:oMath xmlns:m="http://schemas.openxmlformats.org/officeDocument/2006/math">
                    <m:r>
                      <a:rPr lang="ru-RU" sz="1800" i="1">
                        <a:effectLst/>
                        <a:latin typeface="Cambria Math" panose="02040503050406030204" pitchFamily="18" charset="0"/>
                        <a:ea typeface="Times New Roman" panose="02020603050405020304" pitchFamily="18" charset="0"/>
                      </a:rPr>
                      <m:t>чтение</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𝑀</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то </a:t>
                </a:r>
                <a14:m>
                  <m:oMath xmlns:m="http://schemas.openxmlformats.org/officeDocument/2006/math">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𝐹</m:t>
                        </m:r>
                      </m:e>
                      <m:sup>
                        <m:r>
                          <a:rPr lang="ru-RU" sz="1800" i="1">
                            <a:effectLst/>
                            <a:latin typeface="Cambria Math" panose="02040503050406030204" pitchFamily="18" charset="0"/>
                            <a:ea typeface="Times New Roman" panose="02020603050405020304" pitchFamily="18" charset="0"/>
                          </a:rPr>
                          <m:t>∗</m:t>
                        </m:r>
                      </m:sup>
                    </m:sSup>
                    <m:d>
                      <m:dPr>
                        <m:ctrlPr>
                          <a:rPr lang="ru-RU" sz="1800" i="1">
                            <a:effectLst/>
                            <a:latin typeface="Cambria Math" panose="02040503050406030204" pitchFamily="18" charset="0"/>
                            <a:ea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rPr>
                          <m:t>𝑠</m:t>
                        </m:r>
                      </m:e>
                    </m:d>
                    <m:r>
                      <a:rPr lang="ru-RU" sz="1800" i="1">
                        <a:effectLst/>
                        <a:latin typeface="Cambria Math" panose="02040503050406030204" pitchFamily="18" charset="0"/>
                        <a:ea typeface="Times New Roman" panose="02020603050405020304" pitchFamily="18" charset="0"/>
                      </a:rPr>
                      <m:t>≥</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𝐹</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если </a:t>
                </a:r>
                <a14:m>
                  <m:oMath xmlns:m="http://schemas.openxmlformats.org/officeDocument/2006/math">
                    <m:r>
                      <a:rPr lang="ru-RU" sz="1800" i="1">
                        <a:effectLst/>
                        <a:latin typeface="Cambria Math" panose="02040503050406030204" pitchFamily="18" charset="0"/>
                        <a:ea typeface="Times New Roman" panose="02020603050405020304" pitchFamily="18" charset="0"/>
                      </a:rPr>
                      <m:t>чтение</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𝑀</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и </a:t>
                </a:r>
                <a14:m>
                  <m:oMath xmlns:m="http://schemas.openxmlformats.org/officeDocument/2006/math">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𝐹</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)&lt;</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𝐹</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то </a:t>
                </a:r>
                <a14:m>
                  <m:oMath xmlns:m="http://schemas.openxmlformats.org/officeDocument/2006/math">
                    <m:r>
                      <a:rPr lang="ru-RU" sz="1800" i="1">
                        <a:effectLst/>
                        <a:latin typeface="Cambria Math" panose="02040503050406030204" pitchFamily="18" charset="0"/>
                        <a:ea typeface="Times New Roman" panose="02020603050405020304" pitchFamily="18" charset="0"/>
                      </a:rPr>
                      <m:t>чтение</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𝑀</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если </a:t>
                </a:r>
                <a14:m>
                  <m:oMath xmlns:m="http://schemas.openxmlformats.org/officeDocument/2006/math">
                    <m:r>
                      <a:rPr lang="ru-RU" sz="1800" i="1">
                        <a:effectLst/>
                        <a:latin typeface="Cambria Math" panose="02040503050406030204" pitchFamily="18" charset="0"/>
                        <a:ea typeface="Times New Roman" panose="02020603050405020304" pitchFamily="18" charset="0"/>
                      </a:rPr>
                      <m:t>запись</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𝑀</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и </a:t>
                </a:r>
                <a14:m>
                  <m:oMath xmlns:m="http://schemas.openxmlformats.org/officeDocument/2006/math">
                    <m:r>
                      <a:rPr lang="ru-RU" sz="1800" i="1">
                        <a:effectLst/>
                        <a:latin typeface="Cambria Math" panose="02040503050406030204" pitchFamily="18" charset="0"/>
                        <a:ea typeface="Times New Roman" panose="02020603050405020304" pitchFamily="18" charset="0"/>
                      </a:rPr>
                      <m:t>запись</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𝑀</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то </a:t>
                </a:r>
                <a14:m>
                  <m:oMath xmlns:m="http://schemas.openxmlformats.org/officeDocument/2006/math">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𝐹</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(о)≥</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𝐹</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если </a:t>
                </a:r>
                <a14:m>
                  <m:oMath xmlns:m="http://schemas.openxmlformats.org/officeDocument/2006/math">
                    <m:r>
                      <a:rPr lang="ru-RU" sz="1800" i="1">
                        <a:effectLst/>
                        <a:latin typeface="Cambria Math" panose="02040503050406030204" pitchFamily="18" charset="0"/>
                        <a:ea typeface="Times New Roman" panose="02020603050405020304" pitchFamily="18" charset="0"/>
                      </a:rPr>
                      <m:t>запись</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r>
                      <a:rPr lang="ru-RU" sz="1800" i="1">
                        <a:effectLst/>
                        <a:latin typeface="Cambria Math" panose="02040503050406030204" pitchFamily="18" charset="0"/>
                        <a:ea typeface="Times New Roman" panose="02020603050405020304" pitchFamily="18" charset="0"/>
                      </a:rPr>
                      <m:t>𝑀</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и </a:t>
                </a:r>
                <a14:m>
                  <m:oMath xmlns:m="http://schemas.openxmlformats.org/officeDocument/2006/math">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)&lt;</m:t>
                    </m:r>
                    <m:r>
                      <a:rPr lang="ru-RU" sz="1800" i="1">
                        <a:effectLst/>
                        <a:latin typeface="Cambria Math" panose="02040503050406030204" pitchFamily="18" charset="0"/>
                        <a:ea typeface="Times New Roman" panose="02020603050405020304" pitchFamily="18" charset="0"/>
                      </a:rPr>
                      <m:t>𝐹</m:t>
                    </m:r>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 то </a:t>
                </a:r>
                <a14:m>
                  <m:oMath xmlns:m="http://schemas.openxmlformats.org/officeDocument/2006/math">
                    <m:r>
                      <a:rPr lang="ru-RU" sz="1800" i="1">
                        <a:effectLst/>
                        <a:latin typeface="Cambria Math" panose="02040503050406030204" pitchFamily="18" charset="0"/>
                        <a:ea typeface="Times New Roman" panose="02020603050405020304" pitchFamily="18" charset="0"/>
                      </a:rPr>
                      <m:t>запись</m:t>
                    </m:r>
                    <m:r>
                      <a:rPr lang="ru-RU" sz="1800" i="1">
                        <a:effectLst/>
                        <a:latin typeface="Cambria Math" panose="02040503050406030204" pitchFamily="18" charset="0"/>
                        <a:ea typeface="Times New Roman" panose="02020603050405020304" pitchFamily="18" charset="0"/>
                        <a:cs typeface="Cambria Math" panose="02040503050406030204" pitchFamily="18" charset="0"/>
                      </a:rPr>
                      <m:t>∉</m:t>
                    </m:r>
                    <m:sSup>
                      <m:sSupPr>
                        <m:ctrlPr>
                          <a:rPr lang="ru-RU" sz="1800" i="1">
                            <a:effectLst/>
                            <a:latin typeface="Cambria Math" panose="02040503050406030204" pitchFamily="18" charset="0"/>
                            <a:ea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rPr>
                          <m:t>М</m:t>
                        </m:r>
                      </m:e>
                      <m:sup>
                        <m:r>
                          <a:rPr lang="ru-RU" sz="1800" i="1">
                            <a:effectLst/>
                            <a:latin typeface="Cambria Math" panose="02040503050406030204" pitchFamily="18" charset="0"/>
                            <a:ea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rPr>
                      <m:t>𝑜</m:t>
                    </m:r>
                    <m:r>
                      <a:rPr lang="ru-RU" sz="1800" i="1">
                        <a:effectLst/>
                        <a:latin typeface="Cambria Math" panose="02040503050406030204" pitchFamily="18" charset="0"/>
                        <a:ea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rPr>
                  <a:t>.</a:t>
                </a:r>
              </a:p>
              <a:p>
                <a:pPr marL="742950" lvl="1" indent="-285750" algn="just">
                  <a:lnSpc>
                    <a:spcPct val="150000"/>
                  </a:lnSpc>
                  <a:spcBef>
                    <a:spcPts val="1200"/>
                  </a:spcBef>
                  <a:spcAft>
                    <a:spcPts val="1200"/>
                  </a:spcAft>
                  <a:buFont typeface="+mj-lt"/>
                  <a:buAutoNum type="arabicPeriod"/>
                  <a:tabLst>
                    <a:tab pos="450215" algn="l"/>
                  </a:tabLst>
                </a:pPr>
                <a:r>
                  <a:rPr lang="ru-RU" sz="1200" b="1" dirty="0">
                    <a:effectLst/>
                    <a:latin typeface="Times New Roman" panose="02020603050405020304" pitchFamily="18" charset="0"/>
                    <a:ea typeface="Times New Roman" panose="02020603050405020304" pitchFamily="18" charset="0"/>
                    <a:cs typeface="Times New Roman" panose="02020603050405020304" pitchFamily="18" charset="0"/>
                  </a:rPr>
                  <a:t>Расширение модели Белла и Лападулы на распределенные системы </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Очевидным способом распространения БЛМ на распределенные системы будет назначение уровней безопасности различным компонентам и соблюдение гарантий выполнения правил-ограничений по чтению и записи.</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В распределенной конфигурации чтение инициируется запросом от одного компонента к другому. Такой запрос образует прохождение потока информации в неверном направлении (запись в объект с меньшим уровнем безопасности). Таким образом, </a:t>
                </a:r>
                <a:r>
                  <a:rPr lang="ru-RU" sz="1200" b="1" dirty="0">
                    <a:effectLst/>
                    <a:latin typeface="Times New Roman" panose="02020603050405020304" pitchFamily="18" charset="0"/>
                    <a:ea typeface="Times New Roman" panose="02020603050405020304" pitchFamily="18" charset="0"/>
                  </a:rPr>
                  <a:t>удаленное чтение</a:t>
                </a:r>
                <a:r>
                  <a:rPr lang="ru-RU" sz="1200" dirty="0">
                    <a:effectLst/>
                    <a:latin typeface="Times New Roman" panose="02020603050405020304" pitchFamily="18" charset="0"/>
                    <a:ea typeface="Times New Roman" panose="02020603050405020304" pitchFamily="18" charset="0"/>
                  </a:rPr>
                  <a:t> в распределенных системах может произойти только если ему предшествует операция записи вниз, что является нарушением правил БЛМ. На практике достаточно внедрения в систему дополнительных средств обработки удаленных запросов для обеспечения того, чтобы поток информации от высокоуровневого субъекта к низкоуровневому объекту был ограничен запросом на доступ.</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Так же можно сказать, что эти правила обеспечивают средства для предотвращения угрозы нарушения секретности для нормальных пользователей, но не говорят ничего по поводу той же проблемы для так называемых </a:t>
                </a:r>
                <a:r>
                  <a:rPr lang="ru-RU" sz="1200" b="1" dirty="0">
                    <a:effectLst/>
                    <a:latin typeface="Times New Roman" panose="02020603050405020304" pitchFamily="18" charset="0"/>
                    <a:ea typeface="Times New Roman" panose="02020603050405020304" pitchFamily="18" charset="0"/>
                  </a:rPr>
                  <a:t>доверенных субъектов</a:t>
                </a:r>
                <a:r>
                  <a:rPr lang="ru-RU" sz="1200" dirty="0">
                    <a:effectLst/>
                    <a:latin typeface="Times New Roman" panose="02020603050405020304" pitchFamily="18" charset="0"/>
                    <a:ea typeface="Times New Roman" panose="02020603050405020304" pitchFamily="18" charset="0"/>
                  </a:rPr>
                  <a:t>. Доверенные субъекты могут функционировать в интересах администратора. Также они могут быть процессами, обеспечивающими критические службы такие, как драйвер устройства или подсистема управления памятью. Такие процессы часто не могут выполнить свою задачу, не нарушая правил БЛМ. Одним из решений, рассматриваемых в литературе по безопасности, было предложение представлять и использовать для потока информации модель, требующую того, чтобы никакая высокоуровневая информация никогда не протекала на более низкий уровень. В данных моделях низкоуровневые пользователи не могут сделать выводы или затронуть работу высокоуровневых пользователей.</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Если в некотором состоянии секретный субъект захотел прочитать совершенно секретный объект, то до тех пор, пока система удовлетворяет БЛМ, осуществить это будет невозможно. Но МакЛин заявляет, что ничто в БЛМ не предотвращает систему от </a:t>
                </a:r>
                <a:r>
                  <a:rPr lang="ru-RU" sz="1200" b="1" dirty="0">
                    <a:effectLst/>
                    <a:latin typeface="Times New Roman" panose="02020603050405020304" pitchFamily="18" charset="0"/>
                    <a:ea typeface="Times New Roman" panose="02020603050405020304" pitchFamily="18" charset="0"/>
                  </a:rPr>
                  <a:t>"деклассификации"</a:t>
                </a:r>
                <a:r>
                  <a:rPr lang="ru-RU" sz="1200" dirty="0">
                    <a:effectLst/>
                    <a:latin typeface="Times New Roman" panose="02020603050405020304" pitchFamily="18" charset="0"/>
                    <a:ea typeface="Times New Roman" panose="02020603050405020304" pitchFamily="18" charset="0"/>
                  </a:rPr>
                  <a:t> объекта от совершенно секретного до секретного (по желанию совершенно секретного пользователя).</a:t>
                </a:r>
              </a:p>
              <a:p>
                <a:pPr marL="742950" lvl="1" indent="-285750" algn="just">
                  <a:lnSpc>
                    <a:spcPct val="150000"/>
                  </a:lnSpc>
                  <a:spcBef>
                    <a:spcPts val="1200"/>
                  </a:spcBef>
                  <a:spcAft>
                    <a:spcPts val="1200"/>
                  </a:spcAft>
                  <a:buFont typeface="+mj-lt"/>
                  <a:buAutoNum type="arabicPeriod"/>
                  <a:tabLst>
                    <a:tab pos="450215" algn="l"/>
                  </a:tabLst>
                </a:pPr>
                <a:r>
                  <a:rPr lang="ru-RU" sz="1200" b="1" dirty="0">
                    <a:effectLst/>
                    <a:latin typeface="Times New Roman" panose="02020603050405020304" pitchFamily="18" charset="0"/>
                    <a:ea typeface="Times New Roman" panose="02020603050405020304" pitchFamily="18" charset="0"/>
                    <a:cs typeface="Times New Roman" panose="02020603050405020304" pitchFamily="18" charset="0"/>
                  </a:rPr>
                  <a:t>Дополнительные аспекты модели </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Все описанное выше является справедливым для модели БЛМ в "ее классической формулировке", кочующей из книги в книгу и из статьи в статью. Но в оригинальной модели, представленной авторами, было введено требование сильного и слабого спокойствия. Данные требования снимают проблему Z–системы. Рассмотрим их.</a:t>
                </a:r>
              </a:p>
              <a:p>
                <a:pPr indent="450215" algn="just">
                  <a:lnSpc>
                    <a:spcPct val="150000"/>
                  </a:lnSpc>
                </a:pPr>
                <a:r>
                  <a:rPr lang="ru-RU" sz="1200" b="1" dirty="0">
                    <a:effectLst/>
                    <a:latin typeface="Times New Roman" panose="02020603050405020304" pitchFamily="18" charset="0"/>
                    <a:ea typeface="Times New Roman" panose="02020603050405020304" pitchFamily="18" charset="0"/>
                  </a:rPr>
                  <a:t>Правило сильного спокойствия</a:t>
                </a:r>
                <a:r>
                  <a:rPr lang="ru-RU" sz="1200" dirty="0">
                    <a:effectLst/>
                    <a:latin typeface="Times New Roman" panose="02020603050405020304" pitchFamily="18" charset="0"/>
                    <a:ea typeface="Times New Roman" panose="02020603050405020304" pitchFamily="18" charset="0"/>
                  </a:rPr>
                  <a:t> гласит, что уровни безопасности субъектов и объектов никогда не меняются в ходе системной операции.</a:t>
                </a:r>
              </a:p>
              <a:p>
                <a:pPr indent="450215" algn="just">
                  <a:lnSpc>
                    <a:spcPct val="150000"/>
                  </a:lnSpc>
                </a:pPr>
                <a:r>
                  <a:rPr lang="ru-RU" sz="1200" b="1" dirty="0">
                    <a:effectLst/>
                    <a:latin typeface="Times New Roman" panose="02020603050405020304" pitchFamily="18" charset="0"/>
                    <a:ea typeface="Times New Roman" panose="02020603050405020304" pitchFamily="18" charset="0"/>
                  </a:rPr>
                  <a:t>Правило слабого спокойствия</a:t>
                </a:r>
                <a:r>
                  <a:rPr lang="ru-RU" sz="1200" dirty="0">
                    <a:effectLst/>
                    <a:latin typeface="Times New Roman" panose="02020603050405020304" pitchFamily="18" charset="0"/>
                    <a:ea typeface="Times New Roman" panose="02020603050405020304" pitchFamily="18" charset="0"/>
                  </a:rPr>
                  <a:t> гласит, что уровни безопасности субъектов и объектов никогда не меняются в ходе системной операции таким образом, чтобы нарушить заданную политику безопасности.</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Фактически </a:t>
                </a:r>
                <a:r>
                  <a:rPr lang="ru-RU" sz="1200" b="1" dirty="0">
                    <a:effectLst/>
                    <a:latin typeface="Times New Roman" panose="02020603050405020304" pitchFamily="18" charset="0"/>
                    <a:ea typeface="Times New Roman" panose="02020603050405020304" pitchFamily="18" charset="0"/>
                  </a:rPr>
                  <a:t>система Z</a:t>
                </a:r>
                <a:r>
                  <a:rPr lang="ru-RU" sz="1200" dirty="0">
                    <a:effectLst/>
                    <a:latin typeface="Times New Roman" panose="02020603050405020304" pitchFamily="18" charset="0"/>
                    <a:ea typeface="Times New Roman" panose="02020603050405020304" pitchFamily="18" charset="0"/>
                  </a:rPr>
                  <a:t> описывает алгебру моделей, самой строгой из которых (основание) является БЛМ с сильным спокойствием (ни один субъект модели не может изменить свою классификацию), а самой слабой (вершина) – БЛМ в классической формулировке, без ограничений для субъектов на изменение классификации.</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Недостатком БЛМ, не рассмотренным нами ранее, является </a:t>
                </a:r>
                <a:r>
                  <a:rPr lang="ru-RU" sz="1200" b="1" dirty="0">
                    <a:effectLst/>
                    <a:latin typeface="Times New Roman" panose="02020603050405020304" pitchFamily="18" charset="0"/>
                    <a:ea typeface="Times New Roman" panose="02020603050405020304" pitchFamily="18" charset="0"/>
                  </a:rPr>
                  <a:t>отсутствие в модели поддержки многоуровневых объектов </a:t>
                </a:r>
                <a:r>
                  <a:rPr lang="ru-RU" sz="1200" dirty="0">
                    <a:effectLst/>
                    <a:latin typeface="Times New Roman" panose="02020603050405020304" pitchFamily="18" charset="0"/>
                    <a:ea typeface="Times New Roman" panose="02020603050405020304" pitchFamily="18" charset="0"/>
                  </a:rPr>
                  <a:t>(например, наличие несекретного параграфа в секретном файле данных) и отсутствие зависящих от приложения правил безопасности. С целью устранения данных недостатков при проектировании системы передачи военных сообщений (MMS) Лендвером и МакЛином была разработана модель MMS.</a:t>
                </a: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p:txBody>
          </p:sp>
        </mc:Choice>
        <mc:Fallback>
          <p:sp>
            <p:nvSpPr>
              <p:cNvPr id="3" name="Заметки 2">
                <a:extLst>
                  <a:ext uri="{FF2B5EF4-FFF2-40B4-BE49-F238E27FC236}">
                    <a16:creationId xmlns:a16="http://schemas.microsoft.com/office/drawing/2014/main" id="{5F492F48-35B5-6DDB-24E6-2C3258D6161D}"/>
                  </a:ext>
                </a:extLst>
              </p:cNvPr>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Обозначим:</a:t>
                </a:r>
              </a:p>
              <a:p>
                <a:pPr indent="450215" algn="just">
                  <a:lnSpc>
                    <a:spcPct val="150000"/>
                  </a:lnSpc>
                </a:pPr>
                <a:r>
                  <a:rPr lang="ru-RU" sz="1800" i="0">
                    <a:effectLst/>
                    <a:latin typeface="Cambria Math" panose="02040503050406030204" pitchFamily="18" charset="0"/>
                    <a:ea typeface="Times New Roman" panose="02020603050405020304" pitchFamily="18" charset="0"/>
                  </a:rPr>
                  <a:t>𝑆</a:t>
                </a:r>
                <a:r>
                  <a:rPr lang="ru-RU" sz="1800" dirty="0">
                    <a:effectLst/>
                    <a:latin typeface="Times New Roman" panose="02020603050405020304" pitchFamily="18" charset="0"/>
                    <a:ea typeface="Times New Roman" panose="02020603050405020304" pitchFamily="18" charset="0"/>
                  </a:rPr>
                  <a:t> – множество субъектов;</a:t>
                </a:r>
              </a:p>
              <a:p>
                <a:pPr indent="450215" algn="just">
                  <a:lnSpc>
                    <a:spcPct val="150000"/>
                  </a:lnSpc>
                </a:pPr>
                <a:r>
                  <a:rPr lang="ru-RU" sz="1800" i="0">
                    <a:effectLst/>
                    <a:latin typeface="Cambria Math" panose="02040503050406030204" pitchFamily="18" charset="0"/>
                    <a:ea typeface="Times New Roman" panose="02020603050405020304" pitchFamily="18" charset="0"/>
                  </a:rPr>
                  <a:t>𝑂</a:t>
                </a:r>
                <a:r>
                  <a:rPr lang="ru-RU"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множество объектов;</a:t>
                </a:r>
              </a:p>
              <a:p>
                <a:pPr indent="450215" algn="just">
                  <a:lnSpc>
                    <a:spcPct val="150000"/>
                  </a:lnSpc>
                </a:pPr>
                <a:r>
                  <a:rPr lang="ru-RU" sz="1800" i="0">
                    <a:effectLst/>
                    <a:latin typeface="Cambria Math" panose="02040503050406030204" pitchFamily="18" charset="0"/>
                    <a:ea typeface="Times New Roman" panose="02020603050405020304" pitchFamily="18" charset="0"/>
                  </a:rPr>
                  <a:t>𝐿</a:t>
                </a:r>
                <a:r>
                  <a:rPr lang="ru-RU"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решётка уровней безопасности (уровни расположены в строгой иерархии);</a:t>
                </a:r>
              </a:p>
              <a:p>
                <a:pPr indent="450215" algn="just">
                  <a:lnSpc>
                    <a:spcPct val="150000"/>
                  </a:lnSpc>
                </a:pPr>
                <a:r>
                  <a:rPr lang="ru-RU" sz="1800" i="0">
                    <a:effectLst/>
                    <a:latin typeface="Cambria Math" panose="02040503050406030204" pitchFamily="18" charset="0"/>
                    <a:ea typeface="Times New Roman" panose="02020603050405020304" pitchFamily="18" charset="0"/>
                  </a:rPr>
                  <a:t>𝐹:</a:t>
                </a:r>
                <a:r>
                  <a:rPr lang="en-US" sz="1800" i="0">
                    <a:effectLst/>
                    <a:latin typeface="Cambria Math" panose="02040503050406030204" pitchFamily="18" charset="0"/>
                    <a:ea typeface="Times New Roman" panose="02020603050405020304" pitchFamily="18" charset="0"/>
                  </a:rPr>
                  <a:t>𝑆</a:t>
                </a:r>
                <a:r>
                  <a:rPr lang="ru-RU" sz="1800" i="0">
                    <a:effectLst/>
                    <a:latin typeface="Cambria Math" panose="02040503050406030204" pitchFamily="18" charset="0"/>
                    <a:ea typeface="Times New Roman" panose="02020603050405020304" pitchFamily="18" charset="0"/>
                  </a:rPr>
                  <a:t>∪</a:t>
                </a:r>
                <a:r>
                  <a:rPr lang="en-US" sz="1800" i="0">
                    <a:effectLst/>
                    <a:latin typeface="Cambria Math" panose="02040503050406030204" pitchFamily="18" charset="0"/>
                    <a:ea typeface="Times New Roman" panose="02020603050405020304" pitchFamily="18" charset="0"/>
                  </a:rPr>
                  <a:t>𝑂</a:t>
                </a:r>
                <a:r>
                  <a:rPr lang="ru-RU" sz="1800" i="0">
                    <a:effectLst/>
                    <a:latin typeface="Cambria Math" panose="02040503050406030204" pitchFamily="18" charset="0"/>
                    <a:ea typeface="Times New Roman" panose="02020603050405020304" pitchFamily="18" charset="0"/>
                  </a:rPr>
                  <a:t>→</a:t>
                </a:r>
                <a:r>
                  <a:rPr lang="en-US" sz="1800" i="0">
                    <a:effectLst/>
                    <a:latin typeface="Cambria Math" panose="02040503050406030204" pitchFamily="18" charset="0"/>
                    <a:ea typeface="Times New Roman" panose="02020603050405020304" pitchFamily="18" charset="0"/>
                  </a:rPr>
                  <a:t>𝐿</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функция уровня безопасности (определяет, какой уровень безопасности назначен объекту или субъекту);</a:t>
                </a:r>
              </a:p>
              <a:p>
                <a:pPr indent="450215" algn="just">
                  <a:lnSpc>
                    <a:spcPct val="150000"/>
                  </a:lnSpc>
                </a:pPr>
                <a:r>
                  <a:rPr lang="ru-RU" sz="1800" i="0">
                    <a:effectLst/>
                    <a:latin typeface="Cambria Math" panose="02040503050406030204" pitchFamily="18" charset="0"/>
                    <a:ea typeface="Times New Roman" panose="02020603050405020304" pitchFamily="18" charset="0"/>
                  </a:rPr>
                  <a:t>𝑉</a:t>
                </a:r>
                <a:r>
                  <a:rPr lang="ru-RU" sz="1800" dirty="0">
                    <a:effectLst/>
                    <a:latin typeface="Times New Roman" panose="02020603050405020304" pitchFamily="18" charset="0"/>
                    <a:ea typeface="Times New Roman" panose="02020603050405020304" pitchFamily="18" charset="0"/>
                  </a:rPr>
                  <a:t> – множество состояний системы, где каждое состояние определяется </a:t>
                </a:r>
                <a:r>
                  <a:rPr lang="ru-RU" sz="1800" i="0">
                    <a:effectLst/>
                    <a:latin typeface="Cambria Math" panose="02040503050406030204" pitchFamily="18" charset="0"/>
                    <a:ea typeface="Times New Roman" panose="02020603050405020304" pitchFamily="18" charset="0"/>
                  </a:rPr>
                  <a:t>𝐹</a:t>
                </a:r>
                <a:r>
                  <a:rPr lang="ru-RU" sz="1800" dirty="0">
                    <a:effectLst/>
                    <a:latin typeface="Times New Roman" panose="02020603050405020304" pitchFamily="18" charset="0"/>
                    <a:ea typeface="Times New Roman" panose="02020603050405020304" pitchFamily="18" charset="0"/>
                  </a:rPr>
                  <a:t> и </a:t>
                </a:r>
                <a:r>
                  <a:rPr lang="ru-RU" sz="1800" i="0">
                    <a:effectLst/>
                    <a:latin typeface="Cambria Math" panose="02040503050406030204" pitchFamily="18" charset="0"/>
                    <a:ea typeface="Times New Roman" panose="02020603050405020304" pitchFamily="18" charset="0"/>
                  </a:rPr>
                  <a:t>𝑀:матрицей доступа</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Матрица доступа </a:t>
                </a:r>
                <a:r>
                  <a:rPr lang="ru-RU" sz="1800" i="0">
                    <a:effectLst/>
                    <a:latin typeface="Cambria Math" panose="02040503050406030204" pitchFamily="18" charset="0"/>
                    <a:ea typeface="Times New Roman" panose="02020603050405020304" pitchFamily="18" charset="0"/>
                  </a:rPr>
                  <a:t>𝑀</a:t>
                </a:r>
                <a:r>
                  <a:rPr lang="ru-RU" sz="1800" dirty="0">
                    <a:effectLst/>
                    <a:latin typeface="Times New Roman" panose="02020603050405020304" pitchFamily="18" charset="0"/>
                    <a:ea typeface="Times New Roman" panose="02020603050405020304" pitchFamily="18" charset="0"/>
                  </a:rPr>
                  <a:t> описывает, какие субъекты над какими объектами могут выполнять операции;</a:t>
                </a:r>
              </a:p>
              <a:p>
                <a:pPr indent="450215" algn="just">
                  <a:lnSpc>
                    <a:spcPct val="150000"/>
                  </a:lnSpc>
                </a:pPr>
                <a:r>
                  <a:rPr lang="ru-RU" sz="1800" i="0">
                    <a:effectLst/>
                    <a:latin typeface="Cambria Math" panose="02040503050406030204" pitchFamily="18" charset="0"/>
                    <a:ea typeface="Times New Roman" panose="02020603050405020304" pitchFamily="18" charset="0"/>
                  </a:rPr>
                  <a:t>𝑉</a:t>
                </a:r>
                <a:r>
                  <a:rPr lang="en-US" sz="1800" i="0">
                    <a:effectLst/>
                    <a:latin typeface="Cambria Math" panose="02040503050406030204" pitchFamily="18" charset="0"/>
                    <a:ea typeface="Times New Roman" panose="02020603050405020304" pitchFamily="18" charset="0"/>
                  </a:rPr>
                  <a:t>=(𝐹,𝑀)</a:t>
                </a: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Процесс работы системы</a:t>
                </a: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Начальное состояние (</a:t>
                </a:r>
                <a:r>
                  <a:rPr lang="ru-RU" sz="1800" i="0">
                    <a:effectLst/>
                    <a:latin typeface="Cambria Math" panose="02040503050406030204" pitchFamily="18" charset="0"/>
                    <a:ea typeface="Times New Roman" panose="02020603050405020304" pitchFamily="18" charset="0"/>
                  </a:rPr>
                  <a:t>𝑣_0</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Система стартует с заданным состоянием: Все пользователи и объекты имеют назначенные уровни безопасности, а матрица доступа задана.</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Запросы к системе (</a:t>
                </a:r>
                <a:r>
                  <a:rPr lang="ru-RU" sz="1800" i="0">
                    <a:effectLst/>
                    <a:latin typeface="Cambria Math" panose="02040503050406030204" pitchFamily="18" charset="0"/>
                    <a:ea typeface="Times New Roman" panose="02020603050405020304" pitchFamily="18" charset="0"/>
                  </a:rPr>
                  <a:t>𝑅</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i="0">
                    <a:effectLst/>
                    <a:latin typeface="Cambria Math" panose="02040503050406030204" pitchFamily="18" charset="0"/>
                    <a:ea typeface="Times New Roman" panose="02020603050405020304" pitchFamily="18" charset="0"/>
                  </a:rPr>
                  <a:t>𝑅</a:t>
                </a:r>
                <a:r>
                  <a:rPr lang="ru-RU" sz="1800" dirty="0">
                    <a:effectLst/>
                    <a:latin typeface="Times New Roman" panose="02020603050405020304" pitchFamily="18" charset="0"/>
                    <a:ea typeface="Times New Roman" panose="02020603050405020304" pitchFamily="18" charset="0"/>
                  </a:rPr>
                  <a:t> – это набор операций, которые субъекты хотят выполнить над объектами. </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Функция переходов (</a:t>
                </a:r>
                <a:r>
                  <a:rPr lang="ru-RU" sz="1800" i="0">
                    <a:effectLst/>
                    <a:latin typeface="Cambria Math" panose="02040503050406030204" pitchFamily="18" charset="0"/>
                    <a:ea typeface="Times New Roman" panose="02020603050405020304" pitchFamily="18" charset="0"/>
                  </a:rPr>
                  <a:t>𝑇:(𝑉×𝑅)→𝑉</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Описывает, как система меняет свое состояние </a:t>
                </a:r>
                <a:r>
                  <a:rPr lang="ru-RU" sz="1800" i="0">
                    <a:effectLst/>
                    <a:latin typeface="Cambria Math" panose="02040503050406030204" pitchFamily="18" charset="0"/>
                    <a:ea typeface="Times New Roman" panose="02020603050405020304" pitchFamily="18" charset="0"/>
                  </a:rPr>
                  <a:t>𝑉</a:t>
                </a:r>
                <a:r>
                  <a:rPr lang="ru-RU" sz="1800" dirty="0">
                    <a:effectLst/>
                    <a:latin typeface="Times New Roman" panose="02020603050405020304" pitchFamily="18" charset="0"/>
                    <a:ea typeface="Times New Roman" panose="02020603050405020304" pitchFamily="18" charset="0"/>
                  </a:rPr>
                  <a:t>, обрабатывая запросы </a:t>
                </a:r>
                <a:r>
                  <a:rPr lang="ru-RU" sz="1800" i="0">
                    <a:effectLst/>
                    <a:latin typeface="Cambria Math" panose="02040503050406030204" pitchFamily="18" charset="0"/>
                    <a:ea typeface="Times New Roman" panose="02020603050405020304" pitchFamily="18" charset="0"/>
                  </a:rPr>
                  <a:t>𝑅</a:t>
                </a:r>
                <a:r>
                  <a:rPr lang="ru-RU" sz="1800" dirty="0">
                    <a:effectLst/>
                    <a:latin typeface="Times New Roman" panose="02020603050405020304" pitchFamily="18" charset="0"/>
                    <a:ea typeface="Times New Roman" panose="02020603050405020304" pitchFamily="18" charset="0"/>
                  </a:rPr>
                  <a:t>. Система: Проверяет правила доступа ("NRU, NWD"). Если запрос разрешен, изменяет матрицу доступа </a:t>
                </a:r>
                <a:r>
                  <a:rPr lang="ru-RU" sz="1800" i="0">
                    <a:effectLst/>
                    <a:latin typeface="Cambria Math" panose="02040503050406030204" pitchFamily="18" charset="0"/>
                    <a:ea typeface="Times New Roman" panose="02020603050405020304" pitchFamily="18" charset="0"/>
                  </a:rPr>
                  <a:t>𝑀</a:t>
                </a:r>
                <a:r>
                  <a:rPr lang="ru-RU" sz="1800" dirty="0">
                    <a:effectLst/>
                    <a:latin typeface="Times New Roman" panose="02020603050405020304" pitchFamily="18" charset="0"/>
                    <a:ea typeface="Times New Roman" panose="02020603050405020304" pitchFamily="18" charset="0"/>
                  </a:rPr>
                  <a:t> или состояние.</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Определение 12.1.</a:t>
                </a:r>
                <a:r>
                  <a:rPr lang="ru-RU" sz="1800" dirty="0">
                    <a:effectLst/>
                    <a:latin typeface="Times New Roman" panose="02020603050405020304" pitchFamily="18" charset="0"/>
                    <a:ea typeface="Times New Roman" panose="02020603050405020304" pitchFamily="18" charset="0"/>
                  </a:rPr>
                  <a:t> Состояние </a:t>
                </a:r>
                <a:r>
                  <a:rPr lang="ru-RU" sz="1800" i="0">
                    <a:effectLst/>
                    <a:latin typeface="Cambria Math" panose="02040503050406030204" pitchFamily="18" charset="0"/>
                    <a:ea typeface="Times New Roman" panose="02020603050405020304" pitchFamily="18" charset="0"/>
                  </a:rPr>
                  <a:t>(𝐹, 𝑀)</a:t>
                </a:r>
                <a:r>
                  <a:rPr lang="ru-RU" sz="1800" dirty="0">
                    <a:effectLst/>
                    <a:latin typeface="Times New Roman" panose="02020603050405020304" pitchFamily="18" charset="0"/>
                    <a:ea typeface="Times New Roman" panose="02020603050405020304" pitchFamily="18" charset="0"/>
                  </a:rPr>
                  <a:t> безопасно по чтению (NRU) тогда и только тогда, когда для </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𝑠</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𝑆</a:t>
                </a:r>
                <a:r>
                  <a:rPr lang="ru-RU" sz="1800" dirty="0">
                    <a:effectLst/>
                    <a:latin typeface="Times New Roman" panose="02020603050405020304" pitchFamily="18" charset="0"/>
                    <a:ea typeface="Times New Roman" panose="02020603050405020304" pitchFamily="18" charset="0"/>
                  </a:rPr>
                  <a:t> и для </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i="0">
                    <a:effectLst/>
                    <a:latin typeface="Cambria Math" panose="02040503050406030204" pitchFamily="18" charset="0"/>
                    <a:ea typeface="Times New Roman" panose="02020603050405020304" pitchFamily="18" charset="0"/>
                  </a:rPr>
                  <a:t>𝑜</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∈𝑂</a:t>
                </a:r>
                <a:r>
                  <a:rPr lang="ru-RU" sz="1800" dirty="0">
                    <a:effectLst/>
                    <a:latin typeface="Times New Roman" panose="02020603050405020304" pitchFamily="18" charset="0"/>
                    <a:ea typeface="Times New Roman" panose="02020603050405020304" pitchFamily="18" charset="0"/>
                  </a:rPr>
                  <a:t>, </a:t>
                </a:r>
                <a:r>
                  <a:rPr lang="ru-RU" sz="1800" i="0">
                    <a:effectLst/>
                    <a:latin typeface="Cambria Math" panose="02040503050406030204" pitchFamily="18" charset="0"/>
                    <a:ea typeface="Times New Roman" panose="02020603050405020304" pitchFamily="18" charset="0"/>
                  </a:rPr>
                  <a:t>чтение</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М[𝑠, 𝑜]→𝐹(𝑠)≥𝐹(𝑜)</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Определение 12.2. </a:t>
                </a:r>
                <a:r>
                  <a:rPr lang="ru-RU" sz="1800" dirty="0">
                    <a:effectLst/>
                    <a:latin typeface="Times New Roman" panose="02020603050405020304" pitchFamily="18" charset="0"/>
                    <a:ea typeface="Times New Roman" panose="02020603050405020304" pitchFamily="18" charset="0"/>
                  </a:rPr>
                  <a:t>Состояние </a:t>
                </a:r>
                <a:r>
                  <a:rPr lang="ru-RU" sz="1800" i="0">
                    <a:effectLst/>
                    <a:latin typeface="Cambria Math" panose="02040503050406030204" pitchFamily="18" charset="0"/>
                    <a:ea typeface="Times New Roman" panose="02020603050405020304" pitchFamily="18" charset="0"/>
                  </a:rPr>
                  <a:t>(𝐹, 𝑀)</a:t>
                </a:r>
                <a:r>
                  <a:rPr lang="ru-RU" sz="1800" dirty="0">
                    <a:effectLst/>
                    <a:latin typeface="Times New Roman" panose="02020603050405020304" pitchFamily="18" charset="0"/>
                    <a:ea typeface="Times New Roman" panose="02020603050405020304" pitchFamily="18" charset="0"/>
                  </a:rPr>
                  <a:t> безопасно по записи (NWD, *- свойство) тогда и только тогда, когда для </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𝑠</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𝑆</a:t>
                </a:r>
                <a:r>
                  <a:rPr lang="ru-RU" sz="1800" dirty="0">
                    <a:effectLst/>
                    <a:latin typeface="Times New Roman" panose="02020603050405020304" pitchFamily="18" charset="0"/>
                    <a:ea typeface="Times New Roman" panose="02020603050405020304" pitchFamily="18" charset="0"/>
                  </a:rPr>
                  <a:t> и для </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∀𝑜∈</a:t>
                </a:r>
                <a:r>
                  <a:rPr lang="ru-RU" sz="1800" i="0">
                    <a:effectLst/>
                    <a:latin typeface="Cambria Math" panose="02040503050406030204" pitchFamily="18" charset="0"/>
                    <a:ea typeface="Times New Roman" panose="02020603050405020304" pitchFamily="18" charset="0"/>
                  </a:rPr>
                  <a:t>𝑂</a:t>
                </a:r>
                <a:r>
                  <a:rPr lang="ru-RU" sz="1800" dirty="0">
                    <a:effectLst/>
                    <a:latin typeface="Times New Roman" panose="02020603050405020304" pitchFamily="18" charset="0"/>
                    <a:ea typeface="Times New Roman" panose="02020603050405020304" pitchFamily="18" charset="0"/>
                  </a:rPr>
                  <a:t>, </a:t>
                </a:r>
                <a:r>
                  <a:rPr lang="ru-RU" sz="1800" i="0">
                    <a:effectLst/>
                    <a:latin typeface="Cambria Math" panose="02040503050406030204" pitchFamily="18" charset="0"/>
                    <a:ea typeface="Times New Roman" panose="02020603050405020304" pitchFamily="18" charset="0"/>
                  </a:rPr>
                  <a:t>запись</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М[𝑠,𝑜]→𝐹(𝑜)≥𝐹(𝑠)</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Определение 12.3.</a:t>
                </a:r>
                <a:r>
                  <a:rPr lang="ru-RU" sz="1800" dirty="0">
                    <a:effectLst/>
                    <a:latin typeface="Times New Roman" panose="02020603050405020304" pitchFamily="18" charset="0"/>
                    <a:ea typeface="Times New Roman" panose="02020603050405020304" pitchFamily="18" charset="0"/>
                  </a:rPr>
                  <a:t> Состояние безопасно тогда и только тогда, когда оно безопасно по чтению и записи.</a:t>
                </a: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Основная теорема безопасности (ОТБ). </a:t>
                </a:r>
                <a:r>
                  <a:rPr lang="ru-RU" sz="1800" dirty="0">
                    <a:effectLst/>
                    <a:latin typeface="Times New Roman" panose="02020603050405020304" pitchFamily="18" charset="0"/>
                    <a:ea typeface="Times New Roman" panose="02020603050405020304" pitchFamily="18" charset="0"/>
                  </a:rPr>
                  <a:t>Система </a:t>
                </a:r>
                <a:r>
                  <a:rPr lang="ru-RU" sz="1800" i="0">
                    <a:effectLst/>
                    <a:latin typeface="Cambria Math" panose="02040503050406030204" pitchFamily="18" charset="0"/>
                    <a:ea typeface="Times New Roman" panose="02020603050405020304" pitchFamily="18" charset="0"/>
                  </a:rPr>
                  <a:t>(𝑣_0, 𝑅, 𝑇)</a:t>
                </a:r>
                <a:r>
                  <a:rPr lang="ru-RU" sz="1800" dirty="0">
                    <a:effectLst/>
                    <a:latin typeface="Times New Roman" panose="02020603050405020304" pitchFamily="18" charset="0"/>
                    <a:ea typeface="Times New Roman" panose="02020603050405020304" pitchFamily="18" charset="0"/>
                  </a:rPr>
                  <a:t> безопасна тогда и только тогда, когда состояние </a:t>
                </a:r>
                <a:r>
                  <a:rPr lang="ru-RU" sz="1800" i="0">
                    <a:effectLst/>
                    <a:latin typeface="Cambria Math" panose="02040503050406030204" pitchFamily="18" charset="0"/>
                    <a:ea typeface="Times New Roman" panose="02020603050405020304" pitchFamily="18" charset="0"/>
                  </a:rPr>
                  <a:t>𝑣_0</a:t>
                </a:r>
                <a:r>
                  <a:rPr lang="ru-RU" sz="1800" dirty="0">
                    <a:effectLst/>
                    <a:latin typeface="Times New Roman" panose="02020603050405020304" pitchFamily="18" charset="0"/>
                    <a:ea typeface="Times New Roman" panose="02020603050405020304" pitchFamily="18" charset="0"/>
                  </a:rPr>
                  <a:t> безопасно и </a:t>
                </a:r>
                <a:r>
                  <a:rPr lang="ru-RU" sz="1800" i="0">
                    <a:effectLst/>
                    <a:latin typeface="Cambria Math" panose="02040503050406030204" pitchFamily="18" charset="0"/>
                    <a:ea typeface="Times New Roman" panose="02020603050405020304" pitchFamily="18" charset="0"/>
                  </a:rPr>
                  <a:t>𝑇</a:t>
                </a:r>
                <a:r>
                  <a:rPr lang="ru-RU" sz="1800" dirty="0">
                    <a:effectLst/>
                    <a:latin typeface="Times New Roman" panose="02020603050405020304" pitchFamily="18" charset="0"/>
                    <a:ea typeface="Times New Roman" panose="02020603050405020304" pitchFamily="18" charset="0"/>
                  </a:rPr>
                  <a:t> таково, что для любого состояния </a:t>
                </a:r>
                <a:r>
                  <a:rPr lang="ru-RU" sz="1800" i="0">
                    <a:effectLst/>
                    <a:latin typeface="Cambria Math" panose="02040503050406030204" pitchFamily="18" charset="0"/>
                    <a:ea typeface="Times New Roman" panose="02020603050405020304" pitchFamily="18" charset="0"/>
                  </a:rPr>
                  <a:t>𝑣</a:t>
                </a:r>
                <a:r>
                  <a:rPr lang="ru-RU" sz="1800" dirty="0">
                    <a:effectLst/>
                    <a:latin typeface="Times New Roman" panose="02020603050405020304" pitchFamily="18" charset="0"/>
                    <a:ea typeface="Times New Roman" panose="02020603050405020304" pitchFamily="18" charset="0"/>
                  </a:rPr>
                  <a:t>, достижимого из </a:t>
                </a:r>
                <a:r>
                  <a:rPr lang="ru-RU" sz="1800" i="0">
                    <a:effectLst/>
                    <a:latin typeface="Cambria Math" panose="02040503050406030204" pitchFamily="18" charset="0"/>
                    <a:ea typeface="Times New Roman" panose="02020603050405020304" pitchFamily="18" charset="0"/>
                  </a:rPr>
                  <a:t>𝑉_0</a:t>
                </a:r>
                <a:r>
                  <a:rPr lang="ru-RU" sz="1800" dirty="0">
                    <a:effectLst/>
                    <a:latin typeface="Times New Roman" panose="02020603050405020304" pitchFamily="18" charset="0"/>
                    <a:ea typeface="Times New Roman" panose="02020603050405020304" pitchFamily="18" charset="0"/>
                  </a:rPr>
                  <a:t> после исполнения конечной последовательности запросов из </a:t>
                </a:r>
                <a:r>
                  <a:rPr lang="ru-RU" sz="1800" i="0">
                    <a:effectLst/>
                    <a:latin typeface="Cambria Math" panose="02040503050406030204" pitchFamily="18" charset="0"/>
                    <a:ea typeface="Times New Roman" panose="02020603050405020304" pitchFamily="18" charset="0"/>
                  </a:rPr>
                  <a:t>𝑅, 𝑇(𝑣, 𝑐) = 𝑣^∗</a:t>
                </a:r>
                <a:r>
                  <a:rPr lang="ru-RU" sz="1800" dirty="0">
                    <a:effectLst/>
                    <a:latin typeface="Times New Roman" panose="02020603050405020304" pitchFamily="18" charset="0"/>
                    <a:ea typeface="Times New Roman" panose="02020603050405020304" pitchFamily="18" charset="0"/>
                  </a:rPr>
                  <a:t>, где </a:t>
                </a:r>
                <a:r>
                  <a:rPr lang="ru-RU" sz="1800" i="0">
                    <a:effectLst/>
                    <a:latin typeface="Cambria Math" panose="02040503050406030204" pitchFamily="18" charset="0"/>
                    <a:ea typeface="Times New Roman" panose="02020603050405020304" pitchFamily="18" charset="0"/>
                  </a:rPr>
                  <a:t>𝑣 = (𝐹, 𝑀)</a:t>
                </a:r>
                <a:r>
                  <a:rPr lang="ru-RU" sz="1800" dirty="0">
                    <a:effectLst/>
                    <a:latin typeface="Times New Roman" panose="02020603050405020304" pitchFamily="18" charset="0"/>
                    <a:ea typeface="Times New Roman" panose="02020603050405020304" pitchFamily="18" charset="0"/>
                  </a:rPr>
                  <a:t> и </a:t>
                </a:r>
                <a:r>
                  <a:rPr lang="ru-RU" sz="1800" i="0">
                    <a:effectLst/>
                    <a:latin typeface="Cambria Math" panose="02040503050406030204" pitchFamily="18" charset="0"/>
                    <a:ea typeface="Times New Roman" panose="02020603050405020304" pitchFamily="18" charset="0"/>
                  </a:rPr>
                  <a:t>𝑣^∗=(𝐹^∗, 𝑀^∗)</a:t>
                </a:r>
                <a:r>
                  <a:rPr lang="ru-RU" sz="1800" dirty="0">
                    <a:effectLst/>
                    <a:latin typeface="Times New Roman" panose="02020603050405020304" pitchFamily="18" charset="0"/>
                    <a:ea typeface="Times New Roman" panose="02020603050405020304" pitchFamily="18" charset="0"/>
                  </a:rPr>
                  <a:t>, переходы системы (</a:t>
                </a:r>
                <a:r>
                  <a:rPr lang="ru-RU" sz="1800" i="0">
                    <a:effectLst/>
                    <a:latin typeface="Cambria Math" panose="02040503050406030204" pitchFamily="18" charset="0"/>
                    <a:ea typeface="Times New Roman" panose="02020603050405020304" pitchFamily="18" charset="0"/>
                  </a:rPr>
                  <a:t>𝑇</a:t>
                </a:r>
                <a:r>
                  <a:rPr lang="ru-RU" sz="1800" dirty="0">
                    <a:effectLst/>
                    <a:latin typeface="Times New Roman" panose="02020603050405020304" pitchFamily="18" charset="0"/>
                    <a:ea typeface="Times New Roman" panose="02020603050405020304" pitchFamily="18" charset="0"/>
                  </a:rPr>
                  <a:t>) из состояния в состояние подчиняются следующим ограничениям для </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𝑠</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𝑆</a:t>
                </a:r>
                <a:r>
                  <a:rPr lang="ru-RU" sz="1800" dirty="0">
                    <a:effectLst/>
                    <a:latin typeface="Times New Roman" panose="02020603050405020304" pitchFamily="18" charset="0"/>
                    <a:ea typeface="Times New Roman" panose="02020603050405020304" pitchFamily="18" charset="0"/>
                  </a:rPr>
                  <a:t> и для </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𝑜</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О</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если </a:t>
                </a:r>
                <a:r>
                  <a:rPr lang="ru-RU" sz="1800" i="0">
                    <a:effectLst/>
                    <a:latin typeface="Cambria Math" panose="02040503050406030204" pitchFamily="18" charset="0"/>
                    <a:ea typeface="Times New Roman" panose="02020603050405020304" pitchFamily="18" charset="0"/>
                  </a:rPr>
                  <a:t>чтение</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𝑀^∗ [𝑠, 𝑜]</a:t>
                </a:r>
                <a:r>
                  <a:rPr lang="ru-RU" sz="1800" dirty="0">
                    <a:effectLst/>
                    <a:latin typeface="Times New Roman" panose="02020603050405020304" pitchFamily="18" charset="0"/>
                    <a:ea typeface="Times New Roman" panose="02020603050405020304" pitchFamily="18" charset="0"/>
                  </a:rPr>
                  <a:t> и </a:t>
                </a:r>
                <a:r>
                  <a:rPr lang="ru-RU" sz="1800" i="0">
                    <a:effectLst/>
                    <a:latin typeface="Cambria Math" panose="02040503050406030204" pitchFamily="18" charset="0"/>
                    <a:ea typeface="Times New Roman" panose="02020603050405020304" pitchFamily="18" charset="0"/>
                  </a:rPr>
                  <a:t>чтение</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𝑀[𝑠, 𝑜]</a:t>
                </a:r>
                <a:r>
                  <a:rPr lang="ru-RU" sz="1800" dirty="0">
                    <a:effectLst/>
                    <a:latin typeface="Times New Roman" panose="02020603050405020304" pitchFamily="18" charset="0"/>
                    <a:ea typeface="Times New Roman" panose="02020603050405020304" pitchFamily="18" charset="0"/>
                  </a:rPr>
                  <a:t>, то </a:t>
                </a:r>
                <a:r>
                  <a:rPr lang="ru-RU" sz="1800" i="0">
                    <a:effectLst/>
                    <a:latin typeface="Cambria Math" panose="02040503050406030204" pitchFamily="18" charset="0"/>
                    <a:ea typeface="Times New Roman" panose="02020603050405020304" pitchFamily="18" charset="0"/>
                  </a:rPr>
                  <a:t>𝐹^∗ </a:t>
                </a:r>
                <a:r>
                  <a:rPr lang="ru-RU" sz="1800" i="0">
                    <a:effectLst/>
                    <a:latin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𝑠)≥𝐹^∗ (𝑜)</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если </a:t>
                </a:r>
                <a:r>
                  <a:rPr lang="ru-RU" sz="1800" i="0">
                    <a:effectLst/>
                    <a:latin typeface="Cambria Math" panose="02040503050406030204" pitchFamily="18" charset="0"/>
                    <a:ea typeface="Times New Roman" panose="02020603050405020304" pitchFamily="18" charset="0"/>
                  </a:rPr>
                  <a:t>чтение</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𝑀[𝑠, 𝑜]</a:t>
                </a:r>
                <a:r>
                  <a:rPr lang="ru-RU" sz="1800" dirty="0">
                    <a:effectLst/>
                    <a:latin typeface="Times New Roman" panose="02020603050405020304" pitchFamily="18" charset="0"/>
                    <a:ea typeface="Times New Roman" panose="02020603050405020304" pitchFamily="18" charset="0"/>
                  </a:rPr>
                  <a:t> и </a:t>
                </a:r>
                <a:r>
                  <a:rPr lang="ru-RU" sz="1800" i="0">
                    <a:effectLst/>
                    <a:latin typeface="Cambria Math" panose="02040503050406030204" pitchFamily="18" charset="0"/>
                    <a:ea typeface="Times New Roman" panose="02020603050405020304" pitchFamily="18" charset="0"/>
                  </a:rPr>
                  <a:t>𝐹^∗ (𝑠)&lt;𝐹^∗ (𝑜)</a:t>
                </a:r>
                <a:r>
                  <a:rPr lang="ru-RU" sz="1800" dirty="0">
                    <a:effectLst/>
                    <a:latin typeface="Times New Roman" panose="02020603050405020304" pitchFamily="18" charset="0"/>
                    <a:ea typeface="Times New Roman" panose="02020603050405020304" pitchFamily="18" charset="0"/>
                  </a:rPr>
                  <a:t>, то </a:t>
                </a:r>
                <a:r>
                  <a:rPr lang="ru-RU" sz="1800" i="0">
                    <a:effectLst/>
                    <a:latin typeface="Cambria Math" panose="02040503050406030204" pitchFamily="18" charset="0"/>
                    <a:ea typeface="Times New Roman" panose="02020603050405020304" pitchFamily="18" charset="0"/>
                  </a:rPr>
                  <a:t>чтение</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𝑀^∗ [𝑠, 𝑜]</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если </a:t>
                </a:r>
                <a:r>
                  <a:rPr lang="ru-RU" sz="1800" i="0">
                    <a:effectLst/>
                    <a:latin typeface="Cambria Math" panose="02040503050406030204" pitchFamily="18" charset="0"/>
                    <a:ea typeface="Times New Roman" panose="02020603050405020304" pitchFamily="18" charset="0"/>
                  </a:rPr>
                  <a:t>запись</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𝑀^∗ [𝑠, 𝑜]</a:t>
                </a:r>
                <a:r>
                  <a:rPr lang="ru-RU" sz="1800" dirty="0">
                    <a:effectLst/>
                    <a:latin typeface="Times New Roman" panose="02020603050405020304" pitchFamily="18" charset="0"/>
                    <a:ea typeface="Times New Roman" panose="02020603050405020304" pitchFamily="18" charset="0"/>
                  </a:rPr>
                  <a:t> и </a:t>
                </a:r>
                <a:r>
                  <a:rPr lang="ru-RU" sz="1800" i="0">
                    <a:effectLst/>
                    <a:latin typeface="Cambria Math" panose="02040503050406030204" pitchFamily="18" charset="0"/>
                    <a:ea typeface="Times New Roman" panose="02020603050405020304" pitchFamily="18" charset="0"/>
                  </a:rPr>
                  <a:t>запись</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𝑀[𝑠, 𝑜]</a:t>
                </a:r>
                <a:r>
                  <a:rPr lang="ru-RU" sz="1800" dirty="0">
                    <a:effectLst/>
                    <a:latin typeface="Times New Roman" panose="02020603050405020304" pitchFamily="18" charset="0"/>
                    <a:ea typeface="Times New Roman" panose="02020603050405020304" pitchFamily="18" charset="0"/>
                  </a:rPr>
                  <a:t>, то </a:t>
                </a:r>
                <a:r>
                  <a:rPr lang="ru-RU" sz="1800" i="0">
                    <a:effectLst/>
                    <a:latin typeface="Cambria Math" panose="02040503050406030204" pitchFamily="18" charset="0"/>
                    <a:ea typeface="Times New Roman" panose="02020603050405020304" pitchFamily="18" charset="0"/>
                  </a:rPr>
                  <a:t>𝐹^∗ (о)≥𝐹^∗ (𝑠)</a:t>
                </a:r>
                <a:r>
                  <a:rPr lang="ru-RU" sz="1800" dirty="0">
                    <a:effectLst/>
                    <a:latin typeface="Times New Roman" panose="02020603050405020304" pitchFamily="18" charset="0"/>
                    <a:ea typeface="Times New Roman" panose="02020603050405020304" pitchFamily="18" charset="0"/>
                  </a:rPr>
                  <a:t>;</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если </a:t>
                </a:r>
                <a:r>
                  <a:rPr lang="ru-RU" sz="1800" i="0">
                    <a:effectLst/>
                    <a:latin typeface="Cambria Math" panose="02040503050406030204" pitchFamily="18" charset="0"/>
                    <a:ea typeface="Times New Roman" panose="02020603050405020304" pitchFamily="18" charset="0"/>
                  </a:rPr>
                  <a:t>запись</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𝑀[𝑠, 𝑜]</a:t>
                </a:r>
                <a:r>
                  <a:rPr lang="ru-RU" sz="1800" dirty="0">
                    <a:effectLst/>
                    <a:latin typeface="Times New Roman" panose="02020603050405020304" pitchFamily="18" charset="0"/>
                    <a:ea typeface="Times New Roman" panose="02020603050405020304" pitchFamily="18" charset="0"/>
                  </a:rPr>
                  <a:t> и </a:t>
                </a:r>
                <a:r>
                  <a:rPr lang="ru-RU" sz="1800" i="0">
                    <a:effectLst/>
                    <a:latin typeface="Cambria Math" panose="02040503050406030204" pitchFamily="18" charset="0"/>
                    <a:ea typeface="Times New Roman" panose="02020603050405020304" pitchFamily="18" charset="0"/>
                  </a:rPr>
                  <a:t>𝐹(𝑜)&lt;𝐹(𝑠)</a:t>
                </a:r>
                <a:r>
                  <a:rPr lang="ru-RU" sz="1800" dirty="0">
                    <a:effectLst/>
                    <a:latin typeface="Times New Roman" panose="02020603050405020304" pitchFamily="18" charset="0"/>
                    <a:ea typeface="Times New Roman" panose="02020603050405020304" pitchFamily="18" charset="0"/>
                  </a:rPr>
                  <a:t>, то </a:t>
                </a:r>
                <a:r>
                  <a:rPr lang="ru-RU" sz="1800" i="0">
                    <a:effectLst/>
                    <a:latin typeface="Cambria Math" panose="02040503050406030204" pitchFamily="18" charset="0"/>
                    <a:ea typeface="Times New Roman" panose="02020603050405020304" pitchFamily="18" charset="0"/>
                  </a:rPr>
                  <a:t>запись</a:t>
                </a:r>
                <a:r>
                  <a:rPr lang="ru-RU" sz="1800" i="0">
                    <a:effectLst/>
                    <a:latin typeface="Cambria Math" panose="02040503050406030204" pitchFamily="18" charset="0"/>
                    <a:ea typeface="Times New Roman" panose="02020603050405020304" pitchFamily="18" charset="0"/>
                    <a:cs typeface="Cambria Math" panose="02040503050406030204" pitchFamily="18" charset="0"/>
                  </a:rPr>
                  <a:t>∉</a:t>
                </a:r>
                <a:r>
                  <a:rPr lang="ru-RU" sz="1800" i="0">
                    <a:effectLst/>
                    <a:latin typeface="Cambria Math" panose="02040503050406030204" pitchFamily="18" charset="0"/>
                    <a:ea typeface="Times New Roman" panose="02020603050405020304" pitchFamily="18" charset="0"/>
                  </a:rPr>
                  <a:t>М^∗ [𝑠, 𝑜]</a:t>
                </a:r>
                <a:r>
                  <a:rPr lang="ru-RU" sz="1800" dirty="0">
                    <a:effectLst/>
                    <a:latin typeface="Times New Roman" panose="02020603050405020304" pitchFamily="18" charset="0"/>
                    <a:ea typeface="Times New Roman" panose="02020603050405020304" pitchFamily="18" charset="0"/>
                  </a:rPr>
                  <a:t>.</a:t>
                </a:r>
              </a:p>
              <a:p>
                <a:pPr marL="742950" lvl="1" indent="-285750" algn="just">
                  <a:lnSpc>
                    <a:spcPct val="150000"/>
                  </a:lnSpc>
                  <a:spcBef>
                    <a:spcPts val="1200"/>
                  </a:spcBef>
                  <a:spcAft>
                    <a:spcPts val="1200"/>
                  </a:spcAft>
                  <a:buFont typeface="+mj-lt"/>
                  <a:buAutoNum type="arabicPeriod"/>
                  <a:tabLst>
                    <a:tab pos="450215" algn="l"/>
                  </a:tabLst>
                </a:pPr>
                <a:r>
                  <a:rPr lang="ru-RU" sz="1200" b="1" dirty="0">
                    <a:effectLst/>
                    <a:latin typeface="Times New Roman" panose="02020603050405020304" pitchFamily="18" charset="0"/>
                    <a:ea typeface="Times New Roman" panose="02020603050405020304" pitchFamily="18" charset="0"/>
                    <a:cs typeface="Times New Roman" panose="02020603050405020304" pitchFamily="18" charset="0"/>
                  </a:rPr>
                  <a:t>Расширение модели Белла и Лападулы на распределенные системы </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Очевидным способом распространения БЛМ на распределенные системы будет назначение уровней безопасности различным компонентам и соблюдение гарантий выполнения правил-ограничений по чтению и записи.</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В распределенной конфигурации чтение инициируется запросом от одного компонента к другому. Такой запрос образует прохождение потока информации в неверном направлении (запись в объект с меньшим уровнем безопасности). Таким образом, </a:t>
                </a:r>
                <a:r>
                  <a:rPr lang="ru-RU" sz="1200" b="1" dirty="0">
                    <a:effectLst/>
                    <a:latin typeface="Times New Roman" panose="02020603050405020304" pitchFamily="18" charset="0"/>
                    <a:ea typeface="Times New Roman" panose="02020603050405020304" pitchFamily="18" charset="0"/>
                  </a:rPr>
                  <a:t>удаленное чтение</a:t>
                </a:r>
                <a:r>
                  <a:rPr lang="ru-RU" sz="1200" dirty="0">
                    <a:effectLst/>
                    <a:latin typeface="Times New Roman" panose="02020603050405020304" pitchFamily="18" charset="0"/>
                    <a:ea typeface="Times New Roman" panose="02020603050405020304" pitchFamily="18" charset="0"/>
                  </a:rPr>
                  <a:t> в распределенных системах может произойти только если ему предшествует операция записи вниз, что является нарушением правил БЛМ. На практике достаточно внедрения в систему дополнительных средств обработки удаленных запросов для обеспечения того, чтобы поток информации от высокоуровневого субъекта к низкоуровневому объекту был ограничен запросом на доступ.</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Так же можно сказать, что эти правила обеспечивают средства для предотвращения угрозы нарушения секретности для нормальных пользователей, но не говорят ничего по поводу той же проблемы для так называемых </a:t>
                </a:r>
                <a:r>
                  <a:rPr lang="ru-RU" sz="1200" b="1" dirty="0">
                    <a:effectLst/>
                    <a:latin typeface="Times New Roman" panose="02020603050405020304" pitchFamily="18" charset="0"/>
                    <a:ea typeface="Times New Roman" panose="02020603050405020304" pitchFamily="18" charset="0"/>
                  </a:rPr>
                  <a:t>доверенных субъектов</a:t>
                </a:r>
                <a:r>
                  <a:rPr lang="ru-RU" sz="1200" dirty="0">
                    <a:effectLst/>
                    <a:latin typeface="Times New Roman" panose="02020603050405020304" pitchFamily="18" charset="0"/>
                    <a:ea typeface="Times New Roman" panose="02020603050405020304" pitchFamily="18" charset="0"/>
                  </a:rPr>
                  <a:t>. Доверенные субъекты могут функционировать в интересах администратора. Также они могут быть процессами, обеспечивающими критические службы такие, как драйвер устройства или подсистема управления памятью. Такие процессы часто не могут выполнить свою задачу, не нарушая правил БЛМ. Одним из решений, рассматриваемых в литературе по безопасности, было предложение представлять и использовать для потока информации модель, требующую того, чтобы никакая высокоуровневая информация никогда не протекала на более низкий уровень. В данных моделях низкоуровневые пользователи не могут сделать выводы или затронуть работу высокоуровневых пользователей.</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Если в некотором состоянии секретный субъект захотел прочитать совершенно секретный объект, то до тех пор, пока система удовлетворяет БЛМ, осуществить это будет невозможно. Но МакЛин заявляет, что ничто в БЛМ не предотвращает систему от </a:t>
                </a:r>
                <a:r>
                  <a:rPr lang="ru-RU" sz="1200" b="1" dirty="0">
                    <a:effectLst/>
                    <a:latin typeface="Times New Roman" panose="02020603050405020304" pitchFamily="18" charset="0"/>
                    <a:ea typeface="Times New Roman" panose="02020603050405020304" pitchFamily="18" charset="0"/>
                  </a:rPr>
                  <a:t>"деклассификации"</a:t>
                </a:r>
                <a:r>
                  <a:rPr lang="ru-RU" sz="1200" dirty="0">
                    <a:effectLst/>
                    <a:latin typeface="Times New Roman" panose="02020603050405020304" pitchFamily="18" charset="0"/>
                    <a:ea typeface="Times New Roman" panose="02020603050405020304" pitchFamily="18" charset="0"/>
                  </a:rPr>
                  <a:t> объекта от совершенно секретного до секретного (по желанию совершенно секретного пользователя).</a:t>
                </a:r>
              </a:p>
              <a:p>
                <a:pPr marL="742950" lvl="1" indent="-285750" algn="just">
                  <a:lnSpc>
                    <a:spcPct val="150000"/>
                  </a:lnSpc>
                  <a:spcBef>
                    <a:spcPts val="1200"/>
                  </a:spcBef>
                  <a:spcAft>
                    <a:spcPts val="1200"/>
                  </a:spcAft>
                  <a:buFont typeface="+mj-lt"/>
                  <a:buAutoNum type="arabicPeriod"/>
                  <a:tabLst>
                    <a:tab pos="450215" algn="l"/>
                  </a:tabLst>
                </a:pPr>
                <a:r>
                  <a:rPr lang="ru-RU" sz="1200" b="1" dirty="0">
                    <a:effectLst/>
                    <a:latin typeface="Times New Roman" panose="02020603050405020304" pitchFamily="18" charset="0"/>
                    <a:ea typeface="Times New Roman" panose="02020603050405020304" pitchFamily="18" charset="0"/>
                    <a:cs typeface="Times New Roman" panose="02020603050405020304" pitchFamily="18" charset="0"/>
                  </a:rPr>
                  <a:t>Дополнительные аспекты модели </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Все описанное выше является справедливым для модели БЛМ в "ее классической формулировке", кочующей из книги в книгу и из статьи в статью. Но в оригинальной модели, представленной авторами, было введено требование сильного и слабого спокойствия. Данные требования снимают проблему Z–системы. Рассмотрим их.</a:t>
                </a:r>
              </a:p>
              <a:p>
                <a:pPr indent="450215" algn="just">
                  <a:lnSpc>
                    <a:spcPct val="150000"/>
                  </a:lnSpc>
                </a:pPr>
                <a:r>
                  <a:rPr lang="ru-RU" sz="1200" b="1" dirty="0">
                    <a:effectLst/>
                    <a:latin typeface="Times New Roman" panose="02020603050405020304" pitchFamily="18" charset="0"/>
                    <a:ea typeface="Times New Roman" panose="02020603050405020304" pitchFamily="18" charset="0"/>
                  </a:rPr>
                  <a:t>Правило сильного спокойствия</a:t>
                </a:r>
                <a:r>
                  <a:rPr lang="ru-RU" sz="1200" dirty="0">
                    <a:effectLst/>
                    <a:latin typeface="Times New Roman" panose="02020603050405020304" pitchFamily="18" charset="0"/>
                    <a:ea typeface="Times New Roman" panose="02020603050405020304" pitchFamily="18" charset="0"/>
                  </a:rPr>
                  <a:t> гласит, что уровни безопасности субъектов и объектов никогда не меняются в ходе системной операции.</a:t>
                </a:r>
              </a:p>
              <a:p>
                <a:pPr indent="450215" algn="just">
                  <a:lnSpc>
                    <a:spcPct val="150000"/>
                  </a:lnSpc>
                </a:pPr>
                <a:r>
                  <a:rPr lang="ru-RU" sz="1200" b="1" dirty="0">
                    <a:effectLst/>
                    <a:latin typeface="Times New Roman" panose="02020603050405020304" pitchFamily="18" charset="0"/>
                    <a:ea typeface="Times New Roman" panose="02020603050405020304" pitchFamily="18" charset="0"/>
                  </a:rPr>
                  <a:t>Правило слабого спокойствия</a:t>
                </a:r>
                <a:r>
                  <a:rPr lang="ru-RU" sz="1200" dirty="0">
                    <a:effectLst/>
                    <a:latin typeface="Times New Roman" panose="02020603050405020304" pitchFamily="18" charset="0"/>
                    <a:ea typeface="Times New Roman" panose="02020603050405020304" pitchFamily="18" charset="0"/>
                  </a:rPr>
                  <a:t> гласит, что уровни безопасности субъектов и объектов никогда не меняются в ходе системной операции таким образом, чтобы нарушить заданную политику безопасности.</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Фактически </a:t>
                </a:r>
                <a:r>
                  <a:rPr lang="ru-RU" sz="1200" b="1" dirty="0">
                    <a:effectLst/>
                    <a:latin typeface="Times New Roman" panose="02020603050405020304" pitchFamily="18" charset="0"/>
                    <a:ea typeface="Times New Roman" panose="02020603050405020304" pitchFamily="18" charset="0"/>
                  </a:rPr>
                  <a:t>система Z</a:t>
                </a:r>
                <a:r>
                  <a:rPr lang="ru-RU" sz="1200" dirty="0">
                    <a:effectLst/>
                    <a:latin typeface="Times New Roman" panose="02020603050405020304" pitchFamily="18" charset="0"/>
                    <a:ea typeface="Times New Roman" panose="02020603050405020304" pitchFamily="18" charset="0"/>
                  </a:rPr>
                  <a:t> описывает алгебру моделей, самой строгой из которых (основание) является БЛМ с сильным спокойствием (ни один субъект модели не может изменить свою классификацию), а самой слабой (вершина) – БЛМ в классической формулировке, без ограничений для субъектов на изменение классификации.</a:t>
                </a:r>
              </a:p>
              <a:p>
                <a:pPr indent="450215" algn="just">
                  <a:lnSpc>
                    <a:spcPct val="150000"/>
                  </a:lnSpc>
                </a:pPr>
                <a:r>
                  <a:rPr lang="ru-RU" sz="1200" dirty="0">
                    <a:effectLst/>
                    <a:latin typeface="Times New Roman" panose="02020603050405020304" pitchFamily="18" charset="0"/>
                    <a:ea typeface="Times New Roman" panose="02020603050405020304" pitchFamily="18" charset="0"/>
                  </a:rPr>
                  <a:t>Недостатком БЛМ, не рассмотренным нами ранее, является </a:t>
                </a:r>
                <a:r>
                  <a:rPr lang="ru-RU" sz="1200" b="1" dirty="0">
                    <a:effectLst/>
                    <a:latin typeface="Times New Roman" panose="02020603050405020304" pitchFamily="18" charset="0"/>
                    <a:ea typeface="Times New Roman" panose="02020603050405020304" pitchFamily="18" charset="0"/>
                  </a:rPr>
                  <a:t>отсутствие в модели поддержки многоуровневых объектов </a:t>
                </a:r>
                <a:r>
                  <a:rPr lang="ru-RU" sz="1200" dirty="0">
                    <a:effectLst/>
                    <a:latin typeface="Times New Roman" panose="02020603050405020304" pitchFamily="18" charset="0"/>
                    <a:ea typeface="Times New Roman" panose="02020603050405020304" pitchFamily="18" charset="0"/>
                  </a:rPr>
                  <a:t>(например, наличие несекретного параграфа в секретном файле данных) и отсутствие зависящих от приложения правил безопасности. С целью устранения данных недостатков при проектировании системы передачи военных сообщений (MMS) Лендвером и МакЛином была разработана модель MMS.</a:t>
                </a: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p:txBody>
          </p:sp>
        </mc:Fallback>
      </mc:AlternateContent>
      <p:sp>
        <p:nvSpPr>
          <p:cNvPr id="4" name="Номер слайда 3">
            <a:extLst>
              <a:ext uri="{FF2B5EF4-FFF2-40B4-BE49-F238E27FC236}">
                <a16:creationId xmlns:a16="http://schemas.microsoft.com/office/drawing/2014/main" id="{98324802-C1CA-9D68-12E8-FFF3052BDC59}"/>
              </a:ext>
            </a:extLst>
          </p:cNvPr>
          <p:cNvSpPr>
            <a:spLocks noGrp="1"/>
          </p:cNvSpPr>
          <p:nvPr>
            <p:ph type="sldNum" sz="quarter" idx="5"/>
          </p:nvPr>
        </p:nvSpPr>
        <p:spPr/>
        <p:txBody>
          <a:bodyPr/>
          <a:lstStyle/>
          <a:p>
            <a:fld id="{F449711C-DB87-6342-8123-FE7E39EB0067}" type="slidenum">
              <a:rPr lang="en-US" smtClean="0"/>
              <a:pPr/>
              <a:t>4</a:t>
            </a:fld>
            <a:endParaRPr lang="en-US"/>
          </a:p>
        </p:txBody>
      </p:sp>
    </p:spTree>
    <p:extLst>
      <p:ext uri="{BB962C8B-B14F-4D97-AF65-F5344CB8AC3E}">
        <p14:creationId xmlns:p14="http://schemas.microsoft.com/office/powerpoint/2010/main" val="2066765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46C31-2837-B858-330E-10994B185183}"/>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74ABB600-958A-9748-96E5-5E1B8D01967C}"/>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93275521-35AE-D44E-F0BF-89B8F52EA023}"/>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В МВД (Министерство внутренних дел) используется централизованная информационная система для работы с данными о гражданах, транспортных средствах, следственных делах и других конфиденциальных данных. Уровни доступа и субъектов в системе соответствуют строгой иерархии, чтобы предотвратить утечку информации.</a:t>
            </a:r>
          </a:p>
          <a:p>
            <a:endParaRPr lang="ru-RU" dirty="0"/>
          </a:p>
        </p:txBody>
      </p:sp>
      <p:sp>
        <p:nvSpPr>
          <p:cNvPr id="4" name="Номер слайда 3">
            <a:extLst>
              <a:ext uri="{FF2B5EF4-FFF2-40B4-BE49-F238E27FC236}">
                <a16:creationId xmlns:a16="http://schemas.microsoft.com/office/drawing/2014/main" id="{281B0185-5F42-1D6D-E933-1ADA46E64134}"/>
              </a:ext>
            </a:extLst>
          </p:cNvPr>
          <p:cNvSpPr>
            <a:spLocks noGrp="1"/>
          </p:cNvSpPr>
          <p:nvPr>
            <p:ph type="sldNum" sz="quarter" idx="5"/>
          </p:nvPr>
        </p:nvSpPr>
        <p:spPr/>
        <p:txBody>
          <a:bodyPr/>
          <a:lstStyle/>
          <a:p>
            <a:fld id="{F449711C-DB87-6342-8123-FE7E39EB0067}" type="slidenum">
              <a:rPr lang="en-US" smtClean="0"/>
              <a:pPr/>
              <a:t>5</a:t>
            </a:fld>
            <a:endParaRPr lang="en-US"/>
          </a:p>
        </p:txBody>
      </p:sp>
    </p:spTree>
    <p:extLst>
      <p:ext uri="{BB962C8B-B14F-4D97-AF65-F5344CB8AC3E}">
        <p14:creationId xmlns:p14="http://schemas.microsoft.com/office/powerpoint/2010/main" val="198340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Заметки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После каждого запроса </a:t>
                </a:r>
                <a14:m>
                  <m:oMath xmlns:m="http://schemas.openxmlformats.org/officeDocument/2006/math">
                    <m:r>
                      <a:rPr lang="ru-RU" sz="1800" i="1">
                        <a:effectLst/>
                        <a:latin typeface="Cambria Math" panose="02040503050406030204" pitchFamily="18" charset="0"/>
                        <a:ea typeface="Times New Roman" panose="02020603050405020304" pitchFamily="18" charset="0"/>
                      </a:rPr>
                      <m:t>𝑅</m:t>
                    </m:r>
                  </m:oMath>
                </a14:m>
                <a:r>
                  <a:rPr lang="ru-RU" sz="1800" dirty="0">
                    <a:effectLst/>
                    <a:latin typeface="Times New Roman" panose="02020603050405020304" pitchFamily="18" charset="0"/>
                    <a:ea typeface="Times New Roman" panose="02020603050405020304" pitchFamily="18" charset="0"/>
                  </a:rPr>
                  <a:t> проверяется соответствие прав доступа согласно матрице. Запрос может быть отклонен или выполнен в зависимости от правил и уровней безопасности.</a:t>
                </a:r>
              </a:p>
              <a:p>
                <a:endParaRPr lang="ru-RU" dirty="0"/>
              </a:p>
            </p:txBody>
          </p:sp>
        </mc:Choice>
        <mc:Fallback>
          <p:sp>
            <p:nvSpPr>
              <p:cNvPr id="3" name="Заметки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После каждого запроса </a:t>
                </a:r>
                <a:r>
                  <a:rPr lang="ru-RU" sz="1800" i="0">
                    <a:effectLst/>
                    <a:latin typeface="Cambria Math" panose="02040503050406030204" pitchFamily="18" charset="0"/>
                    <a:ea typeface="Times New Roman" panose="02020603050405020304" pitchFamily="18" charset="0"/>
                  </a:rPr>
                  <a:t>𝑅</a:t>
                </a:r>
                <a:r>
                  <a:rPr lang="ru-RU" sz="1800" dirty="0">
                    <a:effectLst/>
                    <a:latin typeface="Times New Roman" panose="02020603050405020304" pitchFamily="18" charset="0"/>
                    <a:ea typeface="Times New Roman" panose="02020603050405020304" pitchFamily="18" charset="0"/>
                  </a:rPr>
                  <a:t> проверяется соответствие прав доступа согласно матрице. Запрос может быть отклонен или выполнен в зависимости от правил и уровней безопасности.</a:t>
                </a:r>
              </a:p>
              <a:p>
                <a:endParaRPr lang="ru-RU" dirty="0"/>
              </a:p>
            </p:txBody>
          </p:sp>
        </mc:Fallback>
      </mc:AlternateContent>
      <p:sp>
        <p:nvSpPr>
          <p:cNvPr id="4" name="Номер слайда 3"/>
          <p:cNvSpPr>
            <a:spLocks noGrp="1"/>
          </p:cNvSpPr>
          <p:nvPr>
            <p:ph type="sldNum" sz="quarter" idx="5"/>
          </p:nvPr>
        </p:nvSpPr>
        <p:spPr/>
        <p:txBody>
          <a:bodyPr/>
          <a:lstStyle/>
          <a:p>
            <a:fld id="{F449711C-DB87-6342-8123-FE7E39EB0067}" type="slidenum">
              <a:rPr lang="en-US" smtClean="0"/>
              <a:pPr/>
              <a:t>6</a:t>
            </a:fld>
            <a:endParaRPr lang="en-US"/>
          </a:p>
        </p:txBody>
      </p:sp>
    </p:spTree>
    <p:extLst>
      <p:ext uri="{BB962C8B-B14F-4D97-AF65-F5344CB8AC3E}">
        <p14:creationId xmlns:p14="http://schemas.microsoft.com/office/powerpoint/2010/main" val="49061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F449711C-DB87-6342-8123-FE7E39EB0067}" type="slidenum">
              <a:rPr lang="en-US" smtClean="0"/>
              <a:pPr/>
              <a:t>7</a:t>
            </a:fld>
            <a:endParaRPr lang="en-US"/>
          </a:p>
        </p:txBody>
      </p:sp>
    </p:spTree>
    <p:extLst>
      <p:ext uri="{BB962C8B-B14F-4D97-AF65-F5344CB8AC3E}">
        <p14:creationId xmlns:p14="http://schemas.microsoft.com/office/powerpoint/2010/main" val="4010013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FABFC-7AD9-2AF4-2228-E69375B085C8}"/>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A99CE043-B264-6125-9295-5442CEFAE6C7}"/>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A4B1CF37-BAF8-647E-838F-79569D07CFF8}"/>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672E5F31-DB8D-91A9-5C1F-13B6A05D0BFE}"/>
              </a:ext>
            </a:extLst>
          </p:cNvPr>
          <p:cNvSpPr>
            <a:spLocks noGrp="1"/>
          </p:cNvSpPr>
          <p:nvPr>
            <p:ph type="sldNum" sz="quarter" idx="5"/>
          </p:nvPr>
        </p:nvSpPr>
        <p:spPr/>
        <p:txBody>
          <a:bodyPr/>
          <a:lstStyle/>
          <a:p>
            <a:fld id="{F449711C-DB87-6342-8123-FE7E39EB0067}" type="slidenum">
              <a:rPr lang="en-US" smtClean="0"/>
              <a:pPr/>
              <a:t>8</a:t>
            </a:fld>
            <a:endParaRPr lang="en-US"/>
          </a:p>
        </p:txBody>
      </p:sp>
    </p:spTree>
    <p:extLst>
      <p:ext uri="{BB962C8B-B14F-4D97-AF65-F5344CB8AC3E}">
        <p14:creationId xmlns:p14="http://schemas.microsoft.com/office/powerpoint/2010/main" val="197369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03413-4DC9-7A14-4F04-94193919D54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9255AA0B-1C11-FDE4-890A-79881C2CD891}"/>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31DF5737-08FA-94D8-4138-F318DC090E5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В ходе лабораторной работы я изучил основные принципы модели Белла и Лападулы. Полученные знания позволили понять, как мандатное управление доступом предотвращает утечку информации и обеспечивает защиту конфиденциальных данных. Кроме того, были выявлены преимущества и недостатки модели, что способствует её более глубокому пониманию и оценке применимости в различных системах безопасности. </a:t>
            </a:r>
          </a:p>
          <a:p>
            <a:endParaRPr lang="ru-RU" dirty="0"/>
          </a:p>
        </p:txBody>
      </p:sp>
      <p:sp>
        <p:nvSpPr>
          <p:cNvPr id="4" name="Номер слайда 3">
            <a:extLst>
              <a:ext uri="{FF2B5EF4-FFF2-40B4-BE49-F238E27FC236}">
                <a16:creationId xmlns:a16="http://schemas.microsoft.com/office/drawing/2014/main" id="{B3EF069C-0DF6-AB55-EE8A-D6E6A22D23D1}"/>
              </a:ext>
            </a:extLst>
          </p:cNvPr>
          <p:cNvSpPr>
            <a:spLocks noGrp="1"/>
          </p:cNvSpPr>
          <p:nvPr>
            <p:ph type="sldNum" sz="quarter" idx="5"/>
          </p:nvPr>
        </p:nvSpPr>
        <p:spPr/>
        <p:txBody>
          <a:bodyPr/>
          <a:lstStyle/>
          <a:p>
            <a:fld id="{F449711C-DB87-6342-8123-FE7E39EB0067}" type="slidenum">
              <a:rPr lang="en-US" smtClean="0"/>
              <a:pPr/>
              <a:t>9</a:t>
            </a:fld>
            <a:endParaRPr lang="en-US"/>
          </a:p>
        </p:txBody>
      </p:sp>
    </p:spTree>
    <p:extLst>
      <p:ext uri="{BB962C8B-B14F-4D97-AF65-F5344CB8AC3E}">
        <p14:creationId xmlns:p14="http://schemas.microsoft.com/office/powerpoint/2010/main" val="3687740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Редактируемый элемент</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7"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4"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5"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9" name="Content Placeholder 2"/>
          <p:cNvSpPr>
            <a:spLocks noGrp="1"/>
          </p:cNvSpPr>
          <p:nvPr>
            <p:ph sz="half" idx="1" hasCustomPrompt="1"/>
          </p:nvPr>
        </p:nvSpPr>
        <p:spPr>
          <a:xfrm>
            <a:off x="457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0" name="Content Placeholder 3"/>
          <p:cNvSpPr>
            <a:spLocks noGrp="1"/>
          </p:cNvSpPr>
          <p:nvPr>
            <p:ph sz="half" idx="2" hasCustomPrompt="1"/>
          </p:nvPr>
        </p:nvSpPr>
        <p:spPr>
          <a:xfrm>
            <a:off x="4648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1"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Tree>
    <p:extLst>
      <p:ext uri="{BB962C8B-B14F-4D97-AF65-F5344CB8AC3E}">
        <p14:creationId xmlns:p14="http://schemas.microsoft.com/office/powerpoint/2010/main" val="196329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8" name="Picture Placeholder 10"/>
          <p:cNvSpPr>
            <a:spLocks noGrp="1"/>
          </p:cNvSpPr>
          <p:nvPr>
            <p:ph type="pic" sz="quarter" idx="11"/>
          </p:nvPr>
        </p:nvSpPr>
        <p:spPr>
          <a:xfrm>
            <a:off x="5659439" y="1770130"/>
            <a:ext cx="3036565" cy="2919036"/>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Tree>
    <p:extLst>
      <p:ext uri="{BB962C8B-B14F-4D97-AF65-F5344CB8AC3E}">
        <p14:creationId xmlns:p14="http://schemas.microsoft.com/office/powerpoint/2010/main" val="1955911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Tree>
    <p:extLst>
      <p:ext uri="{BB962C8B-B14F-4D97-AF65-F5344CB8AC3E}">
        <p14:creationId xmlns:p14="http://schemas.microsoft.com/office/powerpoint/2010/main" val="5453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Город и год</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
        <p:nvSpPr>
          <p:cNvPr id="6" name="Title 1"/>
          <p:cNvSpPr>
            <a:spLocks noGrp="1"/>
          </p:cNvSpPr>
          <p:nvPr>
            <p:ph type="title" hasCustomPrompt="1"/>
          </p:nvPr>
        </p:nvSpPr>
        <p:spPr>
          <a:xfrm>
            <a:off x="1371600" y="2926326"/>
            <a:ext cx="6400800" cy="705749"/>
          </a:xfrm>
        </p:spPr>
        <p:txBody>
          <a:bodyPr anchor="b">
            <a:normAutofit/>
          </a:bodyPr>
          <a:lstStyle>
            <a:lvl1pPr algn="ctr">
              <a:defRPr sz="3200" b="0">
                <a:solidFill>
                  <a:schemeClr val="bg1"/>
                </a:solidFill>
              </a:defRPr>
            </a:lvl1pPr>
          </a:lstStyle>
          <a:p>
            <a:r>
              <a:rPr lang="ru-RU" dirty="0"/>
              <a:t>Название презентации</a:t>
            </a:r>
            <a:endParaRPr lang="en-US" dirty="0"/>
          </a:p>
        </p:txBody>
      </p:sp>
      <p:sp>
        <p:nvSpPr>
          <p:cNvPr id="10" name="Text Placeholder 5"/>
          <p:cNvSpPr>
            <a:spLocks noGrp="1"/>
          </p:cNvSpPr>
          <p:nvPr>
            <p:ph type="body" sz="quarter" idx="10" hasCustomPrompt="1"/>
          </p:nvPr>
        </p:nvSpPr>
        <p:spPr>
          <a:xfrm>
            <a:off x="1371600" y="3637205"/>
            <a:ext cx="6400800" cy="462905"/>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4693" y="997421"/>
            <a:ext cx="5965438" cy="1488969"/>
          </a:xfrm>
        </p:spPr>
        <p:txBody>
          <a:bodyPr anchor="b">
            <a:normAutofit/>
          </a:bodyPr>
          <a:lstStyle>
            <a:lvl1pPr>
              <a:defRPr sz="3200" b="0"/>
            </a:lvl1pPr>
          </a:lstStyle>
          <a:p>
            <a:r>
              <a:rPr lang="ru-RU" dirty="0"/>
              <a:t>Название презентации</a:t>
            </a:r>
            <a:endParaRPr lang="en-US" dirty="0"/>
          </a:p>
        </p:txBody>
      </p:sp>
      <p:sp>
        <p:nvSpPr>
          <p:cNvPr id="6" name="Text Placeholder 5"/>
          <p:cNvSpPr>
            <a:spLocks noGrp="1"/>
          </p:cNvSpPr>
          <p:nvPr>
            <p:ph type="body" sz="quarter" idx="10" hasCustomPrompt="1"/>
          </p:nvPr>
        </p:nvSpPr>
        <p:spPr>
          <a:xfrm>
            <a:off x="765697" y="2571750"/>
            <a:ext cx="5965825" cy="1652588"/>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p:spPr>
        <p:txBody>
          <a:bodyPr anchor="ctr"/>
          <a:lstStyle>
            <a:lvl1pPr algn="ctr">
              <a:defRPr/>
            </a:lvl1pPr>
          </a:lstStyle>
          <a:p>
            <a:endParaRPr lang="en-US" dirty="0"/>
          </a:p>
        </p:txBody>
      </p:sp>
      <p:sp>
        <p:nvSpPr>
          <p:cNvPr id="2" name="Title 1"/>
          <p:cNvSpPr>
            <a:spLocks noGrp="1"/>
          </p:cNvSpPr>
          <p:nvPr>
            <p:ph type="title" hasCustomPrompt="1"/>
          </p:nvPr>
        </p:nvSpPr>
        <p:spPr>
          <a:xfrm>
            <a:off x="743140" y="927382"/>
            <a:ext cx="2713244" cy="1644368"/>
          </a:xfrm>
        </p:spPr>
        <p:txBody>
          <a:bodyPr anchor="t" anchorCtr="0">
            <a:normAutofit/>
          </a:bodyPr>
          <a:lstStyle>
            <a:lvl1pPr>
              <a:defRPr sz="2800" baseline="0">
                <a:solidFill>
                  <a:srgbClr val="FFFFFF"/>
                </a:solidFill>
              </a:defRPr>
            </a:lvl1pPr>
          </a:lstStyle>
          <a:p>
            <a:r>
              <a:rPr lang="ru-RU" dirty="0"/>
              <a:t>Место для заголовка</a:t>
            </a:r>
            <a:endParaRPr lang="en-US" dirty="0"/>
          </a:p>
        </p:txBody>
      </p:sp>
    </p:spTree>
    <p:extLst>
      <p:ext uri="{BB962C8B-B14F-4D97-AF65-F5344CB8AC3E}">
        <p14:creationId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10279"/>
            <a:ext cx="8229600" cy="620483"/>
          </a:xfrm>
        </p:spPr>
        <p:txBody>
          <a:bodyPr>
            <a:normAutofit/>
          </a:bodyPr>
          <a:lstStyle>
            <a:lvl1pPr algn="ctr">
              <a:defRPr sz="3200">
                <a:solidFill>
                  <a:schemeClr val="bg1"/>
                </a:solidFill>
              </a:defRPr>
            </a:lvl1pPr>
          </a:lstStyle>
          <a:p>
            <a:r>
              <a:rPr lang="ru-RU" dirty="0"/>
              <a:t>Спасибо за внимание!</a:t>
            </a:r>
            <a:endParaRPr lang="en-US" dirty="0"/>
          </a:p>
        </p:txBody>
      </p:sp>
      <p:sp>
        <p:nvSpPr>
          <p:cNvPr id="8" name="Text Placeholder 7"/>
          <p:cNvSpPr>
            <a:spLocks noGrp="1"/>
          </p:cNvSpPr>
          <p:nvPr>
            <p:ph type="body" sz="quarter" idx="10" hasCustomPrompt="1"/>
          </p:nvPr>
        </p:nvSpPr>
        <p:spPr>
          <a:xfrm>
            <a:off x="457200" y="2787704"/>
            <a:ext cx="8229600" cy="59412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dirty="0"/>
              <a:t>Контактные данные</a:t>
            </a:r>
            <a:endParaRPr lang="en-US" dirty="0"/>
          </a:p>
        </p:txBody>
      </p:sp>
    </p:spTree>
    <p:extLst>
      <p:ext uri="{BB962C8B-B14F-4D97-AF65-F5344CB8AC3E}">
        <p14:creationId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457200" y="1746133"/>
            <a:ext cx="6273934" cy="284849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4"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39412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Content Placeholder 3"/>
          <p:cNvSpPr>
            <a:spLocks noGrp="1"/>
          </p:cNvSpPr>
          <p:nvPr>
            <p:ph sz="half" idx="2" hasCustomPrompt="1"/>
          </p:nvPr>
        </p:nvSpPr>
        <p:spPr>
          <a:xfrm>
            <a:off x="4648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125159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1" name="Picture Placeholder 10"/>
          <p:cNvSpPr>
            <a:spLocks noGrp="1"/>
          </p:cNvSpPr>
          <p:nvPr>
            <p:ph type="pic" sz="quarter" idx="10"/>
          </p:nvPr>
        </p:nvSpPr>
        <p:spPr>
          <a:xfrm>
            <a:off x="5659438" y="1759744"/>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3288506"/>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hasCustomPrompt="1"/>
          </p:nvPr>
        </p:nvSpPr>
        <p:spPr>
          <a:xfrm>
            <a:off x="457200" y="927498"/>
            <a:ext cx="8229600" cy="620315"/>
          </a:xfrm>
        </p:spPr>
        <p:txBody>
          <a:bodyPr/>
          <a:lstStyle/>
          <a:p>
            <a:r>
              <a:rPr lang="ru-RU" dirty="0"/>
              <a:t>Заголовок</a:t>
            </a:r>
            <a:endParaRPr lang="en-US" dirty="0"/>
          </a:p>
        </p:txBody>
      </p:sp>
      <p:sp>
        <p:nvSpPr>
          <p:cNvPr id="15"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a:t>International Students and Scholars Rock</a:t>
            </a:r>
          </a:p>
        </p:txBody>
      </p:sp>
    </p:spTree>
    <p:extLst>
      <p:ext uri="{BB962C8B-B14F-4D97-AF65-F5344CB8AC3E}">
        <p14:creationId xmlns:p14="http://schemas.microsoft.com/office/powerpoint/2010/main" val="302546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1" y="3324086"/>
            <a:ext cx="2588883" cy="1063056"/>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9" y="3324086"/>
            <a:ext cx="2588883" cy="1063056"/>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3324086"/>
            <a:ext cx="2588883" cy="1063056"/>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6"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7"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8" name="Text Placeholder 24"/>
          <p:cNvSpPr>
            <a:spLocks noGrp="1"/>
          </p:cNvSpPr>
          <p:nvPr>
            <p:ph type="body" sz="quarter" idx="23" hasCustomPrompt="1"/>
          </p:nvPr>
        </p:nvSpPr>
        <p:spPr>
          <a:xfrm>
            <a:off x="457201"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9" name="Text Placeholder 24"/>
          <p:cNvSpPr>
            <a:spLocks noGrp="1"/>
          </p:cNvSpPr>
          <p:nvPr>
            <p:ph type="body" sz="quarter" idx="24" hasCustomPrompt="1"/>
          </p:nvPr>
        </p:nvSpPr>
        <p:spPr>
          <a:xfrm>
            <a:off x="3275819"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0" name="Text Placeholder 24"/>
          <p:cNvSpPr>
            <a:spLocks noGrp="1"/>
          </p:cNvSpPr>
          <p:nvPr>
            <p:ph type="body" sz="quarter" idx="25" hasCustomPrompt="1"/>
          </p:nvPr>
        </p:nvSpPr>
        <p:spPr>
          <a:xfrm>
            <a:off x="6085706"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a:t>International Students and Scholars Rock</a:t>
            </a:r>
          </a:p>
        </p:txBody>
      </p:sp>
    </p:spTree>
    <p:extLst>
      <p:ext uri="{BB962C8B-B14F-4D97-AF65-F5344CB8AC3E}">
        <p14:creationId xmlns:p14="http://schemas.microsoft.com/office/powerpoint/2010/main" val="718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Footer Placeholder 3"/>
          <p:cNvSpPr>
            <a:spLocks noGrp="1"/>
          </p:cNvSpPr>
          <p:nvPr>
            <p:ph type="ftr" sz="quarter" idx="3"/>
          </p:nvPr>
        </p:nvSpPr>
        <p:spPr>
          <a:xfrm>
            <a:off x="4030768" y="329462"/>
            <a:ext cx="4656032" cy="273844"/>
          </a:xfrm>
          <a:prstGeom prst="rect">
            <a:avLst/>
          </a:prstGeom>
        </p:spPr>
        <p:txBody>
          <a:bodyPr vert="horz" lIns="91440" tIns="45720" rIns="91440" bIns="45720" rtlCol="0" anchor="ctr"/>
          <a:lstStyle>
            <a:lvl1pPr algn="r">
              <a:defRPr sz="1200">
                <a:solidFill>
                  <a:schemeClr val="bg1"/>
                </a:solidFill>
              </a:defRPr>
            </a:lvl1pPr>
          </a:lstStyle>
          <a:p>
            <a:r>
              <a:rPr lang="en-US"/>
              <a:t>International Students and Scholars Rock</a:t>
            </a:r>
            <a:endParaRPr lang="en-US" dirty="0"/>
          </a:p>
        </p:txBody>
      </p:sp>
    </p:spTree>
    <p:extLst>
      <p:ext uri="{BB962C8B-B14F-4D97-AF65-F5344CB8AC3E}">
        <p14:creationId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Lst>
  <p:hf sldNum="0" hd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8"/>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TextBox 3"/>
          <p:cNvSpPr txBox="1"/>
          <p:nvPr userDrawn="1"/>
        </p:nvSpPr>
        <p:spPr>
          <a:xfrm>
            <a:off x="-865051" y="41341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sldNum="0" hdr="0" dt="0"/>
  <p:txStyles>
    <p:titleStyle>
      <a:lvl1pPr algn="l" defTabSz="457200" rtl="0" eaLnBrk="1" latinLnBrk="0" hangingPunct="1">
        <a:spcBef>
          <a:spcPct val="0"/>
        </a:spcBef>
        <a:buNone/>
        <a:defRPr sz="32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drive.google.com/file/d/1v_3QFs4pNjFqDlFzvq8Of-_zHWHxNGky/view?usp=drive_lin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371600" y="2104557"/>
            <a:ext cx="6400800" cy="705749"/>
          </a:xfrm>
        </p:spPr>
        <p:txBody>
          <a:bodyPr>
            <a:normAutofit fontScale="90000"/>
          </a:bodyPr>
          <a:lstStyle/>
          <a:p>
            <a:r>
              <a:rPr lang="ru-RU" sz="4000" dirty="0"/>
              <a:t>Модель безопасности </a:t>
            </a:r>
            <a:br>
              <a:rPr lang="ru-RU" sz="4000" dirty="0"/>
            </a:br>
            <a:r>
              <a:rPr lang="ru-RU" sz="4000" dirty="0"/>
              <a:t>Белла и Лападулы</a:t>
            </a:r>
            <a:endParaRPr lang="en-US" sz="4000" dirty="0"/>
          </a:p>
        </p:txBody>
      </p:sp>
      <p:sp>
        <p:nvSpPr>
          <p:cNvPr id="7" name="Text Placeholder 6"/>
          <p:cNvSpPr>
            <a:spLocks noGrp="1"/>
          </p:cNvSpPr>
          <p:nvPr>
            <p:ph type="body" sz="quarter" idx="10"/>
          </p:nvPr>
        </p:nvSpPr>
        <p:spPr/>
        <p:txBody>
          <a:bodyPr>
            <a:normAutofit fontScale="70000" lnSpcReduction="20000"/>
          </a:bodyPr>
          <a:lstStyle/>
          <a:p>
            <a:r>
              <a:rPr lang="ru-RU" sz="2000" dirty="0"/>
              <a:t>Суханкулиев Мухаммет</a:t>
            </a:r>
            <a:endParaRPr lang="nl-NL" sz="2000" dirty="0"/>
          </a:p>
          <a:p>
            <a:r>
              <a:rPr lang="ru-RU" dirty="0"/>
              <a:t>студент группы </a:t>
            </a:r>
            <a:r>
              <a:rPr lang="en-US" dirty="0"/>
              <a:t>N3246</a:t>
            </a:r>
          </a:p>
        </p:txBody>
      </p:sp>
    </p:spTree>
    <p:extLst>
      <p:ext uri="{BB962C8B-B14F-4D97-AF65-F5344CB8AC3E}">
        <p14:creationId xmlns:p14="http://schemas.microsoft.com/office/powerpoint/2010/main" val="8717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037"/>
            <a:ext cx="8229600" cy="620483"/>
          </a:xfrm>
        </p:spPr>
        <p:txBody>
          <a:bodyPr/>
          <a:lstStyle/>
          <a:p>
            <a:r>
              <a:rPr lang="ru-RU" dirty="0"/>
              <a:t>Спасибо за внимание</a:t>
            </a:r>
            <a:r>
              <a:rPr lang="en-US" dirty="0"/>
              <a:t>!</a:t>
            </a:r>
          </a:p>
        </p:txBody>
      </p:sp>
      <p:sp>
        <p:nvSpPr>
          <p:cNvPr id="3" name="Text Placeholder 2"/>
          <p:cNvSpPr>
            <a:spLocks noGrp="1"/>
          </p:cNvSpPr>
          <p:nvPr>
            <p:ph type="body" sz="quarter" idx="10"/>
          </p:nvPr>
        </p:nvSpPr>
        <p:spPr>
          <a:xfrm>
            <a:off x="457200" y="2490643"/>
            <a:ext cx="8229600" cy="594122"/>
          </a:xfrm>
        </p:spPr>
        <p:txBody>
          <a:bodyPr/>
          <a:lstStyle/>
          <a:p>
            <a:r>
              <a:rPr lang="ru-RU" dirty="0">
                <a:hlinkClick r:id="rId4"/>
              </a:rPr>
              <a:t>Отчёт</a:t>
            </a:r>
            <a:endParaRPr lang="pl-PL" dirty="0"/>
          </a:p>
        </p:txBody>
      </p:sp>
    </p:spTree>
    <p:extLst>
      <p:ext uri="{BB962C8B-B14F-4D97-AF65-F5344CB8AC3E}">
        <p14:creationId xmlns:p14="http://schemas.microsoft.com/office/powerpoint/2010/main" val="186494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53214"/>
            <a:ext cx="7128933" cy="620483"/>
          </a:xfrm>
        </p:spPr>
        <p:txBody>
          <a:bodyPr>
            <a:normAutofit fontScale="90000"/>
          </a:bodyPr>
          <a:lstStyle/>
          <a:p>
            <a:r>
              <a:rPr lang="ru-RU" dirty="0"/>
              <a:t>Мандатное управление доступом (</a:t>
            </a:r>
            <a:r>
              <a:rPr lang="en-US" dirty="0"/>
              <a:t>MAC)</a:t>
            </a:r>
          </a:p>
        </p:txBody>
      </p:sp>
      <p:sp>
        <p:nvSpPr>
          <p:cNvPr id="3" name="Content Placeholder 2"/>
          <p:cNvSpPr>
            <a:spLocks noGrp="1"/>
          </p:cNvSpPr>
          <p:nvPr>
            <p:ph sz="half" idx="1"/>
          </p:nvPr>
        </p:nvSpPr>
        <p:spPr>
          <a:xfrm>
            <a:off x="457199" y="1571965"/>
            <a:ext cx="8301567" cy="2848490"/>
          </a:xfrm>
        </p:spPr>
        <p:txBody>
          <a:bodyPr>
            <a:normAutofit/>
          </a:bodyPr>
          <a:lstStyle/>
          <a:p>
            <a:pPr>
              <a:buClr>
                <a:srgbClr val="1946BA"/>
              </a:buClr>
              <a:buFont typeface="Arial" pitchFamily="34" charset="0"/>
              <a:buChar char="•"/>
            </a:pPr>
            <a:r>
              <a:rPr lang="ru-RU" dirty="0"/>
              <a:t>Что такое </a:t>
            </a:r>
            <a:r>
              <a:rPr lang="en-US" dirty="0"/>
              <a:t>MAC</a:t>
            </a:r>
            <a:r>
              <a:rPr lang="ru-RU" dirty="0"/>
              <a:t>:</a:t>
            </a:r>
            <a:endParaRPr lang="en-US" dirty="0"/>
          </a:p>
          <a:p>
            <a:pPr lvl="1">
              <a:buClr>
                <a:srgbClr val="1946BA"/>
              </a:buClr>
            </a:pPr>
            <a:r>
              <a:rPr lang="ru-RU" dirty="0"/>
              <a:t>В отличие от дискреционного доступа (DAC), мандатный доступ накладывает ограничения на передачу информации.</a:t>
            </a:r>
          </a:p>
          <a:p>
            <a:pPr lvl="1">
              <a:buClr>
                <a:srgbClr val="1946BA"/>
              </a:buClr>
            </a:pPr>
            <a:r>
              <a:rPr lang="ru-RU" dirty="0"/>
              <a:t>Предотвращает утечку информации и защиту данных от троянских коней.</a:t>
            </a:r>
            <a:endParaRPr lang="en-US" dirty="0"/>
          </a:p>
        </p:txBody>
      </p:sp>
    </p:spTree>
    <p:extLst>
      <p:ext uri="{BB962C8B-B14F-4D97-AF65-F5344CB8AC3E}">
        <p14:creationId xmlns:p14="http://schemas.microsoft.com/office/powerpoint/2010/main" val="180325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5BC1C-8635-6247-7D9F-6568FA0FD5BC}"/>
            </a:ext>
          </a:extLst>
        </p:cNvPr>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CA5B5EB-01C1-D717-0E3C-F022D78509F8}"/>
              </a:ext>
              <a:ext uri="{C183D7F6-B498-43B3-948B-1728B52AA6E4}">
                <adec:decorative xmlns:adec="http://schemas.microsoft.com/office/drawing/2017/decorative" val="0"/>
              </a:ext>
            </a:extLst>
          </p:cNvPr>
          <p:cNvSpPr>
            <a:spLocks noGrp="1"/>
          </p:cNvSpPr>
          <p:nvPr>
            <p:ph type="ftr" sz="quarter" idx="3"/>
          </p:nvPr>
        </p:nvSpPr>
        <p:spPr>
          <a:xfrm>
            <a:off x="4030768" y="185639"/>
            <a:ext cx="4656032" cy="273844"/>
          </a:xfrm>
        </p:spPr>
        <p:txBody>
          <a:bodyPr/>
          <a:lstStyle/>
          <a:p>
            <a:pPr>
              <a:spcAft>
                <a:spcPts val="600"/>
              </a:spcAft>
            </a:pPr>
            <a:r>
              <a:rPr lang="ru-RU"/>
              <a:t>Колонтитул</a:t>
            </a:r>
            <a:endParaRPr lang="en-US"/>
          </a:p>
        </p:txBody>
      </p:sp>
      <p:sp>
        <p:nvSpPr>
          <p:cNvPr id="2" name="Title 1">
            <a:extLst>
              <a:ext uri="{FF2B5EF4-FFF2-40B4-BE49-F238E27FC236}">
                <a16:creationId xmlns:a16="http://schemas.microsoft.com/office/drawing/2014/main" id="{E4C21534-C226-2B5D-1BDC-5A66426B657E}"/>
              </a:ext>
              <a:ext uri="{C183D7F6-B498-43B3-948B-1728B52AA6E4}">
                <adec:decorative xmlns:adec="http://schemas.microsoft.com/office/drawing/2017/decorative" val="0"/>
              </a:ext>
            </a:extLst>
          </p:cNvPr>
          <p:cNvSpPr>
            <a:spLocks noGrp="1"/>
          </p:cNvSpPr>
          <p:nvPr>
            <p:ph type="title"/>
          </p:nvPr>
        </p:nvSpPr>
        <p:spPr>
          <a:xfrm>
            <a:off x="457200" y="927382"/>
            <a:ext cx="8229600" cy="620483"/>
          </a:xfrm>
        </p:spPr>
        <p:txBody>
          <a:bodyPr anchor="ctr">
            <a:normAutofit/>
          </a:bodyPr>
          <a:lstStyle/>
          <a:p>
            <a:r>
              <a:rPr lang="ru-RU" dirty="0"/>
              <a:t>Модель Белла и Лападулы (БЛМ)</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FC4128-0A4C-EDBC-AA14-42FC7A4F90E1}"/>
                  </a:ext>
                  <a:ext uri="{C183D7F6-B498-43B3-948B-1728B52AA6E4}">
                    <adec:decorative xmlns:adec="http://schemas.microsoft.com/office/drawing/2017/decorative" val="0"/>
                  </a:ext>
                </a:extLst>
              </p:cNvPr>
              <p:cNvSpPr>
                <a:spLocks noGrp="1"/>
              </p:cNvSpPr>
              <p:nvPr>
                <p:ph sz="half" idx="1"/>
              </p:nvPr>
            </p:nvSpPr>
            <p:spPr>
              <a:xfrm>
                <a:off x="457200" y="1759937"/>
                <a:ext cx="4038600" cy="2834686"/>
              </a:xfrm>
            </p:spPr>
            <p:txBody>
              <a:bodyPr>
                <a:normAutofit/>
              </a:bodyPr>
              <a:lstStyle/>
              <a:p>
                <a:pPr>
                  <a:lnSpc>
                    <a:spcPct val="90000"/>
                  </a:lnSpc>
                  <a:buClr>
                    <a:srgbClr val="1946BA"/>
                  </a:buClr>
                  <a:buFont typeface="Arial" pitchFamily="34" charset="0"/>
                  <a:buChar char="•"/>
                </a:pPr>
                <a:r>
                  <a:rPr lang="ru-RU" sz="1300"/>
                  <a:t>Основные идеи:</a:t>
                </a:r>
                <a:endParaRPr lang="en-US" sz="1300"/>
              </a:p>
              <a:p>
                <a:pPr lvl="1">
                  <a:lnSpc>
                    <a:spcPct val="90000"/>
                  </a:lnSpc>
                  <a:buClr>
                    <a:srgbClr val="1946BA"/>
                  </a:buClr>
                </a:pPr>
                <a:r>
                  <a:rPr lang="ru-RU" sz="1300" b="1"/>
                  <a:t>NRU (нет чтения вверх)</a:t>
                </a:r>
                <a:r>
                  <a:rPr lang="ru-RU" sz="1300"/>
                  <a:t>: Субъект может читать объект, если его уровень безопасности выше. Субъект с уровнем безопасности</a:t>
                </a:r>
                <a14:m>
                  <m:oMath xmlns:m="http://schemas.openxmlformats.org/officeDocument/2006/math">
                    <m:r>
                      <a:rPr lang="ru-RU" sz="1300" i="1" dirty="0" smtClean="0">
                        <a:latin typeface="Cambria Math" panose="02040503050406030204" pitchFamily="18" charset="0"/>
                      </a:rPr>
                      <m:t> </m:t>
                    </m:r>
                    <m:sSub>
                      <m:sSubPr>
                        <m:ctrlPr>
                          <a:rPr lang="ru-RU" sz="1300" i="1" dirty="0" err="1" smtClean="0">
                            <a:latin typeface="Cambria Math" panose="02040503050406030204" pitchFamily="18" charset="0"/>
                          </a:rPr>
                        </m:ctrlPr>
                      </m:sSubPr>
                      <m:e>
                        <m:r>
                          <a:rPr lang="ru-RU" sz="1300" i="1" dirty="0" err="1" smtClean="0">
                            <a:latin typeface="Cambria Math" panose="02040503050406030204" pitchFamily="18" charset="0"/>
                          </a:rPr>
                          <m:t>𝑥</m:t>
                        </m:r>
                      </m:e>
                      <m:sub>
                        <m:r>
                          <a:rPr lang="ru-RU" sz="1300" i="1" dirty="0" err="1" smtClean="0">
                            <a:latin typeface="Cambria Math" panose="02040503050406030204" pitchFamily="18" charset="0"/>
                          </a:rPr>
                          <m:t>𝑠</m:t>
                        </m:r>
                      </m:sub>
                    </m:sSub>
                    <m:r>
                      <a:rPr lang="ru-RU" sz="1300" i="1" dirty="0" smtClean="0">
                        <a:latin typeface="Cambria Math" panose="02040503050406030204" pitchFamily="18" charset="0"/>
                      </a:rPr>
                      <m:t> </m:t>
                    </m:r>
                  </m:oMath>
                </a14:m>
                <a:r>
                  <a:rPr lang="ru-RU" sz="1300"/>
                  <a:t>может читать информацию из объекта с уровнем безопасности </a:t>
                </a:r>
                <a14:m>
                  <m:oMath xmlns:m="http://schemas.openxmlformats.org/officeDocument/2006/math">
                    <m:sSub>
                      <m:sSubPr>
                        <m:ctrlPr>
                          <a:rPr lang="ru-RU" sz="1300" i="1" dirty="0" smtClean="0">
                            <a:latin typeface="Cambria Math" panose="02040503050406030204" pitchFamily="18" charset="0"/>
                          </a:rPr>
                        </m:ctrlPr>
                      </m:sSubPr>
                      <m:e>
                        <m:r>
                          <a:rPr lang="ru-RU" sz="1300" i="1" dirty="0" smtClean="0">
                            <a:latin typeface="Cambria Math" panose="02040503050406030204" pitchFamily="18" charset="0"/>
                          </a:rPr>
                          <m:t>𝑥</m:t>
                        </m:r>
                      </m:e>
                      <m:sub>
                        <m:r>
                          <a:rPr lang="ru-RU" sz="1300" i="1" dirty="0" smtClean="0">
                            <a:latin typeface="Cambria Math" panose="02040503050406030204" pitchFamily="18" charset="0"/>
                          </a:rPr>
                          <m:t>0</m:t>
                        </m:r>
                      </m:sub>
                    </m:sSub>
                  </m:oMath>
                </a14:m>
                <a:r>
                  <a:rPr lang="ru-RU" sz="1300"/>
                  <a:t>, только если </a:t>
                </a:r>
                <a14:m>
                  <m:oMath xmlns:m="http://schemas.openxmlformats.org/officeDocument/2006/math">
                    <m:sSub>
                      <m:sSubPr>
                        <m:ctrlPr>
                          <a:rPr lang="ru-RU" sz="1300" i="1" dirty="0" smtClean="0">
                            <a:latin typeface="Cambria Math" panose="02040503050406030204" pitchFamily="18" charset="0"/>
                          </a:rPr>
                        </m:ctrlPr>
                      </m:sSubPr>
                      <m:e>
                        <m:r>
                          <a:rPr lang="ru-RU" sz="1300" i="1" dirty="0" smtClean="0">
                            <a:latin typeface="Cambria Math" panose="02040503050406030204" pitchFamily="18" charset="0"/>
                          </a:rPr>
                          <m:t>𝑥</m:t>
                        </m:r>
                      </m:e>
                      <m:sub>
                        <m:r>
                          <a:rPr lang="ru-RU" sz="1300" i="1" dirty="0" smtClean="0">
                            <a:latin typeface="Cambria Math" panose="02040503050406030204" pitchFamily="18" charset="0"/>
                          </a:rPr>
                          <m:t>𝑠</m:t>
                        </m:r>
                      </m:sub>
                    </m:sSub>
                  </m:oMath>
                </a14:m>
                <a:r>
                  <a:rPr lang="ru-RU" sz="1300"/>
                  <a:t> преобладает над </a:t>
                </a:r>
                <a14:m>
                  <m:oMath xmlns:m="http://schemas.openxmlformats.org/officeDocument/2006/math">
                    <m:sSub>
                      <m:sSubPr>
                        <m:ctrlPr>
                          <a:rPr lang="ru-RU" sz="1300" i="1" dirty="0" smtClean="0">
                            <a:latin typeface="Cambria Math" panose="02040503050406030204" pitchFamily="18" charset="0"/>
                          </a:rPr>
                        </m:ctrlPr>
                      </m:sSubPr>
                      <m:e>
                        <m:r>
                          <a:rPr lang="ru-RU" sz="1300" i="1" dirty="0" smtClean="0">
                            <a:latin typeface="Cambria Math" panose="02040503050406030204" pitchFamily="18" charset="0"/>
                          </a:rPr>
                          <m:t>𝑥</m:t>
                        </m:r>
                      </m:e>
                      <m:sub>
                        <m:r>
                          <a:rPr lang="ru-RU" sz="1300" i="1" dirty="0" smtClean="0">
                            <a:latin typeface="Cambria Math" panose="02040503050406030204" pitchFamily="18" charset="0"/>
                          </a:rPr>
                          <m:t>0</m:t>
                        </m:r>
                      </m:sub>
                    </m:sSub>
                  </m:oMath>
                </a14:m>
                <a:r>
                  <a:rPr lang="ru-RU" sz="1300"/>
                  <a:t>.</a:t>
                </a:r>
              </a:p>
              <a:p>
                <a:pPr lvl="1">
                  <a:lnSpc>
                    <a:spcPct val="90000"/>
                  </a:lnSpc>
                  <a:buClr>
                    <a:srgbClr val="1946BA"/>
                  </a:buClr>
                </a:pPr>
                <a:r>
                  <a:rPr lang="ru-RU" sz="1300" b="1"/>
                  <a:t>NWD (нет записи вниз)</a:t>
                </a:r>
                <a:r>
                  <a:rPr lang="ru-RU" sz="1300"/>
                  <a:t>: Субъект может записывать в объект только если его уровень безопасности ниже. Субъект безопасности </a:t>
                </a:r>
                <a14:m>
                  <m:oMath xmlns:m="http://schemas.openxmlformats.org/officeDocument/2006/math">
                    <m:sSub>
                      <m:sSubPr>
                        <m:ctrlPr>
                          <a:rPr lang="ru-RU" sz="1300" i="1" dirty="0" smtClean="0">
                            <a:latin typeface="Cambria Math" panose="02040503050406030204" pitchFamily="18" charset="0"/>
                          </a:rPr>
                        </m:ctrlPr>
                      </m:sSubPr>
                      <m:e>
                        <m:r>
                          <a:rPr lang="ru-RU" sz="1300" i="1" dirty="0" smtClean="0">
                            <a:latin typeface="Cambria Math" panose="02040503050406030204" pitchFamily="18" charset="0"/>
                          </a:rPr>
                          <m:t>𝑥</m:t>
                        </m:r>
                      </m:e>
                      <m:sub>
                        <m:r>
                          <a:rPr lang="ru-RU" sz="1300" i="1" dirty="0" smtClean="0">
                            <a:latin typeface="Cambria Math" panose="02040503050406030204" pitchFamily="18" charset="0"/>
                          </a:rPr>
                          <m:t>𝑠</m:t>
                        </m:r>
                      </m:sub>
                    </m:sSub>
                  </m:oMath>
                </a14:m>
                <a:r>
                  <a:rPr lang="ru-RU" sz="1300"/>
                  <a:t> может писать информацию в объект с уровнем безопасности </a:t>
                </a:r>
                <a14:m>
                  <m:oMath xmlns:m="http://schemas.openxmlformats.org/officeDocument/2006/math">
                    <m:sSub>
                      <m:sSubPr>
                        <m:ctrlPr>
                          <a:rPr lang="ru-RU" sz="1300" i="1" dirty="0" smtClean="0">
                            <a:latin typeface="Cambria Math" panose="02040503050406030204" pitchFamily="18" charset="0"/>
                          </a:rPr>
                        </m:ctrlPr>
                      </m:sSubPr>
                      <m:e>
                        <m:r>
                          <a:rPr lang="ru-RU" sz="1300" i="1" dirty="0" smtClean="0">
                            <a:latin typeface="Cambria Math" panose="02040503050406030204" pitchFamily="18" charset="0"/>
                          </a:rPr>
                          <m:t>𝑥</m:t>
                        </m:r>
                      </m:e>
                      <m:sub>
                        <m:r>
                          <a:rPr lang="ru-RU" sz="1300" i="1" dirty="0" smtClean="0">
                            <a:latin typeface="Cambria Math" panose="02040503050406030204" pitchFamily="18" charset="0"/>
                          </a:rPr>
                          <m:t>0</m:t>
                        </m:r>
                      </m:sub>
                    </m:sSub>
                  </m:oMath>
                </a14:m>
                <a:r>
                  <a:rPr lang="ru-RU" sz="1300"/>
                  <a:t> только если </a:t>
                </a:r>
                <a14:m>
                  <m:oMath xmlns:m="http://schemas.openxmlformats.org/officeDocument/2006/math">
                    <m:sSub>
                      <m:sSubPr>
                        <m:ctrlPr>
                          <a:rPr lang="ru-RU" sz="1300" i="1" dirty="0" smtClean="0">
                            <a:latin typeface="Cambria Math" panose="02040503050406030204" pitchFamily="18" charset="0"/>
                          </a:rPr>
                        </m:ctrlPr>
                      </m:sSubPr>
                      <m:e>
                        <m:r>
                          <a:rPr lang="ru-RU" sz="1300" i="1" dirty="0" smtClean="0">
                            <a:latin typeface="Cambria Math" panose="02040503050406030204" pitchFamily="18" charset="0"/>
                          </a:rPr>
                          <m:t>𝑥</m:t>
                        </m:r>
                      </m:e>
                      <m:sub>
                        <m:r>
                          <a:rPr lang="ru-RU" sz="1300" i="1" dirty="0" smtClean="0">
                            <a:latin typeface="Cambria Math" panose="02040503050406030204" pitchFamily="18" charset="0"/>
                          </a:rPr>
                          <m:t>0</m:t>
                        </m:r>
                      </m:sub>
                    </m:sSub>
                  </m:oMath>
                </a14:m>
                <a:r>
                  <a:rPr lang="ru-RU" sz="1300"/>
                  <a:t> преобладает над </a:t>
                </a:r>
                <a14:m>
                  <m:oMath xmlns:m="http://schemas.openxmlformats.org/officeDocument/2006/math">
                    <m:sSub>
                      <m:sSubPr>
                        <m:ctrlPr>
                          <a:rPr lang="ru-RU" sz="1300" i="1" dirty="0" smtClean="0">
                            <a:latin typeface="Cambria Math" panose="02040503050406030204" pitchFamily="18" charset="0"/>
                          </a:rPr>
                        </m:ctrlPr>
                      </m:sSubPr>
                      <m:e>
                        <m:r>
                          <a:rPr lang="ru-RU" sz="1300" i="1" dirty="0" smtClean="0">
                            <a:latin typeface="Cambria Math" panose="02040503050406030204" pitchFamily="18" charset="0"/>
                          </a:rPr>
                          <m:t>𝑥</m:t>
                        </m:r>
                      </m:e>
                      <m:sub>
                        <m:r>
                          <a:rPr lang="ru-RU" sz="1300" i="1" dirty="0" smtClean="0">
                            <a:latin typeface="Cambria Math" panose="02040503050406030204" pitchFamily="18" charset="0"/>
                          </a:rPr>
                          <m:t>𝑠</m:t>
                        </m:r>
                      </m:sub>
                    </m:sSub>
                  </m:oMath>
                </a14:m>
                <a:r>
                  <a:rPr lang="ru-RU" sz="1300"/>
                  <a:t>. </a:t>
                </a:r>
                <a:endParaRPr lang="en-US" sz="1300"/>
              </a:p>
            </p:txBody>
          </p:sp>
        </mc:Choice>
        <mc:Fallback>
          <p:sp>
            <p:nvSpPr>
              <p:cNvPr id="3" name="Content Placeholder 2">
                <a:extLst>
                  <a:ext uri="{FF2B5EF4-FFF2-40B4-BE49-F238E27FC236}">
                    <a16:creationId xmlns:a16="http://schemas.microsoft.com/office/drawing/2014/main" id="{BFFC4128-0A4C-EDBC-AA14-42FC7A4F90E1}"/>
                  </a:ext>
                  <a:ext uri="{C183D7F6-B498-43B3-948B-1728B52AA6E4}">
                    <adec:decorative xmlns:adec="http://schemas.microsoft.com/office/drawing/2017/decorative" val="0"/>
                  </a:ext>
                </a:extLst>
              </p:cNvPr>
              <p:cNvSpPr>
                <a:spLocks noGrp="1" noRot="1" noChangeAspect="1" noMove="1" noResize="1" noEditPoints="1" noAdjustHandles="1" noChangeArrowheads="1" noChangeShapeType="1" noTextEdit="1"/>
              </p:cNvSpPr>
              <p:nvPr>
                <p:ph sz="half" idx="1"/>
              </p:nvPr>
            </p:nvSpPr>
            <p:spPr>
              <a:xfrm>
                <a:off x="457200" y="1759937"/>
                <a:ext cx="4038600" cy="2834686"/>
              </a:xfrm>
              <a:blipFill>
                <a:blip r:embed="rId3"/>
                <a:stretch>
                  <a:fillRect t="-860" r="-905"/>
                </a:stretch>
              </a:blipFill>
            </p:spPr>
            <p:txBody>
              <a:bodyPr/>
              <a:lstStyle/>
              <a:p>
                <a:r>
                  <a:rPr lang="ru-RU">
                    <a:noFill/>
                  </a:rPr>
                  <a:t> </a:t>
                </a:r>
              </a:p>
            </p:txBody>
          </p:sp>
        </mc:Fallback>
      </mc:AlternateContent>
      <p:pic>
        <p:nvPicPr>
          <p:cNvPr id="6" name="Рисунок 5" descr="БЛМ">
            <a:extLst>
              <a:ext uri="{FF2B5EF4-FFF2-40B4-BE49-F238E27FC236}">
                <a16:creationId xmlns:a16="http://schemas.microsoft.com/office/drawing/2014/main" id="{E2424D73-4008-8CEE-8D39-E9CC73C9BD9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648200" y="2051521"/>
            <a:ext cx="4038600" cy="2251518"/>
          </a:xfrm>
          <a:prstGeom prst="rect">
            <a:avLst/>
          </a:prstGeom>
          <a:noFill/>
        </p:spPr>
      </p:pic>
    </p:spTree>
    <p:extLst>
      <p:ext uri="{BB962C8B-B14F-4D97-AF65-F5344CB8AC3E}">
        <p14:creationId xmlns:p14="http://schemas.microsoft.com/office/powerpoint/2010/main" val="9942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24E9F-B2DC-20EF-5D05-101E0AAE3F6A}"/>
            </a:ext>
          </a:extLst>
        </p:cNvPr>
        <p:cNvGrpSpPr/>
        <p:nvPr/>
      </p:nvGrpSpPr>
      <p:grpSpPr>
        <a:xfrm>
          <a:off x="0" y="0"/>
          <a:ext cx="0" cy="0"/>
          <a:chOff x="0" y="0"/>
          <a:chExt cx="0" cy="0"/>
        </a:xfrm>
      </p:grpSpPr>
      <p:sp>
        <p:nvSpPr>
          <p:cNvPr id="11" name="Footer Placeholder 3">
            <a:extLst>
              <a:ext uri="{FF2B5EF4-FFF2-40B4-BE49-F238E27FC236}">
                <a16:creationId xmlns:a16="http://schemas.microsoft.com/office/drawing/2014/main" id="{DADB6CB9-6556-3805-C030-BC98E6E4AC8C}"/>
              </a:ext>
            </a:extLst>
          </p:cNvPr>
          <p:cNvSpPr>
            <a:spLocks noGrp="1"/>
          </p:cNvSpPr>
          <p:nvPr>
            <p:ph type="ftr" sz="quarter" idx="3"/>
          </p:nvPr>
        </p:nvSpPr>
        <p:spPr>
          <a:xfrm>
            <a:off x="4030768" y="185639"/>
            <a:ext cx="4656032" cy="273844"/>
          </a:xfrm>
        </p:spPr>
        <p:txBody>
          <a:bodyPr/>
          <a:lstStyle/>
          <a:p>
            <a:pPr>
              <a:spcAft>
                <a:spcPts val="600"/>
              </a:spcAft>
            </a:pPr>
            <a:r>
              <a:rPr lang="ru-RU"/>
              <a:t>Колонтитул</a:t>
            </a:r>
            <a:endParaRPr lang="en-US"/>
          </a:p>
        </p:txBody>
      </p:sp>
      <p:sp>
        <p:nvSpPr>
          <p:cNvPr id="2" name="Title 1">
            <a:extLst>
              <a:ext uri="{FF2B5EF4-FFF2-40B4-BE49-F238E27FC236}">
                <a16:creationId xmlns:a16="http://schemas.microsoft.com/office/drawing/2014/main" id="{ADE01B01-25B7-BD76-E516-590AD57C92E9}"/>
              </a:ext>
            </a:extLst>
          </p:cNvPr>
          <p:cNvSpPr>
            <a:spLocks noGrp="1"/>
          </p:cNvSpPr>
          <p:nvPr>
            <p:ph type="title"/>
          </p:nvPr>
        </p:nvSpPr>
        <p:spPr>
          <a:xfrm>
            <a:off x="457200" y="927382"/>
            <a:ext cx="8229600" cy="620483"/>
          </a:xfrm>
        </p:spPr>
        <p:txBody>
          <a:bodyPr anchor="ctr">
            <a:normAutofit/>
          </a:bodyPr>
          <a:lstStyle/>
          <a:p>
            <a:r>
              <a:rPr lang="ru-RU" dirty="0"/>
              <a:t>Формализация модели Белла и Лападулы</a:t>
            </a:r>
            <a:endParaRPr lang="en-US" dirty="0"/>
          </a:p>
        </p:txBody>
      </p:sp>
      <p:sp>
        <p:nvSpPr>
          <p:cNvPr id="3" name="Content Placeholder 2">
            <a:extLst>
              <a:ext uri="{FF2B5EF4-FFF2-40B4-BE49-F238E27FC236}">
                <a16:creationId xmlns:a16="http://schemas.microsoft.com/office/drawing/2014/main" id="{1180446E-5FBF-FE32-1671-8ED2436F34FE}"/>
              </a:ext>
            </a:extLst>
          </p:cNvPr>
          <p:cNvSpPr>
            <a:spLocks noGrp="1"/>
          </p:cNvSpPr>
          <p:nvPr>
            <p:ph sz="half" idx="1"/>
          </p:nvPr>
        </p:nvSpPr>
        <p:spPr>
          <a:xfrm>
            <a:off x="457200" y="1759937"/>
            <a:ext cx="4038600" cy="2834686"/>
          </a:xfrm>
        </p:spPr>
        <p:txBody>
          <a:bodyPr>
            <a:normAutofit/>
          </a:bodyPr>
          <a:lstStyle/>
          <a:p>
            <a:pPr>
              <a:lnSpc>
                <a:spcPct val="90000"/>
              </a:lnSpc>
              <a:buClr>
                <a:srgbClr val="1946BA"/>
              </a:buClr>
              <a:buFont typeface="Arial" pitchFamily="34" charset="0"/>
              <a:buChar char="•"/>
            </a:pPr>
            <a:r>
              <a:rPr lang="ru-RU" sz="1500"/>
              <a:t>Обозначения:</a:t>
            </a:r>
          </a:p>
          <a:p>
            <a:pPr lvl="1">
              <a:lnSpc>
                <a:spcPct val="90000"/>
              </a:lnSpc>
              <a:buClr>
                <a:srgbClr val="1946BA"/>
              </a:buClr>
              <a:buFont typeface="Arial" pitchFamily="34" charset="0"/>
              <a:buChar char="•"/>
            </a:pPr>
            <a:r>
              <a:rPr lang="ru-RU" sz="1500"/>
              <a:t>S – множество субъектов;</a:t>
            </a:r>
          </a:p>
          <a:p>
            <a:pPr lvl="1">
              <a:lnSpc>
                <a:spcPct val="90000"/>
              </a:lnSpc>
              <a:buClr>
                <a:srgbClr val="1946BA"/>
              </a:buClr>
              <a:buFont typeface="Arial" pitchFamily="34" charset="0"/>
              <a:buChar char="•"/>
            </a:pPr>
            <a:r>
              <a:rPr lang="ru-RU" sz="1500"/>
              <a:t>O – множество объектов;</a:t>
            </a:r>
          </a:p>
          <a:p>
            <a:pPr lvl="1">
              <a:lnSpc>
                <a:spcPct val="90000"/>
              </a:lnSpc>
              <a:buClr>
                <a:srgbClr val="1946BA"/>
              </a:buClr>
              <a:buFont typeface="Arial" pitchFamily="34" charset="0"/>
              <a:buChar char="•"/>
            </a:pPr>
            <a:r>
              <a:rPr lang="ru-RU" sz="1500"/>
              <a:t>L – решётка уровней безопасности;</a:t>
            </a:r>
          </a:p>
          <a:p>
            <a:pPr lvl="1">
              <a:lnSpc>
                <a:spcPct val="90000"/>
              </a:lnSpc>
              <a:buClr>
                <a:srgbClr val="1946BA"/>
              </a:buClr>
              <a:buFont typeface="Arial" pitchFamily="34" charset="0"/>
              <a:buChar char="•"/>
            </a:pPr>
            <a:r>
              <a:rPr lang="ru-RU" sz="1500"/>
              <a:t>F:S∪O→L – функция уровня безопасности;</a:t>
            </a:r>
          </a:p>
          <a:p>
            <a:pPr lvl="1">
              <a:lnSpc>
                <a:spcPct val="90000"/>
              </a:lnSpc>
              <a:buClr>
                <a:srgbClr val="1946BA"/>
              </a:buClr>
              <a:buFont typeface="Arial" pitchFamily="34" charset="0"/>
              <a:buChar char="•"/>
            </a:pPr>
            <a:r>
              <a:rPr lang="en-US" sz="1500"/>
              <a:t>V</a:t>
            </a:r>
            <a:r>
              <a:rPr lang="ru-RU" sz="1500"/>
              <a:t>=(</a:t>
            </a:r>
            <a:r>
              <a:rPr lang="en-US" sz="1500"/>
              <a:t>F, M</a:t>
            </a:r>
            <a:r>
              <a:rPr lang="ru-RU" sz="1500"/>
              <a:t>)</a:t>
            </a:r>
            <a:r>
              <a:rPr lang="en-US" sz="1500"/>
              <a:t> – </a:t>
            </a:r>
            <a:r>
              <a:rPr lang="ru-RU" sz="1500"/>
              <a:t>множество состояний системы;</a:t>
            </a:r>
          </a:p>
          <a:p>
            <a:pPr lvl="1">
              <a:lnSpc>
                <a:spcPct val="90000"/>
              </a:lnSpc>
              <a:buClr>
                <a:srgbClr val="1946BA"/>
              </a:buClr>
              <a:buFont typeface="Arial" pitchFamily="34" charset="0"/>
              <a:buChar char="•"/>
            </a:pPr>
            <a:r>
              <a:rPr lang="ru-RU" sz="1500"/>
              <a:t>М – матрица доступа;</a:t>
            </a:r>
          </a:p>
          <a:p>
            <a:pPr lvl="1">
              <a:lnSpc>
                <a:spcPct val="90000"/>
              </a:lnSpc>
              <a:buClr>
                <a:srgbClr val="1946BA"/>
              </a:buClr>
              <a:buFont typeface="Arial" pitchFamily="34" charset="0"/>
              <a:buChar char="•"/>
            </a:pPr>
            <a:r>
              <a:rPr lang="en-US" sz="1500"/>
              <a:t>R – </a:t>
            </a:r>
            <a:r>
              <a:rPr lang="ru-RU" sz="1500"/>
              <a:t>запросы к системе;</a:t>
            </a:r>
          </a:p>
          <a:p>
            <a:pPr lvl="1">
              <a:lnSpc>
                <a:spcPct val="90000"/>
              </a:lnSpc>
              <a:buClr>
                <a:srgbClr val="1946BA"/>
              </a:buClr>
              <a:buFont typeface="Arial" pitchFamily="34" charset="0"/>
              <a:buChar char="•"/>
            </a:pPr>
            <a:r>
              <a:rPr lang="en-US" sz="1500"/>
              <a:t>T:(V×R)→V</a:t>
            </a:r>
            <a:r>
              <a:rPr lang="ru-RU" sz="1500"/>
              <a:t> – функция переходов.</a:t>
            </a:r>
            <a:endParaRPr lang="en-US" sz="1500"/>
          </a:p>
        </p:txBody>
      </p:sp>
      <p:pic>
        <p:nvPicPr>
          <p:cNvPr id="4" name="Рисунок 3" descr="БЛМ">
            <a:extLst>
              <a:ext uri="{FF2B5EF4-FFF2-40B4-BE49-F238E27FC236}">
                <a16:creationId xmlns:a16="http://schemas.microsoft.com/office/drawing/2014/main" id="{A9ACDFF1-4A00-B2ED-8EFF-778F9EB44D62}"/>
              </a:ext>
            </a:extLst>
          </p:cNvPr>
          <p:cNvPicPr>
            <a:picLocks noChangeAspect="1"/>
          </p:cNvPicPr>
          <p:nvPr/>
        </p:nvPicPr>
        <p:blipFill>
          <a:blip r:embed="rId3"/>
          <a:stretch>
            <a:fillRect/>
          </a:stretch>
        </p:blipFill>
        <p:spPr>
          <a:xfrm>
            <a:off x="4648200" y="1950555"/>
            <a:ext cx="4038600" cy="2453449"/>
          </a:xfrm>
          <a:prstGeom prst="rect">
            <a:avLst/>
          </a:prstGeom>
          <a:noFill/>
        </p:spPr>
      </p:pic>
    </p:spTree>
    <p:extLst>
      <p:ext uri="{BB962C8B-B14F-4D97-AF65-F5344CB8AC3E}">
        <p14:creationId xmlns:p14="http://schemas.microsoft.com/office/powerpoint/2010/main" val="170908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0DEBA-812D-9F7C-FC9B-804C34D30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A20FFF-E788-DB38-E7DE-CED5B79E8C72}"/>
              </a:ext>
            </a:extLst>
          </p:cNvPr>
          <p:cNvSpPr>
            <a:spLocks noGrp="1"/>
          </p:cNvSpPr>
          <p:nvPr>
            <p:ph type="title"/>
          </p:nvPr>
        </p:nvSpPr>
        <p:spPr>
          <a:xfrm>
            <a:off x="457199" y="753214"/>
            <a:ext cx="7128933" cy="620483"/>
          </a:xfrm>
        </p:spPr>
        <p:txBody>
          <a:bodyPr>
            <a:normAutofit/>
          </a:bodyPr>
          <a:lstStyle/>
          <a:p>
            <a:r>
              <a:rPr lang="ru-RU" dirty="0"/>
              <a:t>Пример применения модели (МВД)</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2B8390-D135-3A17-69FF-89C0349998EF}"/>
                  </a:ext>
                </a:extLst>
              </p:cNvPr>
              <p:cNvSpPr>
                <a:spLocks noGrp="1"/>
              </p:cNvSpPr>
              <p:nvPr>
                <p:ph sz="half" idx="1"/>
              </p:nvPr>
            </p:nvSpPr>
            <p:spPr>
              <a:xfrm>
                <a:off x="457199" y="1571965"/>
                <a:ext cx="8301567" cy="2848490"/>
              </a:xfrm>
            </p:spPr>
            <p:txBody>
              <a:bodyPr>
                <a:normAutofit fontScale="77500" lnSpcReduction="20000"/>
              </a:bodyPr>
              <a:lstStyle/>
              <a:p>
                <a:pPr>
                  <a:buClr>
                    <a:srgbClr val="1946BA"/>
                  </a:buClr>
                  <a:buFont typeface="Arial" pitchFamily="34" charset="0"/>
                  <a:buChar char="•"/>
                </a:pPr>
                <a:r>
                  <a:rPr lang="ru-RU" dirty="0"/>
                  <a:t>Объекты:</a:t>
                </a:r>
              </a:p>
              <a:p>
                <a:pPr lvl="1">
                  <a:buClr>
                    <a:srgbClr val="1946BA"/>
                  </a:buClr>
                  <a:buFont typeface="Arial" pitchFamily="34" charset="0"/>
                  <a:buChar char="•"/>
                </a:pPr>
                <a14:m>
                  <m:oMath xmlns:m="http://schemas.openxmlformats.org/officeDocument/2006/math">
                    <m:r>
                      <a:rPr lang="ru-RU" i="1" dirty="0" smtClean="0">
                        <a:latin typeface="Cambria Math" panose="02040503050406030204" pitchFamily="18" charset="0"/>
                      </a:rPr>
                      <m:t>𝑂</m:t>
                    </m:r>
                    <m:r>
                      <a:rPr lang="ru-RU" i="1" dirty="0" smtClean="0">
                        <a:latin typeface="Cambria Math" panose="02040503050406030204" pitchFamily="18" charset="0"/>
                      </a:rPr>
                      <m:t>={Общедоступные свед</m:t>
                    </m:r>
                    <m:r>
                      <a:rPr lang="ru-RU" i="1" dirty="0" err="1" smtClean="0">
                        <a:latin typeface="Cambria Math" panose="02040503050406030204" pitchFamily="18" charset="0"/>
                      </a:rPr>
                      <m:t>ения,Базы данных,</m:t>
                    </m:r>
                  </m:oMath>
                </a14:m>
                <a:br>
                  <a:rPr lang="ru-RU" dirty="0"/>
                </a:br>
                <a14:m>
                  <m:oMath xmlns:m="http://schemas.openxmlformats.org/officeDocument/2006/math">
                    <m:r>
                      <a:rPr lang="ru-RU" i="1" dirty="0">
                        <a:latin typeface="Cambria Math" panose="02040503050406030204" pitchFamily="18" charset="0"/>
                      </a:rPr>
                      <m:t>Внутренние </m:t>
                    </m:r>
                    <m:r>
                      <a:rPr lang="ru-RU" i="1" dirty="0" err="1">
                        <a:latin typeface="Cambria Math" panose="02040503050406030204" pitchFamily="18" charset="0"/>
                      </a:rPr>
                      <m:t>докуменеты</m:t>
                    </m:r>
                    <m:r>
                      <a:rPr lang="ru-RU" i="1" dirty="0">
                        <a:latin typeface="Cambria Math" panose="02040503050406030204" pitchFamily="18" charset="0"/>
                      </a:rPr>
                      <m:t> </m:t>
                    </m:r>
                    <m:r>
                      <a:rPr lang="ru-RU" i="1" dirty="0" err="1">
                        <a:latin typeface="Cambria Math" panose="02040503050406030204" pitchFamily="18" charset="0"/>
                      </a:rPr>
                      <m:t>МВД,Сведения</m:t>
                    </m:r>
                    <m:r>
                      <a:rPr lang="ru-RU" i="1" dirty="0">
                        <a:latin typeface="Cambria Math" panose="02040503050406030204" pitchFamily="18" charset="0"/>
                      </a:rPr>
                      <m:t> национальной безопасности}</m:t>
                    </m:r>
                  </m:oMath>
                </a14:m>
                <a:endParaRPr lang="ru-RU" dirty="0"/>
              </a:p>
              <a:p>
                <a:pPr>
                  <a:buClr>
                    <a:srgbClr val="1946BA"/>
                  </a:buClr>
                  <a:buFont typeface="Arial" pitchFamily="34" charset="0"/>
                  <a:buChar char="•"/>
                </a:pPr>
                <a:r>
                  <a:rPr lang="ru-RU" dirty="0"/>
                  <a:t>Субъекты:</a:t>
                </a:r>
              </a:p>
              <a:p>
                <a:pPr lvl="1">
                  <a:buClr>
                    <a:srgbClr val="1946BA"/>
                  </a:buClr>
                  <a:buFont typeface="Arial" pitchFamily="34" charset="0"/>
                  <a:buChar char="•"/>
                </a:pPr>
                <a14:m>
                  <m:oMath xmlns:m="http://schemas.openxmlformats.org/officeDocument/2006/math">
                    <m:r>
                      <a:rPr lang="ru-RU" i="1" dirty="0" smtClean="0">
                        <a:latin typeface="Cambria Math" panose="02040503050406030204" pitchFamily="18" charset="0"/>
                      </a:rPr>
                      <m:t>𝑆</m:t>
                    </m:r>
                    <m:r>
                      <a:rPr lang="ru-RU" i="1" dirty="0" smtClean="0">
                        <a:latin typeface="Cambria Math" panose="02040503050406030204" pitchFamily="18" charset="0"/>
                      </a:rPr>
                      <m:t>={Граж</m:t>
                    </m:r>
                    <m:r>
                      <a:rPr lang="ru-RU" i="1" dirty="0" err="1" smtClean="0">
                        <a:latin typeface="Cambria Math" panose="02040503050406030204" pitchFamily="18" charset="0"/>
                      </a:rPr>
                      <m:t>джанин,Рядовой сотрудн</m:t>
                    </m:r>
                    <m:r>
                      <a:rPr lang="ru-RU" i="1" dirty="0" smtClean="0">
                        <a:latin typeface="Cambria Math" panose="02040503050406030204" pitchFamily="18" charset="0"/>
                      </a:rPr>
                      <m:t>ик,</m:t>
                    </m:r>
                  </m:oMath>
                </a14:m>
                <a:br>
                  <a:rPr lang="ru-RU" dirty="0"/>
                </a:br>
                <a14:m>
                  <m:oMath xmlns:m="http://schemas.openxmlformats.org/officeDocument/2006/math">
                    <m:r>
                      <a:rPr lang="ru-RU" i="1" dirty="0">
                        <a:latin typeface="Cambria Math" panose="02040503050406030204" pitchFamily="18" charset="0"/>
                      </a:rPr>
                      <m:t>Следователь,Оперативный </m:t>
                    </m:r>
                    <m:r>
                      <a:rPr lang="ru-RU" i="1" dirty="0" err="1">
                        <a:latin typeface="Cambria Math" panose="02040503050406030204" pitchFamily="18" charset="0"/>
                      </a:rPr>
                      <m:t>сотрадник</m:t>
                    </m:r>
                    <m:r>
                      <a:rPr lang="ru-RU" i="1" dirty="0">
                        <a:latin typeface="Cambria Math" panose="02040503050406030204" pitchFamily="18" charset="0"/>
                      </a:rPr>
                      <m:t>}</m:t>
                    </m:r>
                  </m:oMath>
                </a14:m>
                <a:endParaRPr lang="ru-RU" dirty="0"/>
              </a:p>
              <a:p>
                <a:pPr>
                  <a:buClr>
                    <a:srgbClr val="1946BA"/>
                  </a:buClr>
                  <a:buFont typeface="Arial" pitchFamily="34" charset="0"/>
                  <a:buChar char="•"/>
                </a:pPr>
                <a:r>
                  <a:rPr lang="ru-RU" dirty="0"/>
                  <a:t>Решётка уровней безопасности:</a:t>
                </a:r>
              </a:p>
              <a:p>
                <a:pPr lvl="1">
                  <a:buClr>
                    <a:srgbClr val="1946BA"/>
                  </a:buClr>
                  <a:buFont typeface="Arial" pitchFamily="34" charset="0"/>
                  <a:buChar char="•"/>
                </a:pPr>
                <a14:m>
                  <m:oMath xmlns:m="http://schemas.openxmlformats.org/officeDocument/2006/math">
                    <m:r>
                      <a:rPr lang="ru-RU" i="1" dirty="0" smtClean="0">
                        <a:latin typeface="Cambria Math" panose="02040503050406030204" pitchFamily="18" charset="0"/>
                      </a:rPr>
                      <m:t>𝐿</m:t>
                    </m:r>
                    <m:r>
                      <a:rPr lang="ru-RU" i="1" dirty="0" smtClean="0">
                        <a:latin typeface="Cambria Math" panose="02040503050406030204" pitchFamily="18" charset="0"/>
                      </a:rPr>
                      <m:t>={</m:t>
                    </m:r>
                    <m:r>
                      <a:rPr lang="ru-RU" i="1" dirty="0" err="1" smtClean="0">
                        <a:latin typeface="Cambria Math" panose="02040503050406030204" pitchFamily="18" charset="0"/>
                      </a:rPr>
                      <m:t>𝑈𝑛𝑐𝑙𝑎𝑠𝑠𝑖𝑓𝑖𝑒𝑑</m:t>
                    </m:r>
                    <m:r>
                      <a:rPr lang="ru-RU" i="1" dirty="0" err="1" smtClean="0">
                        <a:latin typeface="Cambria Math" panose="02040503050406030204" pitchFamily="18" charset="0"/>
                      </a:rPr>
                      <m:t>,</m:t>
                    </m:r>
                    <m:r>
                      <a:rPr lang="ru-RU" i="1" dirty="0" err="1" smtClean="0">
                        <a:latin typeface="Cambria Math" panose="02040503050406030204" pitchFamily="18" charset="0"/>
                      </a:rPr>
                      <m:t>𝐶𝑜𝑛𝑓𝑖𝑑𝑒𝑛𝑡𝑖𝑎𝑙</m:t>
                    </m:r>
                    <m:r>
                      <a:rPr lang="ru-RU" i="1" dirty="0" err="1" smtClean="0">
                        <a:latin typeface="Cambria Math" panose="02040503050406030204" pitchFamily="18" charset="0"/>
                      </a:rPr>
                      <m:t>,</m:t>
                    </m:r>
                    <m:r>
                      <a:rPr lang="ru-RU" i="1" dirty="0" err="1" smtClean="0">
                        <a:latin typeface="Cambria Math" panose="02040503050406030204" pitchFamily="18" charset="0"/>
                      </a:rPr>
                      <m:t>𝑆𝑒𝑐𝑟𝑒𝑡</m:t>
                    </m:r>
                    <m:r>
                      <a:rPr lang="ru-RU" i="1" dirty="0" err="1" smtClean="0">
                        <a:latin typeface="Cambria Math" panose="02040503050406030204" pitchFamily="18" charset="0"/>
                      </a:rPr>
                      <m:t>,</m:t>
                    </m:r>
                    <m:r>
                      <a:rPr lang="ru-RU" i="1" dirty="0" err="1" smtClean="0">
                        <a:latin typeface="Cambria Math" panose="02040503050406030204" pitchFamily="18" charset="0"/>
                      </a:rPr>
                      <m:t>𝑇𝑜𝑝</m:t>
                    </m:r>
                    <m:r>
                      <a:rPr lang="ru-RU" i="1" dirty="0" smtClean="0">
                        <a:latin typeface="Cambria Math" panose="02040503050406030204" pitchFamily="18" charset="0"/>
                      </a:rPr>
                      <m:t> </m:t>
                    </m:r>
                    <m:r>
                      <a:rPr lang="ru-RU" i="1" dirty="0" smtClean="0">
                        <a:latin typeface="Cambria Math" panose="02040503050406030204" pitchFamily="18" charset="0"/>
                      </a:rPr>
                      <m:t>𝑆𝑒𝑐𝑟𝑒𝑡</m:t>
                    </m:r>
                    <m:r>
                      <a:rPr lang="ru-RU" i="1" dirty="0" smtClean="0">
                        <a:latin typeface="Cambria Math" panose="02040503050406030204" pitchFamily="18" charset="0"/>
                      </a:rPr>
                      <m:t>}</m:t>
                    </m:r>
                  </m:oMath>
                </a14:m>
                <a:endParaRPr lang="ru-RU" dirty="0"/>
              </a:p>
              <a:p>
                <a:pPr lvl="1">
                  <a:buClr>
                    <a:srgbClr val="1946BA"/>
                  </a:buClr>
                  <a:buFont typeface="Arial" pitchFamily="34" charset="0"/>
                  <a:buChar char="•"/>
                </a:pPr>
                <a:endParaRPr lang="en-US" dirty="0"/>
              </a:p>
            </p:txBody>
          </p:sp>
        </mc:Choice>
        <mc:Fallback>
          <p:sp>
            <p:nvSpPr>
              <p:cNvPr id="3" name="Content Placeholder 2">
                <a:extLst>
                  <a:ext uri="{FF2B5EF4-FFF2-40B4-BE49-F238E27FC236}">
                    <a16:creationId xmlns:a16="http://schemas.microsoft.com/office/drawing/2014/main" id="{0E2B8390-D135-3A17-69FF-89C0349998EF}"/>
                  </a:ext>
                </a:extLst>
              </p:cNvPr>
              <p:cNvSpPr>
                <a:spLocks noGrp="1" noRot="1" noChangeAspect="1" noMove="1" noResize="1" noEditPoints="1" noAdjustHandles="1" noChangeArrowheads="1" noChangeShapeType="1" noTextEdit="1"/>
              </p:cNvSpPr>
              <p:nvPr>
                <p:ph sz="half" idx="1"/>
              </p:nvPr>
            </p:nvSpPr>
            <p:spPr>
              <a:xfrm>
                <a:off x="457199" y="1571965"/>
                <a:ext cx="8301567" cy="2848490"/>
              </a:xfrm>
              <a:blipFill>
                <a:blip r:embed="rId3"/>
                <a:stretch>
                  <a:fillRect l="-514" t="-2784" r="-4626"/>
                </a:stretch>
              </a:blipFill>
            </p:spPr>
            <p:txBody>
              <a:bodyPr/>
              <a:lstStyle/>
              <a:p>
                <a:r>
                  <a:rPr lang="ru-RU">
                    <a:noFill/>
                  </a:rPr>
                  <a:t> </a:t>
                </a:r>
              </a:p>
            </p:txBody>
          </p:sp>
        </mc:Fallback>
      </mc:AlternateContent>
    </p:spTree>
    <p:extLst>
      <p:ext uri="{BB962C8B-B14F-4D97-AF65-F5344CB8AC3E}">
        <p14:creationId xmlns:p14="http://schemas.microsoft.com/office/powerpoint/2010/main" val="395922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ИТМО"/>
          <p:cNvPicPr>
            <a:picLocks noChangeAspect="1" noChangeArrowheads="1"/>
          </p:cNvPicPr>
          <p:nvPr/>
        </p:nvPicPr>
        <p:blipFill>
          <a:blip r:embed="rId3"/>
          <a:srcRect/>
          <a:stretch>
            <a:fillRect/>
          </a:stretch>
        </p:blipFill>
        <p:spPr bwMode="auto">
          <a:xfrm>
            <a:off x="9525" y="4181740"/>
            <a:ext cx="9150350" cy="957262"/>
          </a:xfrm>
          <a:prstGeom prst="rect">
            <a:avLst/>
          </a:prstGeom>
          <a:noFill/>
        </p:spPr>
      </p:pic>
      <p:sp>
        <p:nvSpPr>
          <p:cNvPr id="4" name="Title 3"/>
          <p:cNvSpPr>
            <a:spLocks noGrp="1"/>
          </p:cNvSpPr>
          <p:nvPr>
            <p:ph type="title"/>
          </p:nvPr>
        </p:nvSpPr>
        <p:spPr>
          <a:xfrm>
            <a:off x="5921660" y="4015847"/>
            <a:ext cx="2749360" cy="644524"/>
          </a:xfrm>
          <a:solidFill>
            <a:schemeClr val="accent1"/>
          </a:solidFill>
        </p:spPr>
        <p:txBody>
          <a:bodyPr>
            <a:noAutofit/>
          </a:bodyPr>
          <a:lstStyle/>
          <a:p>
            <a:pPr algn="r"/>
            <a:r>
              <a:rPr lang="ru-RU" sz="2400" dirty="0"/>
              <a:t>Матрица доступа</a:t>
            </a:r>
            <a:endParaRPr lang="en-US" sz="3600" dirty="0">
              <a:solidFill>
                <a:schemeClr val="bg1"/>
              </a:solidFill>
            </a:endParaRPr>
          </a:p>
        </p:txBody>
      </p:sp>
      <p:pic>
        <p:nvPicPr>
          <p:cNvPr id="1027" name="Picture 3" descr="ИТМО"/>
          <p:cNvPicPr>
            <a:picLocks noChangeAspect="1" noChangeArrowheads="1"/>
          </p:cNvPicPr>
          <p:nvPr/>
        </p:nvPicPr>
        <p:blipFill>
          <a:blip r:embed="rId4"/>
          <a:srcRect/>
          <a:stretch>
            <a:fillRect/>
          </a:stretch>
        </p:blipFill>
        <p:spPr bwMode="auto">
          <a:xfrm>
            <a:off x="3175" y="0"/>
            <a:ext cx="9163050" cy="1231900"/>
          </a:xfrm>
          <a:prstGeom prst="rect">
            <a:avLst/>
          </a:prstGeom>
          <a:noFill/>
        </p:spPr>
      </p:pic>
      <p:graphicFrame>
        <p:nvGraphicFramePr>
          <p:cNvPr id="3" name="Таблица 2">
            <a:extLst>
              <a:ext uri="{FF2B5EF4-FFF2-40B4-BE49-F238E27FC236}">
                <a16:creationId xmlns:a16="http://schemas.microsoft.com/office/drawing/2014/main" id="{BB997132-61F2-7BE2-D519-894E01339A3E}"/>
              </a:ext>
            </a:extLst>
          </p:cNvPr>
          <p:cNvGraphicFramePr>
            <a:graphicFrameLocks noGrp="1"/>
          </p:cNvGraphicFramePr>
          <p:nvPr>
            <p:extLst>
              <p:ext uri="{D42A27DB-BD31-4B8C-83A1-F6EECF244321}">
                <p14:modId xmlns:p14="http://schemas.microsoft.com/office/powerpoint/2010/main" val="2312197286"/>
              </p:ext>
            </p:extLst>
          </p:nvPr>
        </p:nvGraphicFramePr>
        <p:xfrm>
          <a:off x="128264" y="690972"/>
          <a:ext cx="8558535" cy="3301845"/>
        </p:xfrm>
        <a:graphic>
          <a:graphicData uri="http://schemas.openxmlformats.org/drawingml/2006/table">
            <a:tbl>
              <a:tblPr firstRow="1" firstCol="1" bandRow="1">
                <a:tableStyleId>{00A15C55-8517-42AA-B614-E9B94910E393}</a:tableStyleId>
              </a:tblPr>
              <a:tblGrid>
                <a:gridCol w="1711707">
                  <a:extLst>
                    <a:ext uri="{9D8B030D-6E8A-4147-A177-3AD203B41FA5}">
                      <a16:colId xmlns:a16="http://schemas.microsoft.com/office/drawing/2014/main" val="355992632"/>
                    </a:ext>
                  </a:extLst>
                </a:gridCol>
                <a:gridCol w="1711707">
                  <a:extLst>
                    <a:ext uri="{9D8B030D-6E8A-4147-A177-3AD203B41FA5}">
                      <a16:colId xmlns:a16="http://schemas.microsoft.com/office/drawing/2014/main" val="2404061017"/>
                    </a:ext>
                  </a:extLst>
                </a:gridCol>
                <a:gridCol w="1711707">
                  <a:extLst>
                    <a:ext uri="{9D8B030D-6E8A-4147-A177-3AD203B41FA5}">
                      <a16:colId xmlns:a16="http://schemas.microsoft.com/office/drawing/2014/main" val="3498876608"/>
                    </a:ext>
                  </a:extLst>
                </a:gridCol>
                <a:gridCol w="1711707">
                  <a:extLst>
                    <a:ext uri="{9D8B030D-6E8A-4147-A177-3AD203B41FA5}">
                      <a16:colId xmlns:a16="http://schemas.microsoft.com/office/drawing/2014/main" val="1291885590"/>
                    </a:ext>
                  </a:extLst>
                </a:gridCol>
                <a:gridCol w="1711707">
                  <a:extLst>
                    <a:ext uri="{9D8B030D-6E8A-4147-A177-3AD203B41FA5}">
                      <a16:colId xmlns:a16="http://schemas.microsoft.com/office/drawing/2014/main" val="3314144625"/>
                    </a:ext>
                  </a:extLst>
                </a:gridCol>
              </a:tblGrid>
              <a:tr h="1264980">
                <a:tc>
                  <a:txBody>
                    <a:bodyPr/>
                    <a:lstStyle/>
                    <a:p>
                      <a:pPr algn="ctr">
                        <a:lnSpc>
                          <a:spcPct val="120000"/>
                        </a:lnSpc>
                      </a:pPr>
                      <a:r>
                        <a:rPr lang="en-US" sz="1200" dirty="0">
                          <a:effectLst/>
                        </a:rPr>
                        <a:t>S\O</a:t>
                      </a:r>
                      <a:endParaRPr lang="ru-RU"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Общедоступные сведения</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Базы данных</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Внутренние документы МВД</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Сведения национальной безопасности</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3993082"/>
                  </a:ext>
                </a:extLst>
              </a:tr>
              <a:tr h="401250">
                <a:tc>
                  <a:txBody>
                    <a:bodyPr/>
                    <a:lstStyle/>
                    <a:p>
                      <a:pPr algn="ctr">
                        <a:lnSpc>
                          <a:spcPct val="120000"/>
                        </a:lnSpc>
                      </a:pPr>
                      <a:r>
                        <a:rPr lang="ru-RU" sz="1200">
                          <a:effectLst/>
                        </a:rPr>
                        <a:t>Гражданин</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чтение/запись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запись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запись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запись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0175013"/>
                  </a:ext>
                </a:extLst>
              </a:tr>
              <a:tr h="401250">
                <a:tc>
                  <a:txBody>
                    <a:bodyPr/>
                    <a:lstStyle/>
                    <a:p>
                      <a:pPr algn="ctr">
                        <a:lnSpc>
                          <a:spcPct val="120000"/>
                        </a:lnSpc>
                      </a:pPr>
                      <a:r>
                        <a:rPr lang="ru-RU" sz="1200">
                          <a:effectLst/>
                        </a:rPr>
                        <a:t>Рядовой сотрудник</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чтение</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чтение/запись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запись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запись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42024226"/>
                  </a:ext>
                </a:extLst>
              </a:tr>
              <a:tr h="401250">
                <a:tc>
                  <a:txBody>
                    <a:bodyPr/>
                    <a:lstStyle/>
                    <a:p>
                      <a:pPr algn="ctr">
                        <a:lnSpc>
                          <a:spcPct val="120000"/>
                        </a:lnSpc>
                      </a:pPr>
                      <a:r>
                        <a:rPr lang="ru-RU" sz="1200">
                          <a:effectLst/>
                        </a:rPr>
                        <a:t>Следователь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чтение</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чтение</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чтение/запись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запись</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2637224"/>
                  </a:ext>
                </a:extLst>
              </a:tr>
              <a:tr h="833115">
                <a:tc>
                  <a:txBody>
                    <a:bodyPr/>
                    <a:lstStyle/>
                    <a:p>
                      <a:pPr algn="ctr">
                        <a:lnSpc>
                          <a:spcPct val="120000"/>
                        </a:lnSpc>
                      </a:pPr>
                      <a:r>
                        <a:rPr lang="ru-RU" sz="1200">
                          <a:effectLst/>
                        </a:rPr>
                        <a:t>Оперативный сотрудник</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чтение</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чтение</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a:effectLst/>
                        </a:rPr>
                        <a:t>чтение</a:t>
                      </a:r>
                      <a:endPar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pPr>
                      <a:r>
                        <a:rPr lang="ru-RU" sz="1200" dirty="0">
                          <a:effectLst/>
                        </a:rPr>
                        <a:t>чтение/запись</a:t>
                      </a:r>
                      <a:endParaRPr lang="ru-RU"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1005512"/>
                  </a:ext>
                </a:extLst>
              </a:tr>
            </a:tbl>
          </a:graphicData>
        </a:graphic>
      </p:graphicFrame>
    </p:spTree>
    <p:extLst>
      <p:ext uri="{BB962C8B-B14F-4D97-AF65-F5344CB8AC3E}">
        <p14:creationId xmlns:p14="http://schemas.microsoft.com/office/powerpoint/2010/main" val="144774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BLP">
            <a:extLst>
              <a:ext uri="{FF2B5EF4-FFF2-40B4-BE49-F238E27FC236}">
                <a16:creationId xmlns:a16="http://schemas.microsoft.com/office/drawing/2014/main" id="{6B55310E-A406-84C6-0049-6DB8615425C3}"/>
              </a:ext>
            </a:extLst>
          </p:cNvPr>
          <p:cNvPicPr>
            <a:picLocks noChangeAspect="1"/>
          </p:cNvPicPr>
          <p:nvPr/>
        </p:nvPicPr>
        <p:blipFill>
          <a:blip r:embed="rId3"/>
          <a:srcRect l="8518" t="17577" r="11481" b="2003"/>
          <a:stretch/>
        </p:blipFill>
        <p:spPr>
          <a:xfrm>
            <a:off x="1601256" y="698499"/>
            <a:ext cx="5827837" cy="3865033"/>
          </a:xfrm>
          <a:prstGeom prst="rect">
            <a:avLst/>
          </a:prstGeom>
        </p:spPr>
      </p:pic>
      <p:sp>
        <p:nvSpPr>
          <p:cNvPr id="6" name="Заголовок 5">
            <a:extLst>
              <a:ext uri="{FF2B5EF4-FFF2-40B4-BE49-F238E27FC236}">
                <a16:creationId xmlns:a16="http://schemas.microsoft.com/office/drawing/2014/main" id="{6B30996D-C09C-3661-4D3F-4329843992AB}"/>
              </a:ext>
            </a:extLst>
          </p:cNvPr>
          <p:cNvSpPr>
            <a:spLocks noGrp="1"/>
          </p:cNvSpPr>
          <p:nvPr>
            <p:ph type="title"/>
          </p:nvPr>
        </p:nvSpPr>
        <p:spPr>
          <a:xfrm>
            <a:off x="457200" y="-620483"/>
            <a:ext cx="8229600" cy="620483"/>
          </a:xfrm>
        </p:spPr>
        <p:txBody>
          <a:bodyPr vert="horz" lIns="91440" tIns="45720" rIns="91440" bIns="45720" rtlCol="0" anchor="b">
            <a:normAutofit/>
          </a:bodyPr>
          <a:lstStyle/>
          <a:p>
            <a:r>
              <a:rPr lang="en-US" dirty="0"/>
              <a:t>BLP</a:t>
            </a:r>
            <a:endParaRPr lang="ru-RU" dirty="0"/>
          </a:p>
        </p:txBody>
      </p:sp>
    </p:spTree>
    <p:extLst>
      <p:ext uri="{BB962C8B-B14F-4D97-AF65-F5344CB8AC3E}">
        <p14:creationId xmlns:p14="http://schemas.microsoft.com/office/powerpoint/2010/main" val="229047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CD112-A964-991F-CEC7-C75AD1337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66F17E-86F3-5AD8-F803-7F8D6358E702}"/>
              </a:ext>
            </a:extLst>
          </p:cNvPr>
          <p:cNvSpPr>
            <a:spLocks noGrp="1"/>
          </p:cNvSpPr>
          <p:nvPr>
            <p:ph type="title"/>
          </p:nvPr>
        </p:nvSpPr>
        <p:spPr>
          <a:xfrm>
            <a:off x="457199" y="753214"/>
            <a:ext cx="7128933" cy="620483"/>
          </a:xfrm>
        </p:spPr>
        <p:txBody>
          <a:bodyPr>
            <a:normAutofit/>
          </a:bodyPr>
          <a:lstStyle/>
          <a:p>
            <a:r>
              <a:rPr lang="ru-RU" dirty="0"/>
              <a:t>Недостатки модели Белла и Лападулы</a:t>
            </a:r>
            <a:endParaRPr lang="en-US" dirty="0"/>
          </a:p>
        </p:txBody>
      </p:sp>
      <p:sp>
        <p:nvSpPr>
          <p:cNvPr id="3" name="Content Placeholder 2">
            <a:extLst>
              <a:ext uri="{FF2B5EF4-FFF2-40B4-BE49-F238E27FC236}">
                <a16:creationId xmlns:a16="http://schemas.microsoft.com/office/drawing/2014/main" id="{AF115C71-4743-7AC8-3292-BF0C90B4AE5D}"/>
              </a:ext>
            </a:extLst>
          </p:cNvPr>
          <p:cNvSpPr>
            <a:spLocks noGrp="1"/>
          </p:cNvSpPr>
          <p:nvPr>
            <p:ph sz="half" idx="1"/>
          </p:nvPr>
        </p:nvSpPr>
        <p:spPr>
          <a:xfrm>
            <a:off x="457199" y="1571965"/>
            <a:ext cx="8301567" cy="2848490"/>
          </a:xfrm>
        </p:spPr>
        <p:txBody>
          <a:bodyPr>
            <a:normAutofit fontScale="77500" lnSpcReduction="20000"/>
          </a:bodyPr>
          <a:lstStyle/>
          <a:p>
            <a:pPr>
              <a:buClr>
                <a:srgbClr val="1946BA"/>
              </a:buClr>
              <a:buFont typeface="Arial" pitchFamily="34" charset="0"/>
              <a:buChar char="•"/>
            </a:pPr>
            <a:r>
              <a:rPr lang="ru-RU" dirty="0"/>
              <a:t>Жёсткость правил доступа:</a:t>
            </a:r>
          </a:p>
          <a:p>
            <a:pPr lvl="1">
              <a:buClr>
                <a:srgbClr val="1946BA"/>
              </a:buClr>
              <a:buFont typeface="Arial" pitchFamily="34" charset="0"/>
              <a:buChar char="•"/>
            </a:pPr>
            <a:r>
              <a:rPr lang="ru-RU" dirty="0"/>
              <a:t>Трудности в передаче данных между уровнями безопасности.</a:t>
            </a:r>
          </a:p>
          <a:p>
            <a:pPr>
              <a:buClr>
                <a:srgbClr val="1946BA"/>
              </a:buClr>
              <a:buFont typeface="Arial" pitchFamily="34" charset="0"/>
              <a:buChar char="•"/>
            </a:pPr>
            <a:r>
              <a:rPr lang="ru-RU" dirty="0"/>
              <a:t>Отсутствие поддержки многоуровневых данных:</a:t>
            </a:r>
          </a:p>
          <a:p>
            <a:pPr lvl="1">
              <a:buClr>
                <a:srgbClr val="1946BA"/>
              </a:buClr>
              <a:buFont typeface="Arial" pitchFamily="34" charset="0"/>
              <a:buChar char="•"/>
            </a:pPr>
            <a:r>
              <a:rPr lang="ru-RU" dirty="0"/>
              <a:t>Проблемы с документами, содержащими данные разных уровней секретности.</a:t>
            </a:r>
          </a:p>
          <a:p>
            <a:pPr>
              <a:buClr>
                <a:srgbClr val="1946BA"/>
              </a:buClr>
              <a:buFont typeface="Arial" pitchFamily="34" charset="0"/>
              <a:buChar char="•"/>
            </a:pPr>
            <a:r>
              <a:rPr lang="ru-RU" dirty="0"/>
              <a:t>Уязвимость доверенных субъектов:</a:t>
            </a:r>
          </a:p>
          <a:p>
            <a:pPr lvl="1">
              <a:buClr>
                <a:srgbClr val="1946BA"/>
              </a:buClr>
              <a:buFont typeface="Arial" pitchFamily="34" charset="0"/>
              <a:buChar char="•"/>
            </a:pPr>
            <a:r>
              <a:rPr lang="ru-RU" dirty="0"/>
              <a:t>Доверенные субъекты могут быть скомпрометированы.</a:t>
            </a:r>
          </a:p>
          <a:p>
            <a:pPr>
              <a:buClr>
                <a:srgbClr val="1946BA"/>
              </a:buClr>
              <a:buFont typeface="Arial" pitchFamily="34" charset="0"/>
              <a:buChar char="•"/>
            </a:pPr>
            <a:r>
              <a:rPr lang="ru-RU" dirty="0"/>
              <a:t>Сложность управления доступом:</a:t>
            </a:r>
          </a:p>
          <a:p>
            <a:pPr lvl="1">
              <a:buClr>
                <a:srgbClr val="1946BA"/>
              </a:buClr>
              <a:buFont typeface="Arial" pitchFamily="34" charset="0"/>
              <a:buChar char="•"/>
            </a:pPr>
            <a:r>
              <a:rPr lang="ru-RU" dirty="0"/>
              <a:t>Множество уровней безопасности увеличивает сложность и вероятность ошибок.</a:t>
            </a:r>
            <a:endParaRPr lang="en-US" dirty="0"/>
          </a:p>
        </p:txBody>
      </p:sp>
    </p:spTree>
    <p:extLst>
      <p:ext uri="{BB962C8B-B14F-4D97-AF65-F5344CB8AC3E}">
        <p14:creationId xmlns:p14="http://schemas.microsoft.com/office/powerpoint/2010/main" val="32802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8385B-78B9-9041-853F-C53A19152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4C6C5-7414-9129-9009-16BC43BB0516}"/>
              </a:ext>
            </a:extLst>
          </p:cNvPr>
          <p:cNvSpPr>
            <a:spLocks noGrp="1"/>
          </p:cNvSpPr>
          <p:nvPr>
            <p:ph type="title"/>
          </p:nvPr>
        </p:nvSpPr>
        <p:spPr>
          <a:xfrm>
            <a:off x="457199" y="753214"/>
            <a:ext cx="7128933" cy="620483"/>
          </a:xfrm>
        </p:spPr>
        <p:txBody>
          <a:bodyPr>
            <a:normAutofit/>
          </a:bodyPr>
          <a:lstStyle/>
          <a:p>
            <a:r>
              <a:rPr lang="ru-RU" dirty="0"/>
              <a:t>Заключение</a:t>
            </a:r>
            <a:endParaRPr lang="en-US" dirty="0"/>
          </a:p>
        </p:txBody>
      </p:sp>
      <p:sp>
        <p:nvSpPr>
          <p:cNvPr id="3" name="Content Placeholder 2">
            <a:extLst>
              <a:ext uri="{FF2B5EF4-FFF2-40B4-BE49-F238E27FC236}">
                <a16:creationId xmlns:a16="http://schemas.microsoft.com/office/drawing/2014/main" id="{2075BEF2-2C67-DCA9-40AB-6AE8CFC49EEF}"/>
              </a:ext>
            </a:extLst>
          </p:cNvPr>
          <p:cNvSpPr>
            <a:spLocks noGrp="1"/>
          </p:cNvSpPr>
          <p:nvPr>
            <p:ph sz="half" idx="1"/>
          </p:nvPr>
        </p:nvSpPr>
        <p:spPr>
          <a:xfrm>
            <a:off x="457199" y="1571965"/>
            <a:ext cx="8301567" cy="2848490"/>
          </a:xfrm>
        </p:spPr>
        <p:txBody>
          <a:bodyPr>
            <a:normAutofit fontScale="92500" lnSpcReduction="20000"/>
          </a:bodyPr>
          <a:lstStyle/>
          <a:p>
            <a:pPr>
              <a:buClr>
                <a:srgbClr val="1946BA"/>
              </a:buClr>
              <a:buFont typeface="Arial" pitchFamily="34" charset="0"/>
              <a:buChar char="•"/>
            </a:pPr>
            <a:r>
              <a:rPr lang="ru-RU" dirty="0"/>
              <a:t>Выводы:</a:t>
            </a:r>
          </a:p>
          <a:p>
            <a:pPr lvl="1">
              <a:buClr>
                <a:srgbClr val="1946BA"/>
              </a:buClr>
              <a:buFont typeface="Arial" pitchFamily="34" charset="0"/>
              <a:buChar char="•"/>
            </a:pPr>
            <a:r>
              <a:rPr lang="ru-RU" dirty="0"/>
              <a:t>Мандатное управление доступом предотвращает утечку информации и обеспечивает защиту конфиденциальных данных. </a:t>
            </a:r>
          </a:p>
          <a:p>
            <a:pPr>
              <a:buClr>
                <a:srgbClr val="1946BA"/>
              </a:buClr>
              <a:buFont typeface="Arial" pitchFamily="34" charset="0"/>
              <a:buChar char="•"/>
            </a:pPr>
            <a:r>
              <a:rPr lang="ru-RU" dirty="0"/>
              <a:t>Стоит отметить:</a:t>
            </a:r>
          </a:p>
          <a:p>
            <a:pPr lvl="1">
              <a:buClr>
                <a:srgbClr val="1946BA"/>
              </a:buClr>
              <a:buFont typeface="Arial" pitchFamily="34" charset="0"/>
              <a:buChar char="•"/>
            </a:pPr>
            <a:r>
              <a:rPr lang="ru-RU" dirty="0"/>
              <a:t>Удаленные чтения могут быть ограничены для предотвращения утечек данных.</a:t>
            </a:r>
          </a:p>
          <a:p>
            <a:pPr lvl="1">
              <a:buClr>
                <a:srgbClr val="1946BA"/>
              </a:buClr>
              <a:buFont typeface="Arial" pitchFamily="34" charset="0"/>
              <a:buChar char="•"/>
            </a:pPr>
            <a:r>
              <a:rPr lang="ru-RU" dirty="0"/>
              <a:t>Дополнительные средства защиты требуются для доверенных субъектов.</a:t>
            </a:r>
          </a:p>
          <a:p>
            <a:pPr lvl="1">
              <a:buClr>
                <a:srgbClr val="1946BA"/>
              </a:buClr>
              <a:buFont typeface="Arial" pitchFamily="34" charset="0"/>
              <a:buChar char="•"/>
            </a:pPr>
            <a:endParaRPr lang="en-US" dirty="0"/>
          </a:p>
        </p:txBody>
      </p:sp>
    </p:spTree>
    <p:extLst>
      <p:ext uri="{BB962C8B-B14F-4D97-AF65-F5344CB8AC3E}">
        <p14:creationId xmlns:p14="http://schemas.microsoft.com/office/powerpoint/2010/main" val="71330041"/>
      </p:ext>
    </p:extLst>
  </p:cSld>
  <p:clrMapOvr>
    <a:masterClrMapping/>
  </p:clrMapOvr>
</p:sld>
</file>

<file path=ppt/theme/theme1.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Другая 1">
      <a:dk1>
        <a:sysClr val="windowText" lastClr="000000"/>
      </a:dk1>
      <a:lt1>
        <a:sysClr val="window" lastClr="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4734</TotalTime>
  <Words>1743</Words>
  <Application>Microsoft Office PowerPoint</Application>
  <PresentationFormat>Экран (16:9)</PresentationFormat>
  <Paragraphs>126</Paragraphs>
  <Slides>10</Slides>
  <Notes>10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10</vt:i4>
      </vt:variant>
    </vt:vector>
  </HeadingPairs>
  <TitlesOfParts>
    <vt:vector size="16" baseType="lpstr">
      <vt:lpstr>Arial</vt:lpstr>
      <vt:lpstr>Calibri</vt:lpstr>
      <vt:lpstr>Cambria Math</vt:lpstr>
      <vt:lpstr>Times New Roman</vt:lpstr>
      <vt:lpstr>Cover</vt:lpstr>
      <vt:lpstr>1_Cover</vt:lpstr>
      <vt:lpstr>Модель безопасности  Белла и Лападулы</vt:lpstr>
      <vt:lpstr>Мандатное управление доступом (MAC)</vt:lpstr>
      <vt:lpstr>Модель Белла и Лападулы (БЛМ)</vt:lpstr>
      <vt:lpstr>Формализация модели Белла и Лападулы</vt:lpstr>
      <vt:lpstr>Пример применения модели (МВД)</vt:lpstr>
      <vt:lpstr>Матрица доступа</vt:lpstr>
      <vt:lpstr>BLP</vt:lpstr>
      <vt:lpstr>Недостатки модели Белла и Лападулы</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c:creator>
  <cp:lastModifiedBy>Суханкулиев Мухаммет</cp:lastModifiedBy>
  <cp:revision>73</cp:revision>
  <dcterms:created xsi:type="dcterms:W3CDTF">2014-06-27T12:30:22Z</dcterms:created>
  <dcterms:modified xsi:type="dcterms:W3CDTF">2024-11-18T19:46:27Z</dcterms:modified>
</cp:coreProperties>
</file>