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60E0F-8C3D-4867-8971-0FC65A6D664B}" type="datetimeFigureOut">
              <a:rPr lang="ru-RU" smtClean="0"/>
              <a:t>17.04.2023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91B71-AE6F-4364-88A4-F0DAA67BC723}" type="slidenum">
              <a:rPr lang="ru-RU" smtClean="0"/>
              <a:t>‹#›</a:t>
            </a:fld>
            <a:endParaRPr lang="ru-RU"/>
          </a:p>
        </p:txBody>
      </p:sp>
    </p:spTree>
    <p:extLst>
      <p:ext uri="{BB962C8B-B14F-4D97-AF65-F5344CB8AC3E}">
        <p14:creationId xmlns:p14="http://schemas.microsoft.com/office/powerpoint/2010/main" val="32027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FA91B71-AE6F-4364-88A4-F0DAA67BC723}" type="slidenum">
              <a:rPr lang="ru-RU" smtClean="0"/>
              <a:t>1</a:t>
            </a:fld>
            <a:endParaRPr lang="ru-RU"/>
          </a:p>
        </p:txBody>
      </p:sp>
    </p:spTree>
    <p:extLst>
      <p:ext uri="{BB962C8B-B14F-4D97-AF65-F5344CB8AC3E}">
        <p14:creationId xmlns:p14="http://schemas.microsoft.com/office/powerpoint/2010/main" val="412683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FA91B71-AE6F-4364-88A4-F0DAA67BC723}" type="slidenum">
              <a:rPr lang="ru-RU" smtClean="0"/>
              <a:t>8</a:t>
            </a:fld>
            <a:endParaRPr lang="ru-RU"/>
          </a:p>
        </p:txBody>
      </p:sp>
    </p:spTree>
    <p:extLst>
      <p:ext uri="{BB962C8B-B14F-4D97-AF65-F5344CB8AC3E}">
        <p14:creationId xmlns:p14="http://schemas.microsoft.com/office/powerpoint/2010/main" val="153983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FF2D8F-A518-1CBC-0B1C-1672F3BCE1B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BBBADE5-9AAC-DCD2-CDB2-9F71AE8E9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E1162A4-75D7-B6A2-99B3-C661D6F52B73}"/>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0F1B2560-7AAB-E8F4-2D1A-8DE2359449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56DF14-D90C-60C1-50A1-39E177C0BE02}"/>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389618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C34124-3CC5-544E-FF0F-06DB2CF3B1C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8C985CB-D655-548A-E745-A9EE0213661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E06C3D6-60B2-F078-B629-BF0252A44907}"/>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CCCDDF15-61D0-6C4E-4BCE-BF605CBB9C0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DFD099-E120-9D9E-9FF0-FBE49E51E24E}"/>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14102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2D33D3E-4487-5C03-DCD2-8904341D647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06006A9-473D-3CBA-4198-BC405B23A08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752523-9ECD-5C78-F237-B691E5C34EB7}"/>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901C0D31-4455-4243-5F53-6AC67D65157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EE04CBC-3035-2BC2-5329-EF696AC192B6}"/>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04869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004468-C670-7028-5A9A-B3BDCFBC909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F305E08-9056-5F81-CB7B-CBA3B31D1C9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880617-1E97-9F42-563E-8691159BDB51}"/>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47665FB8-0898-5FC7-D46D-B1DC79C201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BDDA37-A6B3-5C4A-B197-9A6379BBB3CE}"/>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380312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3BEEF6-1D83-2224-C380-946D5118501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6AD4C36-AAA5-BC65-5AD1-17DC6B5B8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DF7DA0B-8EA7-4C4B-548F-829BD33E40EC}"/>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0745086E-56F0-D6D7-0679-FCC7E8F1ECF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3A19B9-A1D4-5198-6AA8-6A37E68E0D22}"/>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01094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2E7A9-A413-7E28-7F09-92F07FE747C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EF37034-BE29-DD03-9E4F-EB183F0AE2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90BFADA-5F71-59D1-A895-F6629C5E624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06314D8-E1B8-BE0F-56AD-F3E6F4BD1C02}"/>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6" name="Нижний колонтитул 5">
            <a:extLst>
              <a:ext uri="{FF2B5EF4-FFF2-40B4-BE49-F238E27FC236}">
                <a16:creationId xmlns:a16="http://schemas.microsoft.com/office/drawing/2014/main" id="{4726AA9B-C080-A43B-9A03-F8450AC8BE4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A3830E6-A415-4F8F-DFAC-B4758823EB5A}"/>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349782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FCA0BD-018E-BDBE-1C93-0C462BDD1D0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92D6A5B-8702-64C2-651C-6C97B9C2A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1D9CE18-1A40-CF6A-EE8A-64B5BA745C0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FA9B900-1C4E-5767-8DF9-550845425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6A25C08-BC6C-1D3A-909F-25A72271388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332ED67-526A-1CF0-90F7-9C04337988DF}"/>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8" name="Нижний колонтитул 7">
            <a:extLst>
              <a:ext uri="{FF2B5EF4-FFF2-40B4-BE49-F238E27FC236}">
                <a16:creationId xmlns:a16="http://schemas.microsoft.com/office/drawing/2014/main" id="{CAC9CE94-9FF8-2A78-5129-9C76F5777C7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D1EB862-0DB0-88C5-08B2-B0860BCF9FB9}"/>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01936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E51ED-2389-3015-D4A7-4DA00C699C9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0FCAB91-F01D-3F05-EE85-84BF3606F8B6}"/>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4" name="Нижний колонтитул 3">
            <a:extLst>
              <a:ext uri="{FF2B5EF4-FFF2-40B4-BE49-F238E27FC236}">
                <a16:creationId xmlns:a16="http://schemas.microsoft.com/office/drawing/2014/main" id="{BE5AEB54-E1E3-9E9F-DC11-C8362E5F2E7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E94A820-2F56-F1CE-AE6D-E4B09E0AEF8B}"/>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288231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CD8F720-E926-F324-0ABB-5771B8AA1CA6}"/>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3" name="Нижний колонтитул 2">
            <a:extLst>
              <a:ext uri="{FF2B5EF4-FFF2-40B4-BE49-F238E27FC236}">
                <a16:creationId xmlns:a16="http://schemas.microsoft.com/office/drawing/2014/main" id="{F626064F-C0DD-51E3-340D-AA77A527672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DA7B88F-3EF7-9E21-0B30-C628F63A6160}"/>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86859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A98722-1762-2F4D-8486-ADD4E692938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DB39ABA-DC33-C840-DE1B-0D492E58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10017FA-CC01-1F7C-6585-AAD4FF842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802C4B0-588D-D9AE-D1DA-EA1ACC79ECEC}"/>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6" name="Нижний колонтитул 5">
            <a:extLst>
              <a:ext uri="{FF2B5EF4-FFF2-40B4-BE49-F238E27FC236}">
                <a16:creationId xmlns:a16="http://schemas.microsoft.com/office/drawing/2014/main" id="{89237DDA-F2AB-5890-AC59-642F9300131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2DD0A9-4D6E-62B0-3415-666890C83CF6}"/>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171478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7E5C5B-2D1E-9287-1277-4FFE221788E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34D2E9A-6ABA-246E-14BB-7031FF194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C5DD359-1FBF-3BCD-369A-E7073D1AF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E2E54A-642A-A1CD-1967-81A232B82FD4}"/>
              </a:ext>
            </a:extLst>
          </p:cNvPr>
          <p:cNvSpPr>
            <a:spLocks noGrp="1"/>
          </p:cNvSpPr>
          <p:nvPr>
            <p:ph type="dt" sz="half" idx="10"/>
          </p:nvPr>
        </p:nvSpPr>
        <p:spPr/>
        <p:txBody>
          <a:bodyPr/>
          <a:lstStyle/>
          <a:p>
            <a:fld id="{2B21ED15-2F63-4CD6-AE58-7196303DC1DF}" type="datetimeFigureOut">
              <a:rPr lang="ru-RU" smtClean="0"/>
              <a:t>17.04.2023</a:t>
            </a:fld>
            <a:endParaRPr lang="ru-RU"/>
          </a:p>
        </p:txBody>
      </p:sp>
      <p:sp>
        <p:nvSpPr>
          <p:cNvPr id="6" name="Нижний колонтитул 5">
            <a:extLst>
              <a:ext uri="{FF2B5EF4-FFF2-40B4-BE49-F238E27FC236}">
                <a16:creationId xmlns:a16="http://schemas.microsoft.com/office/drawing/2014/main" id="{3B55DC30-A3B3-3C3F-B1A9-9ED289E1420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206B4E8-7256-6A24-B45B-39481566B079}"/>
              </a:ext>
            </a:extLst>
          </p:cNvPr>
          <p:cNvSpPr>
            <a:spLocks noGrp="1"/>
          </p:cNvSpPr>
          <p:nvPr>
            <p:ph type="sldNum" sz="quarter" idx="12"/>
          </p:nvPr>
        </p:nvSpPr>
        <p:spPr/>
        <p:txBody>
          <a:bodyPr/>
          <a:lstStyle/>
          <a:p>
            <a:fld id="{F0AB6EBA-78E1-46E2-8BED-11395D5DC8D5}" type="slidenum">
              <a:rPr lang="ru-RU" smtClean="0"/>
              <a:t>‹#›</a:t>
            </a:fld>
            <a:endParaRPr lang="ru-RU"/>
          </a:p>
        </p:txBody>
      </p:sp>
    </p:spTree>
    <p:extLst>
      <p:ext uri="{BB962C8B-B14F-4D97-AF65-F5344CB8AC3E}">
        <p14:creationId xmlns:p14="http://schemas.microsoft.com/office/powerpoint/2010/main" val="90973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CA062C-A0AD-5FE2-6A10-8FF9DC66C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658A934-25CF-7B3D-C18F-E855DA146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94203A-0CB0-C3C1-1702-22A74B305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1ED15-2F63-4CD6-AE58-7196303DC1DF}" type="datetimeFigureOut">
              <a:rPr lang="ru-RU" smtClean="0"/>
              <a:t>17.04.2023</a:t>
            </a:fld>
            <a:endParaRPr lang="ru-RU"/>
          </a:p>
        </p:txBody>
      </p:sp>
      <p:sp>
        <p:nvSpPr>
          <p:cNvPr id="5" name="Нижний колонтитул 4">
            <a:extLst>
              <a:ext uri="{FF2B5EF4-FFF2-40B4-BE49-F238E27FC236}">
                <a16:creationId xmlns:a16="http://schemas.microsoft.com/office/drawing/2014/main" id="{3E0E8F89-324F-8232-23F2-435998CD8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DC5FA33-72E6-8A4C-3CB8-19D25F07D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B6EBA-78E1-46E2-8BED-11395D5DC8D5}" type="slidenum">
              <a:rPr lang="ru-RU" smtClean="0"/>
              <a:t>‹#›</a:t>
            </a:fld>
            <a:endParaRPr lang="ru-RU"/>
          </a:p>
        </p:txBody>
      </p:sp>
    </p:spTree>
    <p:extLst>
      <p:ext uri="{BB962C8B-B14F-4D97-AF65-F5344CB8AC3E}">
        <p14:creationId xmlns:p14="http://schemas.microsoft.com/office/powerpoint/2010/main" val="10915863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5DE80-938A-229B-C6F0-E3C7E6D58189}"/>
              </a:ext>
            </a:extLst>
          </p:cNvPr>
          <p:cNvSpPr>
            <a:spLocks noGrp="1"/>
          </p:cNvSpPr>
          <p:nvPr>
            <p:ph type="ctrTitle"/>
          </p:nvPr>
        </p:nvSpPr>
        <p:spPr>
          <a:xfrm>
            <a:off x="1405247" y="671101"/>
            <a:ext cx="9144000" cy="2387600"/>
          </a:xfrm>
        </p:spPr>
        <p:txBody>
          <a:bodyPr/>
          <a:lstStyle/>
          <a:p>
            <a:endParaRPr lang="ru-RU" dirty="0"/>
          </a:p>
        </p:txBody>
      </p:sp>
      <p:sp>
        <p:nvSpPr>
          <p:cNvPr id="3" name="Подзаголовок 2">
            <a:extLst>
              <a:ext uri="{FF2B5EF4-FFF2-40B4-BE49-F238E27FC236}">
                <a16:creationId xmlns:a16="http://schemas.microsoft.com/office/drawing/2014/main" id="{C3EB6765-735F-91F2-F87F-73D73E9BE691}"/>
              </a:ext>
            </a:extLst>
          </p:cNvPr>
          <p:cNvSpPr>
            <a:spLocks noGrp="1"/>
          </p:cNvSpPr>
          <p:nvPr>
            <p:ph type="subTitle" idx="1"/>
          </p:nvPr>
        </p:nvSpPr>
        <p:spPr/>
        <p:txBody>
          <a:bodyPr/>
          <a:lstStyle/>
          <a:p>
            <a:endParaRPr lang="ru-RU"/>
          </a:p>
        </p:txBody>
      </p:sp>
      <p:pic>
        <p:nvPicPr>
          <p:cNvPr id="1028" name="Picture 4" descr="A Beginner's Guide to Git: All You Need To Know - 20i">
            <a:extLst>
              <a:ext uri="{FF2B5EF4-FFF2-40B4-BE49-F238E27FC236}">
                <a16:creationId xmlns:a16="http://schemas.microsoft.com/office/drawing/2014/main" id="{631F544A-EC2E-06D5-C10C-A611841F4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46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F2C0ADD-B277-B998-9473-FCB2EA4F8776}"/>
              </a:ext>
            </a:extLst>
          </p:cNvPr>
          <p:cNvPicPr>
            <a:picLocks noChangeAspect="1"/>
          </p:cNvPicPr>
          <p:nvPr/>
        </p:nvPicPr>
        <p:blipFill>
          <a:blip r:embed="rId2"/>
          <a:stretch>
            <a:fillRect/>
          </a:stretch>
        </p:blipFill>
        <p:spPr>
          <a:xfrm>
            <a:off x="104665" y="18817"/>
            <a:ext cx="3353268" cy="3343742"/>
          </a:xfrm>
          <a:prstGeom prst="rect">
            <a:avLst/>
          </a:prstGeom>
        </p:spPr>
      </p:pic>
      <p:sp>
        <p:nvSpPr>
          <p:cNvPr id="2" name="Заголовок 1">
            <a:extLst>
              <a:ext uri="{FF2B5EF4-FFF2-40B4-BE49-F238E27FC236}">
                <a16:creationId xmlns:a16="http://schemas.microsoft.com/office/drawing/2014/main" id="{062A6F08-B494-38F0-2631-6D9939C69210}"/>
              </a:ext>
            </a:extLst>
          </p:cNvPr>
          <p:cNvSpPr>
            <a:spLocks noGrp="1"/>
          </p:cNvSpPr>
          <p:nvPr>
            <p:ph type="title"/>
          </p:nvPr>
        </p:nvSpPr>
        <p:spPr/>
        <p:txBody>
          <a:bodyPr>
            <a:normAutofit/>
          </a:bodyPr>
          <a:lstStyle/>
          <a:p>
            <a:pPr algn="ctr"/>
            <a:r>
              <a:rPr lang="en-US" sz="6000" dirty="0">
                <a:latin typeface="Yu Gothic UI Semibold" panose="020B0700000000000000" pitchFamily="34" charset="-128"/>
                <a:ea typeface="Yu Gothic UI Semibold" panose="020B0700000000000000" pitchFamily="34" charset="-128"/>
              </a:rPr>
              <a:t>GIT</a:t>
            </a:r>
            <a:endParaRPr lang="ru-RU" sz="6000" dirty="0">
              <a:latin typeface="Yu Gothic UI Semibold" panose="020B0700000000000000" pitchFamily="34" charset="-128"/>
              <a:ea typeface="Yu Gothic UI Semibold" panose="020B0700000000000000" pitchFamily="34" charset="-128"/>
            </a:endParaRPr>
          </a:p>
        </p:txBody>
      </p:sp>
      <p:sp>
        <p:nvSpPr>
          <p:cNvPr id="3" name="Объект 2">
            <a:extLst>
              <a:ext uri="{FF2B5EF4-FFF2-40B4-BE49-F238E27FC236}">
                <a16:creationId xmlns:a16="http://schemas.microsoft.com/office/drawing/2014/main" id="{2CD21DE2-9273-1F12-F509-FFEEAB19BE70}"/>
              </a:ext>
            </a:extLst>
          </p:cNvPr>
          <p:cNvSpPr>
            <a:spLocks noGrp="1"/>
          </p:cNvSpPr>
          <p:nvPr>
            <p:ph idx="1"/>
          </p:nvPr>
        </p:nvSpPr>
        <p:spPr>
          <a:xfrm>
            <a:off x="1812758" y="2036996"/>
            <a:ext cx="9541040" cy="4139967"/>
          </a:xfrm>
        </p:spPr>
        <p:txBody>
          <a:bodyPr>
            <a:normAutofit/>
          </a:bodyPr>
          <a:lstStyle/>
          <a:p>
            <a:pPr algn="ctr"/>
            <a:r>
              <a:rPr lang="en-US" dirty="0"/>
              <a:t>GIT</a:t>
            </a:r>
            <a:r>
              <a:rPr lang="ru-RU" dirty="0"/>
              <a:t> - это бесплатная распределенная система контроля версий с открытым </a:t>
            </a:r>
            <a:r>
              <a:rPr lang="en-US" dirty="0"/>
              <a:t>	</a:t>
            </a:r>
            <a:r>
              <a:rPr lang="ru-RU" dirty="0"/>
              <a:t>исходным кодом, предназначенная для быстрой и эффективной обработки любых проектов, от небольших до очень крупных.</a:t>
            </a:r>
            <a:r>
              <a:rPr lang="en-US" dirty="0"/>
              <a:t> </a:t>
            </a:r>
            <a:r>
              <a:rPr lang="ru-RU" dirty="0"/>
              <a:t>Он прост в освоении и занимает совсем немного места при молниеносной производительности. Он превосходит такие инструменты SCM, как Subversion, CVS, Perforce и ClearCase, благодаря таким функциям, как дешевое локальное ветвление, удобные промежуточные области и множество рабочих процессов.</a:t>
            </a:r>
          </a:p>
        </p:txBody>
      </p:sp>
    </p:spTree>
    <p:extLst>
      <p:ext uri="{BB962C8B-B14F-4D97-AF65-F5344CB8AC3E}">
        <p14:creationId xmlns:p14="http://schemas.microsoft.com/office/powerpoint/2010/main" val="65868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99937A8-F330-0A62-15D8-E30C86E8B670}"/>
              </a:ext>
            </a:extLst>
          </p:cNvPr>
          <p:cNvPicPr>
            <a:picLocks noChangeAspect="1"/>
          </p:cNvPicPr>
          <p:nvPr/>
        </p:nvPicPr>
        <p:blipFill>
          <a:blip r:embed="rId2"/>
          <a:stretch>
            <a:fillRect/>
          </a:stretch>
        </p:blipFill>
        <p:spPr>
          <a:xfrm>
            <a:off x="10048576" y="0"/>
            <a:ext cx="2143424" cy="2143424"/>
          </a:xfrm>
          <a:prstGeom prst="rect">
            <a:avLst/>
          </a:prstGeom>
        </p:spPr>
      </p:pic>
      <p:sp>
        <p:nvSpPr>
          <p:cNvPr id="2" name="Заголовок 1">
            <a:extLst>
              <a:ext uri="{FF2B5EF4-FFF2-40B4-BE49-F238E27FC236}">
                <a16:creationId xmlns:a16="http://schemas.microsoft.com/office/drawing/2014/main" id="{49AEA7F8-127F-A29F-AF57-88615685D014}"/>
              </a:ext>
            </a:extLst>
          </p:cNvPr>
          <p:cNvSpPr>
            <a:spLocks noGrp="1"/>
          </p:cNvSpPr>
          <p:nvPr>
            <p:ph type="title"/>
          </p:nvPr>
        </p:nvSpPr>
        <p:spPr>
          <a:xfrm>
            <a:off x="1033154" y="638258"/>
            <a:ext cx="10320646" cy="1325563"/>
          </a:xfrm>
        </p:spPr>
        <p:txBody>
          <a:bodyPr/>
          <a:lstStyle/>
          <a:p>
            <a:r>
              <a:rPr lang="ru-RU" b="1" dirty="0"/>
              <a:t>Суть системы контроля версий</a:t>
            </a:r>
          </a:p>
        </p:txBody>
      </p:sp>
      <p:sp>
        <p:nvSpPr>
          <p:cNvPr id="3" name="Объект 2">
            <a:extLst>
              <a:ext uri="{FF2B5EF4-FFF2-40B4-BE49-F238E27FC236}">
                <a16:creationId xmlns:a16="http://schemas.microsoft.com/office/drawing/2014/main" id="{F4D09DCF-D759-0BDF-3547-3D9870D7E60D}"/>
              </a:ext>
            </a:extLst>
          </p:cNvPr>
          <p:cNvSpPr>
            <a:spLocks noGrp="1"/>
          </p:cNvSpPr>
          <p:nvPr>
            <p:ph idx="1"/>
          </p:nvPr>
        </p:nvSpPr>
        <p:spPr>
          <a:xfrm>
            <a:off x="838200" y="2143423"/>
            <a:ext cx="10515600" cy="4257377"/>
          </a:xfrm>
        </p:spPr>
        <p:txBody>
          <a:bodyPr>
            <a:normAutofit fontScale="92500" lnSpcReduction="20000"/>
          </a:bodyPr>
          <a:lstStyle/>
          <a:p>
            <a:r>
              <a:rPr lang="ru-RU" b="0" i="0" dirty="0">
                <a:effectLst/>
                <a:latin typeface="Roboto" panose="02000000000000000000" pitchFamily="2" charset="0"/>
              </a:rPr>
              <a:t>Для чего он нужен? Ну во-первых, чтобы отследить изменения, произошедшие с проектом, со временем. Проще говоря, мы можем посмотреть как менялись файлы программы, на всех этапах разработки и. Часто  при необходимости вернуться назад и что-то </a:t>
            </a:r>
            <a:r>
              <a:rPr lang="ru-RU" b="0" i="0" dirty="0" err="1">
                <a:effectLst/>
                <a:latin typeface="Roboto" panose="02000000000000000000" pitchFamily="2" charset="0"/>
              </a:rPr>
              <a:t>отредактироватьбывают</a:t>
            </a:r>
            <a:r>
              <a:rPr lang="ru-RU" b="0" i="0" dirty="0">
                <a:effectLst/>
                <a:latin typeface="Roboto" panose="02000000000000000000" pitchFamily="2" charset="0"/>
              </a:rPr>
              <a:t> ситуации, когда, во вполне себе работающий код, вам нужно внести определенные правки или улучшить какой-то функционал, по желанию заказчика. Однако после внедрения нововведений, вы с ужасом понимаете, что все сломалось. У вас начинается судорожно дергаться глаз, а в воздухе повисает немой вопрос: “Что делать?” Без системы контроля версий, вам надо было бы долго напряженно просматривать код, чтобы понять как было до того, как все перестало работать. С Гитом же, все что нужно сделать - это откатиться на коммит назад.</a:t>
            </a:r>
            <a:endParaRPr lang="ru-RU" dirty="0"/>
          </a:p>
        </p:txBody>
      </p:sp>
    </p:spTree>
    <p:extLst>
      <p:ext uri="{BB962C8B-B14F-4D97-AF65-F5344CB8AC3E}">
        <p14:creationId xmlns:p14="http://schemas.microsoft.com/office/powerpoint/2010/main" val="385053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783852-D311-D39D-499C-F836555559D2}"/>
              </a:ext>
            </a:extLst>
          </p:cNvPr>
          <p:cNvSpPr>
            <a:spLocks noGrp="1"/>
          </p:cNvSpPr>
          <p:nvPr>
            <p:ph idx="1"/>
          </p:nvPr>
        </p:nvSpPr>
        <p:spPr>
          <a:xfrm>
            <a:off x="838200" y="261257"/>
            <a:ext cx="10515600" cy="5986958"/>
          </a:xfrm>
        </p:spPr>
        <p:txBody>
          <a:bodyPr>
            <a:normAutofit/>
          </a:bodyPr>
          <a:lstStyle/>
          <a:p>
            <a:pPr algn="l"/>
            <a:r>
              <a:rPr lang="ru-RU" sz="2400" b="1" i="0" dirty="0">
                <a:effectLst/>
                <a:latin typeface="var(--header-font)"/>
              </a:rPr>
              <a:t>Установка</a:t>
            </a:r>
            <a:endParaRPr lang="ru-RU" sz="2000" b="1" i="0" dirty="0">
              <a:effectLst/>
              <a:latin typeface="var(--header-font)"/>
            </a:endParaRPr>
          </a:p>
          <a:p>
            <a:pPr algn="l"/>
            <a:r>
              <a:rPr lang="ru-RU" sz="2000" b="0" i="0" dirty="0">
                <a:effectLst/>
                <a:latin typeface="Roboto" panose="02000000000000000000" pitchFamily="2" charset="0"/>
              </a:rPr>
              <a:t>Установить git на свою машину очень просто:</a:t>
            </a:r>
          </a:p>
          <a:p>
            <a:pPr algn="l">
              <a:buFont typeface="Arial" panose="020B0604020202020204" pitchFamily="34" charset="0"/>
              <a:buChar char="•"/>
            </a:pPr>
            <a:r>
              <a:rPr lang="ru-RU" sz="2000" b="0" i="0" dirty="0">
                <a:effectLst/>
                <a:latin typeface="Roboto" panose="02000000000000000000" pitchFamily="2" charset="0"/>
              </a:rPr>
              <a:t>Linux — нужно просто открыть терминал и установить приложение при помощи пакетного менеджера вашего дистрибутива. Для Ubuntu команда будет выглядеть следующим образом:</a:t>
            </a:r>
          </a:p>
          <a:p>
            <a:pPr marL="0" indent="0">
              <a:buNone/>
            </a:pPr>
            <a:endParaRPr lang="ru-RU" sz="2000" dirty="0"/>
          </a:p>
          <a:p>
            <a:pPr marL="0" indent="0">
              <a:buNone/>
            </a:pPr>
            <a:endParaRPr lang="ru-RU" sz="2000" dirty="0"/>
          </a:p>
          <a:p>
            <a:pPr algn="l">
              <a:buFont typeface="Arial" panose="020B0604020202020204" pitchFamily="34" charset="0"/>
              <a:buChar char="•"/>
            </a:pPr>
            <a:r>
              <a:rPr lang="ru-RU" sz="2000" b="0" i="0" dirty="0">
                <a:effectLst/>
                <a:latin typeface="Roboto" panose="02000000000000000000" pitchFamily="2" charset="0"/>
              </a:rPr>
              <a:t>Windows — мы рекомендуем git for windows, так как он содержит и клиент с графическим интерфейсом, и эмулятор bash.</a:t>
            </a:r>
          </a:p>
          <a:p>
            <a:pPr algn="l">
              <a:buFont typeface="Arial" panose="020B0604020202020204" pitchFamily="34" charset="0"/>
              <a:buChar char="•"/>
            </a:pPr>
            <a:r>
              <a:rPr lang="ru-RU" sz="2000" b="0" i="0" dirty="0">
                <a:effectLst/>
                <a:latin typeface="Roboto" panose="02000000000000000000" pitchFamily="2" charset="0"/>
              </a:rPr>
              <a:t>OS X — проще всего воспользоваться homebrew. После его установки запустите в терминале:</a:t>
            </a:r>
          </a:p>
          <a:p>
            <a:endParaRPr lang="ru-RU" sz="2000" dirty="0"/>
          </a:p>
          <a:p>
            <a:pPr marL="0" indent="0">
              <a:buNone/>
            </a:pPr>
            <a:endParaRPr lang="ru-RU" sz="2000" dirty="0"/>
          </a:p>
          <a:p>
            <a:r>
              <a:rPr lang="ru-RU" sz="2000" b="0" i="0" dirty="0">
                <a:effectLst/>
                <a:latin typeface="Roboto" panose="02000000000000000000" pitchFamily="2" charset="0"/>
              </a:rPr>
              <a:t>Если вы новичок, клиент с графическим интерфейсом(например GitHub Desktop и Sourcetree) будет полезен, но, тем не менее, знать команды очень важно.</a:t>
            </a:r>
            <a:endParaRPr lang="ru-RU" sz="2000" dirty="0"/>
          </a:p>
        </p:txBody>
      </p:sp>
      <p:pic>
        <p:nvPicPr>
          <p:cNvPr id="10" name="Рисунок 9">
            <a:extLst>
              <a:ext uri="{FF2B5EF4-FFF2-40B4-BE49-F238E27FC236}">
                <a16:creationId xmlns:a16="http://schemas.microsoft.com/office/drawing/2014/main" id="{ECD7B57C-C5B7-DB48-462A-69C7BABA753E}"/>
              </a:ext>
            </a:extLst>
          </p:cNvPr>
          <p:cNvPicPr>
            <a:picLocks noChangeAspect="1"/>
          </p:cNvPicPr>
          <p:nvPr/>
        </p:nvPicPr>
        <p:blipFill>
          <a:blip r:embed="rId2"/>
          <a:stretch>
            <a:fillRect/>
          </a:stretch>
        </p:blipFill>
        <p:spPr>
          <a:xfrm>
            <a:off x="1132858" y="2055422"/>
            <a:ext cx="6724650" cy="609600"/>
          </a:xfrm>
          <a:prstGeom prst="rect">
            <a:avLst/>
          </a:prstGeom>
        </p:spPr>
      </p:pic>
      <p:pic>
        <p:nvPicPr>
          <p:cNvPr id="12" name="Рисунок 11">
            <a:extLst>
              <a:ext uri="{FF2B5EF4-FFF2-40B4-BE49-F238E27FC236}">
                <a16:creationId xmlns:a16="http://schemas.microsoft.com/office/drawing/2014/main" id="{0196C246-7C1E-E614-437A-B984631FD8A4}"/>
              </a:ext>
            </a:extLst>
          </p:cNvPr>
          <p:cNvPicPr>
            <a:picLocks noChangeAspect="1"/>
          </p:cNvPicPr>
          <p:nvPr/>
        </p:nvPicPr>
        <p:blipFill>
          <a:blip r:embed="rId3"/>
          <a:stretch>
            <a:fillRect/>
          </a:stretch>
        </p:blipFill>
        <p:spPr>
          <a:xfrm>
            <a:off x="1132858" y="4216114"/>
            <a:ext cx="6715125" cy="628650"/>
          </a:xfrm>
          <a:prstGeom prst="rect">
            <a:avLst/>
          </a:prstGeom>
        </p:spPr>
      </p:pic>
    </p:spTree>
    <p:extLst>
      <p:ext uri="{BB962C8B-B14F-4D97-AF65-F5344CB8AC3E}">
        <p14:creationId xmlns:p14="http://schemas.microsoft.com/office/powerpoint/2010/main" val="357065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810384-2AD0-47AB-21FF-E306E82EB0E9}"/>
              </a:ext>
            </a:extLst>
          </p:cNvPr>
          <p:cNvSpPr>
            <a:spLocks noGrp="1"/>
          </p:cNvSpPr>
          <p:nvPr>
            <p:ph type="title"/>
          </p:nvPr>
        </p:nvSpPr>
        <p:spPr>
          <a:xfrm>
            <a:off x="838200" y="365126"/>
            <a:ext cx="10515600" cy="703654"/>
          </a:xfrm>
        </p:spPr>
        <p:txBody>
          <a:bodyPr>
            <a:normAutofit/>
          </a:bodyPr>
          <a:lstStyle/>
          <a:p>
            <a:r>
              <a:rPr lang="ru-RU" b="0" i="0" dirty="0">
                <a:effectLst/>
                <a:latin typeface="var(--header-font)"/>
              </a:rPr>
              <a:t>Настройка</a:t>
            </a:r>
            <a:endParaRPr lang="ru-RU" dirty="0"/>
          </a:p>
        </p:txBody>
      </p:sp>
      <p:sp>
        <p:nvSpPr>
          <p:cNvPr id="3" name="Объект 2">
            <a:extLst>
              <a:ext uri="{FF2B5EF4-FFF2-40B4-BE49-F238E27FC236}">
                <a16:creationId xmlns:a16="http://schemas.microsoft.com/office/drawing/2014/main" id="{FFE5C829-FCF3-F8F6-53DC-15C09DE31A31}"/>
              </a:ext>
            </a:extLst>
          </p:cNvPr>
          <p:cNvSpPr>
            <a:spLocks noGrp="1"/>
          </p:cNvSpPr>
          <p:nvPr>
            <p:ph idx="1"/>
          </p:nvPr>
        </p:nvSpPr>
        <p:spPr>
          <a:xfrm>
            <a:off x="838200" y="1068780"/>
            <a:ext cx="10515600" cy="5510150"/>
          </a:xfrm>
        </p:spPr>
        <p:txBody>
          <a:bodyPr>
            <a:normAutofit/>
          </a:bodyPr>
          <a:lstStyle/>
          <a:p>
            <a:r>
              <a:rPr lang="ru-RU" sz="1600" b="0" i="0" dirty="0">
                <a:effectLst/>
                <a:latin typeface="Roboto" panose="02000000000000000000" pitchFamily="2" charset="0"/>
              </a:rPr>
              <a:t>Итак, мы установили git, теперь нужно добавить немного настроек. Есть довольно много опций, с которыми можно играть, но мы настроим самые важные: наше имя пользователя и адрес электронной почты. Откройте терминал и запустите команды:</a:t>
            </a:r>
          </a:p>
          <a:p>
            <a:endParaRPr lang="ru-RU" sz="1600" dirty="0">
              <a:latin typeface="Roboto" panose="02000000000000000000" pitchFamily="2" charset="0"/>
            </a:endParaRPr>
          </a:p>
          <a:p>
            <a:endParaRPr lang="ru-RU" sz="1600" dirty="0">
              <a:latin typeface="Roboto" panose="02000000000000000000" pitchFamily="2" charset="0"/>
            </a:endParaRPr>
          </a:p>
          <a:p>
            <a:pPr marL="0" indent="0">
              <a:buNone/>
            </a:pPr>
            <a:endParaRPr lang="ru-RU" sz="1600" dirty="0">
              <a:latin typeface="Roboto" panose="02000000000000000000" pitchFamily="2" charset="0"/>
            </a:endParaRPr>
          </a:p>
          <a:p>
            <a:r>
              <a:rPr lang="ru-RU" sz="1600" b="0" i="0" dirty="0">
                <a:effectLst/>
                <a:latin typeface="Roboto" panose="02000000000000000000" pitchFamily="2" charset="0"/>
              </a:rPr>
              <a:t>Git хранит весь пакет конфигураций в файле .</a:t>
            </a:r>
            <a:r>
              <a:rPr lang="ru-RU" sz="1600" b="0" i="0" dirty="0" err="1">
                <a:effectLst/>
                <a:latin typeface="Roboto" panose="02000000000000000000" pitchFamily="2" charset="0"/>
              </a:rPr>
              <a:t>gitconfig</a:t>
            </a:r>
            <a:r>
              <a:rPr lang="ru-RU" sz="1600" b="0" i="0" dirty="0">
                <a:effectLst/>
                <a:latin typeface="Roboto" panose="02000000000000000000" pitchFamily="2" charset="0"/>
              </a:rPr>
              <a:t>, находящемся в вашем локальном каталоге. Чтобы сделать эти настройки глобальными, то есть применимыми ко всем проектам, необходимо добавить флаг –</a:t>
            </a:r>
            <a:r>
              <a:rPr lang="ru-RU" sz="1600" b="0" i="0" dirty="0" err="1">
                <a:effectLst/>
                <a:latin typeface="Roboto" panose="02000000000000000000" pitchFamily="2" charset="0"/>
              </a:rPr>
              <a:t>global</a:t>
            </a:r>
            <a:r>
              <a:rPr lang="ru-RU" sz="1600" b="0" i="0" dirty="0">
                <a:effectLst/>
                <a:latin typeface="Roboto" panose="02000000000000000000" pitchFamily="2" charset="0"/>
              </a:rPr>
              <a:t>. Если вы этого не сделаете, они будут распространяться только на текущий репозиторий.</a:t>
            </a:r>
            <a:br>
              <a:rPr lang="ru-RU" sz="1600" dirty="0"/>
            </a:br>
            <a:r>
              <a:rPr lang="ru-RU" sz="1600" b="0" i="0" dirty="0">
                <a:effectLst/>
                <a:latin typeface="Roboto" panose="02000000000000000000" pitchFamily="2" charset="0"/>
              </a:rPr>
              <a:t>Для того, чтобы посмотреть все настройки системы, используйте команду</a:t>
            </a:r>
          </a:p>
          <a:p>
            <a:endParaRPr lang="ru-RU" sz="1600" dirty="0">
              <a:latin typeface="Roboto" panose="02000000000000000000" pitchFamily="2" charset="0"/>
            </a:endParaRPr>
          </a:p>
          <a:p>
            <a:endParaRPr lang="ru-RU" sz="1600" b="0" i="0" dirty="0">
              <a:effectLst/>
              <a:latin typeface="Roboto" panose="02000000000000000000" pitchFamily="2" charset="0"/>
            </a:endParaRPr>
          </a:p>
          <a:p>
            <a:r>
              <a:rPr lang="ru-RU" sz="1600" b="0" i="0" dirty="0">
                <a:effectLst/>
                <a:latin typeface="Roboto" panose="02000000000000000000" pitchFamily="2" charset="0"/>
              </a:rPr>
              <a:t>Для удобства и легкости зрительного восприятия, некоторые группы команд в Гит можно выделить цветом, для этого нужно прописать в консоли:</a:t>
            </a:r>
            <a:endParaRPr lang="ru-RU" sz="1600" dirty="0"/>
          </a:p>
        </p:txBody>
      </p:sp>
      <p:pic>
        <p:nvPicPr>
          <p:cNvPr id="9" name="Рисунок 8">
            <a:extLst>
              <a:ext uri="{FF2B5EF4-FFF2-40B4-BE49-F238E27FC236}">
                <a16:creationId xmlns:a16="http://schemas.microsoft.com/office/drawing/2014/main" id="{955BE4F7-7BF7-84AB-0B38-C7C87708B426}"/>
              </a:ext>
            </a:extLst>
          </p:cNvPr>
          <p:cNvPicPr>
            <a:picLocks noChangeAspect="1"/>
          </p:cNvPicPr>
          <p:nvPr/>
        </p:nvPicPr>
        <p:blipFill>
          <a:blip r:embed="rId2"/>
          <a:stretch>
            <a:fillRect/>
          </a:stretch>
        </p:blipFill>
        <p:spPr>
          <a:xfrm>
            <a:off x="1154071" y="4072670"/>
            <a:ext cx="7562850" cy="676275"/>
          </a:xfrm>
          <a:prstGeom prst="rect">
            <a:avLst/>
          </a:prstGeom>
        </p:spPr>
      </p:pic>
      <p:pic>
        <p:nvPicPr>
          <p:cNvPr id="11" name="Рисунок 10">
            <a:extLst>
              <a:ext uri="{FF2B5EF4-FFF2-40B4-BE49-F238E27FC236}">
                <a16:creationId xmlns:a16="http://schemas.microsoft.com/office/drawing/2014/main" id="{EB75454D-AA24-ED53-820B-5400BDB7B2F9}"/>
              </a:ext>
            </a:extLst>
          </p:cNvPr>
          <p:cNvPicPr>
            <a:picLocks noChangeAspect="1"/>
          </p:cNvPicPr>
          <p:nvPr/>
        </p:nvPicPr>
        <p:blipFill>
          <a:blip r:embed="rId3"/>
          <a:stretch>
            <a:fillRect/>
          </a:stretch>
        </p:blipFill>
        <p:spPr>
          <a:xfrm>
            <a:off x="1135021" y="1861406"/>
            <a:ext cx="7581900" cy="923925"/>
          </a:xfrm>
          <a:prstGeom prst="rect">
            <a:avLst/>
          </a:prstGeom>
        </p:spPr>
      </p:pic>
      <p:pic>
        <p:nvPicPr>
          <p:cNvPr id="13" name="Рисунок 12">
            <a:extLst>
              <a:ext uri="{FF2B5EF4-FFF2-40B4-BE49-F238E27FC236}">
                <a16:creationId xmlns:a16="http://schemas.microsoft.com/office/drawing/2014/main" id="{5BFD8B06-30C6-2762-A3D3-5845F7A34650}"/>
              </a:ext>
            </a:extLst>
          </p:cNvPr>
          <p:cNvPicPr>
            <a:picLocks noChangeAspect="1"/>
          </p:cNvPicPr>
          <p:nvPr/>
        </p:nvPicPr>
        <p:blipFill>
          <a:blip r:embed="rId4"/>
          <a:stretch>
            <a:fillRect/>
          </a:stretch>
        </p:blipFill>
        <p:spPr>
          <a:xfrm>
            <a:off x="1135021" y="5425919"/>
            <a:ext cx="7486650" cy="990600"/>
          </a:xfrm>
          <a:prstGeom prst="rect">
            <a:avLst/>
          </a:prstGeom>
        </p:spPr>
      </p:pic>
    </p:spTree>
    <p:extLst>
      <p:ext uri="{BB962C8B-B14F-4D97-AF65-F5344CB8AC3E}">
        <p14:creationId xmlns:p14="http://schemas.microsoft.com/office/powerpoint/2010/main" val="415061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93E801-2337-5A72-4629-A97B6F007416}"/>
              </a:ext>
            </a:extLst>
          </p:cNvPr>
          <p:cNvSpPr>
            <a:spLocks noGrp="1"/>
          </p:cNvSpPr>
          <p:nvPr>
            <p:ph type="title"/>
          </p:nvPr>
        </p:nvSpPr>
        <p:spPr>
          <a:xfrm>
            <a:off x="838200" y="272349"/>
            <a:ext cx="10515600" cy="964911"/>
          </a:xfrm>
        </p:spPr>
        <p:txBody>
          <a:bodyPr>
            <a:normAutofit/>
          </a:bodyPr>
          <a:lstStyle/>
          <a:p>
            <a:r>
              <a:rPr lang="ru-RU" b="0" i="0" dirty="0">
                <a:effectLst/>
                <a:latin typeface="var(--header-font)"/>
              </a:rPr>
              <a:t>Создание нового репозитория</a:t>
            </a:r>
            <a:endParaRPr lang="ru-RU" dirty="0"/>
          </a:p>
        </p:txBody>
      </p:sp>
      <p:sp>
        <p:nvSpPr>
          <p:cNvPr id="3" name="Объект 2">
            <a:extLst>
              <a:ext uri="{FF2B5EF4-FFF2-40B4-BE49-F238E27FC236}">
                <a16:creationId xmlns:a16="http://schemas.microsoft.com/office/drawing/2014/main" id="{E579A81E-122A-BA87-B7FD-E7DE19E601AE}"/>
              </a:ext>
            </a:extLst>
          </p:cNvPr>
          <p:cNvSpPr>
            <a:spLocks noGrp="1"/>
          </p:cNvSpPr>
          <p:nvPr>
            <p:ph idx="1"/>
          </p:nvPr>
        </p:nvSpPr>
        <p:spPr>
          <a:xfrm>
            <a:off x="838200" y="1223158"/>
            <a:ext cx="10515600" cy="5269717"/>
          </a:xfrm>
        </p:spPr>
        <p:txBody>
          <a:bodyPr>
            <a:normAutofit/>
          </a:bodyPr>
          <a:lstStyle/>
          <a:p>
            <a:r>
              <a:rPr lang="ru-RU" sz="1800" b="0" i="0" dirty="0">
                <a:effectLst/>
                <a:latin typeface="Roboto" panose="02000000000000000000" pitchFamily="2" charset="0"/>
              </a:rPr>
              <a:t>Как мы отметили ранее, git хранит свои файлы и историю прямо в папке проекта. Чтобы создать новый репозиторий, нам нужно открыть терминал, зайти в папку нашего проекта и выполнить команду init. Это включит приложение в этой конкретной папке и создаст скрытую директорию .git, где будет храниться история репозитория и настройки.</a:t>
            </a:r>
            <a:br>
              <a:rPr lang="ru-RU" sz="1800" dirty="0"/>
            </a:br>
            <a:r>
              <a:rPr lang="ru-RU" sz="1800" b="0" i="0" dirty="0">
                <a:effectLst/>
                <a:latin typeface="Roboto" panose="02000000000000000000" pitchFamily="2" charset="0"/>
              </a:rPr>
              <a:t>Создайте на рабочем столе папку под названием git_exercise. Для этого в окне терминала введите:</a:t>
            </a:r>
          </a:p>
          <a:p>
            <a:endParaRPr lang="ru-RU" sz="1400" dirty="0">
              <a:latin typeface="Roboto" panose="02000000000000000000" pitchFamily="2" charset="0"/>
            </a:endParaRPr>
          </a:p>
          <a:p>
            <a:endParaRPr lang="ru-RU" sz="1400" dirty="0">
              <a:latin typeface="Roboto" panose="02000000000000000000" pitchFamily="2" charset="0"/>
            </a:endParaRPr>
          </a:p>
          <a:p>
            <a:endParaRPr lang="ru-RU" sz="1400" dirty="0">
              <a:latin typeface="Roboto" panose="02000000000000000000" pitchFamily="2" charset="0"/>
            </a:endParaRPr>
          </a:p>
          <a:p>
            <a:endParaRPr lang="ru-RU" sz="1800" dirty="0">
              <a:latin typeface="Roboto" panose="02000000000000000000" pitchFamily="2" charset="0"/>
            </a:endParaRPr>
          </a:p>
          <a:p>
            <a:r>
              <a:rPr lang="ru-RU" sz="1800" b="0" i="0" dirty="0">
                <a:effectLst/>
                <a:latin typeface="Roboto" panose="02000000000000000000" pitchFamily="2" charset="0"/>
              </a:rPr>
              <a:t>Командная строка должна вернуть что-то вроде</a:t>
            </a:r>
            <a:r>
              <a:rPr lang="en-US" sz="1800" dirty="0">
                <a:latin typeface="Roboto" panose="02000000000000000000" pitchFamily="2" charset="0"/>
              </a:rPr>
              <a:t>:</a:t>
            </a:r>
          </a:p>
          <a:p>
            <a:endParaRPr lang="en-US" sz="1400" dirty="0">
              <a:latin typeface="Roboto" panose="02000000000000000000" pitchFamily="2" charset="0"/>
            </a:endParaRPr>
          </a:p>
          <a:p>
            <a:endParaRPr lang="ru-RU" sz="1400" dirty="0"/>
          </a:p>
          <a:p>
            <a:endParaRPr lang="ru-RU" sz="1400" dirty="0"/>
          </a:p>
          <a:p>
            <a:r>
              <a:rPr lang="ru-RU" sz="1800" b="0" i="0" dirty="0">
                <a:effectLst/>
                <a:latin typeface="Roboto" panose="02000000000000000000" pitchFamily="2" charset="0"/>
              </a:rPr>
              <a:t>Это значит, что наш репозиторий был успешно создан, но пока что пуст. Теперь создайте текстовый файл под названием hello.txt и сохраните его в директории git_exercise.</a:t>
            </a:r>
            <a:endParaRPr lang="ru-RU" sz="1800" dirty="0"/>
          </a:p>
        </p:txBody>
      </p:sp>
      <p:pic>
        <p:nvPicPr>
          <p:cNvPr id="5" name="Рисунок 4">
            <a:extLst>
              <a:ext uri="{FF2B5EF4-FFF2-40B4-BE49-F238E27FC236}">
                <a16:creationId xmlns:a16="http://schemas.microsoft.com/office/drawing/2014/main" id="{F5448DB1-01A4-2FF1-34E9-A00B97482C9D}"/>
              </a:ext>
            </a:extLst>
          </p:cNvPr>
          <p:cNvPicPr>
            <a:picLocks noChangeAspect="1"/>
          </p:cNvPicPr>
          <p:nvPr/>
        </p:nvPicPr>
        <p:blipFill>
          <a:blip r:embed="rId2"/>
          <a:stretch>
            <a:fillRect/>
          </a:stretch>
        </p:blipFill>
        <p:spPr>
          <a:xfrm>
            <a:off x="1146216" y="2943225"/>
            <a:ext cx="7429500" cy="971550"/>
          </a:xfrm>
          <a:prstGeom prst="rect">
            <a:avLst/>
          </a:prstGeom>
        </p:spPr>
      </p:pic>
      <p:pic>
        <p:nvPicPr>
          <p:cNvPr id="10" name="Рисунок 9">
            <a:extLst>
              <a:ext uri="{FF2B5EF4-FFF2-40B4-BE49-F238E27FC236}">
                <a16:creationId xmlns:a16="http://schemas.microsoft.com/office/drawing/2014/main" id="{743ECAF9-D0AE-2E21-423F-54E85F8898FF}"/>
              </a:ext>
            </a:extLst>
          </p:cNvPr>
          <p:cNvPicPr>
            <a:picLocks noChangeAspect="1"/>
          </p:cNvPicPr>
          <p:nvPr/>
        </p:nvPicPr>
        <p:blipFill>
          <a:blip r:embed="rId3"/>
          <a:stretch>
            <a:fillRect/>
          </a:stretch>
        </p:blipFill>
        <p:spPr>
          <a:xfrm>
            <a:off x="1146216" y="4647406"/>
            <a:ext cx="7600950" cy="666750"/>
          </a:xfrm>
          <a:prstGeom prst="rect">
            <a:avLst/>
          </a:prstGeom>
        </p:spPr>
      </p:pic>
    </p:spTree>
    <p:extLst>
      <p:ext uri="{BB962C8B-B14F-4D97-AF65-F5344CB8AC3E}">
        <p14:creationId xmlns:p14="http://schemas.microsoft.com/office/powerpoint/2010/main" val="98141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BA144A-B5D2-3D42-3F39-0E0911585FD3}"/>
              </a:ext>
            </a:extLst>
          </p:cNvPr>
          <p:cNvSpPr>
            <a:spLocks noGrp="1"/>
          </p:cNvSpPr>
          <p:nvPr>
            <p:ph type="title"/>
          </p:nvPr>
        </p:nvSpPr>
        <p:spPr>
          <a:xfrm>
            <a:off x="838200" y="365125"/>
            <a:ext cx="10515600" cy="905535"/>
          </a:xfrm>
        </p:spPr>
        <p:txBody>
          <a:bodyPr/>
          <a:lstStyle/>
          <a:p>
            <a:r>
              <a:rPr lang="ru-RU" b="0" i="0" dirty="0">
                <a:effectLst/>
                <a:latin typeface="var(--header-font)"/>
              </a:rPr>
              <a:t>Определение состояния</a:t>
            </a:r>
            <a:endParaRPr lang="ru-RU" dirty="0"/>
          </a:p>
        </p:txBody>
      </p:sp>
      <p:sp>
        <p:nvSpPr>
          <p:cNvPr id="3" name="Объект 2">
            <a:extLst>
              <a:ext uri="{FF2B5EF4-FFF2-40B4-BE49-F238E27FC236}">
                <a16:creationId xmlns:a16="http://schemas.microsoft.com/office/drawing/2014/main" id="{35E99650-AEE3-CAB6-E680-C98783E07080}"/>
              </a:ext>
            </a:extLst>
          </p:cNvPr>
          <p:cNvSpPr>
            <a:spLocks noGrp="1"/>
          </p:cNvSpPr>
          <p:nvPr>
            <p:ph idx="1"/>
          </p:nvPr>
        </p:nvSpPr>
        <p:spPr>
          <a:xfrm>
            <a:off x="838200" y="1270660"/>
            <a:ext cx="10515600" cy="4906303"/>
          </a:xfrm>
        </p:spPr>
        <p:txBody>
          <a:bodyPr>
            <a:normAutofit/>
          </a:bodyPr>
          <a:lstStyle/>
          <a:p>
            <a:r>
              <a:rPr lang="ru-RU" sz="1800" b="0" i="0" dirty="0">
                <a:effectLst/>
                <a:latin typeface="Roboto" panose="02000000000000000000" pitchFamily="2" charset="0"/>
              </a:rPr>
              <a:t>status — это еще одна важнейшая команда, которая показывает информацию о текущем состоянии репозитория: актуальна ли информация на нём, нет ли чего-то нового, что поменялось, и так далее. Запуск git status на нашем свежесозданном репозитории должен выдать:</a:t>
            </a:r>
            <a:endParaRPr lang="en-US" sz="1800" dirty="0">
              <a:latin typeface="Roboto" panose="02000000000000000000" pitchFamily="2" charset="0"/>
            </a:endParaRPr>
          </a:p>
          <a:p>
            <a:endParaRPr lang="en-US" sz="1800" b="0" i="0" dirty="0">
              <a:effectLst/>
              <a:latin typeface="Roboto" panose="02000000000000000000" pitchFamily="2" charset="0"/>
            </a:endParaRPr>
          </a:p>
          <a:p>
            <a:endParaRPr lang="en-US" sz="1800" dirty="0">
              <a:latin typeface="Roboto" panose="02000000000000000000" pitchFamily="2" charset="0"/>
            </a:endParaRPr>
          </a:p>
          <a:p>
            <a:endParaRPr lang="en-US" sz="1800" b="0" i="0" dirty="0">
              <a:effectLst/>
              <a:latin typeface="Roboto" panose="02000000000000000000" pitchFamily="2" charset="0"/>
            </a:endParaRPr>
          </a:p>
          <a:p>
            <a:endParaRPr lang="en-US" sz="1800" dirty="0">
              <a:latin typeface="Roboto" panose="02000000000000000000" pitchFamily="2" charset="0"/>
            </a:endParaRPr>
          </a:p>
          <a:p>
            <a:endParaRPr lang="en-US" sz="1800" b="0" i="0" dirty="0">
              <a:effectLst/>
              <a:latin typeface="Roboto" panose="02000000000000000000" pitchFamily="2" charset="0"/>
            </a:endParaRPr>
          </a:p>
          <a:p>
            <a:pPr algn="l"/>
            <a:endParaRPr lang="en-US" sz="1800" b="0" i="0" dirty="0">
              <a:effectLst/>
              <a:latin typeface="Roboto" panose="02000000000000000000" pitchFamily="2" charset="0"/>
            </a:endParaRPr>
          </a:p>
          <a:p>
            <a:pPr algn="l"/>
            <a:r>
              <a:rPr lang="ru-RU" sz="1800" b="0" i="0" dirty="0">
                <a:effectLst/>
                <a:latin typeface="Roboto" panose="02000000000000000000" pitchFamily="2" charset="0"/>
              </a:rPr>
              <a:t>Сообщение говорит о том, что файл hello.txt не отслеживаемый. Это значит, что файл новый и система еще не знает, нужно ли следить за изменениями в файле или его можно просто игнорировать. Для того, чтобы начать отслеживать новый файл, нужно его специальным образом объявить.</a:t>
            </a:r>
            <a:endParaRPr lang="en-US" sz="1800" b="0" i="0" dirty="0">
              <a:effectLst/>
              <a:latin typeface="Roboto" panose="02000000000000000000" pitchFamily="2" charset="0"/>
            </a:endParaRPr>
          </a:p>
          <a:p>
            <a:endParaRPr lang="ru-RU" sz="1800" dirty="0"/>
          </a:p>
        </p:txBody>
      </p:sp>
      <p:pic>
        <p:nvPicPr>
          <p:cNvPr id="5" name="Рисунок 4">
            <a:extLst>
              <a:ext uri="{FF2B5EF4-FFF2-40B4-BE49-F238E27FC236}">
                <a16:creationId xmlns:a16="http://schemas.microsoft.com/office/drawing/2014/main" id="{288E4FA6-F4F7-062E-FDAF-67AF5DC866DC}"/>
              </a:ext>
            </a:extLst>
          </p:cNvPr>
          <p:cNvPicPr>
            <a:picLocks noChangeAspect="1"/>
          </p:cNvPicPr>
          <p:nvPr/>
        </p:nvPicPr>
        <p:blipFill>
          <a:blip r:embed="rId2"/>
          <a:stretch>
            <a:fillRect/>
          </a:stretch>
        </p:blipFill>
        <p:spPr>
          <a:xfrm>
            <a:off x="1136629" y="2543175"/>
            <a:ext cx="7496175" cy="1771650"/>
          </a:xfrm>
          <a:prstGeom prst="rect">
            <a:avLst/>
          </a:prstGeom>
        </p:spPr>
      </p:pic>
    </p:spTree>
    <p:extLst>
      <p:ext uri="{BB962C8B-B14F-4D97-AF65-F5344CB8AC3E}">
        <p14:creationId xmlns:p14="http://schemas.microsoft.com/office/powerpoint/2010/main" val="335007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0521E-4C9E-3B07-DC3E-3F3CF136E4FC}"/>
              </a:ext>
            </a:extLst>
          </p:cNvPr>
          <p:cNvSpPr>
            <a:spLocks noGrp="1"/>
          </p:cNvSpPr>
          <p:nvPr>
            <p:ph type="title"/>
          </p:nvPr>
        </p:nvSpPr>
        <p:spPr>
          <a:xfrm>
            <a:off x="1146216" y="124167"/>
            <a:ext cx="10515600" cy="609600"/>
          </a:xfrm>
        </p:spPr>
        <p:txBody>
          <a:bodyPr>
            <a:normAutofit fontScale="90000"/>
          </a:bodyPr>
          <a:lstStyle/>
          <a:p>
            <a:r>
              <a:rPr lang="ru-RU" sz="4000" b="0" i="0" dirty="0">
                <a:effectLst/>
                <a:latin typeface="var(--header-font)"/>
              </a:rPr>
              <a:t>Подготовка файлов</a:t>
            </a:r>
            <a:endParaRPr lang="ru-RU" sz="4000" dirty="0"/>
          </a:p>
        </p:txBody>
      </p:sp>
      <p:sp>
        <p:nvSpPr>
          <p:cNvPr id="3" name="Объект 2">
            <a:extLst>
              <a:ext uri="{FF2B5EF4-FFF2-40B4-BE49-F238E27FC236}">
                <a16:creationId xmlns:a16="http://schemas.microsoft.com/office/drawing/2014/main" id="{2B7F301C-48F9-0106-1785-68262D1EE269}"/>
              </a:ext>
            </a:extLst>
          </p:cNvPr>
          <p:cNvSpPr>
            <a:spLocks noGrp="1"/>
          </p:cNvSpPr>
          <p:nvPr>
            <p:ph idx="1"/>
          </p:nvPr>
        </p:nvSpPr>
        <p:spPr>
          <a:xfrm>
            <a:off x="838200" y="724395"/>
            <a:ext cx="10515600" cy="5878286"/>
          </a:xfrm>
        </p:spPr>
        <p:txBody>
          <a:bodyPr>
            <a:normAutofit lnSpcReduction="10000"/>
          </a:bodyPr>
          <a:lstStyle/>
          <a:p>
            <a:r>
              <a:rPr lang="ru-RU" sz="1600" b="0" i="0" dirty="0">
                <a:effectLst/>
                <a:latin typeface="Roboto" panose="02000000000000000000" pitchFamily="2" charset="0"/>
              </a:rPr>
              <a:t>В git есть концепция области подготовленных файлов. Можно представить ее как холст, на который наносят изменения, которые нужны в коммите. Сперва он пустой, но затем мы добавляем на него файлы (или части файлов, или даже одиночные строчки) командой </a:t>
            </a:r>
            <a:r>
              <a:rPr lang="ru-RU" sz="1600" b="0" i="0" dirty="0" err="1">
                <a:effectLst/>
                <a:latin typeface="Roboto" panose="02000000000000000000" pitchFamily="2" charset="0"/>
              </a:rPr>
              <a:t>add</a:t>
            </a:r>
            <a:r>
              <a:rPr lang="ru-RU" sz="1600" b="0" i="0" dirty="0">
                <a:effectLst/>
                <a:latin typeface="Roboto" panose="02000000000000000000" pitchFamily="2" charset="0"/>
              </a:rPr>
              <a:t> и, наконец, коммитим все нужное в репозиторий (создаем слепок нужного нам состояния) командой commit.</a:t>
            </a:r>
            <a:br>
              <a:rPr lang="ru-RU" sz="1600" dirty="0"/>
            </a:br>
            <a:r>
              <a:rPr lang="ru-RU" sz="1600" b="0" i="0" dirty="0">
                <a:effectLst/>
                <a:latin typeface="Roboto" panose="02000000000000000000" pitchFamily="2" charset="0"/>
              </a:rPr>
              <a:t>В нашем случае у нас только один файл, так что добавим его:</a:t>
            </a:r>
            <a:endParaRPr lang="ru-RU" sz="1600" dirty="0">
              <a:latin typeface="Roboto" panose="02000000000000000000" pitchFamily="2" charset="0"/>
            </a:endParaRPr>
          </a:p>
          <a:p>
            <a:endParaRPr lang="ru-RU" sz="1800" b="0" i="0" dirty="0">
              <a:effectLst/>
              <a:latin typeface="Roboto" panose="02000000000000000000" pitchFamily="2" charset="0"/>
            </a:endParaRPr>
          </a:p>
          <a:p>
            <a:pPr marL="0" indent="0">
              <a:buNone/>
            </a:pPr>
            <a:endParaRPr lang="ru-RU" sz="1800" dirty="0">
              <a:latin typeface="Roboto" panose="02000000000000000000" pitchFamily="2" charset="0"/>
            </a:endParaRPr>
          </a:p>
          <a:p>
            <a:r>
              <a:rPr lang="ru-RU" sz="1600" b="0" i="0" dirty="0">
                <a:effectLst/>
                <a:latin typeface="Roboto" panose="02000000000000000000" pitchFamily="2" charset="0"/>
              </a:rPr>
              <a:t>Если нам нужно добавить все, что находится в директории, мы можем использов</a:t>
            </a:r>
            <a:r>
              <a:rPr lang="ru-RU" sz="1600" dirty="0">
                <a:latin typeface="Roboto" panose="02000000000000000000" pitchFamily="2" charset="0"/>
              </a:rPr>
              <a:t>ать</a:t>
            </a:r>
          </a:p>
          <a:p>
            <a:endParaRPr lang="ru-RU" sz="1600" dirty="0">
              <a:latin typeface="Roboto" panose="02000000000000000000" pitchFamily="2" charset="0"/>
            </a:endParaRPr>
          </a:p>
          <a:p>
            <a:pPr marL="0" indent="0">
              <a:buNone/>
            </a:pPr>
            <a:endParaRPr lang="ru-RU" sz="1800" dirty="0">
              <a:latin typeface="Roboto" panose="02000000000000000000" pitchFamily="2" charset="0"/>
            </a:endParaRPr>
          </a:p>
          <a:p>
            <a:r>
              <a:rPr lang="ru-RU" sz="1600" b="0" i="0" dirty="0">
                <a:effectLst/>
                <a:latin typeface="Roboto" panose="02000000000000000000" pitchFamily="2" charset="0"/>
              </a:rPr>
              <a:t>Проверим статус снова, на этот раз мы должны получить другой ответ</a:t>
            </a:r>
          </a:p>
          <a:p>
            <a:endParaRPr lang="ru-RU" sz="1600" dirty="0">
              <a:latin typeface="Roboto" panose="02000000000000000000" pitchFamily="2" charset="0"/>
            </a:endParaRPr>
          </a:p>
          <a:p>
            <a:endParaRPr lang="ru-RU" sz="1600" b="0" i="0" dirty="0">
              <a:effectLst/>
              <a:latin typeface="Roboto" panose="02000000000000000000" pitchFamily="2" charset="0"/>
            </a:endParaRPr>
          </a:p>
          <a:p>
            <a:endParaRPr lang="ru-RU" sz="1600" dirty="0">
              <a:latin typeface="Roboto" panose="02000000000000000000" pitchFamily="2" charset="0"/>
            </a:endParaRPr>
          </a:p>
          <a:p>
            <a:endParaRPr lang="ru-RU" sz="1600" dirty="0">
              <a:latin typeface="Roboto" panose="02000000000000000000" pitchFamily="2" charset="0"/>
            </a:endParaRPr>
          </a:p>
          <a:p>
            <a:endParaRPr lang="ru-RU" sz="1600" b="0" i="0" dirty="0">
              <a:effectLst/>
              <a:latin typeface="Roboto" panose="02000000000000000000" pitchFamily="2" charset="0"/>
            </a:endParaRPr>
          </a:p>
          <a:p>
            <a:pPr marL="0" indent="0">
              <a:buNone/>
            </a:pPr>
            <a:endParaRPr lang="ru-RU" sz="1600" dirty="0">
              <a:latin typeface="Roboto" panose="02000000000000000000" pitchFamily="2" charset="0"/>
            </a:endParaRPr>
          </a:p>
          <a:p>
            <a:r>
              <a:rPr lang="ru-RU" sz="1600" b="0" i="0" dirty="0">
                <a:effectLst/>
                <a:latin typeface="Roboto" panose="02000000000000000000" pitchFamily="2" charset="0"/>
              </a:rPr>
              <a:t>Файл готов к коммиту. Сообщение о состоянии также говорит нам о том, какие изменения относительно файла были проведены в области подготовки — в данном случае это новый файл, но файлы могут быть модифицированы или удалены.</a:t>
            </a:r>
          </a:p>
        </p:txBody>
      </p:sp>
      <p:pic>
        <p:nvPicPr>
          <p:cNvPr id="7" name="Рисунок 6">
            <a:extLst>
              <a:ext uri="{FF2B5EF4-FFF2-40B4-BE49-F238E27FC236}">
                <a16:creationId xmlns:a16="http://schemas.microsoft.com/office/drawing/2014/main" id="{42C59687-0598-3C16-5D2D-2600BD3E8FFB}"/>
              </a:ext>
            </a:extLst>
          </p:cNvPr>
          <p:cNvPicPr>
            <a:picLocks noChangeAspect="1"/>
          </p:cNvPicPr>
          <p:nvPr/>
        </p:nvPicPr>
        <p:blipFill>
          <a:blip r:embed="rId3"/>
          <a:stretch>
            <a:fillRect/>
          </a:stretch>
        </p:blipFill>
        <p:spPr>
          <a:xfrm>
            <a:off x="1146216" y="1796484"/>
            <a:ext cx="7429500" cy="609600"/>
          </a:xfrm>
          <a:prstGeom prst="rect">
            <a:avLst/>
          </a:prstGeom>
        </p:spPr>
      </p:pic>
      <p:pic>
        <p:nvPicPr>
          <p:cNvPr id="11" name="Рисунок 10">
            <a:extLst>
              <a:ext uri="{FF2B5EF4-FFF2-40B4-BE49-F238E27FC236}">
                <a16:creationId xmlns:a16="http://schemas.microsoft.com/office/drawing/2014/main" id="{22CAA90C-8659-9CE6-B5BB-549D72721BB5}"/>
              </a:ext>
            </a:extLst>
          </p:cNvPr>
          <p:cNvPicPr>
            <a:picLocks noChangeAspect="1"/>
          </p:cNvPicPr>
          <p:nvPr/>
        </p:nvPicPr>
        <p:blipFill>
          <a:blip r:embed="rId4"/>
          <a:stretch>
            <a:fillRect/>
          </a:stretch>
        </p:blipFill>
        <p:spPr>
          <a:xfrm>
            <a:off x="1146216" y="2823656"/>
            <a:ext cx="7543800" cy="657225"/>
          </a:xfrm>
          <a:prstGeom prst="rect">
            <a:avLst/>
          </a:prstGeom>
        </p:spPr>
      </p:pic>
      <p:pic>
        <p:nvPicPr>
          <p:cNvPr id="13" name="Рисунок 12">
            <a:extLst>
              <a:ext uri="{FF2B5EF4-FFF2-40B4-BE49-F238E27FC236}">
                <a16:creationId xmlns:a16="http://schemas.microsoft.com/office/drawing/2014/main" id="{A7C5D16A-FC90-7CA9-72E9-F2565A156426}"/>
              </a:ext>
            </a:extLst>
          </p:cNvPr>
          <p:cNvPicPr>
            <a:picLocks noChangeAspect="1"/>
          </p:cNvPicPr>
          <p:nvPr/>
        </p:nvPicPr>
        <p:blipFill>
          <a:blip r:embed="rId5"/>
          <a:stretch>
            <a:fillRect/>
          </a:stretch>
        </p:blipFill>
        <p:spPr>
          <a:xfrm>
            <a:off x="1146216" y="3875320"/>
            <a:ext cx="6953250" cy="1695450"/>
          </a:xfrm>
          <a:prstGeom prst="rect">
            <a:avLst/>
          </a:prstGeom>
        </p:spPr>
      </p:pic>
    </p:spTree>
    <p:extLst>
      <p:ext uri="{BB962C8B-B14F-4D97-AF65-F5344CB8AC3E}">
        <p14:creationId xmlns:p14="http://schemas.microsoft.com/office/powerpoint/2010/main" val="188336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87624-29D1-A2D1-B8CF-313C2AB58D43}"/>
              </a:ext>
            </a:extLst>
          </p:cNvPr>
          <p:cNvSpPr>
            <a:spLocks noGrp="1"/>
          </p:cNvSpPr>
          <p:nvPr>
            <p:ph type="title"/>
          </p:nvPr>
        </p:nvSpPr>
        <p:spPr>
          <a:xfrm>
            <a:off x="838200" y="183345"/>
            <a:ext cx="10515600" cy="588551"/>
          </a:xfrm>
        </p:spPr>
        <p:txBody>
          <a:bodyPr>
            <a:normAutofit fontScale="90000"/>
          </a:bodyPr>
          <a:lstStyle/>
          <a:p>
            <a:r>
              <a:rPr lang="ru-RU" b="0" i="0" dirty="0">
                <a:effectLst/>
                <a:latin typeface="var(--header-font)"/>
              </a:rPr>
              <a:t>Фиксация изменений</a:t>
            </a:r>
            <a:endParaRPr lang="ru-RU" dirty="0"/>
          </a:p>
        </p:txBody>
      </p:sp>
      <p:sp>
        <p:nvSpPr>
          <p:cNvPr id="3" name="Объект 2">
            <a:extLst>
              <a:ext uri="{FF2B5EF4-FFF2-40B4-BE49-F238E27FC236}">
                <a16:creationId xmlns:a16="http://schemas.microsoft.com/office/drawing/2014/main" id="{2355BA79-A7E9-F731-39BD-7FE348066F6E}"/>
              </a:ext>
            </a:extLst>
          </p:cNvPr>
          <p:cNvSpPr>
            <a:spLocks noGrp="1"/>
          </p:cNvSpPr>
          <p:nvPr>
            <p:ph idx="1"/>
          </p:nvPr>
        </p:nvSpPr>
        <p:spPr>
          <a:xfrm>
            <a:off x="838200" y="771895"/>
            <a:ext cx="10515600" cy="5902759"/>
          </a:xfrm>
        </p:spPr>
        <p:txBody>
          <a:bodyPr>
            <a:normAutofit lnSpcReduction="10000"/>
          </a:bodyPr>
          <a:lstStyle/>
          <a:p>
            <a:pPr algn="l"/>
            <a:r>
              <a:rPr lang="ru-RU" sz="1600" b="0" i="0" dirty="0">
                <a:effectLst/>
                <a:latin typeface="var(--header-font)"/>
              </a:rPr>
              <a:t>Как сделать коммит</a:t>
            </a:r>
          </a:p>
          <a:p>
            <a:pPr algn="l"/>
            <a:r>
              <a:rPr lang="ru-RU" sz="1600" b="0" i="0" dirty="0">
                <a:effectLst/>
                <a:latin typeface="Roboto" panose="02000000000000000000" pitchFamily="2" charset="0"/>
              </a:rPr>
              <a:t>Представим, что нам нужно добавить пару новых блоков в </a:t>
            </a:r>
            <a:r>
              <a:rPr lang="ru-RU" sz="1600" b="0" i="0" dirty="0" err="1">
                <a:effectLst/>
                <a:latin typeface="Roboto" panose="02000000000000000000" pitchFamily="2" charset="0"/>
              </a:rPr>
              <a:t>html</a:t>
            </a:r>
            <a:r>
              <a:rPr lang="ru-RU" sz="1600" b="0" i="0" dirty="0">
                <a:effectLst/>
                <a:latin typeface="Roboto" panose="02000000000000000000" pitchFamily="2" charset="0"/>
              </a:rPr>
              <a:t>-разметку (index.html) и стилизовать их в файле style.css. Для сохранения изменений, их необходимо </a:t>
            </a:r>
            <a:r>
              <a:rPr lang="ru-RU" sz="1600" b="0" i="0" dirty="0" err="1">
                <a:effectLst/>
                <a:latin typeface="Roboto" panose="02000000000000000000" pitchFamily="2" charset="0"/>
              </a:rPr>
              <a:t>закоммитить</a:t>
            </a:r>
            <a:r>
              <a:rPr lang="ru-RU" sz="1600" b="0" i="0" dirty="0">
                <a:effectLst/>
                <a:latin typeface="Roboto" panose="02000000000000000000" pitchFamily="2" charset="0"/>
              </a:rPr>
              <a:t>. Но сначала, мы должны обозначить эти файлы для Гита, при помощи команды git </a:t>
            </a:r>
            <a:r>
              <a:rPr lang="ru-RU" sz="1600" b="0" i="0" dirty="0" err="1">
                <a:effectLst/>
                <a:latin typeface="Roboto" panose="02000000000000000000" pitchFamily="2" charset="0"/>
              </a:rPr>
              <a:t>add</a:t>
            </a:r>
            <a:r>
              <a:rPr lang="ru-RU" sz="1600" b="0" i="0" dirty="0">
                <a:effectLst/>
                <a:latin typeface="Roboto" panose="02000000000000000000" pitchFamily="2" charset="0"/>
              </a:rPr>
              <a:t>, добавляющей (или подготавливающей) их к коммиту. Добавлять их можно по отдельности:</a:t>
            </a:r>
          </a:p>
          <a:p>
            <a:pPr algn="l"/>
            <a:endParaRPr lang="ru-RU" sz="1600" dirty="0">
              <a:latin typeface="Roboto" panose="02000000000000000000" pitchFamily="2" charset="0"/>
            </a:endParaRPr>
          </a:p>
          <a:p>
            <a:pPr algn="l"/>
            <a:endParaRPr lang="ru-RU" sz="1600" b="0" i="0" dirty="0">
              <a:effectLst/>
              <a:latin typeface="Roboto" panose="02000000000000000000" pitchFamily="2" charset="0"/>
            </a:endParaRPr>
          </a:p>
          <a:p>
            <a:pPr marL="0" indent="0" algn="l">
              <a:buNone/>
            </a:pPr>
            <a:endParaRPr lang="ru-RU" sz="1600" b="0" i="0" dirty="0">
              <a:effectLst/>
              <a:latin typeface="Roboto" panose="02000000000000000000" pitchFamily="2" charset="0"/>
            </a:endParaRPr>
          </a:p>
          <a:p>
            <a:pPr algn="l"/>
            <a:r>
              <a:rPr lang="ru-RU" sz="1600" b="0" i="0" dirty="0">
                <a:effectLst/>
                <a:latin typeface="Roboto" panose="02000000000000000000" pitchFamily="2" charset="0"/>
              </a:rPr>
              <a:t>или вместе - всё сразу:</a:t>
            </a:r>
          </a:p>
          <a:p>
            <a:pPr marL="0" indent="0" algn="l">
              <a:buNone/>
            </a:pPr>
            <a:endParaRPr lang="ru-RU" sz="1600" dirty="0">
              <a:latin typeface="Roboto" panose="02000000000000000000" pitchFamily="2" charset="0"/>
            </a:endParaRPr>
          </a:p>
          <a:p>
            <a:pPr algn="l"/>
            <a:r>
              <a:rPr lang="ru-RU" sz="1600" b="0" i="0" dirty="0">
                <a:effectLst/>
                <a:latin typeface="Roboto" panose="02000000000000000000" pitchFamily="2" charset="0"/>
              </a:rPr>
              <a:t>Конечно добавлять всё сразу удобнее, чем прописывать каждую позицию отдельно. Однако, тут надо быть внимательным, чтобы не добавить по ошибке ненужные элементы. Если же такое произошло изъять оттуда ошибочный файл можно при помощи команды</a:t>
            </a:r>
          </a:p>
          <a:p>
            <a:pPr marL="0" indent="0" algn="l">
              <a:buNone/>
            </a:pPr>
            <a:endParaRPr lang="ru-RU" sz="1600" dirty="0">
              <a:latin typeface="Roboto" panose="02000000000000000000" pitchFamily="2" charset="0"/>
            </a:endParaRPr>
          </a:p>
          <a:p>
            <a:pPr marL="0" indent="0" algn="l">
              <a:buNone/>
            </a:pPr>
            <a:endParaRPr lang="ru-RU" sz="1600" b="0" i="0" dirty="0">
              <a:effectLst/>
              <a:latin typeface="Roboto" panose="02000000000000000000" pitchFamily="2" charset="0"/>
            </a:endParaRPr>
          </a:p>
          <a:p>
            <a:pPr algn="l"/>
            <a:r>
              <a:rPr lang="ru-RU" sz="1600" b="0" i="0" dirty="0">
                <a:effectLst/>
                <a:latin typeface="Roboto" panose="02000000000000000000" pitchFamily="2" charset="0"/>
              </a:rPr>
              <a:t>Теперь создадим непосредственно сам коммит</a:t>
            </a:r>
          </a:p>
          <a:p>
            <a:pPr marL="0" indent="0" algn="l">
              <a:buNone/>
            </a:pPr>
            <a:endParaRPr lang="ru-RU" sz="1600" b="0" i="0" dirty="0">
              <a:effectLst/>
              <a:latin typeface="Roboto" panose="02000000000000000000" pitchFamily="2" charset="0"/>
            </a:endParaRPr>
          </a:p>
          <a:p>
            <a:pPr algn="l"/>
            <a:endParaRPr lang="ru-RU" sz="1600" dirty="0">
              <a:latin typeface="Roboto" panose="02000000000000000000" pitchFamily="2" charset="0"/>
            </a:endParaRPr>
          </a:p>
          <a:p>
            <a:pPr algn="l"/>
            <a:r>
              <a:rPr lang="ru-RU" sz="1600" b="0" i="0" dirty="0">
                <a:effectLst/>
                <a:latin typeface="Roboto" panose="02000000000000000000" pitchFamily="2" charset="0"/>
              </a:rPr>
              <a:t>Флажок -m задаст commit message - комментарий разработчика. Он необходим для описания закоммиченных изменений. И здесь работает золотое правило всех комментариев в коде: «Максимально ясно, просто и содержательно обозначь написанное!»</a:t>
            </a:r>
          </a:p>
        </p:txBody>
      </p:sp>
      <p:pic>
        <p:nvPicPr>
          <p:cNvPr id="5" name="Рисунок 4">
            <a:extLst>
              <a:ext uri="{FF2B5EF4-FFF2-40B4-BE49-F238E27FC236}">
                <a16:creationId xmlns:a16="http://schemas.microsoft.com/office/drawing/2014/main" id="{27A0D315-F446-D317-353B-484EC5BDDB50}"/>
              </a:ext>
            </a:extLst>
          </p:cNvPr>
          <p:cNvPicPr>
            <a:picLocks noChangeAspect="1"/>
          </p:cNvPicPr>
          <p:nvPr/>
        </p:nvPicPr>
        <p:blipFill>
          <a:blip r:embed="rId2"/>
          <a:stretch>
            <a:fillRect/>
          </a:stretch>
        </p:blipFill>
        <p:spPr>
          <a:xfrm>
            <a:off x="1139103" y="1918791"/>
            <a:ext cx="7419975" cy="1085850"/>
          </a:xfrm>
          <a:prstGeom prst="rect">
            <a:avLst/>
          </a:prstGeom>
        </p:spPr>
      </p:pic>
      <p:pic>
        <p:nvPicPr>
          <p:cNvPr id="7" name="Рисунок 6">
            <a:extLst>
              <a:ext uri="{FF2B5EF4-FFF2-40B4-BE49-F238E27FC236}">
                <a16:creationId xmlns:a16="http://schemas.microsoft.com/office/drawing/2014/main" id="{05A6347A-63CF-D11E-4FFD-714915E9B452}"/>
              </a:ext>
            </a:extLst>
          </p:cNvPr>
          <p:cNvPicPr>
            <a:picLocks noChangeAspect="1"/>
          </p:cNvPicPr>
          <p:nvPr/>
        </p:nvPicPr>
        <p:blipFill>
          <a:blip r:embed="rId3"/>
          <a:stretch>
            <a:fillRect/>
          </a:stretch>
        </p:blipFill>
        <p:spPr>
          <a:xfrm>
            <a:off x="1139103" y="3218856"/>
            <a:ext cx="7315200" cy="400050"/>
          </a:xfrm>
          <a:prstGeom prst="rect">
            <a:avLst/>
          </a:prstGeom>
        </p:spPr>
      </p:pic>
      <p:pic>
        <p:nvPicPr>
          <p:cNvPr id="10" name="Рисунок 9">
            <a:extLst>
              <a:ext uri="{FF2B5EF4-FFF2-40B4-BE49-F238E27FC236}">
                <a16:creationId xmlns:a16="http://schemas.microsoft.com/office/drawing/2014/main" id="{45A5D5EA-039F-CD88-5FF0-82ED29C7364D}"/>
              </a:ext>
            </a:extLst>
          </p:cNvPr>
          <p:cNvPicPr>
            <a:picLocks noChangeAspect="1"/>
          </p:cNvPicPr>
          <p:nvPr/>
        </p:nvPicPr>
        <p:blipFill>
          <a:blip r:embed="rId4"/>
          <a:stretch>
            <a:fillRect/>
          </a:stretch>
        </p:blipFill>
        <p:spPr>
          <a:xfrm>
            <a:off x="1139103" y="4264249"/>
            <a:ext cx="7191375" cy="323850"/>
          </a:xfrm>
          <a:prstGeom prst="rect">
            <a:avLst/>
          </a:prstGeom>
        </p:spPr>
      </p:pic>
      <p:pic>
        <p:nvPicPr>
          <p:cNvPr id="14" name="Рисунок 13">
            <a:extLst>
              <a:ext uri="{FF2B5EF4-FFF2-40B4-BE49-F238E27FC236}">
                <a16:creationId xmlns:a16="http://schemas.microsoft.com/office/drawing/2014/main" id="{C8558466-87C4-4731-44EA-FFBA1D24F5B3}"/>
              </a:ext>
            </a:extLst>
          </p:cNvPr>
          <p:cNvPicPr>
            <a:picLocks noChangeAspect="1"/>
          </p:cNvPicPr>
          <p:nvPr/>
        </p:nvPicPr>
        <p:blipFill>
          <a:blip r:embed="rId5"/>
          <a:stretch>
            <a:fillRect/>
          </a:stretch>
        </p:blipFill>
        <p:spPr>
          <a:xfrm>
            <a:off x="1139103" y="4585521"/>
            <a:ext cx="6705600" cy="247650"/>
          </a:xfrm>
          <a:prstGeom prst="rect">
            <a:avLst/>
          </a:prstGeom>
        </p:spPr>
      </p:pic>
      <p:pic>
        <p:nvPicPr>
          <p:cNvPr id="17" name="Рисунок 16">
            <a:extLst>
              <a:ext uri="{FF2B5EF4-FFF2-40B4-BE49-F238E27FC236}">
                <a16:creationId xmlns:a16="http://schemas.microsoft.com/office/drawing/2014/main" id="{AC9D9751-7DC7-4190-B481-AA8EDCBA5BAC}"/>
              </a:ext>
            </a:extLst>
          </p:cNvPr>
          <p:cNvPicPr>
            <a:picLocks noChangeAspect="1"/>
          </p:cNvPicPr>
          <p:nvPr/>
        </p:nvPicPr>
        <p:blipFill>
          <a:blip r:embed="rId6"/>
          <a:stretch>
            <a:fillRect/>
          </a:stretch>
        </p:blipFill>
        <p:spPr>
          <a:xfrm>
            <a:off x="1139103" y="5233442"/>
            <a:ext cx="4448175" cy="485775"/>
          </a:xfrm>
          <a:prstGeom prst="rect">
            <a:avLst/>
          </a:prstGeom>
        </p:spPr>
      </p:pic>
    </p:spTree>
    <p:extLst>
      <p:ext uri="{BB962C8B-B14F-4D97-AF65-F5344CB8AC3E}">
        <p14:creationId xmlns:p14="http://schemas.microsoft.com/office/powerpoint/2010/main" val="9565108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972</Words>
  <Application>Microsoft Office PowerPoint</Application>
  <PresentationFormat>Широкоэкранный</PresentationFormat>
  <Paragraphs>75</Paragraphs>
  <Slides>9</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Yu Gothic UI Semibold</vt:lpstr>
      <vt:lpstr>Arial</vt:lpstr>
      <vt:lpstr>Calibri</vt:lpstr>
      <vt:lpstr>Calibri Light</vt:lpstr>
      <vt:lpstr>Roboto</vt:lpstr>
      <vt:lpstr>var(--header-font)</vt:lpstr>
      <vt:lpstr>Тема Office</vt:lpstr>
      <vt:lpstr>Презентация PowerPoint</vt:lpstr>
      <vt:lpstr>GIT</vt:lpstr>
      <vt:lpstr>Суть системы контроля версий</vt:lpstr>
      <vt:lpstr>Презентация PowerPoint</vt:lpstr>
      <vt:lpstr>Настройка</vt:lpstr>
      <vt:lpstr>Создание нового репозитория</vt:lpstr>
      <vt:lpstr>Определение состояния</vt:lpstr>
      <vt:lpstr>Подготовка файлов</vt:lpstr>
      <vt:lpstr>Фиксация изменений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Akira</dc:creator>
  <cp:lastModifiedBy>Akira</cp:lastModifiedBy>
  <cp:revision>4</cp:revision>
  <dcterms:created xsi:type="dcterms:W3CDTF">2023-04-17T03:20:39Z</dcterms:created>
  <dcterms:modified xsi:type="dcterms:W3CDTF">2023-04-17T04:13:53Z</dcterms:modified>
</cp:coreProperties>
</file>