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6" r:id="rId1"/>
  </p:sldMasterIdLst>
  <p:notesMasterIdLst>
    <p:notesMasterId r:id="rId59"/>
  </p:notesMasterIdLst>
  <p:handoutMasterIdLst>
    <p:handoutMasterId r:id="rId60"/>
  </p:handoutMasterIdLst>
  <p:sldIdLst>
    <p:sldId id="462" r:id="rId2"/>
    <p:sldId id="311" r:id="rId3"/>
    <p:sldId id="315" r:id="rId4"/>
    <p:sldId id="316" r:id="rId5"/>
    <p:sldId id="317" r:id="rId6"/>
    <p:sldId id="318" r:id="rId7"/>
    <p:sldId id="466" r:id="rId8"/>
    <p:sldId id="319" r:id="rId9"/>
    <p:sldId id="320" r:id="rId10"/>
    <p:sldId id="471" r:id="rId11"/>
    <p:sldId id="468" r:id="rId12"/>
    <p:sldId id="469" r:id="rId13"/>
    <p:sldId id="467" r:id="rId14"/>
    <p:sldId id="321" r:id="rId15"/>
    <p:sldId id="322" r:id="rId16"/>
    <p:sldId id="326" r:id="rId17"/>
    <p:sldId id="328" r:id="rId18"/>
    <p:sldId id="329" r:id="rId19"/>
    <p:sldId id="470" r:id="rId20"/>
    <p:sldId id="312" r:id="rId21"/>
    <p:sldId id="361" r:id="rId22"/>
    <p:sldId id="362" r:id="rId23"/>
    <p:sldId id="363" r:id="rId24"/>
    <p:sldId id="364" r:id="rId25"/>
    <p:sldId id="365" r:id="rId26"/>
    <p:sldId id="372" r:id="rId27"/>
    <p:sldId id="366" r:id="rId28"/>
    <p:sldId id="368" r:id="rId29"/>
    <p:sldId id="369" r:id="rId30"/>
    <p:sldId id="373" r:id="rId31"/>
    <p:sldId id="374" r:id="rId32"/>
    <p:sldId id="375" r:id="rId33"/>
    <p:sldId id="376" r:id="rId34"/>
    <p:sldId id="377" r:id="rId35"/>
    <p:sldId id="379" r:id="rId36"/>
    <p:sldId id="381" r:id="rId37"/>
    <p:sldId id="382" r:id="rId38"/>
    <p:sldId id="383" r:id="rId39"/>
    <p:sldId id="384" r:id="rId40"/>
    <p:sldId id="385" r:id="rId41"/>
    <p:sldId id="386" r:id="rId42"/>
    <p:sldId id="388" r:id="rId43"/>
    <p:sldId id="389" r:id="rId44"/>
    <p:sldId id="393" r:id="rId45"/>
    <p:sldId id="403" r:id="rId46"/>
    <p:sldId id="399" r:id="rId47"/>
    <p:sldId id="400" r:id="rId48"/>
    <p:sldId id="401" r:id="rId49"/>
    <p:sldId id="402" r:id="rId50"/>
    <p:sldId id="476" r:id="rId51"/>
    <p:sldId id="480" r:id="rId52"/>
    <p:sldId id="477" r:id="rId53"/>
    <p:sldId id="478" r:id="rId54"/>
    <p:sldId id="479" r:id="rId55"/>
    <p:sldId id="404" r:id="rId56"/>
    <p:sldId id="405" r:id="rId57"/>
    <p:sldId id="406" r:id="rId58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462"/>
            <p14:sldId id="311"/>
            <p14:sldId id="315"/>
            <p14:sldId id="316"/>
            <p14:sldId id="317"/>
            <p14:sldId id="318"/>
            <p14:sldId id="466"/>
            <p14:sldId id="319"/>
            <p14:sldId id="320"/>
            <p14:sldId id="471"/>
            <p14:sldId id="468"/>
            <p14:sldId id="469"/>
            <p14:sldId id="467"/>
            <p14:sldId id="321"/>
            <p14:sldId id="322"/>
            <p14:sldId id="326"/>
            <p14:sldId id="328"/>
            <p14:sldId id="329"/>
            <p14:sldId id="470"/>
            <p14:sldId id="312"/>
            <p14:sldId id="361"/>
            <p14:sldId id="362"/>
            <p14:sldId id="363"/>
            <p14:sldId id="364"/>
            <p14:sldId id="365"/>
            <p14:sldId id="372"/>
            <p14:sldId id="366"/>
            <p14:sldId id="368"/>
            <p14:sldId id="369"/>
            <p14:sldId id="373"/>
            <p14:sldId id="374"/>
            <p14:sldId id="375"/>
            <p14:sldId id="376"/>
            <p14:sldId id="377"/>
            <p14:sldId id="379"/>
            <p14:sldId id="381"/>
            <p14:sldId id="382"/>
            <p14:sldId id="383"/>
            <p14:sldId id="384"/>
            <p14:sldId id="385"/>
            <p14:sldId id="386"/>
            <p14:sldId id="388"/>
            <p14:sldId id="389"/>
            <p14:sldId id="393"/>
            <p14:sldId id="403"/>
            <p14:sldId id="399"/>
            <p14:sldId id="400"/>
            <p14:sldId id="401"/>
            <p14:sldId id="402"/>
            <p14:sldId id="476"/>
            <p14:sldId id="480"/>
            <p14:sldId id="477"/>
            <p14:sldId id="478"/>
            <p14:sldId id="479"/>
            <p14:sldId id="404"/>
            <p14:sldId id="405"/>
            <p14:sldId id="40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00" autoAdjust="0"/>
    <p:restoredTop sz="94118" autoAdjust="0"/>
  </p:normalViewPr>
  <p:slideViewPr>
    <p:cSldViewPr>
      <p:cViewPr>
        <p:scale>
          <a:sx n="100" d="100"/>
          <a:sy n="100" d="100"/>
        </p:scale>
        <p:origin x="-1368" y="-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654" y="4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9AE5E0-B57E-4130-9210-9D2ED8B08862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FFD50BB-624B-4547-AD1C-194BC271EDD7}">
      <dgm:prSet phldrT="[텍스트]" custT="1"/>
      <dgm:spPr>
        <a:solidFill>
          <a:srgbClr val="92D050"/>
        </a:solidFill>
      </dgm:spPr>
      <dgm:t>
        <a:bodyPr/>
        <a:lstStyle/>
        <a:p>
          <a:pPr latinLnBrk="1"/>
          <a:r>
            <a:rPr lang="ko-KR" altLang="en-US" sz="1600" dirty="0" err="1" smtClean="0">
              <a:solidFill>
                <a:schemeClr val="tx1"/>
              </a:solidFill>
            </a:rPr>
            <a:t>자료형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35115E8E-42B9-4920-ABDE-A53E4C377C40}" type="parTrans" cxnId="{F6E3BF02-98A4-4DF1-9E46-299C6D78CCED}">
      <dgm:prSet/>
      <dgm:spPr/>
      <dgm:t>
        <a:bodyPr/>
        <a:lstStyle/>
        <a:p>
          <a:pPr latinLnBrk="1"/>
          <a:endParaRPr lang="ko-KR" altLang="en-US"/>
        </a:p>
      </dgm:t>
    </dgm:pt>
    <dgm:pt modelId="{774B66A1-6CA6-4E72-8234-8EBB03335078}" type="sibTrans" cxnId="{F6E3BF02-98A4-4DF1-9E46-299C6D78CCED}">
      <dgm:prSet/>
      <dgm:spPr/>
      <dgm:t>
        <a:bodyPr/>
        <a:lstStyle/>
        <a:p>
          <a:pPr latinLnBrk="1"/>
          <a:endParaRPr lang="ko-KR" altLang="en-US"/>
        </a:p>
      </dgm:t>
    </dgm:pt>
    <dgm:pt modelId="{8959E208-CE35-43C7-B3F4-FC156DB17895}">
      <dgm:prSet phldrT="[텍스트]" custT="1"/>
      <dgm:spPr>
        <a:solidFill>
          <a:srgbClr val="92D050"/>
        </a:solidFill>
      </dgm:spPr>
      <dgm:t>
        <a:bodyPr/>
        <a:lstStyle/>
        <a:p>
          <a:pPr latinLnBrk="1"/>
          <a:r>
            <a:rPr lang="ko-KR" altLang="en-US" sz="1600" dirty="0" smtClean="0">
              <a:solidFill>
                <a:schemeClr val="tx1"/>
              </a:solidFill>
            </a:rPr>
            <a:t>기본 </a:t>
          </a:r>
          <a:r>
            <a:rPr lang="ko-KR" altLang="en-US" sz="1600" dirty="0" err="1" smtClean="0">
              <a:solidFill>
                <a:schemeClr val="tx1"/>
              </a:solidFill>
            </a:rPr>
            <a:t>자료형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C6740F91-2C16-4C49-A057-9DE123E18003}" type="parTrans" cxnId="{6A9066AA-B117-4C91-9E16-59A73129743D}">
      <dgm:prSet/>
      <dgm:spPr/>
      <dgm:t>
        <a:bodyPr/>
        <a:lstStyle/>
        <a:p>
          <a:pPr latinLnBrk="1"/>
          <a:endParaRPr lang="ko-KR" altLang="en-US"/>
        </a:p>
      </dgm:t>
    </dgm:pt>
    <dgm:pt modelId="{81819431-D79A-40CB-8A38-AA0B27396381}" type="sibTrans" cxnId="{6A9066AA-B117-4C91-9E16-59A73129743D}">
      <dgm:prSet/>
      <dgm:spPr/>
      <dgm:t>
        <a:bodyPr/>
        <a:lstStyle/>
        <a:p>
          <a:pPr latinLnBrk="1"/>
          <a:endParaRPr lang="ko-KR" altLang="en-US"/>
        </a:p>
      </dgm:t>
    </dgm:pt>
    <dgm:pt modelId="{03FB058F-D81C-4D68-9E84-DC1AED5FA1F8}">
      <dgm:prSet phldrT="[텍스트]" custT="1"/>
      <dgm:spPr>
        <a:solidFill>
          <a:srgbClr val="92D050"/>
        </a:solidFill>
      </dgm:spPr>
      <dgm:t>
        <a:bodyPr/>
        <a:lstStyle/>
        <a:p>
          <a:pPr latinLnBrk="1"/>
          <a:r>
            <a:rPr lang="en-US" altLang="ko-KR" sz="1600" dirty="0" smtClean="0">
              <a:solidFill>
                <a:schemeClr val="tx1"/>
              </a:solidFill>
            </a:rPr>
            <a:t>int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9480109D-C183-4B10-9B47-5BF81CE8A7F4}" type="parTrans" cxnId="{4BC20BC0-DC8D-4709-9E84-C1F144FB141A}">
      <dgm:prSet/>
      <dgm:spPr/>
      <dgm:t>
        <a:bodyPr/>
        <a:lstStyle/>
        <a:p>
          <a:pPr latinLnBrk="1"/>
          <a:endParaRPr lang="ko-KR" altLang="en-US"/>
        </a:p>
      </dgm:t>
    </dgm:pt>
    <dgm:pt modelId="{7C7F281A-A813-464D-AA5B-978A181D372C}" type="sibTrans" cxnId="{4BC20BC0-DC8D-4709-9E84-C1F144FB141A}">
      <dgm:prSet/>
      <dgm:spPr/>
      <dgm:t>
        <a:bodyPr/>
        <a:lstStyle/>
        <a:p>
          <a:pPr latinLnBrk="1"/>
          <a:endParaRPr lang="ko-KR" altLang="en-US"/>
        </a:p>
      </dgm:t>
    </dgm:pt>
    <dgm:pt modelId="{54F76D04-CCA6-4FF2-B440-74B2B574FF3E}">
      <dgm:prSet phldrT="[텍스트]" custT="1"/>
      <dgm:spPr>
        <a:solidFill>
          <a:srgbClr val="92D050"/>
        </a:solidFill>
      </dgm:spPr>
      <dgm:t>
        <a:bodyPr/>
        <a:lstStyle/>
        <a:p>
          <a:pPr latinLnBrk="1"/>
          <a:r>
            <a:rPr lang="ko-KR" altLang="en-US" sz="1600" dirty="0" smtClean="0">
              <a:solidFill>
                <a:schemeClr val="tx1"/>
              </a:solidFill>
            </a:rPr>
            <a:t>사용자 정의 </a:t>
          </a:r>
          <a:r>
            <a:rPr lang="ko-KR" altLang="en-US" sz="1600" dirty="0" err="1" smtClean="0">
              <a:solidFill>
                <a:schemeClr val="tx1"/>
              </a:solidFill>
            </a:rPr>
            <a:t>자료형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D2D96DA0-0A41-49E0-82DE-B92929A3569D}" type="parTrans" cxnId="{23F16E72-E6C3-4168-8C9D-54C08770ED47}">
      <dgm:prSet/>
      <dgm:spPr/>
      <dgm:t>
        <a:bodyPr/>
        <a:lstStyle/>
        <a:p>
          <a:pPr latinLnBrk="1"/>
          <a:endParaRPr lang="ko-KR" altLang="en-US"/>
        </a:p>
      </dgm:t>
    </dgm:pt>
    <dgm:pt modelId="{444E3D8F-1ACF-4E4B-A23B-5C030EECACB8}" type="sibTrans" cxnId="{23F16E72-E6C3-4168-8C9D-54C08770ED47}">
      <dgm:prSet/>
      <dgm:spPr/>
      <dgm:t>
        <a:bodyPr/>
        <a:lstStyle/>
        <a:p>
          <a:pPr latinLnBrk="1"/>
          <a:endParaRPr lang="ko-KR" altLang="en-US"/>
        </a:p>
      </dgm:t>
    </dgm:pt>
    <dgm:pt modelId="{567C2A39-31DD-4135-ABC3-C4E9322E35A9}">
      <dgm:prSet phldrT="[텍스트]" custT="1"/>
      <dgm:spPr>
        <a:solidFill>
          <a:srgbClr val="92D050"/>
        </a:solidFill>
      </dgm:spPr>
      <dgm:t>
        <a:bodyPr/>
        <a:lstStyle/>
        <a:p>
          <a:pPr latinLnBrk="1"/>
          <a:r>
            <a:rPr lang="ko-KR" altLang="en-US" sz="1600" dirty="0" smtClean="0">
              <a:solidFill>
                <a:schemeClr val="tx1"/>
              </a:solidFill>
            </a:rPr>
            <a:t>구조체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93A3081B-111F-49C3-A539-3E4945B5C89A}" type="parTrans" cxnId="{20FEB7BB-6C89-479D-B712-F6ECDD4F0EE8}">
      <dgm:prSet/>
      <dgm:spPr/>
      <dgm:t>
        <a:bodyPr/>
        <a:lstStyle/>
        <a:p>
          <a:pPr latinLnBrk="1"/>
          <a:endParaRPr lang="ko-KR" altLang="en-US"/>
        </a:p>
      </dgm:t>
    </dgm:pt>
    <dgm:pt modelId="{C1E6737D-AA1B-4ABD-96FC-70465988C5C7}" type="sibTrans" cxnId="{20FEB7BB-6C89-479D-B712-F6ECDD4F0EE8}">
      <dgm:prSet/>
      <dgm:spPr/>
      <dgm:t>
        <a:bodyPr/>
        <a:lstStyle/>
        <a:p>
          <a:pPr latinLnBrk="1"/>
          <a:endParaRPr lang="ko-KR" altLang="en-US"/>
        </a:p>
      </dgm:t>
    </dgm:pt>
    <dgm:pt modelId="{1058FABF-E50E-4CCD-AEB2-CAC759F86957}">
      <dgm:prSet phldrT="[텍스트]" custT="1"/>
      <dgm:spPr>
        <a:solidFill>
          <a:srgbClr val="92D050"/>
        </a:solidFill>
      </dgm:spPr>
      <dgm:t>
        <a:bodyPr/>
        <a:lstStyle/>
        <a:p>
          <a:pPr latinLnBrk="1"/>
          <a:r>
            <a:rPr lang="en-US" altLang="ko-KR" sz="1600" dirty="0" smtClean="0">
              <a:solidFill>
                <a:schemeClr val="tx1"/>
              </a:solidFill>
            </a:rPr>
            <a:t>double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0C409DEB-1584-43EB-A5B3-6593823905F3}" type="parTrans" cxnId="{D4C3BA1F-139B-4798-BFE3-023DAC50F4D6}">
      <dgm:prSet/>
      <dgm:spPr/>
      <dgm:t>
        <a:bodyPr/>
        <a:lstStyle/>
        <a:p>
          <a:pPr latinLnBrk="1"/>
          <a:endParaRPr lang="ko-KR" altLang="en-US"/>
        </a:p>
      </dgm:t>
    </dgm:pt>
    <dgm:pt modelId="{807795CE-B66F-4E2B-A1A9-B408CFCE1643}" type="sibTrans" cxnId="{D4C3BA1F-139B-4798-BFE3-023DAC50F4D6}">
      <dgm:prSet/>
      <dgm:spPr/>
      <dgm:t>
        <a:bodyPr/>
        <a:lstStyle/>
        <a:p>
          <a:pPr latinLnBrk="1"/>
          <a:endParaRPr lang="ko-KR" altLang="en-US"/>
        </a:p>
      </dgm:t>
    </dgm:pt>
    <dgm:pt modelId="{55D824E3-A77F-4340-8E9B-961EDBA1A0FF}">
      <dgm:prSet phldrT="[텍스트]" custT="1"/>
      <dgm:spPr>
        <a:solidFill>
          <a:srgbClr val="92D050"/>
        </a:solidFill>
      </dgm:spPr>
      <dgm:t>
        <a:bodyPr/>
        <a:lstStyle/>
        <a:p>
          <a:pPr latinLnBrk="1"/>
          <a:r>
            <a:rPr lang="en-US" altLang="ko-KR" sz="1600" dirty="0" smtClean="0">
              <a:solidFill>
                <a:schemeClr val="tx1"/>
              </a:solidFill>
            </a:rPr>
            <a:t>char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32BA1759-ABDB-43F3-9BFA-594D58C1D401}" type="parTrans" cxnId="{28F14F8F-A139-4C3A-ABF8-1B3A081D7881}">
      <dgm:prSet/>
      <dgm:spPr/>
      <dgm:t>
        <a:bodyPr/>
        <a:lstStyle/>
        <a:p>
          <a:pPr latinLnBrk="1"/>
          <a:endParaRPr lang="ko-KR" altLang="en-US"/>
        </a:p>
      </dgm:t>
    </dgm:pt>
    <dgm:pt modelId="{E2974AB7-73F8-40C7-9819-0F992FF50E97}" type="sibTrans" cxnId="{28F14F8F-A139-4C3A-ABF8-1B3A081D7881}">
      <dgm:prSet/>
      <dgm:spPr/>
      <dgm:t>
        <a:bodyPr/>
        <a:lstStyle/>
        <a:p>
          <a:pPr latinLnBrk="1"/>
          <a:endParaRPr lang="ko-KR" altLang="en-US"/>
        </a:p>
      </dgm:t>
    </dgm:pt>
    <dgm:pt modelId="{42041A0F-2AF3-4DE5-8214-5E2D60981EEA}">
      <dgm:prSet phldrT="[텍스트]" custT="1"/>
      <dgm:spPr>
        <a:solidFill>
          <a:srgbClr val="92D050"/>
        </a:solidFill>
      </dgm:spPr>
      <dgm:t>
        <a:bodyPr/>
        <a:lstStyle/>
        <a:p>
          <a:pPr latinLnBrk="1"/>
          <a:r>
            <a:rPr lang="ko-KR" altLang="en-US" sz="1600" dirty="0" err="1" smtClean="0">
              <a:solidFill>
                <a:schemeClr val="tx1"/>
              </a:solidFill>
            </a:rPr>
            <a:t>공용체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502B3007-DE64-4D8F-B43C-C406549E5569}" type="parTrans" cxnId="{A8E0AF2E-C39E-4D8B-9F39-CBCC43293452}">
      <dgm:prSet/>
      <dgm:spPr/>
      <dgm:t>
        <a:bodyPr/>
        <a:lstStyle/>
        <a:p>
          <a:pPr latinLnBrk="1"/>
          <a:endParaRPr lang="ko-KR" altLang="en-US"/>
        </a:p>
      </dgm:t>
    </dgm:pt>
    <dgm:pt modelId="{A75E542C-4AD7-4C52-B152-C334D06C7E68}" type="sibTrans" cxnId="{A8E0AF2E-C39E-4D8B-9F39-CBCC43293452}">
      <dgm:prSet/>
      <dgm:spPr/>
      <dgm:t>
        <a:bodyPr/>
        <a:lstStyle/>
        <a:p>
          <a:pPr latinLnBrk="1"/>
          <a:endParaRPr lang="ko-KR" altLang="en-US"/>
        </a:p>
      </dgm:t>
    </dgm:pt>
    <dgm:pt modelId="{D3C3A72A-0236-4BB8-838D-95D1ABE4F58A}">
      <dgm:prSet phldrT="[텍스트]" custT="1"/>
      <dgm:spPr>
        <a:solidFill>
          <a:srgbClr val="92D050"/>
        </a:solidFill>
      </dgm:spPr>
      <dgm:t>
        <a:bodyPr/>
        <a:lstStyle/>
        <a:p>
          <a:pPr latinLnBrk="1"/>
          <a:r>
            <a:rPr lang="ko-KR" altLang="en-US" sz="1600" dirty="0" err="1" smtClean="0">
              <a:solidFill>
                <a:schemeClr val="tx1"/>
              </a:solidFill>
            </a:rPr>
            <a:t>열거형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E5AAFC91-449A-457B-9BD4-CE18873EA041}" type="parTrans" cxnId="{B554302D-2C3B-48FA-AA1B-5B81A3B5B675}">
      <dgm:prSet/>
      <dgm:spPr/>
      <dgm:t>
        <a:bodyPr/>
        <a:lstStyle/>
        <a:p>
          <a:pPr latinLnBrk="1"/>
          <a:endParaRPr lang="ko-KR" altLang="en-US"/>
        </a:p>
      </dgm:t>
    </dgm:pt>
    <dgm:pt modelId="{1D62C8AC-6DE8-4B63-9AAA-45BCB2FF7D59}" type="sibTrans" cxnId="{B554302D-2C3B-48FA-AA1B-5B81A3B5B675}">
      <dgm:prSet/>
      <dgm:spPr/>
      <dgm:t>
        <a:bodyPr/>
        <a:lstStyle/>
        <a:p>
          <a:pPr latinLnBrk="1"/>
          <a:endParaRPr lang="ko-KR" altLang="en-US"/>
        </a:p>
      </dgm:t>
    </dgm:pt>
    <dgm:pt modelId="{13868BE1-4000-4916-8232-FF18FDC09D1E}">
      <dgm:prSet phldrT="[텍스트]" custT="1"/>
      <dgm:spPr>
        <a:solidFill>
          <a:srgbClr val="92D050"/>
        </a:solidFill>
      </dgm:spPr>
      <dgm:t>
        <a:bodyPr/>
        <a:lstStyle/>
        <a:p>
          <a:pPr latinLnBrk="1"/>
          <a:r>
            <a:rPr lang="en-US" altLang="ko-KR" sz="1600" dirty="0" smtClean="0">
              <a:solidFill>
                <a:schemeClr val="tx1"/>
              </a:solidFill>
            </a:rPr>
            <a:t>-------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39625CC7-CE61-4685-88BB-20BD48273BA9}" type="sibTrans" cxnId="{86EDBC2A-26AB-4D01-9071-40DF33D7AD97}">
      <dgm:prSet/>
      <dgm:spPr/>
      <dgm:t>
        <a:bodyPr/>
        <a:lstStyle/>
        <a:p>
          <a:pPr latinLnBrk="1"/>
          <a:endParaRPr lang="ko-KR" altLang="en-US"/>
        </a:p>
      </dgm:t>
    </dgm:pt>
    <dgm:pt modelId="{7C63F3D4-3578-4DE3-9B20-4F89FB579E30}" type="parTrans" cxnId="{86EDBC2A-26AB-4D01-9071-40DF33D7AD97}">
      <dgm:prSet/>
      <dgm:spPr/>
      <dgm:t>
        <a:bodyPr/>
        <a:lstStyle/>
        <a:p>
          <a:pPr latinLnBrk="1"/>
          <a:endParaRPr lang="ko-KR" altLang="en-US"/>
        </a:p>
      </dgm:t>
    </dgm:pt>
    <dgm:pt modelId="{22E674EC-C218-4650-BFA4-EF98CF32298A}" type="pres">
      <dgm:prSet presAssocID="{8F9AE5E0-B57E-4130-9210-9D2ED8B0886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4B088C-83AD-4A2F-A0B2-CBC7F5441870}" type="pres">
      <dgm:prSet presAssocID="{8F9AE5E0-B57E-4130-9210-9D2ED8B08862}" presName="hierFlow" presStyleCnt="0"/>
      <dgm:spPr/>
    </dgm:pt>
    <dgm:pt modelId="{C8F6DFAD-20B6-417A-89B8-5DDF9ABA98F2}" type="pres">
      <dgm:prSet presAssocID="{8F9AE5E0-B57E-4130-9210-9D2ED8B0886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4A13DB7-2456-4409-BEB3-8F6E06F59806}" type="pres">
      <dgm:prSet presAssocID="{7FFD50BB-624B-4547-AD1C-194BC271EDD7}" presName="Name14" presStyleCnt="0"/>
      <dgm:spPr/>
    </dgm:pt>
    <dgm:pt modelId="{216B33B3-38D1-4996-A6A3-231CD48197D3}" type="pres">
      <dgm:prSet presAssocID="{7FFD50BB-624B-4547-AD1C-194BC271EDD7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9F2606-F88A-431C-8ECE-E35DD20AE7B0}" type="pres">
      <dgm:prSet presAssocID="{7FFD50BB-624B-4547-AD1C-194BC271EDD7}" presName="hierChild2" presStyleCnt="0"/>
      <dgm:spPr/>
    </dgm:pt>
    <dgm:pt modelId="{CB6B263D-4EFB-48D2-A4B0-F5C57C4B5295}" type="pres">
      <dgm:prSet presAssocID="{C6740F91-2C16-4C49-A057-9DE123E18003}" presName="Name19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71343B0F-1940-4D90-97D5-0E762FD98487}" type="pres">
      <dgm:prSet presAssocID="{8959E208-CE35-43C7-B3F4-FC156DB17895}" presName="Name21" presStyleCnt="0"/>
      <dgm:spPr/>
    </dgm:pt>
    <dgm:pt modelId="{9BE6FFB8-80C0-4280-8E3D-01966BB1BC9B}" type="pres">
      <dgm:prSet presAssocID="{8959E208-CE35-43C7-B3F4-FC156DB17895}" presName="level2Shape" presStyleLbl="node2" presStyleIdx="0" presStyleCnt="2" custScaleX="252618"/>
      <dgm:spPr/>
      <dgm:t>
        <a:bodyPr/>
        <a:lstStyle/>
        <a:p>
          <a:pPr latinLnBrk="1"/>
          <a:endParaRPr lang="ko-KR" altLang="en-US"/>
        </a:p>
      </dgm:t>
    </dgm:pt>
    <dgm:pt modelId="{83C6C8D7-9755-417E-8C6D-027E9D99D2AB}" type="pres">
      <dgm:prSet presAssocID="{8959E208-CE35-43C7-B3F4-FC156DB17895}" presName="hierChild3" presStyleCnt="0"/>
      <dgm:spPr/>
    </dgm:pt>
    <dgm:pt modelId="{E0CDFA51-79B7-4E32-AB97-476EF34B5F3D}" type="pres">
      <dgm:prSet presAssocID="{9480109D-C183-4B10-9B47-5BF81CE8A7F4}" presName="Name19" presStyleLbl="parChTrans1D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B861A6DC-1DA6-422C-A7EE-283A4990FE21}" type="pres">
      <dgm:prSet presAssocID="{03FB058F-D81C-4D68-9E84-DC1AED5FA1F8}" presName="Name21" presStyleCnt="0"/>
      <dgm:spPr/>
    </dgm:pt>
    <dgm:pt modelId="{1F27B46A-C6CE-499E-9E04-33680BA0872C}" type="pres">
      <dgm:prSet presAssocID="{03FB058F-D81C-4D68-9E84-DC1AED5FA1F8}" presName="level2Shape" presStyleLbl="node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98B966E7-DFC4-4BCF-8292-C744B714F729}" type="pres">
      <dgm:prSet presAssocID="{03FB058F-D81C-4D68-9E84-DC1AED5FA1F8}" presName="hierChild3" presStyleCnt="0"/>
      <dgm:spPr/>
    </dgm:pt>
    <dgm:pt modelId="{E5E2A828-E3ED-44E1-AA32-5BDCE13B7883}" type="pres">
      <dgm:prSet presAssocID="{7C63F3D4-3578-4DE3-9B20-4F89FB579E30}" presName="Name19" presStyleLbl="parChTrans1D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442B5090-29ED-429F-86E1-155D524F513F}" type="pres">
      <dgm:prSet presAssocID="{13868BE1-4000-4916-8232-FF18FDC09D1E}" presName="Name21" presStyleCnt="0"/>
      <dgm:spPr/>
    </dgm:pt>
    <dgm:pt modelId="{9873A65C-DC95-4F36-88D9-E8A91A899108}" type="pres">
      <dgm:prSet presAssocID="{13868BE1-4000-4916-8232-FF18FDC09D1E}" presName="level2Shape" presStyleLbl="node3" presStyleIdx="1" presStyleCnt="7" custLinFactNeighborX="-1129"/>
      <dgm:spPr/>
      <dgm:t>
        <a:bodyPr/>
        <a:lstStyle/>
        <a:p>
          <a:pPr latinLnBrk="1"/>
          <a:endParaRPr lang="ko-KR" altLang="en-US"/>
        </a:p>
      </dgm:t>
    </dgm:pt>
    <dgm:pt modelId="{0B539EF7-92EC-4F22-99CF-4BFEDB9E7066}" type="pres">
      <dgm:prSet presAssocID="{13868BE1-4000-4916-8232-FF18FDC09D1E}" presName="hierChild3" presStyleCnt="0"/>
      <dgm:spPr/>
    </dgm:pt>
    <dgm:pt modelId="{D0C212CC-1FB6-4540-A3CC-796BB8A11F4D}" type="pres">
      <dgm:prSet presAssocID="{0C409DEB-1584-43EB-A5B3-6593823905F3}" presName="Name19" presStyleLbl="parChTrans1D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E40E538E-CEB1-45B5-8F8F-FCCD3745CDE9}" type="pres">
      <dgm:prSet presAssocID="{1058FABF-E50E-4CCD-AEB2-CAC759F86957}" presName="Name21" presStyleCnt="0"/>
      <dgm:spPr/>
    </dgm:pt>
    <dgm:pt modelId="{D498068A-8C1F-4010-8947-A0360277A157}" type="pres">
      <dgm:prSet presAssocID="{1058FABF-E50E-4CCD-AEB2-CAC759F86957}" presName="level2Shape" presStyleLbl="node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C8C3F4FB-0541-444E-BD55-2C9ECC75DC49}" type="pres">
      <dgm:prSet presAssocID="{1058FABF-E50E-4CCD-AEB2-CAC759F86957}" presName="hierChild3" presStyleCnt="0"/>
      <dgm:spPr/>
    </dgm:pt>
    <dgm:pt modelId="{46FB16C0-1B54-4015-A164-F23B072062EE}" type="pres">
      <dgm:prSet presAssocID="{32BA1759-ABDB-43F3-9BFA-594D58C1D401}" presName="Name19" presStyleLbl="parChTrans1D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D4D5787B-959F-4E15-A804-C014F0CD093C}" type="pres">
      <dgm:prSet presAssocID="{55D824E3-A77F-4340-8E9B-961EDBA1A0FF}" presName="Name21" presStyleCnt="0"/>
      <dgm:spPr/>
    </dgm:pt>
    <dgm:pt modelId="{9D83002C-B871-4A8F-8FFB-99C99EBF76D6}" type="pres">
      <dgm:prSet presAssocID="{55D824E3-A77F-4340-8E9B-961EDBA1A0FF}" presName="level2Shape" presStyleLbl="node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B4A15BC2-99E5-4DC6-AB6A-D63E147467C3}" type="pres">
      <dgm:prSet presAssocID="{55D824E3-A77F-4340-8E9B-961EDBA1A0FF}" presName="hierChild3" presStyleCnt="0"/>
      <dgm:spPr/>
    </dgm:pt>
    <dgm:pt modelId="{697E3932-213B-43C6-88CB-3887EA88ECF1}" type="pres">
      <dgm:prSet presAssocID="{D2D96DA0-0A41-49E0-82DE-B92929A3569D}" presName="Name19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05779B80-C1E8-4C67-861F-3DC1B874EC58}" type="pres">
      <dgm:prSet presAssocID="{54F76D04-CCA6-4FF2-B440-74B2B574FF3E}" presName="Name21" presStyleCnt="0"/>
      <dgm:spPr/>
    </dgm:pt>
    <dgm:pt modelId="{C7010205-397E-46B6-B7B2-35DCDF61B873}" type="pres">
      <dgm:prSet presAssocID="{54F76D04-CCA6-4FF2-B440-74B2B574FF3E}" presName="level2Shape" presStyleLbl="node2" presStyleIdx="1" presStyleCnt="2" custScaleX="247722"/>
      <dgm:spPr/>
      <dgm:t>
        <a:bodyPr/>
        <a:lstStyle/>
        <a:p>
          <a:pPr latinLnBrk="1"/>
          <a:endParaRPr lang="ko-KR" altLang="en-US"/>
        </a:p>
      </dgm:t>
    </dgm:pt>
    <dgm:pt modelId="{8F06DF2E-1863-45F6-B422-E131E3339146}" type="pres">
      <dgm:prSet presAssocID="{54F76D04-CCA6-4FF2-B440-74B2B574FF3E}" presName="hierChild3" presStyleCnt="0"/>
      <dgm:spPr/>
    </dgm:pt>
    <dgm:pt modelId="{B2E2B95B-1B68-4875-AF3A-22B495CE0F44}" type="pres">
      <dgm:prSet presAssocID="{93A3081B-111F-49C3-A539-3E4945B5C89A}" presName="Name19" presStyleLbl="parChTrans1D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30569879-4DFC-48A3-89EB-605A3DA548B6}" type="pres">
      <dgm:prSet presAssocID="{567C2A39-31DD-4135-ABC3-C4E9322E35A9}" presName="Name21" presStyleCnt="0"/>
      <dgm:spPr/>
    </dgm:pt>
    <dgm:pt modelId="{31678487-E5E4-4E16-81FB-8857ADF84F65}" type="pres">
      <dgm:prSet presAssocID="{567C2A39-31DD-4135-ABC3-C4E9322E35A9}" presName="level2Shape" presStyleLbl="node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7B1AC8B2-DA39-47AF-9CEB-15E3D0BD7E7A}" type="pres">
      <dgm:prSet presAssocID="{567C2A39-31DD-4135-ABC3-C4E9322E35A9}" presName="hierChild3" presStyleCnt="0"/>
      <dgm:spPr/>
    </dgm:pt>
    <dgm:pt modelId="{AC7EF64C-B4E6-4D2D-BCBF-0095CCFA3A88}" type="pres">
      <dgm:prSet presAssocID="{502B3007-DE64-4D8F-B43C-C406549E5569}" presName="Name19" presStyleLbl="parChTrans1D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4C522322-4F23-45B5-8A27-7BCBF28A56A2}" type="pres">
      <dgm:prSet presAssocID="{42041A0F-2AF3-4DE5-8214-5E2D60981EEA}" presName="Name21" presStyleCnt="0"/>
      <dgm:spPr/>
    </dgm:pt>
    <dgm:pt modelId="{B060B48A-3961-4AE3-9C11-19F02E7D0593}" type="pres">
      <dgm:prSet presAssocID="{42041A0F-2AF3-4DE5-8214-5E2D60981EEA}" presName="level2Shape" presStyleLbl="node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48AEC244-504E-4F33-A9B5-6F4BEA0D2584}" type="pres">
      <dgm:prSet presAssocID="{42041A0F-2AF3-4DE5-8214-5E2D60981EEA}" presName="hierChild3" presStyleCnt="0"/>
      <dgm:spPr/>
    </dgm:pt>
    <dgm:pt modelId="{C52CC213-83A2-4A91-B495-C4C6AA62BD0A}" type="pres">
      <dgm:prSet presAssocID="{E5AAFC91-449A-457B-9BD4-CE18873EA041}" presName="Name19" presStyleLbl="parChTrans1D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EAD0F028-9E81-4EA4-BCB4-B39522CFDF40}" type="pres">
      <dgm:prSet presAssocID="{D3C3A72A-0236-4BB8-838D-95D1ABE4F58A}" presName="Name21" presStyleCnt="0"/>
      <dgm:spPr/>
    </dgm:pt>
    <dgm:pt modelId="{01CC6FB8-6E30-4DDF-BF79-E8672790D1E4}" type="pres">
      <dgm:prSet presAssocID="{D3C3A72A-0236-4BB8-838D-95D1ABE4F58A}" presName="level2Shape" presStyleLbl="node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246C87BA-59E7-47A2-935E-CF350185036E}" type="pres">
      <dgm:prSet presAssocID="{D3C3A72A-0236-4BB8-838D-95D1ABE4F58A}" presName="hierChild3" presStyleCnt="0"/>
      <dgm:spPr/>
    </dgm:pt>
    <dgm:pt modelId="{483EACB4-95B3-4E31-A015-6DC53AF77FCD}" type="pres">
      <dgm:prSet presAssocID="{8F9AE5E0-B57E-4130-9210-9D2ED8B08862}" presName="bgShapesFlow" presStyleCnt="0"/>
      <dgm:spPr/>
    </dgm:pt>
  </dgm:ptLst>
  <dgm:cxnLst>
    <dgm:cxn modelId="{A8E0AF2E-C39E-4D8B-9F39-CBCC43293452}" srcId="{54F76D04-CCA6-4FF2-B440-74B2B574FF3E}" destId="{42041A0F-2AF3-4DE5-8214-5E2D60981EEA}" srcOrd="1" destOrd="0" parTransId="{502B3007-DE64-4D8F-B43C-C406549E5569}" sibTransId="{A75E542C-4AD7-4C52-B152-C334D06C7E68}"/>
    <dgm:cxn modelId="{9231899C-55B3-4E0B-AA40-D4D54158F0C7}" type="presOf" srcId="{9480109D-C183-4B10-9B47-5BF81CE8A7F4}" destId="{E0CDFA51-79B7-4E32-AB97-476EF34B5F3D}" srcOrd="0" destOrd="0" presId="urn:microsoft.com/office/officeart/2005/8/layout/hierarchy6"/>
    <dgm:cxn modelId="{8C169EC3-B7C1-44BA-B18A-E53C79951BE0}" type="presOf" srcId="{13868BE1-4000-4916-8232-FF18FDC09D1E}" destId="{9873A65C-DC95-4F36-88D9-E8A91A899108}" srcOrd="0" destOrd="0" presId="urn:microsoft.com/office/officeart/2005/8/layout/hierarchy6"/>
    <dgm:cxn modelId="{B7C1B930-136C-4550-86B9-DD6A791D9DC1}" type="presOf" srcId="{8959E208-CE35-43C7-B3F4-FC156DB17895}" destId="{9BE6FFB8-80C0-4280-8E3D-01966BB1BC9B}" srcOrd="0" destOrd="0" presId="urn:microsoft.com/office/officeart/2005/8/layout/hierarchy6"/>
    <dgm:cxn modelId="{5E51772A-4791-4ACF-B5F4-44FF726227C6}" type="presOf" srcId="{54F76D04-CCA6-4FF2-B440-74B2B574FF3E}" destId="{C7010205-397E-46B6-B7B2-35DCDF61B873}" srcOrd="0" destOrd="0" presId="urn:microsoft.com/office/officeart/2005/8/layout/hierarchy6"/>
    <dgm:cxn modelId="{D92B96E4-09A1-4383-A361-4C669AB2E6B1}" type="presOf" srcId="{03FB058F-D81C-4D68-9E84-DC1AED5FA1F8}" destId="{1F27B46A-C6CE-499E-9E04-33680BA0872C}" srcOrd="0" destOrd="0" presId="urn:microsoft.com/office/officeart/2005/8/layout/hierarchy6"/>
    <dgm:cxn modelId="{0FADDFFD-7571-40F0-802F-824660D762D6}" type="presOf" srcId="{8F9AE5E0-B57E-4130-9210-9D2ED8B08862}" destId="{22E674EC-C218-4650-BFA4-EF98CF32298A}" srcOrd="0" destOrd="0" presId="urn:microsoft.com/office/officeart/2005/8/layout/hierarchy6"/>
    <dgm:cxn modelId="{20FEB7BB-6C89-479D-B712-F6ECDD4F0EE8}" srcId="{54F76D04-CCA6-4FF2-B440-74B2B574FF3E}" destId="{567C2A39-31DD-4135-ABC3-C4E9322E35A9}" srcOrd="0" destOrd="0" parTransId="{93A3081B-111F-49C3-A539-3E4945B5C89A}" sibTransId="{C1E6737D-AA1B-4ABD-96FC-70465988C5C7}"/>
    <dgm:cxn modelId="{6A9066AA-B117-4C91-9E16-59A73129743D}" srcId="{7FFD50BB-624B-4547-AD1C-194BC271EDD7}" destId="{8959E208-CE35-43C7-B3F4-FC156DB17895}" srcOrd="0" destOrd="0" parTransId="{C6740F91-2C16-4C49-A057-9DE123E18003}" sibTransId="{81819431-D79A-40CB-8A38-AA0B27396381}"/>
    <dgm:cxn modelId="{7AD5495E-319A-480C-AE84-A6C73887BD50}" type="presOf" srcId="{1058FABF-E50E-4CCD-AEB2-CAC759F86957}" destId="{D498068A-8C1F-4010-8947-A0360277A157}" srcOrd="0" destOrd="0" presId="urn:microsoft.com/office/officeart/2005/8/layout/hierarchy6"/>
    <dgm:cxn modelId="{90E2C69D-D4EF-42FC-87FA-5F708EE5565A}" type="presOf" srcId="{567C2A39-31DD-4135-ABC3-C4E9322E35A9}" destId="{31678487-E5E4-4E16-81FB-8857ADF84F65}" srcOrd="0" destOrd="0" presId="urn:microsoft.com/office/officeart/2005/8/layout/hierarchy6"/>
    <dgm:cxn modelId="{7E14B909-3297-4BB6-8606-72F33C98F605}" type="presOf" srcId="{7FFD50BB-624B-4547-AD1C-194BC271EDD7}" destId="{216B33B3-38D1-4996-A6A3-231CD48197D3}" srcOrd="0" destOrd="0" presId="urn:microsoft.com/office/officeart/2005/8/layout/hierarchy6"/>
    <dgm:cxn modelId="{4BC20BC0-DC8D-4709-9E84-C1F144FB141A}" srcId="{8959E208-CE35-43C7-B3F4-FC156DB17895}" destId="{03FB058F-D81C-4D68-9E84-DC1AED5FA1F8}" srcOrd="0" destOrd="0" parTransId="{9480109D-C183-4B10-9B47-5BF81CE8A7F4}" sibTransId="{7C7F281A-A813-464D-AA5B-978A181D372C}"/>
    <dgm:cxn modelId="{D4C3BA1F-139B-4798-BFE3-023DAC50F4D6}" srcId="{8959E208-CE35-43C7-B3F4-FC156DB17895}" destId="{1058FABF-E50E-4CCD-AEB2-CAC759F86957}" srcOrd="2" destOrd="0" parTransId="{0C409DEB-1584-43EB-A5B3-6593823905F3}" sibTransId="{807795CE-B66F-4E2B-A1A9-B408CFCE1643}"/>
    <dgm:cxn modelId="{BD3A29FA-7C46-4CCC-A448-2C6B17925DF4}" type="presOf" srcId="{D3C3A72A-0236-4BB8-838D-95D1ABE4F58A}" destId="{01CC6FB8-6E30-4DDF-BF79-E8672790D1E4}" srcOrd="0" destOrd="0" presId="urn:microsoft.com/office/officeart/2005/8/layout/hierarchy6"/>
    <dgm:cxn modelId="{BB4010DD-B655-429F-961A-708226B447BB}" type="presOf" srcId="{D2D96DA0-0A41-49E0-82DE-B92929A3569D}" destId="{697E3932-213B-43C6-88CB-3887EA88ECF1}" srcOrd="0" destOrd="0" presId="urn:microsoft.com/office/officeart/2005/8/layout/hierarchy6"/>
    <dgm:cxn modelId="{F6E3BF02-98A4-4DF1-9E46-299C6D78CCED}" srcId="{8F9AE5E0-B57E-4130-9210-9D2ED8B08862}" destId="{7FFD50BB-624B-4547-AD1C-194BC271EDD7}" srcOrd="0" destOrd="0" parTransId="{35115E8E-42B9-4920-ABDE-A53E4C377C40}" sibTransId="{774B66A1-6CA6-4E72-8234-8EBB03335078}"/>
    <dgm:cxn modelId="{86EDBC2A-26AB-4D01-9071-40DF33D7AD97}" srcId="{8959E208-CE35-43C7-B3F4-FC156DB17895}" destId="{13868BE1-4000-4916-8232-FF18FDC09D1E}" srcOrd="1" destOrd="0" parTransId="{7C63F3D4-3578-4DE3-9B20-4F89FB579E30}" sibTransId="{39625CC7-CE61-4685-88BB-20BD48273BA9}"/>
    <dgm:cxn modelId="{6D9E55A1-BAE0-4182-8FC5-3EF21BECCF10}" type="presOf" srcId="{C6740F91-2C16-4C49-A057-9DE123E18003}" destId="{CB6B263D-4EFB-48D2-A4B0-F5C57C4B5295}" srcOrd="0" destOrd="0" presId="urn:microsoft.com/office/officeart/2005/8/layout/hierarchy6"/>
    <dgm:cxn modelId="{0CFACF57-48FD-4E61-9B4C-3E301F4191D5}" type="presOf" srcId="{42041A0F-2AF3-4DE5-8214-5E2D60981EEA}" destId="{B060B48A-3961-4AE3-9C11-19F02E7D0593}" srcOrd="0" destOrd="0" presId="urn:microsoft.com/office/officeart/2005/8/layout/hierarchy6"/>
    <dgm:cxn modelId="{B554302D-2C3B-48FA-AA1B-5B81A3B5B675}" srcId="{54F76D04-CCA6-4FF2-B440-74B2B574FF3E}" destId="{D3C3A72A-0236-4BB8-838D-95D1ABE4F58A}" srcOrd="2" destOrd="0" parTransId="{E5AAFC91-449A-457B-9BD4-CE18873EA041}" sibTransId="{1D62C8AC-6DE8-4B63-9AAA-45BCB2FF7D59}"/>
    <dgm:cxn modelId="{78021BAB-DE4A-437E-8139-59211AAC663B}" type="presOf" srcId="{32BA1759-ABDB-43F3-9BFA-594D58C1D401}" destId="{46FB16C0-1B54-4015-A164-F23B072062EE}" srcOrd="0" destOrd="0" presId="urn:microsoft.com/office/officeart/2005/8/layout/hierarchy6"/>
    <dgm:cxn modelId="{436EF384-7BB6-4F80-A570-97F6C4DC709E}" type="presOf" srcId="{7C63F3D4-3578-4DE3-9B20-4F89FB579E30}" destId="{E5E2A828-E3ED-44E1-AA32-5BDCE13B7883}" srcOrd="0" destOrd="0" presId="urn:microsoft.com/office/officeart/2005/8/layout/hierarchy6"/>
    <dgm:cxn modelId="{8B83BCD8-459C-4CDD-9970-519907102B45}" type="presOf" srcId="{55D824E3-A77F-4340-8E9B-961EDBA1A0FF}" destId="{9D83002C-B871-4A8F-8FFB-99C99EBF76D6}" srcOrd="0" destOrd="0" presId="urn:microsoft.com/office/officeart/2005/8/layout/hierarchy6"/>
    <dgm:cxn modelId="{D1B97710-4F72-4B33-A1BA-516FF1F6675A}" type="presOf" srcId="{0C409DEB-1584-43EB-A5B3-6593823905F3}" destId="{D0C212CC-1FB6-4540-A3CC-796BB8A11F4D}" srcOrd="0" destOrd="0" presId="urn:microsoft.com/office/officeart/2005/8/layout/hierarchy6"/>
    <dgm:cxn modelId="{23F16E72-E6C3-4168-8C9D-54C08770ED47}" srcId="{7FFD50BB-624B-4547-AD1C-194BC271EDD7}" destId="{54F76D04-CCA6-4FF2-B440-74B2B574FF3E}" srcOrd="1" destOrd="0" parTransId="{D2D96DA0-0A41-49E0-82DE-B92929A3569D}" sibTransId="{444E3D8F-1ACF-4E4B-A23B-5C030EECACB8}"/>
    <dgm:cxn modelId="{A73BD0BF-1681-4FB8-9402-1A4FEFDDF8F6}" type="presOf" srcId="{502B3007-DE64-4D8F-B43C-C406549E5569}" destId="{AC7EF64C-B4E6-4D2D-BCBF-0095CCFA3A88}" srcOrd="0" destOrd="0" presId="urn:microsoft.com/office/officeart/2005/8/layout/hierarchy6"/>
    <dgm:cxn modelId="{D7E8A12E-0E29-48D8-A260-B54D2F81C924}" type="presOf" srcId="{93A3081B-111F-49C3-A539-3E4945B5C89A}" destId="{B2E2B95B-1B68-4875-AF3A-22B495CE0F44}" srcOrd="0" destOrd="0" presId="urn:microsoft.com/office/officeart/2005/8/layout/hierarchy6"/>
    <dgm:cxn modelId="{28F14F8F-A139-4C3A-ABF8-1B3A081D7881}" srcId="{8959E208-CE35-43C7-B3F4-FC156DB17895}" destId="{55D824E3-A77F-4340-8E9B-961EDBA1A0FF}" srcOrd="3" destOrd="0" parTransId="{32BA1759-ABDB-43F3-9BFA-594D58C1D401}" sibTransId="{E2974AB7-73F8-40C7-9819-0F992FF50E97}"/>
    <dgm:cxn modelId="{C4ED9259-0DB2-419A-9A32-1B16F3197C51}" type="presOf" srcId="{E5AAFC91-449A-457B-9BD4-CE18873EA041}" destId="{C52CC213-83A2-4A91-B495-C4C6AA62BD0A}" srcOrd="0" destOrd="0" presId="urn:microsoft.com/office/officeart/2005/8/layout/hierarchy6"/>
    <dgm:cxn modelId="{2645BA06-C532-43C2-8F39-BA7B79856636}" type="presParOf" srcId="{22E674EC-C218-4650-BFA4-EF98CF32298A}" destId="{EE4B088C-83AD-4A2F-A0B2-CBC7F5441870}" srcOrd="0" destOrd="0" presId="urn:microsoft.com/office/officeart/2005/8/layout/hierarchy6"/>
    <dgm:cxn modelId="{89E71175-5C14-43F8-97DC-923F1D2618D7}" type="presParOf" srcId="{EE4B088C-83AD-4A2F-A0B2-CBC7F5441870}" destId="{C8F6DFAD-20B6-417A-89B8-5DDF9ABA98F2}" srcOrd="0" destOrd="0" presId="urn:microsoft.com/office/officeart/2005/8/layout/hierarchy6"/>
    <dgm:cxn modelId="{73442C81-3BB5-4C18-8A43-75245CE17685}" type="presParOf" srcId="{C8F6DFAD-20B6-417A-89B8-5DDF9ABA98F2}" destId="{64A13DB7-2456-4409-BEB3-8F6E06F59806}" srcOrd="0" destOrd="0" presId="urn:microsoft.com/office/officeart/2005/8/layout/hierarchy6"/>
    <dgm:cxn modelId="{9169BF3E-2317-42DF-AFE7-7B79A09CD870}" type="presParOf" srcId="{64A13DB7-2456-4409-BEB3-8F6E06F59806}" destId="{216B33B3-38D1-4996-A6A3-231CD48197D3}" srcOrd="0" destOrd="0" presId="urn:microsoft.com/office/officeart/2005/8/layout/hierarchy6"/>
    <dgm:cxn modelId="{43EBEDA3-85CD-44AC-8627-9961F9F6420E}" type="presParOf" srcId="{64A13DB7-2456-4409-BEB3-8F6E06F59806}" destId="{519F2606-F88A-431C-8ECE-E35DD20AE7B0}" srcOrd="1" destOrd="0" presId="urn:microsoft.com/office/officeart/2005/8/layout/hierarchy6"/>
    <dgm:cxn modelId="{6390DAA7-1ECF-400A-AB2C-8C6A9066748C}" type="presParOf" srcId="{519F2606-F88A-431C-8ECE-E35DD20AE7B0}" destId="{CB6B263D-4EFB-48D2-A4B0-F5C57C4B5295}" srcOrd="0" destOrd="0" presId="urn:microsoft.com/office/officeart/2005/8/layout/hierarchy6"/>
    <dgm:cxn modelId="{7539805E-6095-4725-84A7-2B86D5A3C242}" type="presParOf" srcId="{519F2606-F88A-431C-8ECE-E35DD20AE7B0}" destId="{71343B0F-1940-4D90-97D5-0E762FD98487}" srcOrd="1" destOrd="0" presId="urn:microsoft.com/office/officeart/2005/8/layout/hierarchy6"/>
    <dgm:cxn modelId="{8F0A27D7-55ED-4818-89F0-6159B5E90944}" type="presParOf" srcId="{71343B0F-1940-4D90-97D5-0E762FD98487}" destId="{9BE6FFB8-80C0-4280-8E3D-01966BB1BC9B}" srcOrd="0" destOrd="0" presId="urn:microsoft.com/office/officeart/2005/8/layout/hierarchy6"/>
    <dgm:cxn modelId="{3BF985C3-7767-40B2-806E-B2A47031A6EE}" type="presParOf" srcId="{71343B0F-1940-4D90-97D5-0E762FD98487}" destId="{83C6C8D7-9755-417E-8C6D-027E9D99D2AB}" srcOrd="1" destOrd="0" presId="urn:microsoft.com/office/officeart/2005/8/layout/hierarchy6"/>
    <dgm:cxn modelId="{812DB1A5-6BC2-47EB-BF46-7D8F5D39123B}" type="presParOf" srcId="{83C6C8D7-9755-417E-8C6D-027E9D99D2AB}" destId="{E0CDFA51-79B7-4E32-AB97-476EF34B5F3D}" srcOrd="0" destOrd="0" presId="urn:microsoft.com/office/officeart/2005/8/layout/hierarchy6"/>
    <dgm:cxn modelId="{9898A570-4610-433A-AAC0-FE2F54AA778D}" type="presParOf" srcId="{83C6C8D7-9755-417E-8C6D-027E9D99D2AB}" destId="{B861A6DC-1DA6-422C-A7EE-283A4990FE21}" srcOrd="1" destOrd="0" presId="urn:microsoft.com/office/officeart/2005/8/layout/hierarchy6"/>
    <dgm:cxn modelId="{B8489173-411D-46CF-B5C6-F452208E7981}" type="presParOf" srcId="{B861A6DC-1DA6-422C-A7EE-283A4990FE21}" destId="{1F27B46A-C6CE-499E-9E04-33680BA0872C}" srcOrd="0" destOrd="0" presId="urn:microsoft.com/office/officeart/2005/8/layout/hierarchy6"/>
    <dgm:cxn modelId="{083EAFD1-55B4-4363-9C4F-1A477B2377B4}" type="presParOf" srcId="{B861A6DC-1DA6-422C-A7EE-283A4990FE21}" destId="{98B966E7-DFC4-4BCF-8292-C744B714F729}" srcOrd="1" destOrd="0" presId="urn:microsoft.com/office/officeart/2005/8/layout/hierarchy6"/>
    <dgm:cxn modelId="{E449DD4F-9055-4ACA-8627-E7BC46B3602C}" type="presParOf" srcId="{83C6C8D7-9755-417E-8C6D-027E9D99D2AB}" destId="{E5E2A828-E3ED-44E1-AA32-5BDCE13B7883}" srcOrd="2" destOrd="0" presId="urn:microsoft.com/office/officeart/2005/8/layout/hierarchy6"/>
    <dgm:cxn modelId="{CD33D3DC-DFA6-4D96-84B1-8229D50497C9}" type="presParOf" srcId="{83C6C8D7-9755-417E-8C6D-027E9D99D2AB}" destId="{442B5090-29ED-429F-86E1-155D524F513F}" srcOrd="3" destOrd="0" presId="urn:microsoft.com/office/officeart/2005/8/layout/hierarchy6"/>
    <dgm:cxn modelId="{82250A18-27D9-4C04-A162-5A08751F06CB}" type="presParOf" srcId="{442B5090-29ED-429F-86E1-155D524F513F}" destId="{9873A65C-DC95-4F36-88D9-E8A91A899108}" srcOrd="0" destOrd="0" presId="urn:microsoft.com/office/officeart/2005/8/layout/hierarchy6"/>
    <dgm:cxn modelId="{27CDD81B-17AA-4C7E-9C12-B1328ADBAD59}" type="presParOf" srcId="{442B5090-29ED-429F-86E1-155D524F513F}" destId="{0B539EF7-92EC-4F22-99CF-4BFEDB9E7066}" srcOrd="1" destOrd="0" presId="urn:microsoft.com/office/officeart/2005/8/layout/hierarchy6"/>
    <dgm:cxn modelId="{88D18F5A-3BE2-4766-B7AB-4F5FE7790D05}" type="presParOf" srcId="{83C6C8D7-9755-417E-8C6D-027E9D99D2AB}" destId="{D0C212CC-1FB6-4540-A3CC-796BB8A11F4D}" srcOrd="4" destOrd="0" presId="urn:microsoft.com/office/officeart/2005/8/layout/hierarchy6"/>
    <dgm:cxn modelId="{206E850B-31EB-4223-9BD3-A92080FBDC14}" type="presParOf" srcId="{83C6C8D7-9755-417E-8C6D-027E9D99D2AB}" destId="{E40E538E-CEB1-45B5-8F8F-FCCD3745CDE9}" srcOrd="5" destOrd="0" presId="urn:microsoft.com/office/officeart/2005/8/layout/hierarchy6"/>
    <dgm:cxn modelId="{6DD9A82A-AE6B-47E3-BB29-7C43711DE764}" type="presParOf" srcId="{E40E538E-CEB1-45B5-8F8F-FCCD3745CDE9}" destId="{D498068A-8C1F-4010-8947-A0360277A157}" srcOrd="0" destOrd="0" presId="urn:microsoft.com/office/officeart/2005/8/layout/hierarchy6"/>
    <dgm:cxn modelId="{9E9D31A4-B3AE-4F7D-ACD5-A343F817D2E8}" type="presParOf" srcId="{E40E538E-CEB1-45B5-8F8F-FCCD3745CDE9}" destId="{C8C3F4FB-0541-444E-BD55-2C9ECC75DC49}" srcOrd="1" destOrd="0" presId="urn:microsoft.com/office/officeart/2005/8/layout/hierarchy6"/>
    <dgm:cxn modelId="{08EF9F74-9000-4F88-8DC3-610998382A35}" type="presParOf" srcId="{83C6C8D7-9755-417E-8C6D-027E9D99D2AB}" destId="{46FB16C0-1B54-4015-A164-F23B072062EE}" srcOrd="6" destOrd="0" presId="urn:microsoft.com/office/officeart/2005/8/layout/hierarchy6"/>
    <dgm:cxn modelId="{4F533D3A-F2EA-4ABD-B434-E539DFDF3DBD}" type="presParOf" srcId="{83C6C8D7-9755-417E-8C6D-027E9D99D2AB}" destId="{D4D5787B-959F-4E15-A804-C014F0CD093C}" srcOrd="7" destOrd="0" presId="urn:microsoft.com/office/officeart/2005/8/layout/hierarchy6"/>
    <dgm:cxn modelId="{E63097EC-3778-42B0-90BD-3386A7A7C5B8}" type="presParOf" srcId="{D4D5787B-959F-4E15-A804-C014F0CD093C}" destId="{9D83002C-B871-4A8F-8FFB-99C99EBF76D6}" srcOrd="0" destOrd="0" presId="urn:microsoft.com/office/officeart/2005/8/layout/hierarchy6"/>
    <dgm:cxn modelId="{12979DF8-66A1-45AC-B6E6-C7BB00D52410}" type="presParOf" srcId="{D4D5787B-959F-4E15-A804-C014F0CD093C}" destId="{B4A15BC2-99E5-4DC6-AB6A-D63E147467C3}" srcOrd="1" destOrd="0" presId="urn:microsoft.com/office/officeart/2005/8/layout/hierarchy6"/>
    <dgm:cxn modelId="{0FA6FFF7-7DE4-4976-8543-E1DE2A125946}" type="presParOf" srcId="{519F2606-F88A-431C-8ECE-E35DD20AE7B0}" destId="{697E3932-213B-43C6-88CB-3887EA88ECF1}" srcOrd="2" destOrd="0" presId="urn:microsoft.com/office/officeart/2005/8/layout/hierarchy6"/>
    <dgm:cxn modelId="{C50DD07F-DF14-4E3C-895B-BDFCA56B45B8}" type="presParOf" srcId="{519F2606-F88A-431C-8ECE-E35DD20AE7B0}" destId="{05779B80-C1E8-4C67-861F-3DC1B874EC58}" srcOrd="3" destOrd="0" presId="urn:microsoft.com/office/officeart/2005/8/layout/hierarchy6"/>
    <dgm:cxn modelId="{28B65CB9-9F30-40AA-B1AA-2AD19DBB2F7D}" type="presParOf" srcId="{05779B80-C1E8-4C67-861F-3DC1B874EC58}" destId="{C7010205-397E-46B6-B7B2-35DCDF61B873}" srcOrd="0" destOrd="0" presId="urn:microsoft.com/office/officeart/2005/8/layout/hierarchy6"/>
    <dgm:cxn modelId="{AA38420B-BA3E-4872-86B0-C7623040F854}" type="presParOf" srcId="{05779B80-C1E8-4C67-861F-3DC1B874EC58}" destId="{8F06DF2E-1863-45F6-B422-E131E3339146}" srcOrd="1" destOrd="0" presId="urn:microsoft.com/office/officeart/2005/8/layout/hierarchy6"/>
    <dgm:cxn modelId="{D688CF4B-243A-42D2-B654-19C170902ECA}" type="presParOf" srcId="{8F06DF2E-1863-45F6-B422-E131E3339146}" destId="{B2E2B95B-1B68-4875-AF3A-22B495CE0F44}" srcOrd="0" destOrd="0" presId="urn:microsoft.com/office/officeart/2005/8/layout/hierarchy6"/>
    <dgm:cxn modelId="{196320E8-AAB5-44AE-A5B1-6AF553755AC3}" type="presParOf" srcId="{8F06DF2E-1863-45F6-B422-E131E3339146}" destId="{30569879-4DFC-48A3-89EB-605A3DA548B6}" srcOrd="1" destOrd="0" presId="urn:microsoft.com/office/officeart/2005/8/layout/hierarchy6"/>
    <dgm:cxn modelId="{ABE5BEE4-C6C2-4829-81C7-3A5518D1CF3B}" type="presParOf" srcId="{30569879-4DFC-48A3-89EB-605A3DA548B6}" destId="{31678487-E5E4-4E16-81FB-8857ADF84F65}" srcOrd="0" destOrd="0" presId="urn:microsoft.com/office/officeart/2005/8/layout/hierarchy6"/>
    <dgm:cxn modelId="{ACFAC659-D311-4D34-AA5A-1D78B02BCB43}" type="presParOf" srcId="{30569879-4DFC-48A3-89EB-605A3DA548B6}" destId="{7B1AC8B2-DA39-47AF-9CEB-15E3D0BD7E7A}" srcOrd="1" destOrd="0" presId="urn:microsoft.com/office/officeart/2005/8/layout/hierarchy6"/>
    <dgm:cxn modelId="{06EE7844-F738-452D-9ABA-ACA97E8436DD}" type="presParOf" srcId="{8F06DF2E-1863-45F6-B422-E131E3339146}" destId="{AC7EF64C-B4E6-4D2D-BCBF-0095CCFA3A88}" srcOrd="2" destOrd="0" presId="urn:microsoft.com/office/officeart/2005/8/layout/hierarchy6"/>
    <dgm:cxn modelId="{A59C9F6B-9BFB-404B-8F4C-1EFAAE5D2AC4}" type="presParOf" srcId="{8F06DF2E-1863-45F6-B422-E131E3339146}" destId="{4C522322-4F23-45B5-8A27-7BCBF28A56A2}" srcOrd="3" destOrd="0" presId="urn:microsoft.com/office/officeart/2005/8/layout/hierarchy6"/>
    <dgm:cxn modelId="{61F0ABF8-776C-4DB2-B642-B4756B0C55E2}" type="presParOf" srcId="{4C522322-4F23-45B5-8A27-7BCBF28A56A2}" destId="{B060B48A-3961-4AE3-9C11-19F02E7D0593}" srcOrd="0" destOrd="0" presId="urn:microsoft.com/office/officeart/2005/8/layout/hierarchy6"/>
    <dgm:cxn modelId="{8E604E73-C63A-4D9D-86C0-915B509464A7}" type="presParOf" srcId="{4C522322-4F23-45B5-8A27-7BCBF28A56A2}" destId="{48AEC244-504E-4F33-A9B5-6F4BEA0D2584}" srcOrd="1" destOrd="0" presId="urn:microsoft.com/office/officeart/2005/8/layout/hierarchy6"/>
    <dgm:cxn modelId="{3ABA8C25-AECC-4388-9DC1-E127191E34BF}" type="presParOf" srcId="{8F06DF2E-1863-45F6-B422-E131E3339146}" destId="{C52CC213-83A2-4A91-B495-C4C6AA62BD0A}" srcOrd="4" destOrd="0" presId="urn:microsoft.com/office/officeart/2005/8/layout/hierarchy6"/>
    <dgm:cxn modelId="{0AE9A26B-F008-47A6-B171-B6778188DACE}" type="presParOf" srcId="{8F06DF2E-1863-45F6-B422-E131E3339146}" destId="{EAD0F028-9E81-4EA4-BCB4-B39522CFDF40}" srcOrd="5" destOrd="0" presId="urn:microsoft.com/office/officeart/2005/8/layout/hierarchy6"/>
    <dgm:cxn modelId="{02E0F85A-9A25-4371-990A-EB994E24C197}" type="presParOf" srcId="{EAD0F028-9E81-4EA4-BCB4-B39522CFDF40}" destId="{01CC6FB8-6E30-4DDF-BF79-E8672790D1E4}" srcOrd="0" destOrd="0" presId="urn:microsoft.com/office/officeart/2005/8/layout/hierarchy6"/>
    <dgm:cxn modelId="{82F49472-4DF7-4EC5-A7F0-54AC03A74158}" type="presParOf" srcId="{EAD0F028-9E81-4EA4-BCB4-B39522CFDF40}" destId="{246C87BA-59E7-47A2-935E-CF350185036E}" srcOrd="1" destOrd="0" presId="urn:microsoft.com/office/officeart/2005/8/layout/hierarchy6"/>
    <dgm:cxn modelId="{65446906-5490-4FC1-AC11-4FE4017D63F1}" type="presParOf" srcId="{22E674EC-C218-4650-BFA4-EF98CF32298A}" destId="{483EACB4-95B3-4E31-A015-6DC53AF77FC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B33B3-38D1-4996-A6A3-231CD48197D3}">
      <dsp:nvSpPr>
        <dsp:cNvPr id="0" name=""/>
        <dsp:cNvSpPr/>
      </dsp:nvSpPr>
      <dsp:spPr>
        <a:xfrm>
          <a:off x="3757596" y="1067585"/>
          <a:ext cx="891046" cy="594030"/>
        </a:xfrm>
        <a:prstGeom prst="roundRect">
          <a:avLst>
            <a:gd name="adj" fmla="val 10000"/>
          </a:avLst>
        </a:prstGeom>
        <a:solidFill>
          <a:srgbClr val="92D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>
              <a:solidFill>
                <a:schemeClr val="tx1"/>
              </a:solidFill>
            </a:rPr>
            <a:t>자료형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3774995" y="1084984"/>
        <a:ext cx="856248" cy="559232"/>
      </dsp:txXfrm>
    </dsp:sp>
    <dsp:sp modelId="{CB6B263D-4EFB-48D2-A4B0-F5C57C4B5295}">
      <dsp:nvSpPr>
        <dsp:cNvPr id="0" name=""/>
        <dsp:cNvSpPr/>
      </dsp:nvSpPr>
      <dsp:spPr>
        <a:xfrm>
          <a:off x="2186895" y="1661616"/>
          <a:ext cx="2016223" cy="237612"/>
        </a:xfrm>
        <a:custGeom>
          <a:avLst/>
          <a:gdLst/>
          <a:ahLst/>
          <a:cxnLst/>
          <a:rect l="0" t="0" r="0" b="0"/>
          <a:pathLst>
            <a:path>
              <a:moveTo>
                <a:pt x="2016223" y="0"/>
              </a:moveTo>
              <a:lnTo>
                <a:pt x="2016223" y="118806"/>
              </a:lnTo>
              <a:lnTo>
                <a:pt x="0" y="118806"/>
              </a:lnTo>
              <a:lnTo>
                <a:pt x="0" y="23761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6FFB8-80C0-4280-8E3D-01966BB1BC9B}">
      <dsp:nvSpPr>
        <dsp:cNvPr id="0" name=""/>
        <dsp:cNvSpPr/>
      </dsp:nvSpPr>
      <dsp:spPr>
        <a:xfrm>
          <a:off x="1061424" y="1899228"/>
          <a:ext cx="2250943" cy="594030"/>
        </a:xfrm>
        <a:prstGeom prst="roundRect">
          <a:avLst>
            <a:gd name="adj" fmla="val 10000"/>
          </a:avLst>
        </a:prstGeom>
        <a:solidFill>
          <a:srgbClr val="92D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/>
              </a:solidFill>
            </a:rPr>
            <a:t>기본 </a:t>
          </a:r>
          <a:r>
            <a:rPr lang="ko-KR" altLang="en-US" sz="1600" kern="1200" dirty="0" err="1" smtClean="0">
              <a:solidFill>
                <a:schemeClr val="tx1"/>
              </a:solidFill>
            </a:rPr>
            <a:t>자료형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078823" y="1916627"/>
        <a:ext cx="2216145" cy="559232"/>
      </dsp:txXfrm>
    </dsp:sp>
    <dsp:sp modelId="{E0CDFA51-79B7-4E32-AB97-476EF34B5F3D}">
      <dsp:nvSpPr>
        <dsp:cNvPr id="0" name=""/>
        <dsp:cNvSpPr/>
      </dsp:nvSpPr>
      <dsp:spPr>
        <a:xfrm>
          <a:off x="449355" y="2493259"/>
          <a:ext cx="1737540" cy="237612"/>
        </a:xfrm>
        <a:custGeom>
          <a:avLst/>
          <a:gdLst/>
          <a:ahLst/>
          <a:cxnLst/>
          <a:rect l="0" t="0" r="0" b="0"/>
          <a:pathLst>
            <a:path>
              <a:moveTo>
                <a:pt x="1737540" y="0"/>
              </a:moveTo>
              <a:lnTo>
                <a:pt x="1737540" y="118806"/>
              </a:lnTo>
              <a:lnTo>
                <a:pt x="0" y="118806"/>
              </a:lnTo>
              <a:lnTo>
                <a:pt x="0" y="23761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27B46A-C6CE-499E-9E04-33680BA0872C}">
      <dsp:nvSpPr>
        <dsp:cNvPr id="0" name=""/>
        <dsp:cNvSpPr/>
      </dsp:nvSpPr>
      <dsp:spPr>
        <a:xfrm>
          <a:off x="3832" y="2730871"/>
          <a:ext cx="891046" cy="594030"/>
        </a:xfrm>
        <a:prstGeom prst="roundRect">
          <a:avLst>
            <a:gd name="adj" fmla="val 10000"/>
          </a:avLst>
        </a:prstGeom>
        <a:solidFill>
          <a:srgbClr val="92D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tx1"/>
              </a:solidFill>
            </a:rPr>
            <a:t>int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21231" y="2748270"/>
        <a:ext cx="856248" cy="559232"/>
      </dsp:txXfrm>
    </dsp:sp>
    <dsp:sp modelId="{E5E2A828-E3ED-44E1-AA32-5BDCE13B7883}">
      <dsp:nvSpPr>
        <dsp:cNvPr id="0" name=""/>
        <dsp:cNvSpPr/>
      </dsp:nvSpPr>
      <dsp:spPr>
        <a:xfrm>
          <a:off x="1597655" y="2493259"/>
          <a:ext cx="589239" cy="237612"/>
        </a:xfrm>
        <a:custGeom>
          <a:avLst/>
          <a:gdLst/>
          <a:ahLst/>
          <a:cxnLst/>
          <a:rect l="0" t="0" r="0" b="0"/>
          <a:pathLst>
            <a:path>
              <a:moveTo>
                <a:pt x="589239" y="0"/>
              </a:moveTo>
              <a:lnTo>
                <a:pt x="589239" y="118806"/>
              </a:lnTo>
              <a:lnTo>
                <a:pt x="0" y="118806"/>
              </a:lnTo>
              <a:lnTo>
                <a:pt x="0" y="23761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3A65C-DC95-4F36-88D9-E8A91A899108}">
      <dsp:nvSpPr>
        <dsp:cNvPr id="0" name=""/>
        <dsp:cNvSpPr/>
      </dsp:nvSpPr>
      <dsp:spPr>
        <a:xfrm>
          <a:off x="1152132" y="2730871"/>
          <a:ext cx="891046" cy="594030"/>
        </a:xfrm>
        <a:prstGeom prst="roundRect">
          <a:avLst>
            <a:gd name="adj" fmla="val 10000"/>
          </a:avLst>
        </a:prstGeom>
        <a:solidFill>
          <a:srgbClr val="92D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tx1"/>
              </a:solidFill>
            </a:rPr>
            <a:t>-------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169531" y="2748270"/>
        <a:ext cx="856248" cy="559232"/>
      </dsp:txXfrm>
    </dsp:sp>
    <dsp:sp modelId="{D0C212CC-1FB6-4540-A3CC-796BB8A11F4D}">
      <dsp:nvSpPr>
        <dsp:cNvPr id="0" name=""/>
        <dsp:cNvSpPr/>
      </dsp:nvSpPr>
      <dsp:spPr>
        <a:xfrm>
          <a:off x="2186895" y="2493259"/>
          <a:ext cx="579180" cy="237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806"/>
              </a:lnTo>
              <a:lnTo>
                <a:pt x="579180" y="118806"/>
              </a:lnTo>
              <a:lnTo>
                <a:pt x="579180" y="23761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98068A-8C1F-4010-8947-A0360277A157}">
      <dsp:nvSpPr>
        <dsp:cNvPr id="0" name=""/>
        <dsp:cNvSpPr/>
      </dsp:nvSpPr>
      <dsp:spPr>
        <a:xfrm>
          <a:off x="2320552" y="2730871"/>
          <a:ext cx="891046" cy="594030"/>
        </a:xfrm>
        <a:prstGeom prst="roundRect">
          <a:avLst>
            <a:gd name="adj" fmla="val 10000"/>
          </a:avLst>
        </a:prstGeom>
        <a:solidFill>
          <a:srgbClr val="92D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tx1"/>
              </a:solidFill>
            </a:rPr>
            <a:t>double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2337951" y="2748270"/>
        <a:ext cx="856248" cy="559232"/>
      </dsp:txXfrm>
    </dsp:sp>
    <dsp:sp modelId="{46FB16C0-1B54-4015-A164-F23B072062EE}">
      <dsp:nvSpPr>
        <dsp:cNvPr id="0" name=""/>
        <dsp:cNvSpPr/>
      </dsp:nvSpPr>
      <dsp:spPr>
        <a:xfrm>
          <a:off x="2186895" y="2493259"/>
          <a:ext cx="1737540" cy="237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806"/>
              </a:lnTo>
              <a:lnTo>
                <a:pt x="1737540" y="118806"/>
              </a:lnTo>
              <a:lnTo>
                <a:pt x="1737540" y="23761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83002C-B871-4A8F-8FFB-99C99EBF76D6}">
      <dsp:nvSpPr>
        <dsp:cNvPr id="0" name=""/>
        <dsp:cNvSpPr/>
      </dsp:nvSpPr>
      <dsp:spPr>
        <a:xfrm>
          <a:off x="3478912" y="2730871"/>
          <a:ext cx="891046" cy="594030"/>
        </a:xfrm>
        <a:prstGeom prst="roundRect">
          <a:avLst>
            <a:gd name="adj" fmla="val 10000"/>
          </a:avLst>
        </a:prstGeom>
        <a:solidFill>
          <a:srgbClr val="92D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tx1"/>
              </a:solidFill>
            </a:rPr>
            <a:t>char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3496311" y="2748270"/>
        <a:ext cx="856248" cy="559232"/>
      </dsp:txXfrm>
    </dsp:sp>
    <dsp:sp modelId="{697E3932-213B-43C6-88CB-3887EA88ECF1}">
      <dsp:nvSpPr>
        <dsp:cNvPr id="0" name=""/>
        <dsp:cNvSpPr/>
      </dsp:nvSpPr>
      <dsp:spPr>
        <a:xfrm>
          <a:off x="4203119" y="1661616"/>
          <a:ext cx="2038036" cy="237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806"/>
              </a:lnTo>
              <a:lnTo>
                <a:pt x="2038036" y="118806"/>
              </a:lnTo>
              <a:lnTo>
                <a:pt x="2038036" y="23761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010205-397E-46B6-B7B2-35DCDF61B873}">
      <dsp:nvSpPr>
        <dsp:cNvPr id="0" name=""/>
        <dsp:cNvSpPr/>
      </dsp:nvSpPr>
      <dsp:spPr>
        <a:xfrm>
          <a:off x="5137497" y="1899228"/>
          <a:ext cx="2207317" cy="594030"/>
        </a:xfrm>
        <a:prstGeom prst="roundRect">
          <a:avLst>
            <a:gd name="adj" fmla="val 10000"/>
          </a:avLst>
        </a:prstGeom>
        <a:solidFill>
          <a:srgbClr val="92D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/>
              </a:solidFill>
            </a:rPr>
            <a:t>사용자 정의 </a:t>
          </a:r>
          <a:r>
            <a:rPr lang="ko-KR" altLang="en-US" sz="1600" kern="1200" dirty="0" err="1" smtClean="0">
              <a:solidFill>
                <a:schemeClr val="tx1"/>
              </a:solidFill>
            </a:rPr>
            <a:t>자료형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5154896" y="1916627"/>
        <a:ext cx="2172519" cy="559232"/>
      </dsp:txXfrm>
    </dsp:sp>
    <dsp:sp modelId="{B2E2B95B-1B68-4875-AF3A-22B495CE0F44}">
      <dsp:nvSpPr>
        <dsp:cNvPr id="0" name=""/>
        <dsp:cNvSpPr/>
      </dsp:nvSpPr>
      <dsp:spPr>
        <a:xfrm>
          <a:off x="5082796" y="2493259"/>
          <a:ext cx="1158360" cy="237612"/>
        </a:xfrm>
        <a:custGeom>
          <a:avLst/>
          <a:gdLst/>
          <a:ahLst/>
          <a:cxnLst/>
          <a:rect l="0" t="0" r="0" b="0"/>
          <a:pathLst>
            <a:path>
              <a:moveTo>
                <a:pt x="1158360" y="0"/>
              </a:moveTo>
              <a:lnTo>
                <a:pt x="1158360" y="118806"/>
              </a:lnTo>
              <a:lnTo>
                <a:pt x="0" y="118806"/>
              </a:lnTo>
              <a:lnTo>
                <a:pt x="0" y="23761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678487-E5E4-4E16-81FB-8857ADF84F65}">
      <dsp:nvSpPr>
        <dsp:cNvPr id="0" name=""/>
        <dsp:cNvSpPr/>
      </dsp:nvSpPr>
      <dsp:spPr>
        <a:xfrm>
          <a:off x="4637273" y="2730871"/>
          <a:ext cx="891046" cy="594030"/>
        </a:xfrm>
        <a:prstGeom prst="roundRect">
          <a:avLst>
            <a:gd name="adj" fmla="val 10000"/>
          </a:avLst>
        </a:prstGeom>
        <a:solidFill>
          <a:srgbClr val="92D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/>
              </a:solidFill>
            </a:rPr>
            <a:t>구조체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4654672" y="2748270"/>
        <a:ext cx="856248" cy="559232"/>
      </dsp:txXfrm>
    </dsp:sp>
    <dsp:sp modelId="{AC7EF64C-B4E6-4D2D-BCBF-0095CCFA3A88}">
      <dsp:nvSpPr>
        <dsp:cNvPr id="0" name=""/>
        <dsp:cNvSpPr/>
      </dsp:nvSpPr>
      <dsp:spPr>
        <a:xfrm>
          <a:off x="6195436" y="2493259"/>
          <a:ext cx="91440" cy="2376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761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60B48A-3961-4AE3-9C11-19F02E7D0593}">
      <dsp:nvSpPr>
        <dsp:cNvPr id="0" name=""/>
        <dsp:cNvSpPr/>
      </dsp:nvSpPr>
      <dsp:spPr>
        <a:xfrm>
          <a:off x="5795633" y="2730871"/>
          <a:ext cx="891046" cy="594030"/>
        </a:xfrm>
        <a:prstGeom prst="roundRect">
          <a:avLst>
            <a:gd name="adj" fmla="val 10000"/>
          </a:avLst>
        </a:prstGeom>
        <a:solidFill>
          <a:srgbClr val="92D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>
              <a:solidFill>
                <a:schemeClr val="tx1"/>
              </a:solidFill>
            </a:rPr>
            <a:t>공용체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5813032" y="2748270"/>
        <a:ext cx="856248" cy="559232"/>
      </dsp:txXfrm>
    </dsp:sp>
    <dsp:sp modelId="{C52CC213-83A2-4A91-B495-C4C6AA62BD0A}">
      <dsp:nvSpPr>
        <dsp:cNvPr id="0" name=""/>
        <dsp:cNvSpPr/>
      </dsp:nvSpPr>
      <dsp:spPr>
        <a:xfrm>
          <a:off x="6241156" y="2493259"/>
          <a:ext cx="1158360" cy="237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806"/>
              </a:lnTo>
              <a:lnTo>
                <a:pt x="1158360" y="118806"/>
              </a:lnTo>
              <a:lnTo>
                <a:pt x="1158360" y="23761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C6FB8-6E30-4DDF-BF79-E8672790D1E4}">
      <dsp:nvSpPr>
        <dsp:cNvPr id="0" name=""/>
        <dsp:cNvSpPr/>
      </dsp:nvSpPr>
      <dsp:spPr>
        <a:xfrm>
          <a:off x="6953993" y="2730871"/>
          <a:ext cx="891046" cy="594030"/>
        </a:xfrm>
        <a:prstGeom prst="roundRect">
          <a:avLst>
            <a:gd name="adj" fmla="val 10000"/>
          </a:avLst>
        </a:prstGeom>
        <a:solidFill>
          <a:srgbClr val="92D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>
              <a:solidFill>
                <a:schemeClr val="tx1"/>
              </a:solidFill>
            </a:rPr>
            <a:t>열거형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6971392" y="2748270"/>
        <a:ext cx="856248" cy="559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D3E21-4E51-4093-AA22-690AB0E241E7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E6D30-39B7-4854-A9A7-64DE18C34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9141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635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74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248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500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212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841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655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314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080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07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64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676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472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519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27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8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9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8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72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50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78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00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2620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945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80127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69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45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16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810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847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855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00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3364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138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3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rabicParenR"/>
            </a:pPr>
            <a:endParaRPr lang="en-US" altLang="ko-KR" sz="1800" dirty="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/>
          <p:cNvSpPr/>
          <p:nvPr userDrawn="1"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047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003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868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8355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543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858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924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629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614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24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66488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66488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653477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781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682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503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3498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056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419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6522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847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8699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0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06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696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432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5767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807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420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9057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1073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301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2746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8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138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62267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25344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25344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505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3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79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9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dirty="0" smtClean="0"/>
              <a:t>게임공학과 조미경교수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0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8888" y="6537960"/>
            <a:ext cx="2895600" cy="2468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C1391897-D73E-4C8F-8181-F5C8EEC14420}" type="slidenum">
              <a:rPr lang="en-US" smtClean="0"/>
              <a:pPr/>
              <a:t>‹#›</a:t>
            </a:fld>
            <a:r>
              <a:rPr lang="en-US" dirty="0" smtClean="0"/>
              <a:t>/173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900" r:id="rId14"/>
    <p:sldLayoutId id="2147483901" r:id="rId15"/>
    <p:sldLayoutId id="2147483905" r:id="rId16"/>
    <p:sldLayoutId id="2147483907" r:id="rId17"/>
    <p:sldLayoutId id="2147483908" r:id="rId18"/>
    <p:sldLayoutId id="2147483910" r:id="rId19"/>
    <p:sldLayoutId id="2147483914" r:id="rId20"/>
    <p:sldLayoutId id="2147483915" r:id="rId21"/>
    <p:sldLayoutId id="2147483916" r:id="rId22"/>
    <p:sldLayoutId id="2147483917" r:id="rId23"/>
    <p:sldLayoutId id="2147483918" r:id="rId24"/>
    <p:sldLayoutId id="2147483919" r:id="rId25"/>
    <p:sldLayoutId id="2147483921" r:id="rId26"/>
    <p:sldLayoutId id="2147483922" r:id="rId27"/>
    <p:sldLayoutId id="2147483923" r:id="rId28"/>
    <p:sldLayoutId id="2147483924" r:id="rId29"/>
    <p:sldLayoutId id="2147483925" r:id="rId30"/>
    <p:sldLayoutId id="2147483926" r:id="rId31"/>
    <p:sldLayoutId id="2147483927" r:id="rId32"/>
    <p:sldLayoutId id="2147483929" r:id="rId33"/>
    <p:sldLayoutId id="2147483931" r:id="rId34"/>
    <p:sldLayoutId id="2147483932" r:id="rId35"/>
    <p:sldLayoutId id="2147483933" r:id="rId36"/>
    <p:sldLayoutId id="2147483934" r:id="rId37"/>
    <p:sldLayoutId id="2147483935" r:id="rId38"/>
    <p:sldLayoutId id="2147483936" r:id="rId39"/>
    <p:sldLayoutId id="2147483938" r:id="rId40"/>
    <p:sldLayoutId id="2147483939" r:id="rId41"/>
    <p:sldLayoutId id="2147483942" r:id="rId42"/>
    <p:sldLayoutId id="2147483943" r:id="rId43"/>
    <p:sldLayoutId id="2147483949" r:id="rId44"/>
    <p:sldLayoutId id="2147483950" r:id="rId45"/>
    <p:sldLayoutId id="2147483951" r:id="rId46"/>
    <p:sldLayoutId id="2147483952" r:id="rId47"/>
    <p:sldLayoutId id="2147483953" r:id="rId48"/>
    <p:sldLayoutId id="2147483954" r:id="rId49"/>
    <p:sldLayoutId id="2147483955" r:id="rId50"/>
    <p:sldLayoutId id="2147483960" r:id="rId51"/>
    <p:sldLayoutId id="2147483969" r:id="rId52"/>
    <p:sldLayoutId id="2147483974" r:id="rId53"/>
    <p:sldLayoutId id="2147483979" r:id="rId54"/>
    <p:sldLayoutId id="2147483981" r:id="rId55"/>
    <p:sldLayoutId id="2147483993" r:id="rId56"/>
    <p:sldLayoutId id="2147483994" r:id="rId57"/>
    <p:sldLayoutId id="2147484003" r:id="rId58"/>
    <p:sldLayoutId id="2147484010" r:id="rId59"/>
    <p:sldLayoutId id="2147484011" r:id="rId60"/>
    <p:sldLayoutId id="2147484012" r:id="rId61"/>
    <p:sldLayoutId id="2147484013" r:id="rId62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다룰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772816"/>
            <a:ext cx="8075240" cy="4281339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ko-KR" altLang="en-US" sz="2800" dirty="0" smtClean="0"/>
              <a:t>동적 </a:t>
            </a:r>
            <a:r>
              <a:rPr lang="ko-KR" altLang="en-US" sz="2800" dirty="0"/>
              <a:t>메모리 </a:t>
            </a:r>
            <a:r>
              <a:rPr lang="ko-KR" altLang="en-US" sz="2800" dirty="0" smtClean="0"/>
              <a:t>할당 </a:t>
            </a:r>
            <a:r>
              <a:rPr lang="en-US" altLang="ko-KR" sz="2800" dirty="0" smtClean="0"/>
              <a:t>(C/C++)</a:t>
            </a:r>
            <a:endParaRPr lang="en-US" altLang="ko-KR" sz="2800" dirty="0"/>
          </a:p>
          <a:p>
            <a:pPr marL="514350" indent="-514350">
              <a:buFont typeface="+mj-lt"/>
              <a:buAutoNum type="arabicParenR"/>
            </a:pPr>
            <a:r>
              <a:rPr lang="ko-KR" altLang="en-US" sz="2800" dirty="0" smtClean="0"/>
              <a:t>구조체 </a:t>
            </a:r>
            <a:r>
              <a:rPr lang="en-US" altLang="ko-KR" sz="2800" dirty="0"/>
              <a:t>(</a:t>
            </a:r>
            <a:r>
              <a:rPr lang="en-US" altLang="ko-KR" sz="2800" dirty="0" smtClean="0"/>
              <a:t>C/C++)</a:t>
            </a:r>
            <a:endParaRPr lang="en-US" altLang="ko-KR" sz="2800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10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프로그래밍 연습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7811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/>
              <a:t>입력될 정수 데이터의 개수만큼 배열을 할당 받아 데이터를 </a:t>
            </a:r>
            <a:r>
              <a:rPr lang="ko-KR" altLang="en-US" sz="2000" dirty="0" smtClean="0"/>
              <a:t>저장한 다음 정렬한 결과와 중앙값을 출력하는 프로그램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636912"/>
            <a:ext cx="5210175" cy="2143125"/>
          </a:xfrm>
          <a:prstGeom prst="rect">
            <a:avLst/>
          </a:prstGeom>
        </p:spPr>
      </p:pic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3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539552" y="562670"/>
            <a:ext cx="8229600" cy="92211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동적 메모리 할당 함수 </a:t>
            </a:r>
            <a:r>
              <a:rPr lang="en-US" altLang="ko-KR" dirty="0" smtClean="0"/>
              <a:t>–</a:t>
            </a:r>
            <a:r>
              <a:rPr lang="ko-KR" altLang="en-US" dirty="0"/>
              <a:t> </a:t>
            </a:r>
            <a:r>
              <a:rPr lang="en-US" altLang="ko-KR" dirty="0" err="1" smtClean="0"/>
              <a:t>realloc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</a:t>
            </a:r>
            <a:endParaRPr lang="ko-KR" altLang="en-US" dirty="0"/>
          </a:p>
        </p:txBody>
      </p:sp>
      <p:sp>
        <p:nvSpPr>
          <p:cNvPr id="15" name="내용 개체 틀 1"/>
          <p:cNvSpPr>
            <a:spLocks noGrp="1"/>
          </p:cNvSpPr>
          <p:nvPr>
            <p:ph idx="4294967295"/>
          </p:nvPr>
        </p:nvSpPr>
        <p:spPr>
          <a:xfrm>
            <a:off x="323528" y="1772816"/>
            <a:ext cx="8640960" cy="468052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/>
          <a:p>
            <a:r>
              <a:rPr lang="ko-KR" altLang="en-US" dirty="0" smtClean="0"/>
              <a:t>함수 </a:t>
            </a:r>
            <a:r>
              <a:rPr lang="en-US" altLang="ko-KR" dirty="0" err="1" smtClean="0"/>
              <a:t>realloc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이용하여 동적 메모리를 할당 받는 방법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동적으로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할당</a:t>
            </a:r>
            <a:r>
              <a:rPr lang="en-US" altLang="ko-KR" dirty="0" smtClean="0"/>
              <a:t>(</a:t>
            </a:r>
            <a:r>
              <a:rPr lang="ko-KR" altLang="en-US" dirty="0"/>
              <a:t>시작주소는 *</a:t>
            </a:r>
            <a:r>
              <a:rPr lang="en-US" altLang="ko-KR" dirty="0" err="1"/>
              <a:t>memblock</a:t>
            </a:r>
            <a:r>
              <a:rPr lang="en-US" altLang="ko-KR" dirty="0" smtClean="0"/>
              <a:t>)</a:t>
            </a:r>
            <a:r>
              <a:rPr lang="ko-KR" altLang="en-US" dirty="0" smtClean="0"/>
              <a:t>된 메모리 크기를 변경할 때 사용한다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변경될 동적 메모리 크기는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기존에 있던 메모리의 값은 그대로 </a:t>
            </a:r>
            <a:r>
              <a:rPr lang="ko-KR" altLang="en-US" dirty="0" smtClean="0"/>
              <a:t>유지된다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 smtClean="0"/>
              <a:t>void*</a:t>
            </a:r>
            <a:r>
              <a:rPr lang="ko-KR" altLang="en-US" dirty="0" smtClean="0"/>
              <a:t>는 메모리가 할당된 포인터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확보에 실패했다면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을 반환한다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sz="800" dirty="0" smtClean="0"/>
          </a:p>
        </p:txBody>
      </p:sp>
      <p:sp>
        <p:nvSpPr>
          <p:cNvPr id="11" name="_x32337280"/>
          <p:cNvSpPr>
            <a:spLocks noChangeArrowheads="1"/>
          </p:cNvSpPr>
          <p:nvPr/>
        </p:nvSpPr>
        <p:spPr bwMode="auto">
          <a:xfrm>
            <a:off x="827584" y="2564904"/>
            <a:ext cx="7056784" cy="441325"/>
          </a:xfrm>
          <a:prstGeom prst="rect">
            <a:avLst/>
          </a:prstGeom>
          <a:solidFill>
            <a:srgbClr val="FFFF99"/>
          </a:solidFill>
          <a:ln w="4191">
            <a:solidFill>
              <a:srgbClr val="FFFF99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void</a:t>
            </a:r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*  </a:t>
            </a:r>
            <a:r>
              <a:rPr lang="en-US" altLang="ko-KR" sz="24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realloc</a:t>
            </a:r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  void*  </a:t>
            </a:r>
            <a:r>
              <a:rPr lang="en-US" altLang="ko-KR" sz="2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memblock</a:t>
            </a:r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  </a:t>
            </a:r>
            <a:r>
              <a:rPr lang="en-US" altLang="ko-KR" sz="2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size_t</a:t>
            </a:r>
            <a:r>
              <a:rPr lang="en-US" altLang="ko-KR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size);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98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661247" y="564332"/>
            <a:ext cx="8229600" cy="7764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동적 메모리 할당 함수 </a:t>
            </a:r>
            <a:r>
              <a:rPr lang="en-US" altLang="ko-KR" dirty="0" smtClean="0"/>
              <a:t>–</a:t>
            </a:r>
            <a:r>
              <a:rPr lang="ko-KR" altLang="en-US" dirty="0"/>
              <a:t> </a:t>
            </a:r>
            <a:r>
              <a:rPr lang="en-US" altLang="ko-KR" dirty="0" err="1" smtClean="0"/>
              <a:t>realloc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</a:t>
            </a:r>
            <a:endParaRPr lang="ko-KR" altLang="en-US" dirty="0"/>
          </a:p>
        </p:txBody>
      </p:sp>
      <p:sp>
        <p:nvSpPr>
          <p:cNvPr id="15" name="내용 개체 틀 1"/>
          <p:cNvSpPr>
            <a:spLocks noGrp="1"/>
          </p:cNvSpPr>
          <p:nvPr>
            <p:ph idx="4294967295"/>
          </p:nvPr>
        </p:nvSpPr>
        <p:spPr>
          <a:xfrm>
            <a:off x="323528" y="1628800"/>
            <a:ext cx="8640960" cy="482453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/>
          <a:p>
            <a:r>
              <a:rPr lang="ko-KR" altLang="en-US" dirty="0" smtClean="0"/>
              <a:t>사용 예</a:t>
            </a:r>
            <a:endParaRPr lang="en-US" altLang="ko-KR" dirty="0" smtClean="0"/>
          </a:p>
        </p:txBody>
      </p:sp>
      <p:sp>
        <p:nvSpPr>
          <p:cNvPr id="11" name="_x32337280"/>
          <p:cNvSpPr>
            <a:spLocks noChangeArrowheads="1"/>
          </p:cNvSpPr>
          <p:nvPr/>
        </p:nvSpPr>
        <p:spPr bwMode="auto">
          <a:xfrm>
            <a:off x="467544" y="2416344"/>
            <a:ext cx="5266109" cy="3021310"/>
          </a:xfrm>
          <a:prstGeom prst="rect">
            <a:avLst/>
          </a:prstGeom>
          <a:solidFill>
            <a:srgbClr val="FFFF99"/>
          </a:solidFill>
          <a:ln w="4191">
            <a:solidFill>
              <a:srgbClr val="FFFF99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*</a:t>
            </a:r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pi;</a:t>
            </a:r>
            <a:endParaRPr lang="en-US" altLang="ko-KR" sz="2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pi </a:t>
            </a:r>
            <a:r>
              <a:rPr lang="en-US" altLang="ko-KR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= (</a:t>
            </a:r>
            <a:r>
              <a:rPr lang="en-US" altLang="ko-KR" sz="2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*)</a:t>
            </a:r>
            <a:r>
              <a:rPr lang="en-US" altLang="ko-KR" sz="2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malloc</a:t>
            </a:r>
            <a:r>
              <a:rPr lang="en-US" altLang="ko-KR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(5 * </a:t>
            </a:r>
            <a:r>
              <a:rPr lang="en-US" altLang="ko-KR" sz="2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sizeof</a:t>
            </a:r>
            <a:r>
              <a:rPr lang="en-US" altLang="ko-KR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2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)));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for ( </a:t>
            </a:r>
            <a:r>
              <a:rPr lang="en-US" altLang="ko-KR" sz="24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4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0 ; </a:t>
            </a:r>
            <a:r>
              <a:rPr lang="en-US" altLang="ko-KR" sz="24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&lt;5;i++ )</a:t>
            </a:r>
            <a:endParaRPr lang="en-US" altLang="ko-KR" sz="2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	pi[</a:t>
            </a:r>
            <a:r>
              <a:rPr lang="en-US" altLang="ko-KR" sz="24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] = </a:t>
            </a:r>
            <a:r>
              <a:rPr lang="en-US" altLang="ko-KR" sz="24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pi </a:t>
            </a:r>
            <a:r>
              <a:rPr lang="en-US" altLang="ko-KR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= </a:t>
            </a:r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24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*)</a:t>
            </a:r>
            <a:r>
              <a:rPr lang="en-US" altLang="ko-KR" sz="24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realloc</a:t>
            </a:r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(pi,   10 </a:t>
            </a:r>
            <a:r>
              <a:rPr lang="en-US" altLang="ko-KR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* </a:t>
            </a:r>
            <a:r>
              <a:rPr lang="en-US" altLang="ko-KR" sz="2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sizeof</a:t>
            </a:r>
            <a:r>
              <a:rPr lang="en-US" altLang="ko-KR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2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)));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134161" y="3306683"/>
            <a:ext cx="43166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86300" y="2989382"/>
            <a:ext cx="3106180" cy="584775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20</a:t>
            </a:r>
            <a:r>
              <a:rPr lang="ko-KR" altLang="en-US" sz="1600" dirty="0" smtClean="0">
                <a:solidFill>
                  <a:schemeClr val="bg1"/>
                </a:solidFill>
              </a:rPr>
              <a:t>바이트</a:t>
            </a:r>
            <a:r>
              <a:rPr lang="ko-KR" altLang="en-US" sz="1600" dirty="0">
                <a:solidFill>
                  <a:schemeClr val="bg1"/>
                </a:solidFill>
              </a:rPr>
              <a:t>가</a:t>
            </a:r>
            <a:r>
              <a:rPr lang="ko-KR" altLang="en-US" sz="1600" dirty="0" smtClean="0">
                <a:solidFill>
                  <a:schemeClr val="bg1"/>
                </a:solidFill>
              </a:rPr>
              <a:t> 할당되며 시작 주소는 </a:t>
            </a:r>
            <a:r>
              <a:rPr lang="en-US" altLang="ko-KR" sz="1600" dirty="0" smtClean="0">
                <a:solidFill>
                  <a:schemeClr val="bg1"/>
                </a:solidFill>
              </a:rPr>
              <a:t>pi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779912" y="3898399"/>
            <a:ext cx="221757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8551" y="3744510"/>
            <a:ext cx="2441881" cy="338554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다섯 개의 정수 값 저장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700514" y="5004693"/>
            <a:ext cx="3180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83399" y="4482986"/>
            <a:ext cx="2521049" cy="1754326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pi</a:t>
            </a:r>
            <a:r>
              <a:rPr lang="ko-KR" altLang="en-US" dirty="0" smtClean="0">
                <a:solidFill>
                  <a:schemeClr val="bg1"/>
                </a:solidFill>
              </a:rPr>
              <a:t>가 가리키는 동적 메모리는 총 </a:t>
            </a:r>
            <a:r>
              <a:rPr lang="en-US" altLang="ko-KR" dirty="0" smtClean="0">
                <a:solidFill>
                  <a:schemeClr val="bg1"/>
                </a:solidFill>
              </a:rPr>
              <a:t>40</a:t>
            </a:r>
            <a:r>
              <a:rPr lang="ko-KR" altLang="en-US" dirty="0" smtClean="0">
                <a:solidFill>
                  <a:schemeClr val="bg1"/>
                </a:solidFill>
              </a:rPr>
              <a:t>바이트가 됨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즉</a:t>
            </a:r>
            <a:r>
              <a:rPr lang="en-US" altLang="ko-KR" dirty="0" smtClean="0">
                <a:solidFill>
                  <a:schemeClr val="bg1"/>
                </a:solidFill>
              </a:rPr>
              <a:t>, 20 </a:t>
            </a:r>
            <a:r>
              <a:rPr lang="ko-KR" altLang="en-US" dirty="0">
                <a:solidFill>
                  <a:schemeClr val="bg1"/>
                </a:solidFill>
              </a:rPr>
              <a:t>바이트가 더 </a:t>
            </a:r>
            <a:r>
              <a:rPr lang="ko-KR" altLang="en-US" dirty="0" smtClean="0">
                <a:solidFill>
                  <a:schemeClr val="bg1"/>
                </a:solidFill>
              </a:rPr>
              <a:t>할당됨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</a:rPr>
              <a:t>  앞서 저장한 다섯 개의 정수 값을 그대로 유지되어 있음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(3) </a:t>
            </a:r>
            <a:r>
              <a:rPr lang="ko-KR" altLang="en-US" dirty="0" smtClean="0"/>
              <a:t>프로그래밍 연습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7811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2000" dirty="0"/>
              <a:t>문자열을 계속하여 입력 받아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ctrl+z</a:t>
            </a:r>
            <a:r>
              <a:rPr lang="en-US" altLang="ko-KR" sz="2000" dirty="0"/>
              <a:t> </a:t>
            </a:r>
            <a:r>
              <a:rPr lang="ko-KR" altLang="en-US" sz="2000" dirty="0"/>
              <a:t>입력</a:t>
            </a:r>
            <a:r>
              <a:rPr lang="en-US" altLang="ko-KR" sz="2000" dirty="0"/>
              <a:t> </a:t>
            </a:r>
            <a:r>
              <a:rPr lang="ko-KR" altLang="en-US" sz="2000" dirty="0"/>
              <a:t>전까지</a:t>
            </a:r>
            <a:r>
              <a:rPr lang="en-US" altLang="ko-KR" sz="2000" dirty="0"/>
              <a:t>) </a:t>
            </a:r>
            <a:r>
              <a:rPr lang="ko-KR" altLang="en-US" sz="2000" dirty="0"/>
              <a:t>저장했다가 입력된 전체 문자열을 출력하는 프로그램 </a:t>
            </a:r>
            <a:endParaRPr lang="en-US" altLang="ko-KR" sz="2000" dirty="0" smtClean="0"/>
          </a:p>
          <a:p>
            <a:pPr lvl="1"/>
            <a:r>
              <a:rPr lang="ko-KR" altLang="en-US" dirty="0"/>
              <a:t>초기 문자열은 </a:t>
            </a:r>
            <a:r>
              <a:rPr lang="en-US" altLang="ko-KR" dirty="0"/>
              <a:t>50 </a:t>
            </a:r>
            <a:r>
              <a:rPr lang="ko-KR" altLang="en-US" dirty="0"/>
              <a:t>바이트로 동적 할당 받는다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할당된 메모리가 부족하면 </a:t>
            </a:r>
            <a:r>
              <a:rPr lang="en-US" altLang="ko-KR" dirty="0"/>
              <a:t>50</a:t>
            </a:r>
            <a:r>
              <a:rPr lang="ko-KR" altLang="en-US" dirty="0"/>
              <a:t>바이트씩 동적으로 메모리를 추가 할당 받는다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20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429000"/>
            <a:ext cx="63817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9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동적 메모리 할당 및 반환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772816"/>
            <a:ext cx="8229600" cy="435334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동적 메모리 할당</a:t>
            </a:r>
            <a:r>
              <a:rPr lang="en-US" altLang="ko-KR" dirty="0" smtClean="0"/>
              <a:t>/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new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 타입 메모리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배열 할당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delete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new</a:t>
            </a:r>
            <a:r>
              <a:rPr lang="ko-KR" altLang="en-US" dirty="0" smtClean="0"/>
              <a:t>로 할당 받은 메모리 반환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0">
              <a:buClr>
                <a:srgbClr val="6BA2DF"/>
              </a:buClr>
            </a:pPr>
            <a:r>
              <a:rPr lang="en-US" altLang="ko-KR" dirty="0">
                <a:solidFill>
                  <a:prstClr val="black"/>
                </a:solidFill>
              </a:rPr>
              <a:t>new/delete </a:t>
            </a:r>
            <a:r>
              <a:rPr lang="ko-KR" altLang="en-US" dirty="0">
                <a:solidFill>
                  <a:prstClr val="black"/>
                </a:solidFill>
              </a:rPr>
              <a:t>연산자의 사용 형식</a:t>
            </a:r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71600" y="4725144"/>
            <a:ext cx="4968552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데이터타입</a:t>
            </a:r>
            <a:r>
              <a:rPr lang="en-US" altLang="ko-KR" dirty="0" smtClean="0"/>
              <a:t> </a:t>
            </a:r>
            <a:r>
              <a:rPr lang="en-US" altLang="ko-KR" dirty="0"/>
              <a:t>*</a:t>
            </a:r>
            <a:r>
              <a:rPr lang="ko-KR" altLang="en-US" dirty="0"/>
              <a:t>포인터변수</a:t>
            </a:r>
            <a:r>
              <a:rPr lang="en-US" altLang="ko-KR" dirty="0"/>
              <a:t> = </a:t>
            </a:r>
            <a:r>
              <a:rPr lang="en-US" altLang="ko-KR" b="1" dirty="0"/>
              <a:t>new</a:t>
            </a:r>
            <a:r>
              <a:rPr lang="en-US" altLang="ko-KR" dirty="0"/>
              <a:t> </a:t>
            </a:r>
            <a:r>
              <a:rPr lang="ko-KR" altLang="en-US" dirty="0" smtClean="0"/>
              <a:t>데이터타입 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b="1" dirty="0"/>
              <a:t>delete</a:t>
            </a:r>
            <a:r>
              <a:rPr lang="en-US" altLang="ko-KR" dirty="0"/>
              <a:t> </a:t>
            </a:r>
            <a:r>
              <a:rPr lang="ko-KR" altLang="en-US" dirty="0" smtClean="0"/>
              <a:t>포인터변수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2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654186" y="291254"/>
            <a:ext cx="8229600" cy="801688"/>
          </a:xfrm>
        </p:spPr>
        <p:txBody>
          <a:bodyPr/>
          <a:lstStyle/>
          <a:p>
            <a:r>
              <a:rPr lang="ko-KR" altLang="en-US" dirty="0"/>
              <a:t>기본 타입의</a:t>
            </a:r>
            <a:r>
              <a:rPr lang="en-US" altLang="ko-KR" dirty="0"/>
              <a:t> </a:t>
            </a:r>
            <a:r>
              <a:rPr lang="ko-KR" altLang="en-US" dirty="0"/>
              <a:t>메모리 동적 할당 및 반환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0490" y="1183903"/>
            <a:ext cx="8229600" cy="474345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new/delete</a:t>
            </a:r>
            <a:r>
              <a:rPr lang="ko-KR" altLang="en-US" dirty="0" smtClean="0"/>
              <a:t>의 사용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71600" y="1772816"/>
            <a:ext cx="6912768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dirty="0" err="1"/>
              <a:t>int</a:t>
            </a:r>
            <a:r>
              <a:rPr lang="en-US" altLang="ko-KR" dirty="0"/>
              <a:t> *</a:t>
            </a:r>
            <a:r>
              <a:rPr lang="en-US" altLang="ko-KR" dirty="0" err="1"/>
              <a:t>pInt</a:t>
            </a:r>
            <a:r>
              <a:rPr lang="en-US" altLang="ko-KR" dirty="0"/>
              <a:t> = </a:t>
            </a:r>
            <a:r>
              <a:rPr lang="en-US" altLang="ko-KR" b="1" dirty="0"/>
              <a:t>new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; //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타입의 메모리 동적 할당</a:t>
            </a:r>
          </a:p>
          <a:p>
            <a:pPr fontAlgn="base" latinLnBrk="0"/>
            <a:r>
              <a:rPr lang="en-US" altLang="ko-KR" dirty="0" smtClean="0"/>
              <a:t>*p =5;</a:t>
            </a:r>
            <a:endParaRPr lang="ko-KR" altLang="en-US" dirty="0"/>
          </a:p>
          <a:p>
            <a:pPr fontAlgn="base" latinLnBrk="0"/>
            <a:r>
              <a:rPr lang="en-US" altLang="ko-KR" b="1" dirty="0"/>
              <a:t>delete</a:t>
            </a:r>
            <a:r>
              <a:rPr lang="en-US" altLang="ko-KR" dirty="0"/>
              <a:t> </a:t>
            </a:r>
            <a:r>
              <a:rPr lang="en-US" altLang="ko-KR" dirty="0" err="1"/>
              <a:t>pInt</a:t>
            </a:r>
            <a:r>
              <a:rPr lang="en-US" altLang="ko-KR" dirty="0"/>
              <a:t>; // </a:t>
            </a:r>
            <a:r>
              <a:rPr lang="ko-KR" altLang="en-US" dirty="0" smtClean="0"/>
              <a:t>할당 받은 </a:t>
            </a:r>
            <a:r>
              <a:rPr lang="ko-KR" altLang="en-US" dirty="0"/>
              <a:t>정수 공간 </a:t>
            </a:r>
            <a:r>
              <a:rPr lang="ko-KR" altLang="en-US" dirty="0" smtClean="0"/>
              <a:t>반환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08755" y="4259041"/>
            <a:ext cx="1160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smtClean="0"/>
              <a:t>(2) *p </a:t>
            </a:r>
            <a:r>
              <a:rPr lang="en-US" altLang="ko-KR" sz="1400" dirty="0"/>
              <a:t>= </a:t>
            </a:r>
            <a:r>
              <a:rPr lang="en-US" altLang="ko-KR" sz="1400" dirty="0" smtClean="0"/>
              <a:t>5;</a:t>
            </a:r>
            <a:endParaRPr lang="en-US" altLang="ko-KR" sz="1400" dirty="0"/>
          </a:p>
        </p:txBody>
      </p:sp>
      <p:sp>
        <p:nvSpPr>
          <p:cNvPr id="9" name="직사각형 8"/>
          <p:cNvSpPr/>
          <p:nvPr/>
        </p:nvSpPr>
        <p:spPr>
          <a:xfrm>
            <a:off x="3051236" y="378563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p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1308755" y="3444874"/>
            <a:ext cx="19252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smtClean="0"/>
              <a:t>(1)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*p = new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;</a:t>
            </a:r>
            <a:endParaRPr lang="en-US" altLang="ko-KR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3396864" y="3831506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08755" y="5120800"/>
            <a:ext cx="12974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smtClean="0"/>
              <a:t>(3) delete p;</a:t>
            </a:r>
            <a:endParaRPr lang="en-US" altLang="ko-KR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3832881" y="3378066"/>
            <a:ext cx="4040435" cy="366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768986" y="3378066"/>
            <a:ext cx="252028" cy="3668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873317" y="336647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힙</a:t>
            </a:r>
            <a:endParaRPr lang="ko-KR" altLang="en-US" sz="1400" dirty="0"/>
          </a:p>
        </p:txBody>
      </p:sp>
      <p:cxnSp>
        <p:nvCxnSpPr>
          <p:cNvPr id="16" name="꺾인 연결선 15"/>
          <p:cNvCxnSpPr/>
          <p:nvPr/>
        </p:nvCxnSpPr>
        <p:spPr>
          <a:xfrm flipV="1">
            <a:off x="3614324" y="3744954"/>
            <a:ext cx="1280676" cy="194564"/>
          </a:xfrm>
          <a:prstGeom prst="bentConnector3">
            <a:avLst>
              <a:gd name="adj1" fmla="val 1001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410396" y="3787145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76443" y="460749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p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3422071" y="4653370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58089" y="4199930"/>
            <a:ext cx="4015228" cy="366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873317" y="419993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힙</a:t>
            </a:r>
            <a:endParaRPr lang="ko-KR" altLang="en-US" sz="1400" dirty="0"/>
          </a:p>
        </p:txBody>
      </p:sp>
      <p:cxnSp>
        <p:nvCxnSpPr>
          <p:cNvPr id="22" name="꺾인 연결선 21"/>
          <p:cNvCxnSpPr/>
          <p:nvPr/>
        </p:nvCxnSpPr>
        <p:spPr>
          <a:xfrm flipV="1">
            <a:off x="3639531" y="4566818"/>
            <a:ext cx="1280676" cy="194564"/>
          </a:xfrm>
          <a:prstGeom prst="bentConnector3">
            <a:avLst>
              <a:gd name="adj1" fmla="val 1001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435603" y="4609009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86987" y="552836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p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3432615" y="5574240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68632" y="5120800"/>
            <a:ext cx="4004683" cy="366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873317" y="510921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힙</a:t>
            </a:r>
            <a:endParaRPr lang="ko-KR" altLang="en-US" sz="1400" dirty="0"/>
          </a:p>
        </p:txBody>
      </p:sp>
      <p:cxnSp>
        <p:nvCxnSpPr>
          <p:cNvPr id="28" name="꺾인 연결선 27"/>
          <p:cNvCxnSpPr/>
          <p:nvPr/>
        </p:nvCxnSpPr>
        <p:spPr>
          <a:xfrm flipV="1">
            <a:off x="3650075" y="5487688"/>
            <a:ext cx="1280676" cy="194564"/>
          </a:xfrm>
          <a:prstGeom prst="bentConnector3">
            <a:avLst>
              <a:gd name="adj1" fmla="val 1001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446147" y="5529879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4071767" y="5837656"/>
            <a:ext cx="2300433" cy="471664"/>
          </a:xfrm>
          <a:prstGeom prst="wedgeRoundRectCallout">
            <a:avLst>
              <a:gd name="adj1" fmla="val -23210"/>
              <a:gd name="adj2" fmla="val -8495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delete </a:t>
            </a:r>
            <a:r>
              <a:rPr lang="ko-KR" altLang="en-US" sz="1000" dirty="0">
                <a:solidFill>
                  <a:schemeClr val="tx1"/>
                </a:solidFill>
              </a:rPr>
              <a:t>후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포인터 </a:t>
            </a:r>
            <a:r>
              <a:rPr lang="en-US" altLang="ko-KR" sz="1000" dirty="0">
                <a:solidFill>
                  <a:schemeClr val="tx1"/>
                </a:solidFill>
              </a:rPr>
              <a:t>p </a:t>
            </a:r>
            <a:r>
              <a:rPr lang="ko-KR" altLang="en-US" sz="1000" dirty="0">
                <a:solidFill>
                  <a:schemeClr val="tx1"/>
                </a:solidFill>
              </a:rPr>
              <a:t>는 살아있지만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p</a:t>
            </a:r>
            <a:r>
              <a:rPr lang="ko-KR" altLang="en-US" sz="1000" dirty="0">
                <a:solidFill>
                  <a:schemeClr val="tx1"/>
                </a:solidFill>
              </a:rPr>
              <a:t>가 가리키는 곳에  접근하면 안됨</a:t>
            </a: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4585290" y="2950667"/>
            <a:ext cx="1152910" cy="289436"/>
          </a:xfrm>
          <a:prstGeom prst="wedgeRoundRectCallout">
            <a:avLst>
              <a:gd name="adj1" fmla="val -24663"/>
              <a:gd name="adj2" fmla="val 8922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할당된 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 영역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776973" y="4194371"/>
            <a:ext cx="252028" cy="3668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5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57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55576" y="411577"/>
            <a:ext cx="8229600" cy="801688"/>
          </a:xfrm>
        </p:spPr>
        <p:txBody>
          <a:bodyPr/>
          <a:lstStyle/>
          <a:p>
            <a:r>
              <a:rPr lang="ko-KR" altLang="en-US" dirty="0" smtClean="0"/>
              <a:t>배열의 동적 할당 및 반환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8368" y="1237079"/>
            <a:ext cx="8153400" cy="4996939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new/delete </a:t>
            </a:r>
            <a:r>
              <a:rPr lang="ko-KR" altLang="en-US" dirty="0"/>
              <a:t>연산자의 사용 형식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1895840"/>
            <a:ext cx="802071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dirty="0"/>
              <a:t>데이터타입 *포인터변수 </a:t>
            </a:r>
            <a:r>
              <a:rPr lang="en-US" altLang="ko-KR" dirty="0"/>
              <a:t>= </a:t>
            </a:r>
            <a:r>
              <a:rPr lang="en-US" altLang="ko-KR" b="1" dirty="0"/>
              <a:t>new</a:t>
            </a:r>
            <a:r>
              <a:rPr lang="en-US" altLang="ko-KR" dirty="0"/>
              <a:t> </a:t>
            </a:r>
            <a:r>
              <a:rPr lang="ko-KR" altLang="en-US" dirty="0"/>
              <a:t>데이터타입 </a:t>
            </a:r>
            <a:r>
              <a:rPr lang="en-US" altLang="ko-KR" b="1" dirty="0"/>
              <a:t>[</a:t>
            </a:r>
            <a:r>
              <a:rPr lang="ko-KR" altLang="en-US" b="1" dirty="0"/>
              <a:t>배열의 크기</a:t>
            </a:r>
            <a:r>
              <a:rPr lang="en-US" altLang="ko-KR" b="1" dirty="0"/>
              <a:t>]</a:t>
            </a:r>
            <a:r>
              <a:rPr lang="en-US" altLang="ko-KR" dirty="0"/>
              <a:t>; // </a:t>
            </a:r>
            <a:r>
              <a:rPr lang="ko-KR" altLang="en-US" dirty="0"/>
              <a:t>동적 배열 할당</a:t>
            </a:r>
          </a:p>
          <a:p>
            <a:pPr fontAlgn="base" latinLnBrk="0"/>
            <a:r>
              <a:rPr lang="en-US" altLang="ko-KR" b="1" dirty="0"/>
              <a:t>delete [] </a:t>
            </a:r>
            <a:r>
              <a:rPr lang="ko-KR" altLang="en-US" dirty="0"/>
              <a:t>포인터변수</a:t>
            </a:r>
            <a:r>
              <a:rPr lang="en-US" altLang="ko-KR" dirty="0"/>
              <a:t>; // </a:t>
            </a:r>
            <a:r>
              <a:rPr lang="ko-KR" altLang="en-US" dirty="0"/>
              <a:t>배열 반환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1789" y="4239678"/>
            <a:ext cx="23117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smtClean="0"/>
              <a:t>(2)  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&lt;5; </a:t>
            </a:r>
            <a:r>
              <a:rPr lang="en-US" altLang="ko-KR" sz="1400" dirty="0" err="1"/>
              <a:t>i</a:t>
            </a:r>
            <a:r>
              <a:rPr lang="en-US" altLang="ko-KR" sz="1400" dirty="0" smtClean="0"/>
              <a:t>++)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 smtClean="0"/>
              <a:t>			p[</a:t>
            </a:r>
            <a:r>
              <a:rPr lang="en-US" altLang="ko-KR" sz="1400" dirty="0" err="1" smtClean="0"/>
              <a:t>i</a:t>
            </a:r>
            <a:r>
              <a:rPr lang="en-US" altLang="ko-KR" sz="1400" dirty="0"/>
              <a:t>] = </a:t>
            </a:r>
            <a:r>
              <a:rPr lang="en-US" altLang="ko-KR" sz="1400" dirty="0" err="1"/>
              <a:t>i</a:t>
            </a:r>
            <a:r>
              <a:rPr lang="en-US" altLang="ko-KR" sz="1400" dirty="0" smtClean="0"/>
              <a:t>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70508" y="378563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p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3616136" y="3844275"/>
            <a:ext cx="358942" cy="20325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52153" y="3399753"/>
            <a:ext cx="4040435" cy="3452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03090" y="3399753"/>
            <a:ext cx="252028" cy="345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092589" y="336648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힙</a:t>
            </a:r>
            <a:endParaRPr lang="ko-KR" altLang="en-US" sz="1400" dirty="0"/>
          </a:p>
        </p:txBody>
      </p:sp>
      <p:cxnSp>
        <p:nvCxnSpPr>
          <p:cNvPr id="12" name="꺾인 연결선 11"/>
          <p:cNvCxnSpPr/>
          <p:nvPr/>
        </p:nvCxnSpPr>
        <p:spPr>
          <a:xfrm flipV="1">
            <a:off x="3833596" y="3744955"/>
            <a:ext cx="1280676" cy="1945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629668" y="3787146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95715" y="460749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p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3641343" y="4666139"/>
            <a:ext cx="358942" cy="20325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77361" y="4221617"/>
            <a:ext cx="4015228" cy="3452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92589" y="419993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힙</a:t>
            </a:r>
            <a:endParaRPr lang="ko-KR" altLang="en-US" sz="1400" dirty="0"/>
          </a:p>
        </p:txBody>
      </p:sp>
      <p:cxnSp>
        <p:nvCxnSpPr>
          <p:cNvPr id="18" name="꺾인 연결선 17"/>
          <p:cNvCxnSpPr/>
          <p:nvPr/>
        </p:nvCxnSpPr>
        <p:spPr>
          <a:xfrm flipV="1">
            <a:off x="3858803" y="4566819"/>
            <a:ext cx="1280676" cy="1945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654875" y="4609010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06259" y="552836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p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3651887" y="5587009"/>
            <a:ext cx="358942" cy="20325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87904" y="5142487"/>
            <a:ext cx="4004683" cy="3452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092589" y="510921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힙</a:t>
            </a:r>
            <a:endParaRPr lang="ko-KR" altLang="en-US" sz="1400" dirty="0"/>
          </a:p>
        </p:txBody>
      </p:sp>
      <p:cxnSp>
        <p:nvCxnSpPr>
          <p:cNvPr id="24" name="꺾인 연결선 23"/>
          <p:cNvCxnSpPr/>
          <p:nvPr/>
        </p:nvCxnSpPr>
        <p:spPr>
          <a:xfrm flipV="1">
            <a:off x="3869347" y="5487689"/>
            <a:ext cx="1280676" cy="1945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665419" y="5529880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5482770" y="2922663"/>
            <a:ext cx="1663798" cy="297852"/>
          </a:xfrm>
          <a:prstGeom prst="wedgeRoundRectCallout">
            <a:avLst>
              <a:gd name="adj1" fmla="val -35439"/>
              <a:gd name="adj2" fmla="val 8922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할당된 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[5] </a:t>
            </a:r>
            <a:r>
              <a:rPr lang="ko-KR" altLang="en-US" sz="1000" dirty="0">
                <a:solidFill>
                  <a:schemeClr val="tx1"/>
                </a:solidFill>
              </a:rPr>
              <a:t>배열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영역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91789" y="3304925"/>
            <a:ext cx="21435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1400" dirty="0" smtClean="0"/>
              <a:t>(1)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*p </a:t>
            </a:r>
            <a:r>
              <a:rPr lang="en-US" altLang="ko-KR" sz="1400" dirty="0" smtClean="0"/>
              <a:t>= new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[5]; 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5356756" y="3399753"/>
            <a:ext cx="252028" cy="345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608784" y="3399753"/>
            <a:ext cx="252028" cy="345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860341" y="3399753"/>
            <a:ext cx="252028" cy="345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112369" y="3399753"/>
            <a:ext cx="252028" cy="345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356756" y="4216058"/>
            <a:ext cx="252028" cy="345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608784" y="4216058"/>
            <a:ext cx="252028" cy="345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60341" y="4216058"/>
            <a:ext cx="252028" cy="345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112369" y="4216058"/>
            <a:ext cx="252028" cy="345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123713" y="4216058"/>
            <a:ext cx="252028" cy="345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91789" y="5173465"/>
            <a:ext cx="1401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1400" dirty="0" smtClean="0"/>
              <a:t>(3) delete </a:t>
            </a:r>
            <a:r>
              <a:rPr lang="en-US" altLang="ko-KR" sz="1400" dirty="0"/>
              <a:t>[] p; </a:t>
            </a:r>
            <a:endParaRPr lang="ko-KR" altLang="en-US" sz="1400" dirty="0"/>
          </a:p>
        </p:txBody>
      </p:sp>
      <p:sp>
        <p:nvSpPr>
          <p:cNvPr id="39" name="모서리가 둥근 사각형 설명선 38"/>
          <p:cNvSpPr/>
          <p:nvPr/>
        </p:nvSpPr>
        <p:spPr>
          <a:xfrm>
            <a:off x="4350555" y="5865535"/>
            <a:ext cx="2516457" cy="443785"/>
          </a:xfrm>
          <a:prstGeom prst="wedgeRoundRectCallout">
            <a:avLst>
              <a:gd name="adj1" fmla="val -40421"/>
              <a:gd name="adj2" fmla="val -8495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delete </a:t>
            </a:r>
            <a:r>
              <a:rPr lang="ko-KR" altLang="en-US" sz="1000" dirty="0">
                <a:solidFill>
                  <a:schemeClr val="tx1"/>
                </a:solidFill>
              </a:rPr>
              <a:t>후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포인터 </a:t>
            </a:r>
            <a:r>
              <a:rPr lang="en-US" altLang="ko-KR" sz="1000" dirty="0">
                <a:solidFill>
                  <a:schemeClr val="tx1"/>
                </a:solidFill>
              </a:rPr>
              <a:t>p </a:t>
            </a:r>
            <a:r>
              <a:rPr lang="ko-KR" altLang="en-US" sz="1000" dirty="0">
                <a:solidFill>
                  <a:schemeClr val="tx1"/>
                </a:solidFill>
              </a:rPr>
              <a:t>는 살아있지만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p</a:t>
            </a:r>
            <a:r>
              <a:rPr lang="ko-KR" altLang="en-US" sz="1000" dirty="0">
                <a:solidFill>
                  <a:schemeClr val="tx1"/>
                </a:solidFill>
              </a:rPr>
              <a:t>가 가리키는 곳에 더 이상 접근하면 안됨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8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39496"/>
            <a:ext cx="8712968" cy="960120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동적 할당 메모리 초기화 및 </a:t>
            </a:r>
            <a:r>
              <a:rPr lang="en-US" altLang="ko-KR" sz="3200" dirty="0" smtClean="0"/>
              <a:t>delete </a:t>
            </a:r>
            <a:r>
              <a:rPr lang="ko-KR" altLang="en-US" sz="3200" dirty="0" smtClean="0"/>
              <a:t>시 유의 사항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844824"/>
            <a:ext cx="8229600" cy="428133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smtClean="0"/>
              <a:t>동적 할당 메모리 초기화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동적 할당 시 초기화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배열은 동적 할당 시 초기화 불가능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331640" y="2718948"/>
            <a:ext cx="705678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dirty="0"/>
              <a:t>데이터타입 *포인터변수 </a:t>
            </a:r>
            <a:r>
              <a:rPr lang="en-US" altLang="ko-KR" dirty="0"/>
              <a:t>=</a:t>
            </a:r>
            <a:r>
              <a:rPr lang="en-US" altLang="ko-KR" b="1" dirty="0"/>
              <a:t> new </a:t>
            </a:r>
            <a:r>
              <a:rPr lang="ko-KR" altLang="en-US" dirty="0"/>
              <a:t>데이터타입</a:t>
            </a:r>
            <a:r>
              <a:rPr lang="en-US" altLang="ko-KR" dirty="0"/>
              <a:t>(</a:t>
            </a:r>
            <a:r>
              <a:rPr lang="ko-KR" altLang="en-US" b="1" dirty="0" err="1"/>
              <a:t>초깃값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31640" y="3260884"/>
            <a:ext cx="705678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dirty="0" err="1"/>
              <a:t>int</a:t>
            </a:r>
            <a:r>
              <a:rPr lang="en-US" altLang="ko-KR" dirty="0"/>
              <a:t> *</a:t>
            </a:r>
            <a:r>
              <a:rPr lang="en-US" altLang="ko-KR" dirty="0" err="1"/>
              <a:t>pInt</a:t>
            </a:r>
            <a:r>
              <a:rPr lang="en-US" altLang="ko-KR" dirty="0"/>
              <a:t> = </a:t>
            </a:r>
            <a:r>
              <a:rPr lang="en-US" altLang="ko-KR" b="1" dirty="0"/>
              <a:t>new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b="1" dirty="0"/>
              <a:t>20</a:t>
            </a:r>
            <a:r>
              <a:rPr lang="en-US" altLang="ko-KR" dirty="0"/>
              <a:t>); // 20</a:t>
            </a:r>
            <a:r>
              <a:rPr lang="ko-KR" altLang="en-US" dirty="0"/>
              <a:t>으로 초기화된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타입 할당</a:t>
            </a:r>
          </a:p>
          <a:p>
            <a:pPr fontAlgn="base" latinLnBrk="0"/>
            <a:r>
              <a:rPr lang="en-US" altLang="ko-KR" dirty="0"/>
              <a:t>char *</a:t>
            </a:r>
            <a:r>
              <a:rPr lang="en-US" altLang="ko-KR" dirty="0" err="1"/>
              <a:t>pChar</a:t>
            </a:r>
            <a:r>
              <a:rPr lang="en-US" altLang="ko-KR" dirty="0"/>
              <a:t> = </a:t>
            </a:r>
            <a:r>
              <a:rPr lang="en-US" altLang="ko-KR" b="1" dirty="0"/>
              <a:t>new</a:t>
            </a:r>
            <a:r>
              <a:rPr lang="en-US" altLang="ko-KR" dirty="0"/>
              <a:t> char(</a:t>
            </a:r>
            <a:r>
              <a:rPr lang="en-US" altLang="ko-KR" b="1" dirty="0"/>
              <a:t>'a'</a:t>
            </a:r>
            <a:r>
              <a:rPr lang="en-US" altLang="ko-KR" dirty="0"/>
              <a:t>); // ‘a’</a:t>
            </a:r>
            <a:r>
              <a:rPr lang="ko-KR" altLang="en-US" dirty="0"/>
              <a:t>로 초기화된 </a:t>
            </a:r>
            <a:r>
              <a:rPr lang="en-US" altLang="ko-KR" dirty="0"/>
              <a:t>char </a:t>
            </a:r>
            <a:r>
              <a:rPr lang="ko-KR" altLang="en-US" dirty="0"/>
              <a:t>타입 할당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91522" y="4869160"/>
            <a:ext cx="695288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dirty="0" err="1"/>
              <a:t>int</a:t>
            </a:r>
            <a:r>
              <a:rPr lang="en-US" altLang="ko-KR" dirty="0"/>
              <a:t> *</a:t>
            </a:r>
            <a:r>
              <a:rPr lang="en-US" altLang="ko-KR" dirty="0" err="1"/>
              <a:t>pArray</a:t>
            </a:r>
            <a:r>
              <a:rPr lang="en-US" altLang="ko-KR" dirty="0"/>
              <a:t> = new </a:t>
            </a:r>
            <a:r>
              <a:rPr lang="en-US" altLang="ko-KR" dirty="0" err="1"/>
              <a:t>int</a:t>
            </a:r>
            <a:r>
              <a:rPr lang="en-US" altLang="ko-KR" dirty="0"/>
              <a:t> [10]</a:t>
            </a:r>
            <a:r>
              <a:rPr lang="en-US" altLang="ko-KR" dirty="0">
                <a:solidFill>
                  <a:srgbClr val="FF0000"/>
                </a:solidFill>
              </a:rPr>
              <a:t>(20)</a:t>
            </a:r>
            <a:r>
              <a:rPr lang="en-US" altLang="ko-KR" dirty="0"/>
              <a:t>; // </a:t>
            </a:r>
            <a:r>
              <a:rPr lang="ko-KR" altLang="en-US" dirty="0"/>
              <a:t>구문 오류</a:t>
            </a:r>
            <a:r>
              <a:rPr lang="en-US" altLang="ko-KR" dirty="0"/>
              <a:t>. </a:t>
            </a:r>
            <a:r>
              <a:rPr lang="ko-KR" altLang="en-US" dirty="0"/>
              <a:t>컴파일 오류 발생</a:t>
            </a:r>
          </a:p>
          <a:p>
            <a:pPr fontAlgn="base" latinLnBrk="0"/>
            <a:r>
              <a:rPr lang="en-US" altLang="ko-KR" dirty="0" err="1"/>
              <a:t>int</a:t>
            </a:r>
            <a:r>
              <a:rPr lang="en-US" altLang="ko-KR" dirty="0"/>
              <a:t> *</a:t>
            </a:r>
            <a:r>
              <a:rPr lang="en-US" altLang="ko-KR" dirty="0" err="1"/>
              <a:t>pArray</a:t>
            </a:r>
            <a:r>
              <a:rPr lang="en-US" altLang="ko-KR" dirty="0"/>
              <a:t> = new </a:t>
            </a:r>
            <a:r>
              <a:rPr lang="en-US" altLang="ko-KR" dirty="0" err="1"/>
              <a:t>int</a:t>
            </a:r>
            <a:r>
              <a:rPr lang="en-US" altLang="ko-KR" dirty="0">
                <a:solidFill>
                  <a:srgbClr val="FF0000"/>
                </a:solidFill>
              </a:rPr>
              <a:t>(20)[</a:t>
            </a:r>
            <a:r>
              <a:rPr lang="en-US" altLang="ko-KR" dirty="0"/>
              <a:t>10]; // </a:t>
            </a:r>
            <a:r>
              <a:rPr lang="ko-KR" altLang="en-US" dirty="0"/>
              <a:t>구문 오류</a:t>
            </a:r>
            <a:r>
              <a:rPr lang="en-US" altLang="ko-KR" dirty="0"/>
              <a:t>. </a:t>
            </a:r>
            <a:r>
              <a:rPr lang="ko-KR" altLang="en-US" dirty="0"/>
              <a:t>컴파일 오류 발생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93204" y="1532636"/>
            <a:ext cx="8229600" cy="42813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delete</a:t>
            </a:r>
            <a:r>
              <a:rPr lang="ko-KR" altLang="en-US" dirty="0"/>
              <a:t>시 </a:t>
            </a:r>
            <a:r>
              <a:rPr lang="en-US" altLang="ko-KR" dirty="0"/>
              <a:t>[] </a:t>
            </a:r>
            <a:r>
              <a:rPr lang="ko-KR" altLang="en-US" dirty="0" smtClean="0"/>
              <a:t>생략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 </a:t>
            </a:r>
            <a:r>
              <a:rPr lang="ko-KR" altLang="en-US" dirty="0"/>
              <a:t>오류는 아니지만 비정상적인 반환</a:t>
            </a:r>
          </a:p>
          <a:p>
            <a:pPr lvl="1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51620" y="2857697"/>
            <a:ext cx="6912768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2000" dirty="0" err="1"/>
              <a:t>int</a:t>
            </a:r>
            <a:r>
              <a:rPr lang="en-US" altLang="ko-KR" sz="2000" dirty="0"/>
              <a:t> *p = new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[10];</a:t>
            </a:r>
          </a:p>
          <a:p>
            <a:pPr fontAlgn="base" latinLnBrk="0"/>
            <a:r>
              <a:rPr lang="en-US" altLang="ko-KR" sz="2000" b="1" dirty="0"/>
              <a:t>delete p; </a:t>
            </a:r>
            <a:r>
              <a:rPr lang="en-US" altLang="ko-KR" sz="2000" dirty="0"/>
              <a:t>// </a:t>
            </a:r>
            <a:r>
              <a:rPr lang="ko-KR" altLang="en-US" sz="2000" dirty="0"/>
              <a:t>비정상 반환</a:t>
            </a:r>
            <a:r>
              <a:rPr lang="en-US" altLang="ko-KR" sz="2000" dirty="0"/>
              <a:t>. delete [] p;</a:t>
            </a:r>
            <a:r>
              <a:rPr lang="ko-KR" altLang="en-US" sz="2000" dirty="0"/>
              <a:t>로 하여야 함</a:t>
            </a:r>
            <a:r>
              <a:rPr lang="en-US" altLang="ko-KR" sz="2000" dirty="0" smtClean="0"/>
              <a:t>.</a:t>
            </a:r>
          </a:p>
          <a:p>
            <a:pPr fontAlgn="base" latinLnBrk="0"/>
            <a:endParaRPr lang="ko-KR" altLang="en-US" sz="2000" dirty="0"/>
          </a:p>
          <a:p>
            <a:pPr fontAlgn="base" latinLnBrk="0"/>
            <a:r>
              <a:rPr lang="en-US" altLang="ko-KR" sz="2000" dirty="0" err="1"/>
              <a:t>int</a:t>
            </a:r>
            <a:r>
              <a:rPr lang="en-US" altLang="ko-KR" sz="2000" dirty="0"/>
              <a:t> *q = new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;</a:t>
            </a:r>
          </a:p>
          <a:p>
            <a:pPr fontAlgn="base" latinLnBrk="0"/>
            <a:r>
              <a:rPr lang="en-US" altLang="ko-KR" sz="2000" b="1" dirty="0"/>
              <a:t>delete [] q; </a:t>
            </a:r>
            <a:r>
              <a:rPr lang="en-US" altLang="ko-KR" sz="2000" dirty="0"/>
              <a:t>// </a:t>
            </a:r>
            <a:r>
              <a:rPr lang="ko-KR" altLang="en-US" sz="2000" dirty="0"/>
              <a:t>비정상 반환</a:t>
            </a:r>
            <a:r>
              <a:rPr lang="en-US" altLang="ko-KR" sz="2000" dirty="0"/>
              <a:t>. delete q;</a:t>
            </a:r>
            <a:r>
              <a:rPr lang="ko-KR" altLang="en-US" sz="2000" dirty="0"/>
              <a:t>로 하여야 함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51520" y="539496"/>
            <a:ext cx="8712968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3200" smtClean="0"/>
              <a:t>동적 할당 메모리 초기화 및 </a:t>
            </a:r>
            <a:r>
              <a:rPr lang="en-US" altLang="ko-KR" sz="3200" smtClean="0"/>
              <a:t>delete </a:t>
            </a:r>
            <a:r>
              <a:rPr lang="ko-KR" altLang="en-US" sz="3200" smtClean="0"/>
              <a:t>시 유의 사항</a:t>
            </a:r>
            <a:endParaRPr lang="ko-KR" altLang="en-US" sz="32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69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(4) </a:t>
            </a:r>
            <a:r>
              <a:rPr lang="ko-KR" altLang="en-US" dirty="0" smtClean="0"/>
              <a:t>프로그래밍 연습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7811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배열의 크기를 입력 받아 그 크기만큼 정수를 입력 받고 그 수의 제곱의 합을 구하는 프로그램</a:t>
            </a:r>
            <a:endParaRPr lang="en-US" altLang="ko-KR" sz="20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636912"/>
            <a:ext cx="5112568" cy="1699041"/>
          </a:xfrm>
          <a:prstGeom prst="rect">
            <a:avLst/>
          </a:prstGeom>
        </p:spPr>
      </p:pic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0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7504" y="2060848"/>
            <a:ext cx="8211312" cy="1405880"/>
          </a:xfrm>
        </p:spPr>
        <p:txBody>
          <a:bodyPr>
            <a:noAutofit/>
          </a:bodyPr>
          <a:lstStyle/>
          <a:p>
            <a:r>
              <a:rPr lang="ko-KR" altLang="en-US" sz="4400" dirty="0" smtClean="0">
                <a:solidFill>
                  <a:srgbClr val="7030A0"/>
                </a:solidFill>
              </a:rPr>
              <a:t>동적 메모리 할당</a:t>
            </a:r>
            <a:endParaRPr lang="en-US" altLang="ko-KR" sz="4400" dirty="0" smtClean="0">
              <a:solidFill>
                <a:srgbClr val="7030A0"/>
              </a:solidFill>
            </a:endParaRPr>
          </a:p>
          <a:p>
            <a:r>
              <a:rPr lang="en-US" altLang="ko-KR" dirty="0"/>
              <a:t>(</a:t>
            </a:r>
            <a:r>
              <a:rPr lang="en-US" altLang="ko-KR" dirty="0" smtClean="0"/>
              <a:t>C/C++)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462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1916832"/>
            <a:ext cx="8211312" cy="1621904"/>
          </a:xfrm>
        </p:spPr>
        <p:txBody>
          <a:bodyPr>
            <a:noAutofit/>
          </a:bodyPr>
          <a:lstStyle/>
          <a:p>
            <a:r>
              <a:rPr lang="ko-KR" altLang="en-US" sz="4400" dirty="0" smtClean="0">
                <a:solidFill>
                  <a:srgbClr val="7030A0"/>
                </a:solidFill>
              </a:rPr>
              <a:t>구조체</a:t>
            </a:r>
            <a:endParaRPr lang="en-US" altLang="ko-KR" sz="4400" dirty="0" smtClean="0">
              <a:solidFill>
                <a:srgbClr val="7030A0"/>
              </a:solidFill>
            </a:endParaRPr>
          </a:p>
          <a:p>
            <a:r>
              <a:rPr lang="en-US" altLang="ko-KR" sz="2800" dirty="0"/>
              <a:t>(</a:t>
            </a:r>
            <a:r>
              <a:rPr lang="en-US" altLang="ko-KR" sz="2800" dirty="0" smtClean="0"/>
              <a:t>C/C++) 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13172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465199" y="341904"/>
            <a:ext cx="8229600" cy="103709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사용자 정의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5" name="내용 개체 틀 1"/>
          <p:cNvSpPr>
            <a:spLocks noGrp="1"/>
          </p:cNvSpPr>
          <p:nvPr>
            <p:ph idx="4294967295"/>
          </p:nvPr>
        </p:nvSpPr>
        <p:spPr>
          <a:xfrm>
            <a:off x="323528" y="1628800"/>
            <a:ext cx="8280920" cy="46085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smtClean="0"/>
              <a:t>프로그래밍 언어에는 크게 두 가지 종류의 </a:t>
            </a:r>
            <a:r>
              <a:rPr lang="ko-KR" altLang="en-US" dirty="0" err="1" smtClean="0"/>
              <a:t>자료형이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endParaRPr lang="en-US" altLang="ko-KR" sz="1000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graphicFrame>
        <p:nvGraphicFramePr>
          <p:cNvPr id="12" name="내용 개체 틀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1199702"/>
              </p:ext>
            </p:extLst>
          </p:nvPr>
        </p:nvGraphicFramePr>
        <p:xfrm>
          <a:off x="450151" y="1484784"/>
          <a:ext cx="7848872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207762" y="5013176"/>
            <a:ext cx="3114955" cy="369332"/>
          </a:xfrm>
          <a:prstGeom prst="rect">
            <a:avLst/>
          </a:prstGeom>
          <a:solidFill>
            <a:srgbClr val="0066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 </a:t>
            </a:r>
            <a:r>
              <a:rPr lang="ko-KR" altLang="en-US" dirty="0" smtClean="0">
                <a:solidFill>
                  <a:schemeClr val="bg1"/>
                </a:solidFill>
              </a:rPr>
              <a:t>언어에서 제공하는 </a:t>
            </a:r>
            <a:r>
              <a:rPr lang="ko-KR" altLang="en-US" dirty="0" err="1">
                <a:solidFill>
                  <a:schemeClr val="bg1"/>
                </a:solidFill>
              </a:rPr>
              <a:t>자료형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6417" y="5129896"/>
            <a:ext cx="2969082" cy="646331"/>
          </a:xfrm>
          <a:prstGeom prst="rect">
            <a:avLst/>
          </a:prstGeom>
          <a:solidFill>
            <a:srgbClr val="00660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프로그래머가 필요에 </a:t>
            </a:r>
            <a:r>
              <a:rPr lang="ko-KR" altLang="en-US" dirty="0" smtClean="0">
                <a:solidFill>
                  <a:schemeClr val="bg1"/>
                </a:solidFill>
              </a:rPr>
              <a:t>의해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새로 정의한 </a:t>
            </a:r>
            <a:r>
              <a:rPr lang="ko-KR" altLang="en-US" dirty="0" err="1" smtClean="0">
                <a:solidFill>
                  <a:schemeClr val="bg1"/>
                </a:solidFill>
              </a:rPr>
              <a:t>자료형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8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590872" y="404664"/>
            <a:ext cx="8229600" cy="93178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구조체가 필요한 경우 </a:t>
            </a:r>
            <a:endParaRPr lang="ko-KR" altLang="en-US" dirty="0"/>
          </a:p>
        </p:txBody>
      </p:sp>
      <p:sp>
        <p:nvSpPr>
          <p:cNvPr id="15" name="내용 개체 틀 1"/>
          <p:cNvSpPr>
            <a:spLocks noGrp="1"/>
          </p:cNvSpPr>
          <p:nvPr>
            <p:ph idx="4294967295"/>
          </p:nvPr>
        </p:nvSpPr>
        <p:spPr>
          <a:xfrm>
            <a:off x="323528" y="1504938"/>
            <a:ext cx="8496944" cy="51845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smtClean="0"/>
              <a:t>프로그래밍에서는 다양한 종류의 데이터를 하나의 이름으로 묶어야 되는 경우가 많다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예를 들어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 프로그램에서 사용자 정보는 다음과 같은 것들이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사용자 </a:t>
            </a:r>
            <a:r>
              <a:rPr lang="en-US" altLang="ko-KR" dirty="0" smtClean="0"/>
              <a:t>id</a:t>
            </a:r>
          </a:p>
          <a:p>
            <a:pPr lvl="1"/>
            <a:r>
              <a:rPr lang="ko-KR" altLang="en-US" dirty="0" smtClean="0"/>
              <a:t>사용자 비밀번호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닉네임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게임에 접속한 시간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주소</a:t>
            </a:r>
            <a:endParaRPr lang="en-US" altLang="ko-KR" dirty="0" smtClean="0"/>
          </a:p>
          <a:p>
            <a:r>
              <a:rPr lang="ko-KR" altLang="en-US" dirty="0" smtClean="0"/>
              <a:t>한 사람에 대한 정보는 다른 사람의 정보와 섞이면 안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프로그램에서 하나의 덩어리로 취급해야 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9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229591" y="424877"/>
            <a:ext cx="8229600" cy="79925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구조체 정의 </a:t>
            </a:r>
            <a:endParaRPr lang="ko-KR" altLang="en-US" dirty="0"/>
          </a:p>
        </p:txBody>
      </p:sp>
      <p:sp>
        <p:nvSpPr>
          <p:cNvPr id="15" name="내용 개체 틀 1"/>
          <p:cNvSpPr>
            <a:spLocks noGrp="1"/>
          </p:cNvSpPr>
          <p:nvPr>
            <p:ph idx="4294967295"/>
          </p:nvPr>
        </p:nvSpPr>
        <p:spPr>
          <a:xfrm>
            <a:off x="323528" y="1556792"/>
            <a:ext cx="8640960" cy="496855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smtClean="0"/>
              <a:t>구조체 정의를 위한 키워드는 </a:t>
            </a:r>
            <a:r>
              <a:rPr lang="en-US" altLang="ko-KR" dirty="0" err="1" smtClean="0"/>
              <a:t>struct</a:t>
            </a:r>
            <a:endParaRPr lang="en-US" altLang="ko-KR" dirty="0" smtClean="0"/>
          </a:p>
          <a:p>
            <a:r>
              <a:rPr lang="en-US" altLang="ko-KR" dirty="0" err="1" smtClean="0"/>
              <a:t>userInfo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라는 이름의 새로운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정의한 예</a:t>
            </a:r>
            <a:endParaRPr lang="en-US" altLang="ko-KR" dirty="0" smtClean="0"/>
          </a:p>
          <a:p>
            <a:endParaRPr lang="en-US" altLang="ko-KR" sz="1400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076056" y="2608841"/>
            <a:ext cx="3357009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en-US" altLang="ko-KR" sz="2400" dirty="0" err="1" smtClean="0"/>
              <a:t>struct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userInfo</a:t>
            </a:r>
            <a:r>
              <a:rPr lang="en-US" altLang="ko-KR" sz="2400" dirty="0" smtClean="0"/>
              <a:t>  {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char id[30];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char </a:t>
            </a:r>
            <a:r>
              <a:rPr lang="en-US" altLang="ko-KR" sz="2400" dirty="0" err="1" smtClean="0"/>
              <a:t>passwd</a:t>
            </a:r>
            <a:r>
              <a:rPr lang="en-US" altLang="ko-KR" sz="2400" dirty="0" smtClean="0"/>
              <a:t>[30];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char nickname[30];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level;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float minutes;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char address[50];</a:t>
            </a:r>
          </a:p>
          <a:p>
            <a:r>
              <a:rPr lang="en-US" altLang="ko-KR" sz="2400" dirty="0" smtClean="0"/>
              <a:t>} ;</a:t>
            </a:r>
            <a:endParaRPr lang="ko-KR" altLang="en-US" sz="24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611560" y="3072247"/>
            <a:ext cx="3312368" cy="2304256"/>
            <a:chOff x="1835696" y="1772816"/>
            <a:chExt cx="5328592" cy="4104456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835696" y="2276872"/>
              <a:ext cx="5328592" cy="36004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2" name="타원 21"/>
            <p:cNvSpPr/>
            <p:nvPr/>
          </p:nvSpPr>
          <p:spPr>
            <a:xfrm>
              <a:off x="4852520" y="3068960"/>
              <a:ext cx="1638289" cy="79208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/>
              <a:r>
                <a:rPr lang="ko-KR" altLang="en-US" sz="1400" dirty="0">
                  <a:solidFill>
                    <a:schemeClr val="tx1"/>
                  </a:solidFill>
                </a:rPr>
                <a:t>사용자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id</a:t>
              </a:r>
              <a:endParaRPr lang="ko-KR" altLang="en-US" sz="1400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2435678" y="4869160"/>
              <a:ext cx="1944216" cy="79208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/>
              <a:r>
                <a:rPr lang="ko-KR" altLang="en-US" sz="1400" dirty="0" smtClean="0">
                  <a:solidFill>
                    <a:schemeClr val="tx1"/>
                  </a:solidFill>
                </a:rPr>
                <a:t>비밀번호</a:t>
              </a:r>
              <a:endParaRPr lang="ko-KR" altLang="en-US" sz="1400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4175956" y="4005064"/>
              <a:ext cx="1944216" cy="79208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/>
              <a:r>
                <a:rPr lang="ko-KR" altLang="en-US" sz="1400" dirty="0" smtClean="0">
                  <a:solidFill>
                    <a:schemeClr val="tx1"/>
                  </a:solidFill>
                </a:rPr>
                <a:t>닉네임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4850789" y="4941168"/>
              <a:ext cx="1248308" cy="792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/>
              <a:r>
                <a:rPr lang="ko-KR" altLang="en-US" sz="1400" dirty="0" smtClean="0">
                  <a:solidFill>
                    <a:schemeClr val="tx1"/>
                  </a:solidFill>
                </a:rPr>
                <a:t>레벨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2555776" y="2761095"/>
              <a:ext cx="1656184" cy="95593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/>
              <a:r>
                <a:rPr lang="ko-KR" altLang="en-US" sz="1400" dirty="0" smtClean="0">
                  <a:solidFill>
                    <a:schemeClr val="tx1"/>
                  </a:solidFill>
                </a:rPr>
                <a:t>접속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0" lvl="1" algn="ctr"/>
              <a:r>
                <a:rPr lang="ko-KR" altLang="en-US" sz="1400" dirty="0" smtClean="0">
                  <a:solidFill>
                    <a:schemeClr val="tx1"/>
                  </a:solidFill>
                </a:rPr>
                <a:t>시간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2723710" y="3861048"/>
              <a:ext cx="1248308" cy="79208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/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소</a:t>
              </a: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3131840" y="1772816"/>
              <a:ext cx="2539824" cy="7200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u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serInfo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오른쪽 화살표 6"/>
          <p:cNvSpPr/>
          <p:nvPr/>
        </p:nvSpPr>
        <p:spPr>
          <a:xfrm>
            <a:off x="4283968" y="3936343"/>
            <a:ext cx="504056" cy="60638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940152" y="2608840"/>
            <a:ext cx="1415289" cy="48811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7380312" y="2358172"/>
            <a:ext cx="360040" cy="282028"/>
          </a:xfrm>
          <a:prstGeom prst="straightConnector1">
            <a:avLst/>
          </a:prstGeom>
          <a:ln w="412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55441" y="198884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구조체 태그</a:t>
            </a:r>
            <a:endParaRPr lang="ko-KR" altLang="en-US" b="1" dirty="0"/>
          </a:p>
        </p:txBody>
      </p:sp>
      <p:sp>
        <p:nvSpPr>
          <p:cNvPr id="13" name="타원 12"/>
          <p:cNvSpPr/>
          <p:nvPr/>
        </p:nvSpPr>
        <p:spPr>
          <a:xfrm>
            <a:off x="5262100" y="5208791"/>
            <a:ext cx="504056" cy="432048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076056" y="5736543"/>
            <a:ext cx="32512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반드시 세미콜론을 기입하자</a:t>
            </a:r>
            <a:r>
              <a:rPr lang="en-US" altLang="ko-KR" b="1" dirty="0" smtClean="0">
                <a:solidFill>
                  <a:srgbClr val="C00000"/>
                </a:solidFill>
              </a:rPr>
              <a:t>. 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2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107504" y="385848"/>
            <a:ext cx="8229600" cy="95492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구조체 변수 선언 </a:t>
            </a:r>
            <a:r>
              <a:rPr lang="en-US" altLang="ko-KR" dirty="0" smtClean="0"/>
              <a:t>- C</a:t>
            </a:r>
            <a:endParaRPr lang="ko-KR" altLang="en-US" dirty="0"/>
          </a:p>
        </p:txBody>
      </p:sp>
      <p:sp>
        <p:nvSpPr>
          <p:cNvPr id="15" name="내용 개체 틀 1"/>
          <p:cNvSpPr>
            <a:spLocks noGrp="1"/>
          </p:cNvSpPr>
          <p:nvPr>
            <p:ph idx="4294967295"/>
          </p:nvPr>
        </p:nvSpPr>
        <p:spPr>
          <a:xfrm>
            <a:off x="323528" y="1556792"/>
            <a:ext cx="8640960" cy="496855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구조체 변수를 선언하는 방법 </a:t>
            </a:r>
            <a:r>
              <a:rPr lang="en-US" altLang="ko-KR" dirty="0" smtClean="0"/>
              <a:t>1, 2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한 명의 사용자 정보를 저장하기 위해 </a:t>
            </a:r>
            <a:r>
              <a:rPr lang="en-US" altLang="ko-KR" dirty="0" smtClean="0"/>
              <a:t>lee</a:t>
            </a:r>
            <a:r>
              <a:rPr lang="ko-KR" altLang="en-US" dirty="0" smtClean="0"/>
              <a:t>라는 변수 이름으로 </a:t>
            </a:r>
            <a:r>
              <a:rPr lang="ko-KR" altLang="en-US" dirty="0"/>
              <a:t>메모리가 할당된다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55576" y="2366878"/>
            <a:ext cx="2482731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 </a:t>
            </a:r>
            <a:r>
              <a:rPr lang="en-US" altLang="ko-KR" sz="2000" dirty="0" err="1" smtClean="0"/>
              <a:t>struct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userInfo</a:t>
            </a:r>
            <a:r>
              <a:rPr lang="en-US" altLang="ko-KR" sz="2000" dirty="0" smtClean="0"/>
              <a:t>  {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char id[30];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char </a:t>
            </a:r>
            <a:r>
              <a:rPr lang="en-US" altLang="ko-KR" sz="2000" dirty="0" err="1" smtClean="0"/>
              <a:t>passwd</a:t>
            </a:r>
            <a:r>
              <a:rPr lang="en-US" altLang="ko-KR" sz="2000" dirty="0" smtClean="0"/>
              <a:t>[30];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char nickname[30];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level;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float minutes;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char address[50];</a:t>
            </a:r>
          </a:p>
          <a:p>
            <a:r>
              <a:rPr lang="en-US" altLang="ko-KR" sz="2000" dirty="0" smtClean="0"/>
              <a:t> } ;</a:t>
            </a:r>
          </a:p>
          <a:p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struct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userInfo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lee;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5351" y="2366878"/>
            <a:ext cx="2482731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struct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userInfo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r>
              <a:rPr lang="en-US" altLang="ko-KR" sz="2000" dirty="0" smtClean="0"/>
              <a:t>{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char id[30];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char </a:t>
            </a:r>
            <a:r>
              <a:rPr lang="en-US" altLang="ko-KR" sz="2000" dirty="0" err="1" smtClean="0"/>
              <a:t>passwd</a:t>
            </a:r>
            <a:r>
              <a:rPr lang="en-US" altLang="ko-KR" sz="2000" dirty="0" smtClean="0"/>
              <a:t>[30];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char nickname[30];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level;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float minutes;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char address[50];</a:t>
            </a:r>
          </a:p>
          <a:p>
            <a:r>
              <a:rPr lang="en-US" altLang="ko-KR" sz="2000" dirty="0" smtClean="0"/>
              <a:t> }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lee ;</a:t>
            </a:r>
          </a:p>
          <a:p>
            <a:r>
              <a:rPr lang="en-US" altLang="ko-KR" sz="2000" dirty="0"/>
              <a:t> </a:t>
            </a:r>
            <a:endParaRPr lang="ko-KR" altLang="en-US" sz="20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84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179512" y="404664"/>
            <a:ext cx="8229600" cy="81947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구조체 변수 선언</a:t>
            </a:r>
            <a:r>
              <a:rPr lang="en-US" altLang="ko-KR" dirty="0"/>
              <a:t>- C</a:t>
            </a:r>
            <a:endParaRPr lang="ko-KR" altLang="en-US" dirty="0"/>
          </a:p>
        </p:txBody>
      </p:sp>
      <p:sp>
        <p:nvSpPr>
          <p:cNvPr id="15" name="내용 개체 틀 1"/>
          <p:cNvSpPr>
            <a:spLocks noGrp="1"/>
          </p:cNvSpPr>
          <p:nvPr>
            <p:ph idx="4294967295"/>
          </p:nvPr>
        </p:nvSpPr>
        <p:spPr>
          <a:xfrm>
            <a:off x="323528" y="1556792"/>
            <a:ext cx="8640960" cy="49685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구조체 변수를 선언하는 방법 </a:t>
            </a:r>
            <a:r>
              <a:rPr lang="en-US" altLang="ko-KR" dirty="0" smtClean="0"/>
              <a:t>3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한 명의 사용자 정보를 저장하기 위해 </a:t>
            </a:r>
            <a:r>
              <a:rPr lang="en-US" altLang="ko-KR" dirty="0" smtClean="0"/>
              <a:t>lee</a:t>
            </a:r>
            <a:r>
              <a:rPr lang="ko-KR" altLang="en-US" dirty="0" smtClean="0"/>
              <a:t>라는 변수 이름으로 </a:t>
            </a:r>
            <a:r>
              <a:rPr lang="ko-KR" altLang="en-US" dirty="0"/>
              <a:t>메모리가 할당된다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71600" y="2060848"/>
            <a:ext cx="3539110" cy="31700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 </a:t>
            </a:r>
            <a:r>
              <a:rPr lang="en-US" altLang="ko-KR" sz="2000" dirty="0" err="1" smtClean="0"/>
              <a:t>struct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userInfo</a:t>
            </a:r>
            <a:r>
              <a:rPr lang="en-US" altLang="ko-KR" sz="2000" dirty="0" smtClean="0"/>
              <a:t>  {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char id[30];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char </a:t>
            </a:r>
            <a:r>
              <a:rPr lang="en-US" altLang="ko-KR" sz="2000" dirty="0" err="1" smtClean="0"/>
              <a:t>passwd</a:t>
            </a:r>
            <a:r>
              <a:rPr lang="en-US" altLang="ko-KR" sz="2000" dirty="0" smtClean="0"/>
              <a:t>[30];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char nickname[30];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level;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float minutes;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char address[50];</a:t>
            </a:r>
          </a:p>
          <a:p>
            <a:r>
              <a:rPr lang="en-US" altLang="ko-KR" sz="2000" dirty="0" smtClean="0"/>
              <a:t> }  ;</a:t>
            </a:r>
          </a:p>
          <a:p>
            <a:r>
              <a:rPr lang="en-US" altLang="ko-KR" sz="2000" b="1" dirty="0" err="1" smtClean="0">
                <a:solidFill>
                  <a:srgbClr val="C00000"/>
                </a:solidFill>
              </a:rPr>
              <a:t>typedef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struct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userInfo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>
                <a:solidFill>
                  <a:srgbClr val="C00000"/>
                </a:solidFill>
              </a:rPr>
              <a:t>o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urUser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altLang="ko-KR" sz="2000" b="1" dirty="0" err="1" smtClean="0">
                <a:solidFill>
                  <a:srgbClr val="C00000"/>
                </a:solidFill>
              </a:rPr>
              <a:t>ourUser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lee;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4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179512" y="557300"/>
            <a:ext cx="8229600" cy="81947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구조체 변수 선언</a:t>
            </a:r>
            <a:r>
              <a:rPr lang="en-US" altLang="ko-KR" dirty="0"/>
              <a:t>-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15" name="내용 개체 틀 1"/>
          <p:cNvSpPr>
            <a:spLocks noGrp="1"/>
          </p:cNvSpPr>
          <p:nvPr>
            <p:ph idx="4294967295"/>
          </p:nvPr>
        </p:nvSpPr>
        <p:spPr>
          <a:xfrm>
            <a:off x="323528" y="1556792"/>
            <a:ext cx="864096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와의 차이점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2000" dirty="0" smtClean="0"/>
              <a:t>C++</a:t>
            </a:r>
            <a:r>
              <a:rPr lang="ko-KR" altLang="en-US" sz="2000" dirty="0" smtClean="0"/>
              <a:t>는 사용자 정의 </a:t>
            </a:r>
            <a:r>
              <a:rPr lang="ko-KR" altLang="en-US" sz="2000" dirty="0"/>
              <a:t>타입도 기본 데이터 타입과 마찬가지로 </a:t>
            </a:r>
            <a:r>
              <a:rPr lang="ko-KR" altLang="en-US" sz="2000" dirty="0" smtClean="0"/>
              <a:t>취급</a:t>
            </a:r>
            <a:endParaRPr lang="en-US" altLang="ko-KR" sz="2000" dirty="0" smtClean="0"/>
          </a:p>
          <a:p>
            <a:r>
              <a:rPr lang="ko-KR" altLang="en-US" sz="2000" dirty="0" smtClean="0"/>
              <a:t>구조체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struct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태그 이름을 선언하는 순간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C</a:t>
            </a:r>
            <a:r>
              <a:rPr lang="en-US" altLang="ko-KR" sz="2000" dirty="0"/>
              <a:t>++</a:t>
            </a:r>
            <a:r>
              <a:rPr lang="ko-KR" altLang="en-US" sz="2000" dirty="0"/>
              <a:t>에서는 </a:t>
            </a:r>
            <a:r>
              <a:rPr lang="ko-KR" altLang="en-US" sz="2000" dirty="0" smtClean="0"/>
              <a:t>사실상 </a:t>
            </a:r>
            <a:r>
              <a:rPr lang="en-US" altLang="ko-KR" sz="2000" dirty="0" err="1" smtClean="0"/>
              <a:t>typedef</a:t>
            </a:r>
            <a:r>
              <a:rPr lang="ko-KR" altLang="en-US" sz="2000" dirty="0"/>
              <a:t>로 타입을 </a:t>
            </a:r>
            <a:r>
              <a:rPr lang="ko-KR" altLang="en-US" sz="2000" dirty="0" smtClean="0"/>
              <a:t>선언한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것처럼 해석</a:t>
            </a:r>
            <a:endParaRPr lang="en-US" altLang="ko-KR" sz="2000" dirty="0"/>
          </a:p>
          <a:p>
            <a:pPr marL="0" indent="0">
              <a:buNone/>
            </a:pP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771800" y="1916832"/>
            <a:ext cx="2482731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 </a:t>
            </a:r>
            <a:r>
              <a:rPr lang="en-US" altLang="ko-KR" sz="2000" dirty="0" err="1" smtClean="0"/>
              <a:t>struct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userInfo</a:t>
            </a:r>
            <a:r>
              <a:rPr lang="en-US" altLang="ko-KR" sz="2000" dirty="0" smtClean="0"/>
              <a:t>  {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char id[30];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char </a:t>
            </a:r>
            <a:r>
              <a:rPr lang="en-US" altLang="ko-KR" sz="2000" dirty="0" err="1" smtClean="0"/>
              <a:t>passwd</a:t>
            </a:r>
            <a:r>
              <a:rPr lang="en-US" altLang="ko-KR" sz="2000" dirty="0" smtClean="0"/>
              <a:t>[30];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char nickname[30];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level;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float minutes;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char address[50];</a:t>
            </a:r>
          </a:p>
          <a:p>
            <a:r>
              <a:rPr lang="en-US" altLang="ko-KR" sz="2000" dirty="0" smtClean="0"/>
              <a:t> }  ;</a:t>
            </a:r>
          </a:p>
          <a:p>
            <a:r>
              <a:rPr lang="en-US" altLang="ko-KR" sz="2000" b="1" dirty="0" err="1" smtClean="0">
                <a:solidFill>
                  <a:srgbClr val="C00000"/>
                </a:solidFill>
              </a:rPr>
              <a:t>userInfo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lee;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7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323528" y="404664"/>
            <a:ext cx="8229600" cy="89148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구조체 변수 초기화</a:t>
            </a:r>
            <a:endParaRPr lang="ko-KR" altLang="en-US" dirty="0"/>
          </a:p>
        </p:txBody>
      </p:sp>
      <p:sp>
        <p:nvSpPr>
          <p:cNvPr id="15" name="내용 개체 틀 1"/>
          <p:cNvSpPr>
            <a:spLocks noGrp="1"/>
          </p:cNvSpPr>
          <p:nvPr>
            <p:ph idx="4294967295"/>
          </p:nvPr>
        </p:nvSpPr>
        <p:spPr>
          <a:xfrm>
            <a:off x="323528" y="1628800"/>
            <a:ext cx="8640960" cy="489654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smtClean="0"/>
              <a:t>구조체 변수 선언과 동시에 값을 초기화 하는 방법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구조체 </a:t>
            </a:r>
            <a:r>
              <a:rPr lang="ko-KR" altLang="en-US" dirty="0"/>
              <a:t>멤버에 접근하기 위해 </a:t>
            </a:r>
            <a:r>
              <a:rPr lang="en-US" altLang="ko-KR" dirty="0"/>
              <a:t>. </a:t>
            </a:r>
            <a:r>
              <a:rPr lang="ko-KR" altLang="en-US" dirty="0"/>
              <a:t>연산자를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11" name="_x72090176"/>
          <p:cNvSpPr>
            <a:spLocks noChangeArrowheads="1"/>
          </p:cNvSpPr>
          <p:nvPr/>
        </p:nvSpPr>
        <p:spPr bwMode="auto">
          <a:xfrm>
            <a:off x="827584" y="2204864"/>
            <a:ext cx="7725544" cy="792088"/>
          </a:xfrm>
          <a:prstGeom prst="rect">
            <a:avLst/>
          </a:prstGeom>
          <a:solidFill>
            <a:srgbClr val="FFFF99"/>
          </a:solidFill>
          <a:ln w="4191">
            <a:solidFill>
              <a:srgbClr val="FFFF99"/>
            </a:solidFill>
            <a:miter lim="800000"/>
            <a:headEnd/>
            <a:tailEnd/>
          </a:ln>
        </p:spPr>
        <p:txBody>
          <a:bodyPr anchor="ctr" anchorCtr="0"/>
          <a:lstStyle/>
          <a:p>
            <a:r>
              <a:rPr lang="en-US" altLang="ko-KR" sz="2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struct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sz="2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userInfo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kim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{ “mmm1234”,  “********”, 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              “</a:t>
            </a:r>
            <a:r>
              <a:rPr lang="ko-KR" altLang="en-US" sz="2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광안리주민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”, 10, 3.4,  “</a:t>
            </a:r>
            <a:r>
              <a:rPr lang="ko-KR" altLang="en-US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부산시 </a:t>
            </a:r>
            <a:r>
              <a:rPr lang="ko-KR" altLang="en-US" sz="2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남천동</a:t>
            </a:r>
            <a:r>
              <a:rPr lang="ko-KR" altLang="en-US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2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광안리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” };</a:t>
            </a:r>
            <a:endParaRPr lang="en-US" altLang="ko-KR" sz="2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_x72090176"/>
          <p:cNvSpPr>
            <a:spLocks noChangeArrowheads="1"/>
          </p:cNvSpPr>
          <p:nvPr/>
        </p:nvSpPr>
        <p:spPr bwMode="auto">
          <a:xfrm>
            <a:off x="828374" y="3933056"/>
            <a:ext cx="7724754" cy="2376264"/>
          </a:xfrm>
          <a:prstGeom prst="rect">
            <a:avLst/>
          </a:prstGeom>
          <a:solidFill>
            <a:srgbClr val="FFFF99"/>
          </a:solidFill>
          <a:ln w="4191">
            <a:solidFill>
              <a:srgbClr val="FFFF99"/>
            </a:solidFill>
            <a:miter lim="800000"/>
            <a:headEnd/>
            <a:tailEnd/>
          </a:ln>
        </p:spPr>
        <p:txBody>
          <a:bodyPr anchor="ctr" anchorCtr="0"/>
          <a:lstStyle/>
          <a:p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struct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userInfo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user;</a:t>
            </a:r>
          </a:p>
          <a:p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strcpy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 user.id, “lee2014”);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user.level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10;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strcpy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 </a:t>
            </a:r>
            <a:r>
              <a:rPr lang="en-US" altLang="ko-KR" sz="2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user.address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“</a:t>
            </a:r>
            <a:r>
              <a:rPr lang="ko-KR" altLang="en-US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부산시 </a:t>
            </a:r>
            <a:r>
              <a:rPr lang="ko-KR" altLang="en-US" sz="20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남천동</a:t>
            </a:r>
            <a:r>
              <a:rPr lang="ko-KR" altLang="en-US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2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광안리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” );</a:t>
            </a:r>
          </a:p>
          <a:p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printf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(“</a:t>
            </a:r>
            <a:r>
              <a:rPr lang="ko-KR" altLang="en-US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아이디는 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%s \n”, user.id );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printf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(“</a:t>
            </a:r>
            <a:r>
              <a:rPr lang="ko-KR" altLang="en-US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레벨은 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%d\n”, </a:t>
            </a:r>
            <a:r>
              <a:rPr lang="en-US" altLang="ko-KR" sz="2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user.level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);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printf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(“</a:t>
            </a:r>
            <a:r>
              <a:rPr lang="ko-KR" altLang="en-US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주소는 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%s \n”, </a:t>
            </a:r>
            <a:r>
              <a:rPr lang="en-US" altLang="ko-KR" sz="2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user.address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); </a:t>
            </a:r>
            <a:endParaRPr lang="en-US" altLang="ko-KR" sz="2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141135" y="476672"/>
            <a:ext cx="6362383" cy="792088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구조체 멤버 값 지정 </a:t>
            </a:r>
            <a:endParaRPr lang="ko-KR" alt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82"/>
          <a:stretch/>
        </p:blipFill>
        <p:spPr bwMode="auto">
          <a:xfrm>
            <a:off x="539552" y="1631576"/>
            <a:ext cx="7343775" cy="30557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742" b="61931"/>
          <a:stretch/>
        </p:blipFill>
        <p:spPr bwMode="auto">
          <a:xfrm>
            <a:off x="6084168" y="668869"/>
            <a:ext cx="2883002" cy="19254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221088"/>
            <a:ext cx="53530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65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329573" y="453440"/>
            <a:ext cx="8229600" cy="93606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구조체에 적용 가능한 연산</a:t>
            </a:r>
            <a:endParaRPr lang="ko-KR" altLang="en-US" dirty="0"/>
          </a:p>
        </p:txBody>
      </p:sp>
      <p:sp>
        <p:nvSpPr>
          <p:cNvPr id="15" name="내용 개체 틀 1"/>
          <p:cNvSpPr>
            <a:spLocks noGrp="1"/>
          </p:cNvSpPr>
          <p:nvPr>
            <p:ph idx="4294967295"/>
          </p:nvPr>
        </p:nvSpPr>
        <p:spPr>
          <a:xfrm>
            <a:off x="323528" y="1628800"/>
            <a:ext cx="8640960" cy="489654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smtClean="0"/>
              <a:t>구조체는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 연산자</a:t>
            </a:r>
            <a:r>
              <a:rPr lang="en-US" altLang="ko-KR" dirty="0" smtClean="0"/>
              <a:t>(=)</a:t>
            </a:r>
            <a:r>
              <a:rPr lang="ko-KR" altLang="en-US" dirty="0" smtClean="0"/>
              <a:t>를 통해 구조체의 모든 멤버 변수들의 값을 복사할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_x72090176"/>
          <p:cNvSpPr>
            <a:spLocks noChangeArrowheads="1"/>
          </p:cNvSpPr>
          <p:nvPr/>
        </p:nvSpPr>
        <p:spPr bwMode="auto">
          <a:xfrm>
            <a:off x="802285" y="2735066"/>
            <a:ext cx="7007043" cy="1944216"/>
          </a:xfrm>
          <a:prstGeom prst="rect">
            <a:avLst/>
          </a:prstGeom>
          <a:solidFill>
            <a:srgbClr val="FFFF99"/>
          </a:solidFill>
          <a:ln w="4191">
            <a:solidFill>
              <a:srgbClr val="FFFF99"/>
            </a:solidFill>
            <a:miter lim="800000"/>
            <a:headEnd/>
            <a:tailEnd/>
          </a:ln>
        </p:spPr>
        <p:txBody>
          <a:bodyPr anchor="ctr" anchorCtr="0"/>
          <a:lstStyle/>
          <a:p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struct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userInfo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user1, user2;</a:t>
            </a:r>
          </a:p>
          <a:p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strcpy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 user1.id, “mmm1234”);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user1.level = 10;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strcpy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 user1.address, “</a:t>
            </a:r>
            <a:r>
              <a:rPr lang="ko-KR" altLang="en-US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부산시 </a:t>
            </a:r>
            <a:r>
              <a:rPr lang="ko-KR" altLang="en-US" sz="20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남천동</a:t>
            </a:r>
            <a:r>
              <a:rPr lang="ko-KR" altLang="en-US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2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광안리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” );</a:t>
            </a:r>
          </a:p>
          <a:p>
            <a:endParaRPr lang="en-US" altLang="ko-KR" sz="20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user2 = user1;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  <a:endParaRPr lang="en-US" altLang="ko-KR" sz="2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877325" y="4161274"/>
            <a:ext cx="2237171" cy="64807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979712" y="4809346"/>
            <a:ext cx="0" cy="418096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11561" y="5241394"/>
            <a:ext cx="5256583" cy="707886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user1</a:t>
            </a:r>
            <a:r>
              <a:rPr lang="ko-KR" altLang="en-US" sz="2000" dirty="0">
                <a:solidFill>
                  <a:schemeClr val="bg1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의 모든 멤버의 값이 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user2</a:t>
            </a:r>
            <a:r>
              <a:rPr lang="ko-KR" altLang="en-US" sz="2000" dirty="0">
                <a:solidFill>
                  <a:schemeClr val="bg1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의 대응되는 멤버로 </a:t>
            </a:r>
            <a:r>
              <a:rPr lang="ko-KR" altLang="en-US" sz="2000" dirty="0" smtClean="0">
                <a:solidFill>
                  <a:schemeClr val="bg1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복사된다</a:t>
            </a:r>
            <a:r>
              <a:rPr lang="en-US" altLang="ko-KR" sz="2000" dirty="0" smtClean="0">
                <a:solidFill>
                  <a:schemeClr val="bg1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91278" y="780465"/>
            <a:ext cx="8229600" cy="490066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정적 메모리 할당의 단점 </a:t>
            </a:r>
            <a:endParaRPr lang="ko-KR" altLang="en-US" dirty="0"/>
          </a:p>
        </p:txBody>
      </p:sp>
      <p:sp>
        <p:nvSpPr>
          <p:cNvPr id="15" name="내용 개체 틀 1"/>
          <p:cNvSpPr>
            <a:spLocks noGrp="1"/>
          </p:cNvSpPr>
          <p:nvPr>
            <p:ph idx="4294967295"/>
          </p:nvPr>
        </p:nvSpPr>
        <p:spPr>
          <a:xfrm>
            <a:off x="323528" y="1628800"/>
            <a:ext cx="8640960" cy="489654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smtClean="0"/>
              <a:t>정적 메모리 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상수 </a:t>
            </a:r>
            <a:r>
              <a:rPr lang="ko-KR" altLang="en-US" dirty="0"/>
              <a:t>정의나 변수 선언과 동시에 메모리가 </a:t>
            </a:r>
            <a:r>
              <a:rPr lang="ko-KR" altLang="en-US" dirty="0" smtClean="0"/>
              <a:t>할당되는 것 </a:t>
            </a:r>
            <a:endParaRPr lang="en-US" altLang="ko-KR" dirty="0" smtClean="0"/>
          </a:p>
          <a:p>
            <a:r>
              <a:rPr lang="ko-KR" altLang="en-US" dirty="0" smtClean="0"/>
              <a:t>정적 메모리 할당의 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처리해야 되는 정수 데이터가 </a:t>
            </a:r>
            <a:r>
              <a:rPr lang="en-US" altLang="ko-KR" dirty="0" smtClean="0"/>
              <a:t>10,000</a:t>
            </a:r>
            <a:r>
              <a:rPr lang="ko-KR" altLang="en-US" dirty="0" smtClean="0"/>
              <a:t>개 정도일 것이라고 예상하고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배열의 크기를 </a:t>
            </a:r>
            <a:r>
              <a:rPr lang="en-US" altLang="ko-KR" dirty="0" smtClean="0"/>
              <a:t>10000</a:t>
            </a:r>
            <a:r>
              <a:rPr lang="ko-KR" altLang="en-US" dirty="0" smtClean="0"/>
              <a:t>으로 해서 메모리를 할당해 놓았는데 프로그램을 수행해 보니 실제 데이터가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개 정도 들어왔다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최대 문자열의 크기가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일 것이라고 생각하고 문자열 배열의 크기를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으로 잡았는데 실제 문자의 길이가 </a:t>
            </a:r>
            <a:r>
              <a:rPr lang="en-US" altLang="ko-KR" dirty="0" smtClean="0"/>
              <a:t>250</a:t>
            </a:r>
            <a:r>
              <a:rPr lang="ko-KR" altLang="en-US" dirty="0" smtClean="0"/>
              <a:t>인 문자열이 입력되었다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오른쪽 화살표 5"/>
          <p:cNvSpPr/>
          <p:nvPr/>
        </p:nvSpPr>
        <p:spPr>
          <a:xfrm>
            <a:off x="1403648" y="4077072"/>
            <a:ext cx="360040" cy="288032"/>
          </a:xfrm>
          <a:prstGeom prst="rightArrow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63688" y="4005064"/>
            <a:ext cx="2929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070C0"/>
                </a:solidFill>
              </a:rPr>
              <a:t>비효율적인 메모리 사용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1410916" y="5798349"/>
            <a:ext cx="360040" cy="288032"/>
          </a:xfrm>
          <a:prstGeom prst="rightArrow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770956" y="5733256"/>
            <a:ext cx="4043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070C0"/>
                </a:solidFill>
              </a:rPr>
              <a:t>프로그램에 치명적인 오류를 발생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0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323528" y="1700808"/>
            <a:ext cx="8640960" cy="482453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smtClean="0"/>
              <a:t>다수의 학생 정보를 저장하기 위해서는 구조체를 배열로 선언해야 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467544" y="470344"/>
            <a:ext cx="8229600" cy="76067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구조체 배열이 필요한 이유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5550" y="2763794"/>
            <a:ext cx="2601546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/>
              <a:t>struct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studentInfo</a:t>
            </a:r>
            <a:r>
              <a:rPr lang="en-US" altLang="ko-KR" sz="2000" dirty="0" smtClean="0"/>
              <a:t> {</a:t>
            </a:r>
          </a:p>
          <a:p>
            <a:r>
              <a:rPr lang="en-US" altLang="ko-KR" sz="2000" dirty="0" smtClean="0"/>
              <a:t>     char name[30];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char </a:t>
            </a:r>
            <a:r>
              <a:rPr lang="en-US" altLang="ko-KR" sz="2000" dirty="0" err="1" smtClean="0"/>
              <a:t>hakbun</a:t>
            </a:r>
            <a:r>
              <a:rPr lang="en-US" altLang="ko-KR" sz="2000" dirty="0" smtClean="0"/>
              <a:t>[15];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char </a:t>
            </a:r>
            <a:r>
              <a:rPr lang="en-US" altLang="ko-KR" sz="2000" dirty="0" err="1" smtClean="0"/>
              <a:t>dept</a:t>
            </a:r>
            <a:r>
              <a:rPr lang="en-US" altLang="ko-KR" sz="2000" dirty="0" smtClean="0"/>
              <a:t>[30];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credit;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double score;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char address[50];</a:t>
            </a:r>
          </a:p>
          <a:p>
            <a:r>
              <a:rPr lang="en-US" altLang="ko-KR" sz="2000" dirty="0" smtClean="0"/>
              <a:t>};</a:t>
            </a:r>
            <a:endParaRPr lang="ko-KR" altLang="en-US" sz="2000" dirty="0"/>
          </a:p>
        </p:txBody>
      </p:sp>
      <p:sp>
        <p:nvSpPr>
          <p:cNvPr id="6" name="_x72090176"/>
          <p:cNvSpPr>
            <a:spLocks noChangeArrowheads="1"/>
          </p:cNvSpPr>
          <p:nvPr/>
        </p:nvSpPr>
        <p:spPr bwMode="auto">
          <a:xfrm>
            <a:off x="3647406" y="3367769"/>
            <a:ext cx="4164954" cy="648072"/>
          </a:xfrm>
          <a:prstGeom prst="rect">
            <a:avLst/>
          </a:prstGeom>
          <a:solidFill>
            <a:srgbClr val="FFFF99"/>
          </a:solidFill>
          <a:ln w="4191">
            <a:solidFill>
              <a:srgbClr val="FFFF99"/>
            </a:solidFill>
            <a:miter lim="800000"/>
            <a:headEnd/>
            <a:tailEnd/>
          </a:ln>
        </p:spPr>
        <p:txBody>
          <a:bodyPr anchor="ctr" anchorCtr="0"/>
          <a:lstStyle/>
          <a:p>
            <a:r>
              <a:rPr lang="en-US" altLang="ko-KR" sz="24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studentInfo</a:t>
            </a:r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Student[100];</a:t>
            </a:r>
            <a:endParaRPr lang="en-US" altLang="ko-KR" sz="2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2791705"/>
            <a:ext cx="2557110" cy="461665"/>
          </a:xfrm>
          <a:prstGeom prst="rect">
            <a:avLst/>
          </a:prstGeom>
          <a:solidFill>
            <a:srgbClr val="006600"/>
          </a:solidFill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구조체 배열 선언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9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323528" y="1556792"/>
            <a:ext cx="8640960" cy="496855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smtClean="0"/>
              <a:t>구조체 배열 선언과 구조체 배열 접근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323528" y="553375"/>
            <a:ext cx="8229600" cy="77347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구조체 배열 선언</a:t>
            </a:r>
            <a:endParaRPr lang="ko-KR" altLang="en-US" dirty="0"/>
          </a:p>
        </p:txBody>
      </p:sp>
      <p:sp>
        <p:nvSpPr>
          <p:cNvPr id="6" name="_x72090176"/>
          <p:cNvSpPr>
            <a:spLocks noChangeArrowheads="1"/>
          </p:cNvSpPr>
          <p:nvPr/>
        </p:nvSpPr>
        <p:spPr bwMode="auto">
          <a:xfrm>
            <a:off x="663811" y="2157810"/>
            <a:ext cx="3548149" cy="502908"/>
          </a:xfrm>
          <a:prstGeom prst="rect">
            <a:avLst/>
          </a:prstGeom>
          <a:solidFill>
            <a:srgbClr val="FFFF99"/>
          </a:solidFill>
          <a:ln w="4191">
            <a:solidFill>
              <a:srgbClr val="FFFF99"/>
            </a:solidFill>
            <a:miter lim="800000"/>
            <a:headEnd/>
            <a:tailEnd/>
          </a:ln>
        </p:spPr>
        <p:txBody>
          <a:bodyPr anchor="ctr" anchorCtr="0"/>
          <a:lstStyle/>
          <a:p>
            <a:r>
              <a:rPr lang="en-US" altLang="ko-KR" sz="2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studentInfo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Student[100];</a:t>
            </a:r>
            <a:endParaRPr lang="en-US" altLang="ko-KR" sz="2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657" y="2996952"/>
            <a:ext cx="6962658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014" y="316887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Student[0]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6074" y="5565434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Student[99]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331640" y="4149080"/>
            <a:ext cx="0" cy="108012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2274" y="347720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Student[1]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55976" y="3477202"/>
            <a:ext cx="158417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5508104" y="2492896"/>
            <a:ext cx="576064" cy="1168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84168" y="2276872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Student[1].</a:t>
            </a:r>
            <a:r>
              <a:rPr lang="en-US" altLang="ko-KR" dirty="0" err="1" smtClean="0"/>
              <a:t>dept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516216" y="5565434"/>
            <a:ext cx="792088" cy="3693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5652120" y="5750100"/>
            <a:ext cx="1152128" cy="487212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39354" y="6156012"/>
            <a:ext cx="198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Student[99].score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26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323528" y="1556792"/>
            <a:ext cx="8640960" cy="496855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smtClean="0"/>
              <a:t>구조체 배열에 값 초기화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0" y="593628"/>
            <a:ext cx="8229600" cy="74713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구조체 배열 초기화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_x72090176"/>
          <p:cNvSpPr>
            <a:spLocks noChangeArrowheads="1"/>
          </p:cNvSpPr>
          <p:nvPr/>
        </p:nvSpPr>
        <p:spPr bwMode="auto">
          <a:xfrm>
            <a:off x="827584" y="2060848"/>
            <a:ext cx="6840760" cy="2952328"/>
          </a:xfrm>
          <a:prstGeom prst="rect">
            <a:avLst/>
          </a:prstGeom>
          <a:solidFill>
            <a:srgbClr val="FFFF99"/>
          </a:solidFill>
          <a:ln w="4191">
            <a:solidFill>
              <a:srgbClr val="FFFF99"/>
            </a:solidFill>
            <a:miter lim="800000"/>
            <a:headEnd/>
            <a:tailEnd/>
          </a:ln>
        </p:spPr>
        <p:txBody>
          <a:bodyPr anchor="ctr" anchorCtr="0"/>
          <a:lstStyle/>
          <a:p>
            <a:pPr>
              <a:lnSpc>
                <a:spcPts val="2900"/>
              </a:lnSpc>
            </a:pP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struct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studentInfo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Student[3] = {</a:t>
            </a:r>
          </a:p>
          <a:p>
            <a:pPr>
              <a:lnSpc>
                <a:spcPts val="2900"/>
              </a:lnSpc>
            </a:pP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	{ “</a:t>
            </a:r>
            <a:r>
              <a:rPr lang="ko-KR" altLang="en-US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홍길동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”, “011111”, “</a:t>
            </a:r>
            <a:r>
              <a:rPr lang="ko-KR" altLang="en-US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미디어공학과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”, 69, 3.6, </a:t>
            </a:r>
          </a:p>
          <a:p>
            <a:pPr>
              <a:lnSpc>
                <a:spcPts val="2900"/>
              </a:lnSpc>
            </a:pP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“</a:t>
            </a:r>
            <a:r>
              <a:rPr lang="ko-KR" altLang="en-US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부산시 남구 </a:t>
            </a:r>
            <a:r>
              <a:rPr lang="ko-KR" altLang="en-US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용당동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” },</a:t>
            </a:r>
          </a:p>
          <a:p>
            <a:pPr>
              <a:lnSpc>
                <a:spcPts val="2900"/>
              </a:lnSpc>
            </a:pP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	{ “</a:t>
            </a:r>
            <a:r>
              <a:rPr lang="ko-KR" altLang="en-US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심청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”, “132221”, “</a:t>
            </a:r>
            <a:r>
              <a:rPr lang="ko-KR" altLang="en-US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컴퓨터공학과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”,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73, 34.2, </a:t>
            </a:r>
          </a:p>
          <a:p>
            <a:pPr>
              <a:lnSpc>
                <a:spcPts val="2900"/>
              </a:lnSpc>
            </a:pP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“</a:t>
            </a:r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부산시 </a:t>
            </a:r>
            <a:r>
              <a:rPr lang="ko-KR" altLang="en-US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수영</a:t>
            </a:r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구</a:t>
            </a:r>
            <a:r>
              <a:rPr lang="ko-KR" altLang="en-US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남구 </a:t>
            </a:r>
            <a:r>
              <a:rPr lang="ko-KR" altLang="en-US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광안동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” 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},</a:t>
            </a:r>
          </a:p>
          <a:p>
            <a:pPr>
              <a:lnSpc>
                <a:spcPts val="2900"/>
              </a:lnSpc>
            </a:pP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	{ “</a:t>
            </a:r>
            <a:r>
              <a:rPr lang="ko-KR" altLang="en-US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전우</a:t>
            </a:r>
            <a:r>
              <a:rPr lang="ko-KR" altLang="en-US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치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”, “121134”, “</a:t>
            </a:r>
            <a:r>
              <a:rPr lang="ko-KR" altLang="en-US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게임공학과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”, 100, 3.4, </a:t>
            </a:r>
          </a:p>
          <a:p>
            <a:pPr>
              <a:lnSpc>
                <a:spcPts val="2900"/>
              </a:lnSpc>
            </a:pP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“</a:t>
            </a:r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부산시 </a:t>
            </a:r>
            <a:r>
              <a:rPr lang="ko-KR" altLang="en-US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부산진구 양정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” 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},</a:t>
            </a:r>
          </a:p>
          <a:p>
            <a:pPr>
              <a:lnSpc>
                <a:spcPts val="2900"/>
              </a:lnSpc>
            </a:pP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}</a:t>
            </a:r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4644008" y="190956"/>
            <a:ext cx="4104456" cy="81293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구조체 배열 사용 예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" y="1813570"/>
            <a:ext cx="2324100" cy="179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560" y="1196752"/>
            <a:ext cx="5095875" cy="3743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97152"/>
            <a:ext cx="8867775" cy="1895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3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467544" y="476672"/>
            <a:ext cx="8229600" cy="85010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구조체 배열 사용 예</a:t>
            </a:r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5328592" cy="424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323528" y="376689"/>
            <a:ext cx="8229600" cy="95112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구조체 포인터란 </a:t>
            </a:r>
            <a:endParaRPr lang="ko-KR" altLang="en-US" dirty="0"/>
          </a:p>
        </p:txBody>
      </p:sp>
      <p:sp>
        <p:nvSpPr>
          <p:cNvPr id="15" name="내용 개체 틀 1"/>
          <p:cNvSpPr>
            <a:spLocks noGrp="1"/>
          </p:cNvSpPr>
          <p:nvPr>
            <p:ph idx="4294967295"/>
          </p:nvPr>
        </p:nvSpPr>
        <p:spPr>
          <a:xfrm>
            <a:off x="323528" y="1484784"/>
            <a:ext cx="8640960" cy="50405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smtClean="0"/>
              <a:t>구조체를 가리키는 포인터를 구조체 포인터라고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sz="1100" dirty="0" smtClean="0"/>
          </a:p>
          <a:p>
            <a:r>
              <a:rPr lang="ko-KR" altLang="en-US" dirty="0" smtClean="0"/>
              <a:t>구조체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</a:t>
            </a:r>
            <a:r>
              <a:rPr lang="en-US" altLang="ko-KR" dirty="0" err="1" smtClean="0"/>
              <a:t>kim</a:t>
            </a:r>
            <a:r>
              <a:rPr lang="ko-KR" altLang="en-US" dirty="0" smtClean="0"/>
              <a:t>의 내용은 포인터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pkim</a:t>
            </a:r>
            <a:r>
              <a:rPr lang="ko-KR" altLang="en-US" dirty="0" smtClean="0"/>
              <a:t>에 의해 접근 및 수정 가능</a:t>
            </a:r>
            <a:endParaRPr lang="en-US" altLang="ko-KR" dirty="0" smtClean="0"/>
          </a:p>
          <a:p>
            <a:pPr lvl="0">
              <a:buClr>
                <a:srgbClr val="6BA2DF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접근 </a:t>
            </a:r>
            <a:r>
              <a:rPr lang="ko-KR" altLang="en-US" dirty="0">
                <a:solidFill>
                  <a:prstClr val="black"/>
                </a:solidFill>
              </a:rPr>
              <a:t>방법</a:t>
            </a:r>
            <a:endParaRPr lang="en-US" altLang="ko-KR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29" name="_x72090176"/>
          <p:cNvSpPr>
            <a:spLocks noChangeArrowheads="1"/>
          </p:cNvSpPr>
          <p:nvPr/>
        </p:nvSpPr>
        <p:spPr bwMode="auto">
          <a:xfrm>
            <a:off x="864152" y="1977869"/>
            <a:ext cx="4464495" cy="1656184"/>
          </a:xfrm>
          <a:prstGeom prst="rect">
            <a:avLst/>
          </a:prstGeom>
          <a:solidFill>
            <a:srgbClr val="FFFF99"/>
          </a:solidFill>
          <a:ln w="4191">
            <a:solidFill>
              <a:srgbClr val="FFFF99"/>
            </a:solidFill>
            <a:miter lim="800000"/>
            <a:headEnd/>
            <a:tailEnd/>
          </a:ln>
        </p:spPr>
        <p:txBody>
          <a:bodyPr anchor="ctr" anchorCtr="0"/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typedef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struct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studentInfo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Student;</a:t>
            </a:r>
          </a:p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Student  </a:t>
            </a:r>
            <a:r>
              <a:rPr lang="en-US" altLang="ko-KR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kim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={“</a:t>
            </a:r>
            <a:r>
              <a:rPr lang="en-US" altLang="ko-KR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kim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”, “201134”,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        ”computer”, 102, 3.9,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        ”</a:t>
            </a:r>
            <a:r>
              <a:rPr lang="ko-KR" altLang="en-US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부산시 남구 </a:t>
            </a:r>
            <a:r>
              <a:rPr lang="ko-KR" altLang="en-US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용당동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”};</a:t>
            </a:r>
          </a:p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Student *</a:t>
            </a:r>
            <a:r>
              <a:rPr lang="en-US" altLang="ko-KR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pkim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;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pkim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&amp;</a:t>
            </a:r>
            <a:r>
              <a:rPr lang="en-US" altLang="ko-KR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kim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005405"/>
            <a:ext cx="3024336" cy="4397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7812922" y="2480995"/>
            <a:ext cx="1008112" cy="432048"/>
          </a:xfrm>
          <a:prstGeom prst="round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8316978" y="2913043"/>
            <a:ext cx="0" cy="835068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7740352" y="3748111"/>
            <a:ext cx="576626" cy="0"/>
          </a:xfrm>
          <a:prstGeom prst="straightConnector1">
            <a:avLst/>
          </a:prstGeom>
          <a:ln w="349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_x72090176"/>
          <p:cNvSpPr>
            <a:spLocks noChangeArrowheads="1"/>
          </p:cNvSpPr>
          <p:nvPr/>
        </p:nvSpPr>
        <p:spPr bwMode="auto">
          <a:xfrm>
            <a:off x="835105" y="5752246"/>
            <a:ext cx="2736304" cy="398078"/>
          </a:xfrm>
          <a:prstGeom prst="rect">
            <a:avLst/>
          </a:prstGeom>
          <a:solidFill>
            <a:srgbClr val="FFFF99"/>
          </a:solidFill>
          <a:ln w="4191">
            <a:solidFill>
              <a:srgbClr val="FFFF99"/>
            </a:solidFill>
            <a:miter lim="800000"/>
            <a:headEnd/>
            <a:tailEnd/>
          </a:ln>
        </p:spPr>
        <p:txBody>
          <a:bodyPr anchor="ctr" anchorCtr="0"/>
          <a:lstStyle/>
          <a:p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(*</a:t>
            </a:r>
            <a:r>
              <a:rPr lang="en-US" altLang="ko-KR" sz="2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pkim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).credit</a:t>
            </a:r>
          </a:p>
        </p:txBody>
      </p:sp>
      <p:sp>
        <p:nvSpPr>
          <p:cNvPr id="14" name="_x72090176"/>
          <p:cNvSpPr>
            <a:spLocks noChangeArrowheads="1"/>
          </p:cNvSpPr>
          <p:nvPr/>
        </p:nvSpPr>
        <p:spPr bwMode="auto">
          <a:xfrm>
            <a:off x="4032971" y="5752246"/>
            <a:ext cx="2248388" cy="398078"/>
          </a:xfrm>
          <a:prstGeom prst="rect">
            <a:avLst/>
          </a:prstGeom>
          <a:solidFill>
            <a:srgbClr val="FFFF99"/>
          </a:solidFill>
          <a:ln w="4191">
            <a:solidFill>
              <a:srgbClr val="FFFF99"/>
            </a:solidFill>
            <a:miter lim="800000"/>
            <a:headEnd/>
            <a:tailEnd/>
          </a:ln>
        </p:spPr>
        <p:txBody>
          <a:bodyPr anchor="ctr" anchorCtr="0"/>
          <a:lstStyle/>
          <a:p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pkim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-&gt;credit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7632" y="5262701"/>
            <a:ext cx="3124573" cy="400110"/>
          </a:xfrm>
          <a:prstGeom prst="rect">
            <a:avLst/>
          </a:prstGeom>
          <a:solidFill>
            <a:srgbClr val="006600"/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2000" dirty="0" smtClean="0">
                <a:solidFill>
                  <a:schemeClr val="bg1"/>
                </a:solidFill>
              </a:rPr>
              <a:t>(1) </a:t>
            </a:r>
            <a:r>
              <a:rPr lang="ko-KR" altLang="en-US" sz="2000" dirty="0" smtClean="0">
                <a:solidFill>
                  <a:schemeClr val="bg1"/>
                </a:solidFill>
              </a:rPr>
              <a:t>간접 참조 연산자 사용 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67291" y="5261071"/>
            <a:ext cx="2214068" cy="400110"/>
          </a:xfrm>
          <a:prstGeom prst="rect">
            <a:avLst/>
          </a:prstGeom>
          <a:solidFill>
            <a:srgbClr val="006600"/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2000" dirty="0" smtClean="0">
                <a:solidFill>
                  <a:schemeClr val="bg1"/>
                </a:solidFill>
              </a:rPr>
              <a:t>(2) -&gt; </a:t>
            </a:r>
            <a:r>
              <a:rPr lang="ko-KR" altLang="en-US" sz="2000" dirty="0">
                <a:solidFill>
                  <a:schemeClr val="bg1"/>
                </a:solidFill>
              </a:rPr>
              <a:t>연산자 </a:t>
            </a:r>
            <a:r>
              <a:rPr lang="ko-KR" altLang="en-US" sz="2000" dirty="0" smtClean="0">
                <a:solidFill>
                  <a:schemeClr val="bg1"/>
                </a:solidFill>
              </a:rPr>
              <a:t>사용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83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341" y="404664"/>
            <a:ext cx="8229600" cy="98519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구조체 포인터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예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37928"/>
            <a:ext cx="8029575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533872"/>
            <a:ext cx="2324100" cy="179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0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323528" y="1628800"/>
            <a:ext cx="8418112" cy="466695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값에 의한 인자 전달로 구조체 전달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구조체</a:t>
            </a:r>
            <a:r>
              <a:rPr lang="en-US" altLang="ko-KR" dirty="0" smtClean="0"/>
              <a:t> </a:t>
            </a:r>
            <a:r>
              <a:rPr lang="en-US" altLang="ko-KR" dirty="0" err="1"/>
              <a:t>kim</a:t>
            </a:r>
            <a:r>
              <a:rPr lang="ko-KR" altLang="en-US" dirty="0"/>
              <a:t>의 모든 </a:t>
            </a:r>
            <a:r>
              <a:rPr lang="ko-KR" altLang="en-US" dirty="0" smtClean="0"/>
              <a:t>멤버가 </a:t>
            </a:r>
            <a:r>
              <a:rPr lang="ko-KR" altLang="en-US" dirty="0"/>
              <a:t>함수 </a:t>
            </a:r>
            <a:r>
              <a:rPr lang="en-US" altLang="ko-KR" dirty="0" err="1" smtClean="0"/>
              <a:t>updateStudentInfo</a:t>
            </a:r>
            <a:r>
              <a:rPr lang="ko-KR" altLang="en-US" dirty="0" smtClean="0"/>
              <a:t>의 매개변수 </a:t>
            </a:r>
            <a:r>
              <a:rPr lang="en-US" altLang="ko-KR" dirty="0" err="1" smtClean="0"/>
              <a:t>st</a:t>
            </a:r>
            <a:r>
              <a:rPr lang="ko-KR" altLang="en-US" dirty="0" smtClean="0"/>
              <a:t>의 대응되는 멤버로 </a:t>
            </a:r>
            <a:r>
              <a:rPr lang="ko-KR" altLang="en-US" dirty="0"/>
              <a:t>복사되므로 </a:t>
            </a:r>
            <a:r>
              <a:rPr lang="ko-KR" altLang="en-US" dirty="0" smtClean="0"/>
              <a:t>멤버가 </a:t>
            </a:r>
            <a:r>
              <a:rPr lang="ko-KR" altLang="en-US" dirty="0"/>
              <a:t>많은 경우 시간과 메모리 낭비가 발생한다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함수에서 구조체의 값을 변경할 수 없다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623888" lvl="2" indent="0">
              <a:buNone/>
            </a:pPr>
            <a:endParaRPr lang="en-US" altLang="ko-KR" sz="2000" dirty="0">
              <a:latin typeface="+mj-ea"/>
              <a:ea typeface="+mj-ea"/>
            </a:endParaRPr>
          </a:p>
          <a:p>
            <a:pPr lvl="1"/>
            <a:endParaRPr lang="en-US" altLang="ko-KR" dirty="0" smtClean="0">
              <a:latin typeface="+mj-ea"/>
              <a:ea typeface="+mj-ea"/>
            </a:endParaRPr>
          </a:p>
          <a:p>
            <a:pPr lvl="1"/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179512" y="398918"/>
            <a:ext cx="8229600" cy="88879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함수의 전달 인자로 구조체 사용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4072" y="486916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8" name="_x72090176"/>
          <p:cNvSpPr>
            <a:spLocks noChangeArrowheads="1"/>
          </p:cNvSpPr>
          <p:nvPr/>
        </p:nvSpPr>
        <p:spPr bwMode="auto">
          <a:xfrm>
            <a:off x="1308577" y="2420889"/>
            <a:ext cx="5971469" cy="864096"/>
          </a:xfrm>
          <a:prstGeom prst="rect">
            <a:avLst/>
          </a:prstGeom>
          <a:solidFill>
            <a:srgbClr val="FFFF99"/>
          </a:solidFill>
          <a:ln w="4191">
            <a:solidFill>
              <a:srgbClr val="FFFF99"/>
            </a:solidFill>
            <a:miter lim="800000"/>
            <a:headEnd/>
            <a:tailEnd/>
          </a:ln>
        </p:spPr>
        <p:txBody>
          <a:bodyPr anchor="ctr" anchorCtr="0"/>
          <a:lstStyle/>
          <a:p>
            <a:r>
              <a:rPr lang="sv-SE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</a:t>
            </a:r>
            <a:r>
              <a:rPr lang="sv-SE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truct studentInfo kim</a:t>
            </a:r>
            <a:r>
              <a:rPr lang="sv-SE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;</a:t>
            </a:r>
          </a:p>
          <a:p>
            <a:r>
              <a:rPr lang="sv-SE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sv-SE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----------------- </a:t>
            </a:r>
          </a:p>
          <a:p>
            <a:r>
              <a:rPr lang="sv-SE" altLang="ko-KR" b="1" u="sng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updateStudentInfo </a:t>
            </a:r>
            <a:r>
              <a:rPr lang="sv-SE" altLang="ko-KR" b="1" u="sng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 kim </a:t>
            </a:r>
            <a:r>
              <a:rPr lang="sv-SE" altLang="ko-KR" b="1" u="sng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); </a:t>
            </a:r>
            <a:r>
              <a:rPr lang="sv-SE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//</a:t>
            </a:r>
            <a:r>
              <a:rPr lang="ko-KR" altLang="en-US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함수</a:t>
            </a:r>
            <a:r>
              <a:rPr lang="sv-SE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호출</a:t>
            </a:r>
            <a:endParaRPr lang="sv-SE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" name="_x72090176"/>
          <p:cNvSpPr>
            <a:spLocks noChangeArrowheads="1"/>
          </p:cNvSpPr>
          <p:nvPr/>
        </p:nvSpPr>
        <p:spPr bwMode="auto">
          <a:xfrm>
            <a:off x="1763688" y="3645025"/>
            <a:ext cx="5688632" cy="936103"/>
          </a:xfrm>
          <a:prstGeom prst="rect">
            <a:avLst/>
          </a:prstGeom>
          <a:solidFill>
            <a:srgbClr val="FFFF99"/>
          </a:solidFill>
          <a:ln w="4191">
            <a:solidFill>
              <a:srgbClr val="FFFF99"/>
            </a:solidFill>
            <a:miter lim="800000"/>
            <a:headEnd/>
            <a:tailEnd/>
          </a:ln>
        </p:spPr>
        <p:txBody>
          <a:bodyPr anchor="ctr" anchorCtr="0"/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void</a:t>
            </a:r>
            <a:r>
              <a:rPr lang="ko-KR" altLang="en-US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sv-SE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updateStudentInfo </a:t>
            </a:r>
            <a:r>
              <a:rPr lang="sv-SE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(struct studentInfo </a:t>
            </a:r>
            <a:r>
              <a:rPr lang="sv-SE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 )</a:t>
            </a:r>
          </a:p>
          <a:p>
            <a:r>
              <a:rPr lang="sv-SE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{</a:t>
            </a:r>
            <a:endParaRPr lang="sv-SE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sv-SE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}</a:t>
            </a:r>
            <a:endParaRPr lang="sv-SE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140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144016" y="1556792"/>
            <a:ext cx="8892480" cy="496855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ko-KR" altLang="en-US" dirty="0">
                <a:latin typeface="+mj-ea"/>
                <a:ea typeface="+mj-ea"/>
              </a:rPr>
              <a:t>참조에 의한 함수 </a:t>
            </a:r>
            <a:r>
              <a:rPr lang="ko-KR" altLang="en-US" dirty="0" smtClean="0">
                <a:latin typeface="+mj-ea"/>
                <a:ea typeface="+mj-ea"/>
              </a:rPr>
              <a:t>호출로 구조체 전달</a:t>
            </a:r>
            <a:endParaRPr lang="ko-KR" altLang="en-US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sz="800" dirty="0">
              <a:latin typeface="+mj-ea"/>
              <a:ea typeface="+mj-ea"/>
            </a:endParaRPr>
          </a:p>
          <a:p>
            <a:pPr lvl="1"/>
            <a:r>
              <a:rPr lang="ko-KR" altLang="en-US" dirty="0"/>
              <a:t>구조체</a:t>
            </a:r>
            <a:r>
              <a:rPr lang="en-US" altLang="ko-KR" dirty="0"/>
              <a:t> </a:t>
            </a:r>
            <a:r>
              <a:rPr lang="en-US" altLang="ko-KR" dirty="0" err="1"/>
              <a:t>kim</a:t>
            </a:r>
            <a:r>
              <a:rPr lang="ko-KR" altLang="en-US" dirty="0"/>
              <a:t>의 시작 주소만  함수 </a:t>
            </a:r>
            <a:r>
              <a:rPr lang="en-US" altLang="ko-KR" dirty="0" err="1" smtClean="0"/>
              <a:t>updateStudentInfo</a:t>
            </a:r>
            <a:r>
              <a:rPr lang="ko-KR" altLang="en-US" dirty="0" smtClean="0"/>
              <a:t>의 포인터 매개변수 </a:t>
            </a:r>
            <a:r>
              <a:rPr lang="en-US" altLang="ko-KR" dirty="0" err="1" smtClean="0"/>
              <a:t>st</a:t>
            </a:r>
            <a:r>
              <a:rPr lang="ko-KR" altLang="en-US" dirty="0" smtClean="0"/>
              <a:t>로 </a:t>
            </a:r>
            <a:r>
              <a:rPr lang="ko-KR" altLang="en-US" dirty="0"/>
              <a:t>전달한다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>
                <a:latin typeface="+mj-ea"/>
              </a:rPr>
              <a:t>주</a:t>
            </a:r>
            <a:r>
              <a:rPr lang="ko-KR" altLang="en-US" dirty="0">
                <a:latin typeface="+mj-ea"/>
              </a:rPr>
              <a:t>소</a:t>
            </a:r>
            <a:r>
              <a:rPr lang="ko-KR" altLang="en-US" dirty="0" smtClean="0">
                <a:latin typeface="+mj-ea"/>
              </a:rPr>
              <a:t>만 </a:t>
            </a:r>
            <a:r>
              <a:rPr lang="ko-KR" altLang="en-US" dirty="0">
                <a:latin typeface="+mj-ea"/>
              </a:rPr>
              <a:t>전달하므로 값을 모두 복사하는 것에 비해 시간과 메모리 면에서 효율적이다</a:t>
            </a:r>
            <a:r>
              <a:rPr lang="en-US" altLang="ko-KR" dirty="0">
                <a:latin typeface="+mj-ea"/>
              </a:rPr>
              <a:t>.</a:t>
            </a:r>
          </a:p>
          <a:p>
            <a:pPr lvl="1"/>
            <a:r>
              <a:rPr lang="ko-KR" altLang="en-US" dirty="0">
                <a:latin typeface="+mj-ea"/>
              </a:rPr>
              <a:t>함수에서 구조체 값을 변경할 수 있다</a:t>
            </a:r>
            <a:r>
              <a:rPr lang="en-US" altLang="ko-KR" dirty="0" smtClean="0">
                <a:latin typeface="+mj-ea"/>
              </a:rPr>
              <a:t>.</a:t>
            </a:r>
            <a:endParaRPr lang="en-US" altLang="ko-KR" dirty="0">
              <a:latin typeface="+mj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475456" y="623268"/>
            <a:ext cx="8229600" cy="6814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함수의 인자로 구조체 사용</a:t>
            </a:r>
            <a:endParaRPr lang="ko-KR" altLang="en-US" dirty="0"/>
          </a:p>
        </p:txBody>
      </p:sp>
      <p:sp>
        <p:nvSpPr>
          <p:cNvPr id="7" name="_x72090176"/>
          <p:cNvSpPr>
            <a:spLocks noChangeArrowheads="1"/>
          </p:cNvSpPr>
          <p:nvPr/>
        </p:nvSpPr>
        <p:spPr bwMode="auto">
          <a:xfrm>
            <a:off x="827584" y="2060848"/>
            <a:ext cx="5478806" cy="1224136"/>
          </a:xfrm>
          <a:prstGeom prst="rect">
            <a:avLst/>
          </a:prstGeom>
          <a:solidFill>
            <a:srgbClr val="FFFF99"/>
          </a:solidFill>
          <a:ln w="4191">
            <a:solidFill>
              <a:srgbClr val="FFFF99"/>
            </a:solidFill>
            <a:miter lim="800000"/>
            <a:headEnd/>
            <a:tailEnd/>
          </a:ln>
        </p:spPr>
        <p:txBody>
          <a:bodyPr anchor="ctr" anchorCtr="0"/>
          <a:lstStyle/>
          <a:p>
            <a:r>
              <a:rPr lang="sv-SE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struct studentInfo kim;</a:t>
            </a:r>
          </a:p>
          <a:p>
            <a:r>
              <a:rPr lang="sv-SE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sv-SE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----------------- </a:t>
            </a:r>
          </a:p>
          <a:p>
            <a:r>
              <a:rPr lang="sv-SE" altLang="ko-KR" b="1" u="sng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updateStudentInfo </a:t>
            </a:r>
            <a:r>
              <a:rPr lang="sv-SE" altLang="ko-KR" b="1" u="sng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 &amp;</a:t>
            </a:r>
            <a:r>
              <a:rPr lang="sv-SE" altLang="ko-KR" b="1" u="sng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kim </a:t>
            </a:r>
            <a:r>
              <a:rPr lang="sv-SE" altLang="ko-KR" b="1" u="sng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); </a:t>
            </a:r>
            <a:r>
              <a:rPr lang="sv-SE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//</a:t>
            </a:r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함수</a:t>
            </a:r>
            <a:r>
              <a:rPr lang="sv-SE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호출</a:t>
            </a:r>
            <a:endParaRPr lang="sv-SE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" name="_x72090176"/>
          <p:cNvSpPr>
            <a:spLocks noChangeArrowheads="1"/>
          </p:cNvSpPr>
          <p:nvPr/>
        </p:nvSpPr>
        <p:spPr bwMode="auto">
          <a:xfrm>
            <a:off x="2411760" y="3512951"/>
            <a:ext cx="6408712" cy="1055526"/>
          </a:xfrm>
          <a:prstGeom prst="rect">
            <a:avLst/>
          </a:prstGeom>
          <a:solidFill>
            <a:srgbClr val="FFFF99"/>
          </a:solidFill>
          <a:ln w="4191">
            <a:solidFill>
              <a:srgbClr val="FFFF99"/>
            </a:solidFill>
            <a:miter lim="800000"/>
            <a:headEnd/>
            <a:tailEnd/>
          </a:ln>
        </p:spPr>
        <p:txBody>
          <a:bodyPr anchor="ctr" anchorCtr="0"/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void</a:t>
            </a:r>
            <a:r>
              <a:rPr lang="ko-KR" altLang="en-US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sv-SE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updateStudentInfo </a:t>
            </a:r>
            <a:r>
              <a:rPr lang="sv-SE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(struct studentInfo *</a:t>
            </a:r>
            <a:r>
              <a:rPr lang="sv-SE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 )</a:t>
            </a:r>
          </a:p>
          <a:p>
            <a:r>
              <a:rPr lang="sv-SE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{</a:t>
            </a:r>
          </a:p>
          <a:p>
            <a:r>
              <a:rPr lang="sv-SE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}</a:t>
            </a:r>
            <a:endParaRPr lang="sv-SE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323528" y="1412776"/>
            <a:ext cx="8418112" cy="4882980"/>
          </a:xfrm>
          <a:prstGeom prst="rect">
            <a:avLst/>
          </a:prstGeom>
        </p:spPr>
        <p:txBody>
          <a:bodyPr/>
          <a:lstStyle/>
          <a:p>
            <a:pPr marL="623888" lvl="2" indent="0">
              <a:lnSpc>
                <a:spcPts val="2000"/>
              </a:lnSpc>
              <a:buNone/>
            </a:pPr>
            <a:r>
              <a:rPr lang="en-US" altLang="ko-KR" dirty="0" smtClean="0"/>
              <a:t>    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248967" y="562670"/>
            <a:ext cx="8229600" cy="85010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함수의 인자로 구조체 사용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05" y="2420888"/>
            <a:ext cx="8086725" cy="3800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7" t="12893" r="15983" b="29097"/>
          <a:stretch/>
        </p:blipFill>
        <p:spPr bwMode="auto">
          <a:xfrm>
            <a:off x="5724128" y="1412776"/>
            <a:ext cx="3259088" cy="21880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230832" y="404664"/>
            <a:ext cx="8229600" cy="490538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동적 메모리 할당 과정</a:t>
            </a:r>
            <a:r>
              <a:rPr lang="en-US" altLang="ko-KR" dirty="0" smtClean="0"/>
              <a:t>-C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15" name="내용 개체 틀 1"/>
          <p:cNvSpPr>
            <a:spLocks noGrp="1"/>
          </p:cNvSpPr>
          <p:nvPr>
            <p:ph idx="4294967295"/>
          </p:nvPr>
        </p:nvSpPr>
        <p:spPr>
          <a:xfrm>
            <a:off x="684542" y="1158034"/>
            <a:ext cx="7726362" cy="547188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ko-KR" altLang="en-US" sz="2000" dirty="0" smtClean="0"/>
              <a:t>동적 메모리 할당을 위해서는 </a:t>
            </a:r>
            <a:r>
              <a:rPr lang="en-US" altLang="ko-KR" sz="2000" dirty="0" err="1" smtClean="0"/>
              <a:t>malloc</a:t>
            </a:r>
            <a:r>
              <a:rPr lang="en-US" altLang="ko-KR" sz="2000" dirty="0" smtClean="0"/>
              <a:t>(), </a:t>
            </a:r>
            <a:r>
              <a:rPr lang="en-US" altLang="ko-KR" sz="2000" dirty="0" err="1" smtClean="0"/>
              <a:t>calloc</a:t>
            </a:r>
            <a:r>
              <a:rPr lang="en-US" altLang="ko-KR" sz="2000" dirty="0" smtClean="0"/>
              <a:t>(), </a:t>
            </a:r>
            <a:r>
              <a:rPr lang="en-US" altLang="ko-KR" sz="2000" dirty="0" err="1" smtClean="0"/>
              <a:t>realloc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함수를 사용한다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ko-KR" altLang="en-US" sz="2000" dirty="0" smtClean="0"/>
              <a:t>할당된 메모리는 할당된 영역의 시작 주소를 넘겨주므로 프로그램에서 할당된 메모리를 사용하기 위해서 포인터 변수를 사용한다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ko-KR" altLang="en-US" sz="2000" dirty="0" smtClean="0"/>
              <a:t>사용을 완료한 메모리의 반납을 위해서는 </a:t>
            </a:r>
            <a:r>
              <a:rPr lang="en-US" altLang="ko-KR" sz="2000" dirty="0" smtClean="0"/>
              <a:t>free() </a:t>
            </a:r>
            <a:r>
              <a:rPr lang="ko-KR" altLang="en-US" sz="2000" dirty="0" smtClean="0"/>
              <a:t>함수를 사용한다</a:t>
            </a:r>
            <a:r>
              <a:rPr lang="en-US" altLang="ko-KR" sz="2000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19" name="_x72090176"/>
          <p:cNvSpPr>
            <a:spLocks noChangeArrowheads="1"/>
          </p:cNvSpPr>
          <p:nvPr/>
        </p:nvSpPr>
        <p:spPr bwMode="auto">
          <a:xfrm>
            <a:off x="1259632" y="3717033"/>
            <a:ext cx="4464496" cy="1512168"/>
          </a:xfrm>
          <a:prstGeom prst="rect">
            <a:avLst/>
          </a:prstGeom>
          <a:solidFill>
            <a:srgbClr val="FFFF99"/>
          </a:solidFill>
          <a:ln w="4191">
            <a:solidFill>
              <a:srgbClr val="FFFF99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char *</a:t>
            </a:r>
            <a:r>
              <a:rPr lang="en-US" altLang="ko-KR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msg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;</a:t>
            </a:r>
          </a:p>
          <a:p>
            <a:r>
              <a:rPr lang="en-US" altLang="ko-KR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msg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=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(char 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*)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malloc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100*</a:t>
            </a:r>
            <a:r>
              <a:rPr lang="en-US" altLang="ko-KR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sizeof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(char) );</a:t>
            </a:r>
          </a:p>
          <a:p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endParaRPr lang="en-US" altLang="ko-KR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free( </a:t>
            </a:r>
            <a:r>
              <a:rPr lang="en-US" altLang="ko-KR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msg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);</a:t>
            </a:r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" name="구름 모양 설명선 12"/>
          <p:cNvSpPr/>
          <p:nvPr/>
        </p:nvSpPr>
        <p:spPr>
          <a:xfrm>
            <a:off x="6516216" y="3711397"/>
            <a:ext cx="2088232" cy="1224136"/>
          </a:xfrm>
          <a:prstGeom prst="cloudCallout">
            <a:avLst>
              <a:gd name="adj1" fmla="val -92884"/>
              <a:gd name="adj2" fmla="val -9745"/>
            </a:avLst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운영체제야</a:t>
            </a:r>
            <a:r>
              <a:rPr lang="en-US" altLang="ko-KR" sz="1600" dirty="0" smtClean="0">
                <a:solidFill>
                  <a:schemeClr val="bg1"/>
                </a:solidFill>
              </a:rPr>
              <a:t>!!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100</a:t>
            </a:r>
            <a:r>
              <a:rPr lang="ko-KR" altLang="en-US" sz="1600" dirty="0" smtClean="0">
                <a:solidFill>
                  <a:schemeClr val="bg1"/>
                </a:solidFill>
              </a:rPr>
              <a:t>바이트 할당해라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3" name="구름 모양 설명선 22"/>
          <p:cNvSpPr/>
          <p:nvPr/>
        </p:nvSpPr>
        <p:spPr>
          <a:xfrm>
            <a:off x="2918258" y="4941168"/>
            <a:ext cx="3093902" cy="1368152"/>
          </a:xfrm>
          <a:prstGeom prst="cloudCallout">
            <a:avLst>
              <a:gd name="adj1" fmla="val -61429"/>
              <a:gd name="adj2" fmla="val -41811"/>
            </a:avLst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운영체제야</a:t>
            </a:r>
            <a:r>
              <a:rPr lang="en-US" altLang="ko-KR" sz="1600" dirty="0" smtClean="0">
                <a:solidFill>
                  <a:schemeClr val="bg1"/>
                </a:solidFill>
              </a:rPr>
              <a:t>!!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msg</a:t>
            </a:r>
            <a:r>
              <a:rPr lang="ko-KR" altLang="en-US" sz="1600" dirty="0" smtClean="0">
                <a:solidFill>
                  <a:schemeClr val="bg1"/>
                </a:solidFill>
              </a:rPr>
              <a:t>로 시작하는 </a:t>
            </a:r>
            <a:r>
              <a:rPr lang="en-US" altLang="ko-KR" sz="1600" dirty="0" smtClean="0">
                <a:solidFill>
                  <a:schemeClr val="bg1"/>
                </a:solidFill>
              </a:rPr>
              <a:t>100</a:t>
            </a:r>
            <a:r>
              <a:rPr lang="ko-KR" altLang="en-US" sz="1600" dirty="0" smtClean="0">
                <a:solidFill>
                  <a:schemeClr val="bg1"/>
                </a:solidFill>
              </a:rPr>
              <a:t>바이트 반납한다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니가</a:t>
            </a:r>
            <a:r>
              <a:rPr lang="ko-KR" altLang="en-US" sz="1600" dirty="0" smtClean="0">
                <a:solidFill>
                  <a:schemeClr val="bg1"/>
                </a:solidFill>
              </a:rPr>
              <a:t> 사용해라</a:t>
            </a:r>
            <a:r>
              <a:rPr lang="en-US" altLang="ko-KR" sz="1600" dirty="0" smtClean="0">
                <a:solidFill>
                  <a:schemeClr val="bg1"/>
                </a:solidFill>
              </a:rPr>
              <a:t>!!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1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323528" y="1340768"/>
            <a:ext cx="8418112" cy="495498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ko-KR" altLang="en-US" dirty="0">
              <a:latin typeface="+mj-ea"/>
            </a:endParaRPr>
          </a:p>
          <a:p>
            <a:pPr lvl="2"/>
            <a:endParaRPr lang="en-US" altLang="ko-KR" dirty="0">
              <a:latin typeface="+mj-ea"/>
              <a:ea typeface="+mj-ea"/>
            </a:endParaRPr>
          </a:p>
          <a:p>
            <a:pPr marL="623888" lvl="2" indent="0">
              <a:lnSpc>
                <a:spcPts val="2000"/>
              </a:lnSpc>
              <a:buNone/>
            </a:pPr>
            <a:r>
              <a:rPr lang="en-US" altLang="ko-KR" dirty="0" smtClean="0"/>
              <a:t>    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512040" y="370594"/>
            <a:ext cx="8229600" cy="100109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함수의 인자로 구조체 사용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181072"/>
            <a:ext cx="3810000" cy="1333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3557464" y="2506460"/>
            <a:ext cx="3168352" cy="72008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형 설명선 8"/>
          <p:cNvSpPr/>
          <p:nvPr/>
        </p:nvSpPr>
        <p:spPr>
          <a:xfrm>
            <a:off x="683568" y="2181072"/>
            <a:ext cx="1793776" cy="1512168"/>
          </a:xfrm>
          <a:prstGeom prst="wedgeEllipseCallout">
            <a:avLst>
              <a:gd name="adj1" fmla="val 116253"/>
              <a:gd name="adj2" fmla="val -2848"/>
            </a:avLst>
          </a:prstGeom>
          <a:solidFill>
            <a:srgbClr val="0066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구조체 포인터이므로 </a:t>
            </a:r>
            <a:r>
              <a:rPr lang="en-US" altLang="ko-KR" sz="1400" dirty="0" smtClean="0">
                <a:solidFill>
                  <a:schemeClr val="bg1"/>
                </a:solidFill>
              </a:rPr>
              <a:t>-&gt; </a:t>
            </a:r>
            <a:r>
              <a:rPr lang="ko-KR" altLang="en-US" sz="1400" dirty="0" smtClean="0">
                <a:solidFill>
                  <a:schemeClr val="bg1"/>
                </a:solidFill>
              </a:rPr>
              <a:t>연산자 사용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944" y="3972152"/>
            <a:ext cx="58197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76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323528" y="1628800"/>
            <a:ext cx="8418112" cy="4666956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참조에 의한 인자 전달로 구조체를 전달할 때 함수에서 구조체의 값이 변경되지 않도록 보장하고 싶을 때  </a:t>
            </a:r>
            <a:endParaRPr lang="en-US" altLang="ko-KR" dirty="0" smtClean="0">
              <a:latin typeface="+mj-ea"/>
              <a:ea typeface="+mj-ea"/>
            </a:endParaRPr>
          </a:p>
          <a:p>
            <a:pPr lvl="2"/>
            <a:endParaRPr lang="en-US" altLang="ko-KR" dirty="0">
              <a:latin typeface="+mj-ea"/>
              <a:ea typeface="+mj-ea"/>
            </a:endParaRPr>
          </a:p>
          <a:p>
            <a:pPr marL="623888" lvl="2" indent="0">
              <a:lnSpc>
                <a:spcPts val="2000"/>
              </a:lnSpc>
              <a:buNone/>
            </a:pPr>
            <a:r>
              <a:rPr lang="en-US" altLang="ko-KR" dirty="0" smtClean="0"/>
              <a:t>    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0" y="551392"/>
            <a:ext cx="8229600" cy="87494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함수의 인자로 구조체 사용</a:t>
            </a:r>
            <a:endParaRPr lang="ko-KR" altLang="en-US" dirty="0"/>
          </a:p>
        </p:txBody>
      </p:sp>
      <p:sp>
        <p:nvSpPr>
          <p:cNvPr id="8" name="_x72090176"/>
          <p:cNvSpPr>
            <a:spLocks noChangeArrowheads="1"/>
          </p:cNvSpPr>
          <p:nvPr/>
        </p:nvSpPr>
        <p:spPr bwMode="auto">
          <a:xfrm>
            <a:off x="827584" y="2852936"/>
            <a:ext cx="4764923" cy="1008112"/>
          </a:xfrm>
          <a:prstGeom prst="rect">
            <a:avLst/>
          </a:prstGeom>
          <a:solidFill>
            <a:srgbClr val="FFFF99"/>
          </a:solidFill>
          <a:ln w="4191">
            <a:solidFill>
              <a:srgbClr val="FFFF99"/>
            </a:solidFill>
            <a:miter lim="800000"/>
            <a:headEnd/>
            <a:tailEnd/>
          </a:ln>
        </p:spPr>
        <p:txBody>
          <a:bodyPr anchor="ctr" anchorCtr="0"/>
          <a:lstStyle/>
          <a:p>
            <a:r>
              <a:rPr lang="sv-SE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struct studentInfo </a:t>
            </a:r>
            <a:r>
              <a:rPr lang="sv-SE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kim</a:t>
            </a:r>
            <a:r>
              <a:rPr lang="sv-SE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;</a:t>
            </a:r>
          </a:p>
          <a:p>
            <a:r>
              <a:rPr lang="sv-SE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sv-SE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----------------- </a:t>
            </a:r>
          </a:p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print</a:t>
            </a:r>
            <a:r>
              <a:rPr lang="sv-SE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StudentInfo </a:t>
            </a:r>
            <a:r>
              <a:rPr lang="sv-SE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 &amp;</a:t>
            </a:r>
            <a:r>
              <a:rPr lang="sv-SE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kim </a:t>
            </a:r>
            <a:r>
              <a:rPr lang="sv-SE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);</a:t>
            </a:r>
          </a:p>
        </p:txBody>
      </p:sp>
      <p:sp>
        <p:nvSpPr>
          <p:cNvPr id="9" name="_x72090176"/>
          <p:cNvSpPr>
            <a:spLocks noChangeArrowheads="1"/>
          </p:cNvSpPr>
          <p:nvPr/>
        </p:nvSpPr>
        <p:spPr bwMode="auto">
          <a:xfrm>
            <a:off x="971600" y="4063508"/>
            <a:ext cx="6984776" cy="991039"/>
          </a:xfrm>
          <a:prstGeom prst="rect">
            <a:avLst/>
          </a:prstGeom>
          <a:solidFill>
            <a:srgbClr val="FFFF99"/>
          </a:solidFill>
          <a:ln w="4191">
            <a:solidFill>
              <a:srgbClr val="FFFF99"/>
            </a:solidFill>
            <a:miter lim="800000"/>
            <a:headEnd/>
            <a:tailEnd/>
          </a:ln>
        </p:spPr>
        <p:txBody>
          <a:bodyPr anchor="ctr" anchorCtr="0"/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void</a:t>
            </a:r>
            <a:r>
              <a:rPr lang="ko-KR" altLang="en-US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sv-SE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printStudentInfo </a:t>
            </a:r>
            <a:r>
              <a:rPr lang="sv-SE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(struct studentInfo const  </a:t>
            </a:r>
            <a:r>
              <a:rPr lang="sv-SE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*st )</a:t>
            </a:r>
          </a:p>
          <a:p>
            <a:r>
              <a:rPr lang="sv-SE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{</a:t>
            </a:r>
          </a:p>
          <a:p>
            <a:r>
              <a:rPr lang="sv-SE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}</a:t>
            </a:r>
            <a:endParaRPr lang="sv-SE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076056" y="4063508"/>
            <a:ext cx="648072" cy="64155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6" idx="2"/>
          </p:cNvCxnSpPr>
          <p:nvPr/>
        </p:nvCxnSpPr>
        <p:spPr>
          <a:xfrm flipH="1">
            <a:off x="5396632" y="4705063"/>
            <a:ext cx="3460" cy="582582"/>
          </a:xfrm>
          <a:prstGeom prst="straightConnector1">
            <a:avLst/>
          </a:prstGeom>
          <a:ln w="349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68325" y="5228655"/>
            <a:ext cx="3240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변수를 값을 변경할 수 없는 상수로 만드는 키워드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1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323528" y="1556792"/>
            <a:ext cx="8418112" cy="4738964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함수의 결과로 구조체 변수를 반환하는 경우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sz="2400" dirty="0" smtClean="0"/>
              <a:t>구조체 </a:t>
            </a:r>
            <a:r>
              <a:rPr lang="en-US" altLang="ko-KR" sz="2400" dirty="0" smtClean="0"/>
              <a:t>temp</a:t>
            </a:r>
            <a:r>
              <a:rPr lang="ko-KR" altLang="en-US" sz="2400" dirty="0" smtClean="0"/>
              <a:t>의 모든 멤버의 값을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구조체 </a:t>
            </a:r>
            <a:r>
              <a:rPr lang="en-US" altLang="ko-KR" sz="2400" dirty="0" err="1" smtClean="0"/>
              <a:t>kim</a:t>
            </a:r>
            <a:r>
              <a:rPr lang="ko-KR" altLang="en-US" sz="2400" dirty="0" smtClean="0"/>
              <a:t>의 대응 멤버로 복사한다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11440" y="573920"/>
            <a:ext cx="8229600" cy="793976"/>
          </a:xfrm>
        </p:spPr>
        <p:txBody>
          <a:bodyPr>
            <a:normAutofit/>
          </a:bodyPr>
          <a:lstStyle/>
          <a:p>
            <a:r>
              <a:rPr lang="ko-KR" altLang="en-US" dirty="0"/>
              <a:t>구조체를 함수의 결과로 </a:t>
            </a:r>
            <a:r>
              <a:rPr lang="ko-KR" altLang="en-US" dirty="0" smtClean="0"/>
              <a:t>반환</a:t>
            </a:r>
            <a:endParaRPr lang="ko-KR" altLang="en-US" dirty="0"/>
          </a:p>
        </p:txBody>
      </p:sp>
      <p:sp>
        <p:nvSpPr>
          <p:cNvPr id="6" name="_x72090176"/>
          <p:cNvSpPr>
            <a:spLocks noChangeArrowheads="1"/>
          </p:cNvSpPr>
          <p:nvPr/>
        </p:nvSpPr>
        <p:spPr bwMode="auto">
          <a:xfrm>
            <a:off x="2150122" y="2187112"/>
            <a:ext cx="4764923" cy="908976"/>
          </a:xfrm>
          <a:prstGeom prst="rect">
            <a:avLst/>
          </a:prstGeom>
          <a:solidFill>
            <a:srgbClr val="FFFF99"/>
          </a:solidFill>
          <a:ln w="4191">
            <a:solidFill>
              <a:srgbClr val="FFFF99"/>
            </a:solidFill>
            <a:miter lim="800000"/>
            <a:headEnd/>
            <a:tailEnd/>
          </a:ln>
        </p:spPr>
        <p:txBody>
          <a:bodyPr anchor="ctr" anchorCtr="0"/>
          <a:lstStyle/>
          <a:p>
            <a:r>
              <a:rPr lang="sv-SE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struct studentInfo kim;</a:t>
            </a:r>
          </a:p>
          <a:p>
            <a:r>
              <a:rPr lang="sv-SE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sv-SE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..............................</a:t>
            </a:r>
          </a:p>
          <a:p>
            <a:r>
              <a:rPr lang="en-US" altLang="ko-KR" b="1" u="sng" dirty="0" err="1" smtClean="0">
                <a:solidFill>
                  <a:srgbClr val="C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kim</a:t>
            </a:r>
            <a:r>
              <a:rPr lang="en-US" altLang="ko-KR" b="1" u="sng" dirty="0" smtClean="0">
                <a:solidFill>
                  <a:srgbClr val="C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input</a:t>
            </a:r>
            <a:r>
              <a:rPr lang="sv-SE" altLang="ko-KR" b="1" u="sng" dirty="0" smtClean="0">
                <a:solidFill>
                  <a:srgbClr val="C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StudentInfo ();</a:t>
            </a:r>
            <a:endParaRPr lang="sv-SE" altLang="ko-KR" b="1" u="sng" dirty="0">
              <a:solidFill>
                <a:srgbClr val="C0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_x72090176"/>
          <p:cNvSpPr>
            <a:spLocks noChangeArrowheads="1"/>
          </p:cNvSpPr>
          <p:nvPr/>
        </p:nvSpPr>
        <p:spPr bwMode="auto">
          <a:xfrm>
            <a:off x="2153245" y="3284984"/>
            <a:ext cx="4824536" cy="1714628"/>
          </a:xfrm>
          <a:prstGeom prst="rect">
            <a:avLst/>
          </a:prstGeom>
          <a:solidFill>
            <a:srgbClr val="FFFF99"/>
          </a:solidFill>
          <a:ln w="4191">
            <a:solidFill>
              <a:srgbClr val="FFFF99"/>
            </a:solidFill>
            <a:miter lim="800000"/>
            <a:headEnd/>
            <a:tailEnd/>
          </a:ln>
        </p:spPr>
        <p:txBody>
          <a:bodyPr anchor="ctr" anchorCtr="0"/>
          <a:lstStyle/>
          <a:p>
            <a:r>
              <a:rPr lang="sv-SE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struct studentInfo inputStudentInfo ( </a:t>
            </a:r>
            <a:r>
              <a:rPr lang="sv-SE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)</a:t>
            </a:r>
          </a:p>
          <a:p>
            <a:r>
              <a:rPr lang="sv-SE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{</a:t>
            </a:r>
          </a:p>
          <a:p>
            <a:r>
              <a:rPr lang="sv-SE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sv-SE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struct </a:t>
            </a:r>
            <a:r>
              <a:rPr lang="sv-SE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studentInfo temp</a:t>
            </a:r>
            <a:r>
              <a:rPr lang="sv-SE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;</a:t>
            </a:r>
          </a:p>
          <a:p>
            <a:r>
              <a:rPr lang="sv-SE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..............................</a:t>
            </a:r>
          </a:p>
          <a:p>
            <a:r>
              <a:rPr lang="sv-SE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</a:t>
            </a:r>
            <a:r>
              <a:rPr lang="sv-SE" altLang="ko-KR" b="1" u="sng" dirty="0" smtClean="0">
                <a:solidFill>
                  <a:srgbClr val="C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return  temp;</a:t>
            </a:r>
          </a:p>
          <a:p>
            <a:r>
              <a:rPr lang="sv-SE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}</a:t>
            </a:r>
            <a:endParaRPr lang="sv-SE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3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323528" y="1556792"/>
            <a:ext cx="8418112" cy="4738964"/>
          </a:xfrm>
          <a:prstGeom prst="rect">
            <a:avLst/>
          </a:prstGeom>
        </p:spPr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179512" y="400661"/>
            <a:ext cx="8229600" cy="912291"/>
          </a:xfrm>
        </p:spPr>
        <p:txBody>
          <a:bodyPr>
            <a:normAutofit/>
          </a:bodyPr>
          <a:lstStyle/>
          <a:p>
            <a:r>
              <a:rPr lang="ko-KR" altLang="en-US" dirty="0"/>
              <a:t>구조체를 함수의 결과로 </a:t>
            </a:r>
            <a:r>
              <a:rPr lang="ko-KR" altLang="en-US" dirty="0" smtClean="0"/>
              <a:t>반환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190" y="2492896"/>
            <a:ext cx="4048125" cy="3457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1402"/>
            <a:ext cx="4219575" cy="3800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65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323528" y="1556792"/>
            <a:ext cx="8418112" cy="4738964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학생정보 구조체에 학생의 생년월일을 추가</a:t>
            </a:r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323528" y="482521"/>
            <a:ext cx="8229600" cy="8771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구조체가 구조체가 포함하는 경우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0222" y="2171948"/>
            <a:ext cx="2472408" cy="1754326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DOB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year;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month;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day;</a:t>
            </a:r>
          </a:p>
          <a:p>
            <a:r>
              <a:rPr lang="en-US" altLang="ko-KR" dirty="0" smtClean="0"/>
              <a:t> };</a:t>
            </a:r>
          </a:p>
          <a:p>
            <a:r>
              <a:rPr lang="en-US" altLang="ko-KR" dirty="0" err="1" smtClean="0"/>
              <a:t>typedef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DOB </a:t>
            </a:r>
            <a:r>
              <a:rPr lang="en-US" altLang="ko-KR" dirty="0" err="1"/>
              <a:t>D</a:t>
            </a:r>
            <a:r>
              <a:rPr lang="en-US" altLang="ko-KR" dirty="0" err="1" smtClean="0"/>
              <a:t>ob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87824" y="2142029"/>
            <a:ext cx="2664296" cy="286232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studentInfo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 char name[30];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char </a:t>
            </a:r>
            <a:r>
              <a:rPr lang="en-US" altLang="ko-KR" dirty="0" err="1" smtClean="0"/>
              <a:t>hakbun</a:t>
            </a:r>
            <a:r>
              <a:rPr lang="en-US" altLang="ko-KR" dirty="0" smtClean="0"/>
              <a:t>[15];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char </a:t>
            </a:r>
            <a:r>
              <a:rPr lang="en-US" altLang="ko-KR" dirty="0" err="1" smtClean="0"/>
              <a:t>dept</a:t>
            </a:r>
            <a:r>
              <a:rPr lang="en-US" altLang="ko-KR" dirty="0" smtClean="0"/>
              <a:t>[30];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credit;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double score;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char address[50];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b="1" dirty="0" smtClean="0">
                <a:solidFill>
                  <a:srgbClr val="C00000"/>
                </a:solidFill>
              </a:rPr>
              <a:t>Dob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dob</a:t>
            </a:r>
            <a:r>
              <a:rPr lang="en-US" altLang="ko-KR" b="1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altLang="ko-KR" dirty="0" smtClean="0"/>
              <a:t>} ; </a:t>
            </a:r>
          </a:p>
          <a:p>
            <a:r>
              <a:rPr lang="en-US" altLang="ko-KR" dirty="0" err="1" smtClean="0"/>
              <a:t>studentInfo</a:t>
            </a:r>
            <a:r>
              <a:rPr lang="en-US" altLang="ko-KR" dirty="0" smtClean="0"/>
              <a:t>  Student;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74866" y="2171948"/>
            <a:ext cx="2238498" cy="1477328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Student </a:t>
            </a:r>
            <a:r>
              <a:rPr lang="en-US" altLang="ko-KR" dirty="0" err="1" smtClean="0"/>
              <a:t>kim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err="1" smtClean="0"/>
              <a:t>kim.dob.year</a:t>
            </a:r>
            <a:r>
              <a:rPr lang="en-US" altLang="ko-KR" dirty="0" smtClean="0"/>
              <a:t> = 1980;</a:t>
            </a:r>
          </a:p>
          <a:p>
            <a:r>
              <a:rPr lang="en-US" altLang="ko-KR" dirty="0" err="1" smtClean="0"/>
              <a:t>kim.dob.month</a:t>
            </a:r>
            <a:r>
              <a:rPr lang="en-US" altLang="ko-KR" dirty="0" smtClean="0"/>
              <a:t> = 10;</a:t>
            </a:r>
          </a:p>
          <a:p>
            <a:r>
              <a:rPr lang="en-US" altLang="ko-KR" dirty="0" err="1" smtClean="0"/>
              <a:t>kim.dob.date</a:t>
            </a:r>
            <a:r>
              <a:rPr lang="en-US" altLang="ko-KR" dirty="0" smtClean="0"/>
              <a:t> = 29;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74866" y="3851736"/>
            <a:ext cx="2544671" cy="1754326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Student </a:t>
            </a:r>
            <a:r>
              <a:rPr lang="en-US" altLang="ko-KR" dirty="0" err="1" smtClean="0"/>
              <a:t>kim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Student *</a:t>
            </a:r>
            <a:r>
              <a:rPr lang="en-US" altLang="ko-KR" dirty="0" err="1" smtClean="0"/>
              <a:t>pkim</a:t>
            </a:r>
            <a:r>
              <a:rPr lang="en-US" altLang="ko-KR" dirty="0" smtClean="0"/>
              <a:t>;</a:t>
            </a:r>
          </a:p>
          <a:p>
            <a:r>
              <a:rPr lang="en-US" altLang="ko-KR" dirty="0" err="1" smtClean="0"/>
              <a:t>pkim</a:t>
            </a:r>
            <a:r>
              <a:rPr lang="en-US" altLang="ko-KR" dirty="0" smtClean="0"/>
              <a:t> = &amp;</a:t>
            </a:r>
            <a:r>
              <a:rPr lang="en-US" altLang="ko-KR" dirty="0" err="1" smtClean="0"/>
              <a:t>kim</a:t>
            </a:r>
            <a:r>
              <a:rPr lang="en-US" altLang="ko-KR" dirty="0"/>
              <a:t>;</a:t>
            </a:r>
          </a:p>
          <a:p>
            <a:r>
              <a:rPr lang="en-US" altLang="ko-KR" dirty="0" err="1" smtClean="0"/>
              <a:t>pkim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dob.year</a:t>
            </a:r>
            <a:r>
              <a:rPr lang="en-US" altLang="ko-KR" dirty="0" smtClean="0"/>
              <a:t> = 1980;</a:t>
            </a:r>
          </a:p>
          <a:p>
            <a:r>
              <a:rPr lang="en-US" altLang="ko-KR" dirty="0" err="1" smtClean="0"/>
              <a:t>pkim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dob.month</a:t>
            </a:r>
            <a:r>
              <a:rPr lang="en-US" altLang="ko-KR" dirty="0" smtClean="0"/>
              <a:t> = 10;</a:t>
            </a:r>
          </a:p>
          <a:p>
            <a:r>
              <a:rPr lang="en-US" altLang="ko-KR" dirty="0" err="1" smtClean="0"/>
              <a:t>pkim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dob.date</a:t>
            </a:r>
            <a:r>
              <a:rPr lang="en-US" altLang="ko-KR" dirty="0" smtClean="0"/>
              <a:t> = 29;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920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475656" y="548680"/>
            <a:ext cx="7302897" cy="9601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(5) </a:t>
            </a:r>
            <a:r>
              <a:rPr lang="ko-KR" altLang="en-US" dirty="0" smtClean="0"/>
              <a:t>프로그래밍 문제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360040" y="1556792"/>
            <a:ext cx="8418513" cy="487144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sz="1600" dirty="0" err="1" smtClean="0"/>
              <a:t>좌표계에서</a:t>
            </a:r>
            <a:r>
              <a:rPr lang="ko-KR" altLang="en-US" sz="1600" dirty="0" smtClean="0"/>
              <a:t> 점</a:t>
            </a:r>
            <a:r>
              <a:rPr lang="en-US" altLang="ko-KR" sz="1600" dirty="0" smtClean="0"/>
              <a:t>(point)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x </a:t>
            </a:r>
            <a:r>
              <a:rPr lang="ko-KR" altLang="en-US" sz="1600" dirty="0" err="1" smtClean="0"/>
              <a:t>좌표값과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y</a:t>
            </a:r>
            <a:r>
              <a:rPr lang="ko-KR" altLang="en-US" sz="1600" dirty="0" err="1" smtClean="0"/>
              <a:t>좌표값으로</a:t>
            </a:r>
            <a:r>
              <a:rPr lang="ko-KR" altLang="en-US" sz="1600" dirty="0" smtClean="0"/>
              <a:t> 구성된다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좌표계의</a:t>
            </a:r>
            <a:r>
              <a:rPr lang="ko-KR" altLang="en-US" sz="1600" dirty="0" smtClean="0"/>
              <a:t> 점을 표현할 수 있는 구조체 </a:t>
            </a:r>
            <a:r>
              <a:rPr lang="en-US" altLang="ko-KR" sz="1600" dirty="0" smtClean="0"/>
              <a:t>point</a:t>
            </a:r>
            <a:r>
              <a:rPr lang="ko-KR" altLang="en-US" sz="1600" dirty="0" smtClean="0"/>
              <a:t>를 설계한다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아래와 같이 프로그램을 수행시키면서 입력한 좌표가 몇 </a:t>
            </a:r>
            <a:r>
              <a:rPr lang="ko-KR" altLang="en-US" sz="1600" dirty="0" err="1" smtClean="0"/>
              <a:t>사분면에</a:t>
            </a:r>
            <a:r>
              <a:rPr lang="ko-KR" altLang="en-US" sz="1600" dirty="0" smtClean="0"/>
              <a:t> 속하는지 구하여 출력해 주는 프로그램을 작성하시오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 smtClean="0"/>
          </a:p>
          <a:p>
            <a:pPr marL="374650" lvl="1" indent="0">
              <a:buNone/>
            </a:pPr>
            <a:r>
              <a:rPr lang="ko-KR" altLang="en-US" sz="1600" dirty="0" err="1" smtClean="0">
                <a:solidFill>
                  <a:srgbClr val="C00000"/>
                </a:solidFill>
              </a:rPr>
              <a:t>좌표값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x </a:t>
            </a:r>
            <a:r>
              <a:rPr lang="ko-KR" altLang="en-US" sz="1600" dirty="0" smtClean="0">
                <a:solidFill>
                  <a:srgbClr val="C00000"/>
                </a:solidFill>
              </a:rPr>
              <a:t>입력</a:t>
            </a:r>
            <a:r>
              <a:rPr lang="en-US" altLang="ko-KR" sz="1600" dirty="0" smtClean="0">
                <a:solidFill>
                  <a:srgbClr val="C00000"/>
                </a:solidFill>
              </a:rPr>
              <a:t>(</a:t>
            </a:r>
            <a:r>
              <a:rPr lang="ko-KR" altLang="en-US" sz="1600" dirty="0" smtClean="0">
                <a:solidFill>
                  <a:srgbClr val="C00000"/>
                </a:solidFill>
              </a:rPr>
              <a:t>정수</a:t>
            </a:r>
            <a:r>
              <a:rPr lang="en-US" altLang="ko-KR" sz="1600" dirty="0" smtClean="0">
                <a:solidFill>
                  <a:srgbClr val="C00000"/>
                </a:solidFill>
              </a:rPr>
              <a:t>): 2</a:t>
            </a:r>
          </a:p>
          <a:p>
            <a:pPr marL="374650" lvl="1" indent="0">
              <a:buNone/>
            </a:pPr>
            <a:r>
              <a:rPr lang="ko-KR" altLang="en-US" sz="1600" dirty="0" err="1" smtClean="0">
                <a:solidFill>
                  <a:srgbClr val="C00000"/>
                </a:solidFill>
              </a:rPr>
              <a:t>좌표값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y </a:t>
            </a:r>
            <a:r>
              <a:rPr lang="ko-KR" altLang="en-US" sz="1600" dirty="0" smtClean="0">
                <a:solidFill>
                  <a:srgbClr val="C00000"/>
                </a:solidFill>
              </a:rPr>
              <a:t>입력</a:t>
            </a:r>
            <a:r>
              <a:rPr lang="en-US" altLang="ko-KR" sz="1600" dirty="0" smtClean="0">
                <a:solidFill>
                  <a:srgbClr val="C00000"/>
                </a:solidFill>
              </a:rPr>
              <a:t>(</a:t>
            </a:r>
            <a:r>
              <a:rPr lang="ko-KR" altLang="en-US" sz="1600" dirty="0" smtClean="0">
                <a:solidFill>
                  <a:srgbClr val="C00000"/>
                </a:solidFill>
              </a:rPr>
              <a:t>정수</a:t>
            </a:r>
            <a:r>
              <a:rPr lang="en-US" altLang="ko-KR" sz="1600" dirty="0" smtClean="0">
                <a:solidFill>
                  <a:srgbClr val="C00000"/>
                </a:solidFill>
              </a:rPr>
              <a:t>): 10</a:t>
            </a:r>
          </a:p>
          <a:p>
            <a:pPr marL="374650" lvl="1" indent="0">
              <a:buNone/>
            </a:pPr>
            <a:r>
              <a:rPr lang="ko-KR" altLang="en-US" sz="1600" dirty="0" smtClean="0">
                <a:solidFill>
                  <a:srgbClr val="C00000"/>
                </a:solidFill>
              </a:rPr>
              <a:t>입력한 좌표 </a:t>
            </a:r>
            <a:r>
              <a:rPr lang="en-US" altLang="ko-KR" sz="1600" dirty="0" smtClean="0">
                <a:solidFill>
                  <a:srgbClr val="C00000"/>
                </a:solidFill>
              </a:rPr>
              <a:t>(2,10)</a:t>
            </a:r>
            <a:r>
              <a:rPr lang="ko-KR" altLang="en-US" sz="1600" dirty="0" smtClean="0">
                <a:solidFill>
                  <a:srgbClr val="C00000"/>
                </a:solidFill>
              </a:rPr>
              <a:t>은 </a:t>
            </a:r>
            <a:r>
              <a:rPr lang="en-US" altLang="ko-KR" sz="1600" dirty="0" smtClean="0">
                <a:solidFill>
                  <a:srgbClr val="C00000"/>
                </a:solidFill>
              </a:rPr>
              <a:t>1 </a:t>
            </a:r>
            <a:r>
              <a:rPr lang="ko-KR" altLang="en-US" sz="1600" dirty="0" err="1" smtClean="0">
                <a:solidFill>
                  <a:srgbClr val="C00000"/>
                </a:solidFill>
              </a:rPr>
              <a:t>사분면에</a:t>
            </a:r>
            <a:r>
              <a:rPr lang="ko-KR" altLang="en-US" sz="1600" dirty="0" smtClean="0">
                <a:solidFill>
                  <a:srgbClr val="C00000"/>
                </a:solidFill>
              </a:rPr>
              <a:t> 있습니다</a:t>
            </a:r>
            <a:r>
              <a:rPr lang="en-US" altLang="ko-KR" sz="1600" dirty="0" smtClean="0">
                <a:solidFill>
                  <a:srgbClr val="C00000"/>
                </a:solidFill>
              </a:rPr>
              <a:t>.</a:t>
            </a:r>
          </a:p>
          <a:p>
            <a:pPr marL="374650" lvl="1" indent="0">
              <a:buNone/>
            </a:pPr>
            <a:r>
              <a:rPr lang="ko-KR" altLang="en-US" sz="1600" dirty="0" err="1">
                <a:solidFill>
                  <a:srgbClr val="C00000"/>
                </a:solidFill>
              </a:rPr>
              <a:t>좌표값</a:t>
            </a:r>
            <a:r>
              <a:rPr lang="ko-KR" altLang="en-US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x </a:t>
            </a:r>
            <a:r>
              <a:rPr lang="ko-KR" altLang="en-US" sz="1600" dirty="0">
                <a:solidFill>
                  <a:srgbClr val="C00000"/>
                </a:solidFill>
              </a:rPr>
              <a:t>입력</a:t>
            </a:r>
            <a:r>
              <a:rPr lang="en-US" altLang="ko-KR" sz="1600" dirty="0">
                <a:solidFill>
                  <a:srgbClr val="C00000"/>
                </a:solidFill>
              </a:rPr>
              <a:t>(</a:t>
            </a:r>
            <a:r>
              <a:rPr lang="ko-KR" altLang="en-US" sz="1600" dirty="0">
                <a:solidFill>
                  <a:srgbClr val="C00000"/>
                </a:solidFill>
              </a:rPr>
              <a:t>정수</a:t>
            </a:r>
            <a:r>
              <a:rPr lang="en-US" altLang="ko-KR" sz="1600" dirty="0">
                <a:solidFill>
                  <a:srgbClr val="C00000"/>
                </a:solidFill>
              </a:rPr>
              <a:t>): </a:t>
            </a:r>
            <a:r>
              <a:rPr lang="en-US" altLang="ko-KR" sz="1600" dirty="0" smtClean="0">
                <a:solidFill>
                  <a:srgbClr val="C00000"/>
                </a:solidFill>
              </a:rPr>
              <a:t>-2</a:t>
            </a:r>
            <a:endParaRPr lang="en-US" altLang="ko-KR" sz="1600" dirty="0">
              <a:solidFill>
                <a:srgbClr val="C00000"/>
              </a:solidFill>
            </a:endParaRPr>
          </a:p>
          <a:p>
            <a:pPr marL="374650" lvl="1" indent="0">
              <a:buNone/>
            </a:pPr>
            <a:r>
              <a:rPr lang="ko-KR" altLang="en-US" sz="1600" dirty="0" err="1">
                <a:solidFill>
                  <a:srgbClr val="C00000"/>
                </a:solidFill>
              </a:rPr>
              <a:t>좌표값</a:t>
            </a:r>
            <a:r>
              <a:rPr lang="ko-KR" altLang="en-US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y </a:t>
            </a:r>
            <a:r>
              <a:rPr lang="ko-KR" altLang="en-US" sz="1600" dirty="0">
                <a:solidFill>
                  <a:srgbClr val="C00000"/>
                </a:solidFill>
              </a:rPr>
              <a:t>입력</a:t>
            </a:r>
            <a:r>
              <a:rPr lang="en-US" altLang="ko-KR" sz="1600" dirty="0">
                <a:solidFill>
                  <a:srgbClr val="C00000"/>
                </a:solidFill>
              </a:rPr>
              <a:t>(</a:t>
            </a:r>
            <a:r>
              <a:rPr lang="ko-KR" altLang="en-US" sz="1600" dirty="0">
                <a:solidFill>
                  <a:srgbClr val="C00000"/>
                </a:solidFill>
              </a:rPr>
              <a:t>정수</a:t>
            </a:r>
            <a:r>
              <a:rPr lang="en-US" altLang="ko-KR" sz="1600" dirty="0">
                <a:solidFill>
                  <a:srgbClr val="C00000"/>
                </a:solidFill>
              </a:rPr>
              <a:t>): </a:t>
            </a:r>
            <a:r>
              <a:rPr lang="en-US" altLang="ko-KR" sz="1600" dirty="0" smtClean="0">
                <a:solidFill>
                  <a:srgbClr val="C00000"/>
                </a:solidFill>
              </a:rPr>
              <a:t>5</a:t>
            </a:r>
            <a:endParaRPr lang="en-US" altLang="ko-KR" sz="1600" dirty="0">
              <a:solidFill>
                <a:srgbClr val="C00000"/>
              </a:solidFill>
            </a:endParaRPr>
          </a:p>
          <a:p>
            <a:pPr marL="374650" lvl="1" indent="0">
              <a:buNone/>
            </a:pPr>
            <a:r>
              <a:rPr lang="ko-KR" altLang="en-US" sz="1600" dirty="0" smtClean="0">
                <a:solidFill>
                  <a:srgbClr val="C00000"/>
                </a:solidFill>
              </a:rPr>
              <a:t>입력한 </a:t>
            </a:r>
            <a:r>
              <a:rPr lang="ko-KR" altLang="en-US" sz="1600" dirty="0">
                <a:solidFill>
                  <a:srgbClr val="C00000"/>
                </a:solidFill>
              </a:rPr>
              <a:t>좌표 </a:t>
            </a:r>
            <a:r>
              <a:rPr lang="en-US" altLang="ko-KR" sz="1600" dirty="0" smtClean="0">
                <a:solidFill>
                  <a:srgbClr val="C00000"/>
                </a:solidFill>
              </a:rPr>
              <a:t>(-2,5)</a:t>
            </a:r>
            <a:r>
              <a:rPr lang="ko-KR" altLang="en-US" sz="1600" dirty="0">
                <a:solidFill>
                  <a:srgbClr val="C00000"/>
                </a:solidFill>
              </a:rPr>
              <a:t>은 </a:t>
            </a:r>
            <a:r>
              <a:rPr lang="en-US" altLang="ko-KR" sz="1600" dirty="0" smtClean="0">
                <a:solidFill>
                  <a:srgbClr val="C00000"/>
                </a:solidFill>
              </a:rPr>
              <a:t>3 </a:t>
            </a:r>
            <a:r>
              <a:rPr lang="ko-KR" altLang="en-US" sz="1600" dirty="0" err="1">
                <a:solidFill>
                  <a:srgbClr val="C00000"/>
                </a:solidFill>
              </a:rPr>
              <a:t>사분면에</a:t>
            </a:r>
            <a:r>
              <a:rPr lang="ko-KR" altLang="en-US" sz="1600" dirty="0">
                <a:solidFill>
                  <a:srgbClr val="C00000"/>
                </a:solidFill>
              </a:rPr>
              <a:t> 있습니다</a:t>
            </a:r>
            <a:r>
              <a:rPr lang="en-US" altLang="ko-KR" sz="1600" dirty="0" smtClean="0">
                <a:solidFill>
                  <a:srgbClr val="C00000"/>
                </a:solidFill>
              </a:rPr>
              <a:t>.</a:t>
            </a:r>
          </a:p>
          <a:p>
            <a:pPr marL="374650" lvl="1" indent="0">
              <a:buNone/>
            </a:pPr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ko-KR" altLang="en-US" sz="1600" dirty="0" smtClean="0"/>
              <a:t>프로그램의 종료는 문자를 입력할 때이다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몇 </a:t>
            </a:r>
            <a:r>
              <a:rPr lang="ko-KR" altLang="en-US" sz="1600" dirty="0" err="1" smtClean="0"/>
              <a:t>사분면에</a:t>
            </a:r>
            <a:r>
              <a:rPr lang="ko-KR" altLang="en-US" sz="1600" dirty="0" smtClean="0"/>
              <a:t> 있는지 검사하는 기능은 함수 </a:t>
            </a:r>
            <a:r>
              <a:rPr lang="en-US" altLang="ko-KR" sz="1600" dirty="0" smtClean="0"/>
              <a:t>int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whichquadrant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struct</a:t>
            </a:r>
            <a:r>
              <a:rPr lang="en-US" altLang="ko-KR" sz="1600" dirty="0" smtClean="0"/>
              <a:t> point p)</a:t>
            </a:r>
            <a:r>
              <a:rPr lang="ko-KR" altLang="en-US" sz="1600" dirty="0" smtClean="0"/>
              <a:t>로 구현해야 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/>
              <a:t>구조체 정의나 함수 원형은 사용자 정의 헤더 파일에서 정의한다</a:t>
            </a:r>
            <a:r>
              <a:rPr lang="en-US" altLang="ko-KR" sz="1600" dirty="0"/>
              <a:t>.</a:t>
            </a:r>
          </a:p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24015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323528" y="1556792"/>
            <a:ext cx="8418112" cy="47389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그림판과</a:t>
            </a:r>
            <a:r>
              <a:rPr lang="ko-KR" altLang="en-US" sz="2000" dirty="0" smtClean="0"/>
              <a:t> 유사한 프로그램을 작성하려고 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프로그램에서 그릴 수 있는 도형은 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삼각형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사각형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원이라고 하자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그림판에서</a:t>
            </a:r>
            <a:r>
              <a:rPr lang="ko-KR" altLang="en-US" sz="2000" dirty="0" smtClean="0"/>
              <a:t> 그릴 수 있는 데이터 요소를 표현하기 위한 구조체 </a:t>
            </a:r>
            <a:r>
              <a:rPr lang="en-US" altLang="ko-KR" sz="2000" dirty="0" smtClean="0"/>
              <a:t>Shape</a:t>
            </a:r>
            <a:r>
              <a:rPr lang="ko-KR" altLang="en-US" sz="2000" dirty="0" smtClean="0"/>
              <a:t>을 설계해 보시오</a:t>
            </a:r>
            <a:r>
              <a:rPr lang="en-US" altLang="ko-KR" sz="2000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417784" y="674711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구조체가 구조체가 </a:t>
            </a:r>
            <a:r>
              <a:rPr lang="ko-KR" altLang="en-US" dirty="0" smtClean="0"/>
              <a:t>포함하는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187624" y="2865257"/>
            <a:ext cx="1368151" cy="1193520"/>
            <a:chOff x="4526927" y="1580794"/>
            <a:chExt cx="2812091" cy="2241737"/>
          </a:xfrm>
        </p:grpSpPr>
        <p:sp>
          <p:nvSpPr>
            <p:cNvPr id="17" name="이등변 삼각형 16"/>
            <p:cNvSpPr/>
            <p:nvPr/>
          </p:nvSpPr>
          <p:spPr>
            <a:xfrm>
              <a:off x="4644008" y="1700808"/>
              <a:ext cx="2520280" cy="2016224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773599" y="1580794"/>
              <a:ext cx="261097" cy="2400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4526927" y="3582504"/>
              <a:ext cx="261097" cy="2400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7077921" y="3578041"/>
              <a:ext cx="261097" cy="2400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987824" y="2996952"/>
            <a:ext cx="2166186" cy="1020433"/>
            <a:chOff x="1519198" y="1628800"/>
            <a:chExt cx="3923792" cy="1728192"/>
          </a:xfrm>
        </p:grpSpPr>
        <p:sp>
          <p:nvSpPr>
            <p:cNvPr id="22" name="직사각형 21"/>
            <p:cNvSpPr/>
            <p:nvPr/>
          </p:nvSpPr>
          <p:spPr>
            <a:xfrm>
              <a:off x="1619672" y="2103828"/>
              <a:ext cx="2160240" cy="11521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1519198" y="197432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620820" y="3068960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63214" y="1628800"/>
              <a:ext cx="95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/>
                <a:t>leftTop</a:t>
              </a:r>
              <a:endParaRPr lang="ko-KR" alt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08852" y="2853319"/>
              <a:ext cx="1534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/>
                <a:t>rightBottom</a:t>
              </a:r>
              <a:endParaRPr lang="ko-KR" altLang="en-US" b="1" dirty="0"/>
            </a:p>
          </p:txBody>
        </p:sp>
      </p:grpSp>
      <p:sp>
        <p:nvSpPr>
          <p:cNvPr id="6" name="타원 5"/>
          <p:cNvSpPr/>
          <p:nvPr/>
        </p:nvSpPr>
        <p:spPr>
          <a:xfrm>
            <a:off x="6372200" y="2865257"/>
            <a:ext cx="1008112" cy="10279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832714" y="3347971"/>
            <a:ext cx="71446" cy="73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6"/>
            <a:endCxn id="6" idx="6"/>
          </p:cNvCxnSpPr>
          <p:nvPr/>
        </p:nvCxnSpPr>
        <p:spPr>
          <a:xfrm flipV="1">
            <a:off x="6904160" y="3379247"/>
            <a:ext cx="476152" cy="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16216" y="299998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radius</a:t>
            </a:r>
            <a:endParaRPr lang="ko-KR" altLang="en-US" b="1" dirty="0"/>
          </a:p>
        </p:txBody>
      </p:sp>
      <p:sp>
        <p:nvSpPr>
          <p:cNvPr id="29" name="타원 28"/>
          <p:cNvSpPr/>
          <p:nvPr/>
        </p:nvSpPr>
        <p:spPr>
          <a:xfrm>
            <a:off x="5364088" y="3105990"/>
            <a:ext cx="144016" cy="171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0918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323528" y="1537887"/>
            <a:ext cx="8418112" cy="49549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앞서 설계한 사각형 구조체를 정의하고 다음과 같이 수행되는 프로그램을 작성하시오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endParaRPr lang="en-US" altLang="ko-KR" sz="800" dirty="0">
              <a:latin typeface="+mj-ea"/>
              <a:ea typeface="+mj-ea"/>
            </a:endParaRPr>
          </a:p>
          <a:p>
            <a:pPr marL="374650" lvl="1" indent="0">
              <a:buNone/>
            </a:pPr>
            <a:r>
              <a:rPr lang="en-US" altLang="ko-KR" dirty="0" err="1" smtClean="0">
                <a:solidFill>
                  <a:srgbClr val="C00000"/>
                </a:solidFill>
              </a:rPr>
              <a:t>LeftTop</a:t>
            </a:r>
            <a:r>
              <a:rPr lang="en-US" altLang="ko-KR" dirty="0" smtClean="0">
                <a:solidFill>
                  <a:srgbClr val="C00000"/>
                </a:solidFill>
              </a:rPr>
              <a:t>  x </a:t>
            </a:r>
            <a:r>
              <a:rPr lang="ko-KR" altLang="en-US" dirty="0" err="1" smtClean="0">
                <a:solidFill>
                  <a:srgbClr val="C00000"/>
                </a:solidFill>
              </a:rPr>
              <a:t>좌표값</a:t>
            </a:r>
            <a:r>
              <a:rPr lang="ko-KR" altLang="en-US" dirty="0" smtClean="0">
                <a:solidFill>
                  <a:srgbClr val="C00000"/>
                </a:solidFill>
              </a:rPr>
              <a:t> 입력</a:t>
            </a:r>
            <a:r>
              <a:rPr lang="en-US" altLang="ko-KR" dirty="0" smtClean="0">
                <a:solidFill>
                  <a:srgbClr val="C00000"/>
                </a:solidFill>
              </a:rPr>
              <a:t>: </a:t>
            </a:r>
          </a:p>
          <a:p>
            <a:pPr marL="374650" lvl="1" indent="0">
              <a:buNone/>
            </a:pPr>
            <a:r>
              <a:rPr lang="en-US" altLang="ko-KR" dirty="0" err="1">
                <a:solidFill>
                  <a:srgbClr val="C00000"/>
                </a:solidFill>
              </a:rPr>
              <a:t>LeftTop</a:t>
            </a:r>
            <a:r>
              <a:rPr lang="en-US" altLang="ko-KR" dirty="0">
                <a:solidFill>
                  <a:srgbClr val="C00000"/>
                </a:solidFill>
              </a:rPr>
              <a:t>  </a:t>
            </a:r>
            <a:r>
              <a:rPr lang="en-US" altLang="ko-KR" dirty="0" smtClean="0">
                <a:solidFill>
                  <a:srgbClr val="C00000"/>
                </a:solidFill>
              </a:rPr>
              <a:t>y </a:t>
            </a:r>
            <a:r>
              <a:rPr lang="ko-KR" altLang="en-US" dirty="0" err="1">
                <a:solidFill>
                  <a:srgbClr val="C00000"/>
                </a:solidFill>
              </a:rPr>
              <a:t>좌표값</a:t>
            </a:r>
            <a:r>
              <a:rPr lang="ko-KR" altLang="en-US" dirty="0">
                <a:solidFill>
                  <a:srgbClr val="C00000"/>
                </a:solidFill>
              </a:rPr>
              <a:t> 입력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</a:p>
          <a:p>
            <a:pPr marL="374650" lvl="1" indent="0">
              <a:buNone/>
            </a:pPr>
            <a:r>
              <a:rPr lang="en-US" altLang="ko-KR" dirty="0" err="1" smtClean="0">
                <a:solidFill>
                  <a:srgbClr val="C00000"/>
                </a:solidFill>
              </a:rPr>
              <a:t>RightBottom</a:t>
            </a:r>
            <a:r>
              <a:rPr lang="en-US" altLang="ko-KR" dirty="0" smtClean="0">
                <a:solidFill>
                  <a:srgbClr val="C00000"/>
                </a:solidFill>
              </a:rPr>
              <a:t> x </a:t>
            </a:r>
            <a:r>
              <a:rPr lang="ko-KR" altLang="en-US" dirty="0" err="1" smtClean="0">
                <a:solidFill>
                  <a:srgbClr val="C00000"/>
                </a:solidFill>
              </a:rPr>
              <a:t>좌표값</a:t>
            </a:r>
            <a:r>
              <a:rPr lang="ko-KR" altLang="en-US" dirty="0" smtClean="0">
                <a:solidFill>
                  <a:srgbClr val="C00000"/>
                </a:solidFill>
              </a:rPr>
              <a:t> 입력</a:t>
            </a:r>
            <a:r>
              <a:rPr lang="en-US" altLang="ko-KR" dirty="0" smtClean="0">
                <a:solidFill>
                  <a:srgbClr val="C00000"/>
                </a:solidFill>
              </a:rPr>
              <a:t>: </a:t>
            </a:r>
          </a:p>
          <a:p>
            <a:pPr marL="374650" lvl="1" indent="0">
              <a:buNone/>
            </a:pPr>
            <a:r>
              <a:rPr lang="en-US" altLang="ko-KR" dirty="0" err="1">
                <a:solidFill>
                  <a:srgbClr val="C00000"/>
                </a:solidFill>
              </a:rPr>
              <a:t>RightBottom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y </a:t>
            </a:r>
            <a:r>
              <a:rPr lang="ko-KR" altLang="en-US" dirty="0" err="1">
                <a:solidFill>
                  <a:srgbClr val="C00000"/>
                </a:solidFill>
              </a:rPr>
              <a:t>좌표값</a:t>
            </a:r>
            <a:r>
              <a:rPr lang="ko-KR" altLang="en-US" dirty="0">
                <a:solidFill>
                  <a:srgbClr val="C00000"/>
                </a:solidFill>
              </a:rPr>
              <a:t> 입력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</a:p>
          <a:p>
            <a:pPr marL="374650" lvl="1" indent="0">
              <a:buNone/>
            </a:pPr>
            <a:r>
              <a:rPr lang="ko-KR" altLang="en-US" dirty="0" smtClean="0">
                <a:solidFill>
                  <a:srgbClr val="C00000"/>
                </a:solidFill>
              </a:rPr>
              <a:t>사각형의 면적</a:t>
            </a:r>
            <a:r>
              <a:rPr lang="en-US" altLang="ko-KR" dirty="0" smtClean="0">
                <a:solidFill>
                  <a:srgbClr val="C00000"/>
                </a:solidFill>
              </a:rPr>
              <a:t>: </a:t>
            </a:r>
            <a:r>
              <a:rPr lang="ko-KR" altLang="en-US" dirty="0" smtClean="0">
                <a:solidFill>
                  <a:srgbClr val="00B050"/>
                </a:solidFill>
              </a:rPr>
              <a:t>계산된 결과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marL="374650" lvl="1" indent="0">
              <a:buNone/>
            </a:pPr>
            <a:r>
              <a:rPr lang="ko-KR" altLang="en-US" dirty="0" smtClean="0">
                <a:solidFill>
                  <a:srgbClr val="C00000"/>
                </a:solidFill>
              </a:rPr>
              <a:t>사각형의 종류</a:t>
            </a:r>
            <a:r>
              <a:rPr lang="en-US" altLang="ko-KR" dirty="0" smtClean="0">
                <a:solidFill>
                  <a:srgbClr val="C00000"/>
                </a:solidFill>
              </a:rPr>
              <a:t>: </a:t>
            </a:r>
            <a:r>
              <a:rPr lang="ko-KR" altLang="en-US" dirty="0" smtClean="0">
                <a:solidFill>
                  <a:srgbClr val="00B050"/>
                </a:solidFill>
              </a:rPr>
              <a:t>정사각형 혹은 직사각형 중 하나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marL="374650" lvl="1" indent="0">
              <a:buNone/>
            </a:pPr>
            <a:endParaRPr lang="en-US" altLang="ko-KR" dirty="0" smtClean="0">
              <a:solidFill>
                <a:srgbClr val="00B050"/>
              </a:solidFill>
            </a:endParaRPr>
          </a:p>
          <a:p>
            <a:r>
              <a:rPr lang="ko-KR" altLang="en-US" sz="2000" dirty="0"/>
              <a:t>위의 내용이 계속 반복 수행되며 </a:t>
            </a:r>
            <a:r>
              <a:rPr lang="ko-KR" altLang="en-US" sz="2000" dirty="0" smtClean="0"/>
              <a:t>프로그램의 </a:t>
            </a:r>
            <a:r>
              <a:rPr lang="ko-KR" altLang="en-US" sz="2000" dirty="0"/>
              <a:t>종료는 문자를 입력할 때이다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 smtClean="0"/>
              <a:t>사각형의 면적과 종류를 구하는 기능은 함수로 구현한다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r>
              <a:rPr lang="ko-KR" altLang="en-US" sz="2000" dirty="0"/>
              <a:t>구조체 정의나 함수 원형은 사용자 정의 헤더 파일에서 정의한다</a:t>
            </a:r>
            <a:r>
              <a:rPr lang="en-US" altLang="ko-KR" sz="2000" dirty="0" smtClean="0"/>
              <a:t>.   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508810" y="476672"/>
            <a:ext cx="8229600" cy="92211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/>
              <a:t>6</a:t>
            </a:r>
            <a:r>
              <a:rPr lang="en-US" altLang="ko-KR" dirty="0" smtClean="0"/>
              <a:t>) </a:t>
            </a:r>
            <a:r>
              <a:rPr lang="ko-KR" altLang="en-US" dirty="0" smtClean="0"/>
              <a:t>프로그래밍 문제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4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323528" y="1556792"/>
            <a:ext cx="8418112" cy="473896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앞서 설계한 도형 구조체를 정의하고 다음과 같이 수행되는 프로그램을 작성하시오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endParaRPr lang="en-US" altLang="ko-KR" sz="800" dirty="0">
              <a:latin typeface="+mj-ea"/>
              <a:ea typeface="+mj-ea"/>
            </a:endParaRPr>
          </a:p>
          <a:p>
            <a:pPr marL="374650" lvl="1" indent="0">
              <a:buNone/>
            </a:pPr>
            <a:r>
              <a:rPr lang="ko-KR" altLang="en-US" sz="1800" dirty="0" smtClean="0">
                <a:solidFill>
                  <a:srgbClr val="C00000"/>
                </a:solidFill>
              </a:rPr>
              <a:t>그리기 원하는 도형은</a:t>
            </a:r>
            <a:r>
              <a:rPr lang="en-US" altLang="ko-KR" sz="1800" dirty="0" smtClean="0">
                <a:solidFill>
                  <a:srgbClr val="C00000"/>
                </a:solidFill>
              </a:rPr>
              <a:t>(1=</a:t>
            </a:r>
            <a:r>
              <a:rPr lang="ko-KR" altLang="en-US" sz="1800" dirty="0" smtClean="0">
                <a:solidFill>
                  <a:srgbClr val="C00000"/>
                </a:solidFill>
              </a:rPr>
              <a:t>원</a:t>
            </a:r>
            <a:r>
              <a:rPr lang="en-US" altLang="ko-KR" sz="1800" dirty="0" smtClean="0">
                <a:solidFill>
                  <a:srgbClr val="C00000"/>
                </a:solidFill>
              </a:rPr>
              <a:t>, 2=</a:t>
            </a:r>
            <a:r>
              <a:rPr lang="ko-KR" altLang="en-US" sz="1800" dirty="0" smtClean="0">
                <a:solidFill>
                  <a:srgbClr val="C00000"/>
                </a:solidFill>
              </a:rPr>
              <a:t>사각형</a:t>
            </a:r>
            <a:r>
              <a:rPr lang="en-US" altLang="ko-KR" sz="1800" dirty="0" smtClean="0">
                <a:solidFill>
                  <a:srgbClr val="C00000"/>
                </a:solidFill>
              </a:rPr>
              <a:t>, 3=</a:t>
            </a:r>
            <a:r>
              <a:rPr lang="ko-KR" altLang="en-US" sz="1800" dirty="0" smtClean="0">
                <a:solidFill>
                  <a:srgbClr val="C00000"/>
                </a:solidFill>
              </a:rPr>
              <a:t>삼각형</a:t>
            </a:r>
            <a:r>
              <a:rPr lang="en-US" altLang="ko-KR" sz="1800" dirty="0" smtClean="0">
                <a:solidFill>
                  <a:srgbClr val="C00000"/>
                </a:solidFill>
              </a:rPr>
              <a:t>, 4=</a:t>
            </a:r>
            <a:r>
              <a:rPr lang="ko-KR" altLang="en-US" sz="1800" dirty="0" smtClean="0">
                <a:solidFill>
                  <a:srgbClr val="C00000"/>
                </a:solidFill>
              </a:rPr>
              <a:t>점</a:t>
            </a:r>
            <a:r>
              <a:rPr lang="en-US" altLang="ko-KR" sz="1800" dirty="0" smtClean="0">
                <a:solidFill>
                  <a:srgbClr val="C00000"/>
                </a:solidFill>
              </a:rPr>
              <a:t>) </a:t>
            </a:r>
            <a:r>
              <a:rPr lang="ko-KR" altLang="en-US" sz="1800" dirty="0" smtClean="0">
                <a:solidFill>
                  <a:srgbClr val="C00000"/>
                </a:solidFill>
              </a:rPr>
              <a:t>번호를 입력하시오</a:t>
            </a:r>
            <a:r>
              <a:rPr lang="en-US" altLang="ko-KR" sz="1800" dirty="0" smtClean="0">
                <a:solidFill>
                  <a:srgbClr val="C00000"/>
                </a:solidFill>
              </a:rPr>
              <a:t>: </a:t>
            </a:r>
            <a:r>
              <a:rPr lang="en-US" altLang="ko-KR" sz="1800" dirty="0" smtClean="0">
                <a:solidFill>
                  <a:srgbClr val="00B050"/>
                </a:solidFill>
              </a:rPr>
              <a:t>1</a:t>
            </a:r>
            <a:r>
              <a:rPr lang="en-US" altLang="ko-KR" sz="1800" dirty="0" smtClean="0">
                <a:solidFill>
                  <a:srgbClr val="C00000"/>
                </a:solidFill>
              </a:rPr>
              <a:t> </a:t>
            </a:r>
          </a:p>
          <a:p>
            <a:pPr marL="374650" lvl="1" indent="0">
              <a:buNone/>
            </a:pPr>
            <a:r>
              <a:rPr lang="ko-KR" altLang="en-US" sz="1800" dirty="0">
                <a:solidFill>
                  <a:srgbClr val="C00000"/>
                </a:solidFill>
              </a:rPr>
              <a:t>중심점</a:t>
            </a:r>
            <a:r>
              <a:rPr lang="en-US" altLang="ko-KR" sz="1800" dirty="0">
                <a:solidFill>
                  <a:srgbClr val="C00000"/>
                </a:solidFill>
              </a:rPr>
              <a:t>  </a:t>
            </a:r>
            <a:r>
              <a:rPr lang="en-US" altLang="ko-KR" sz="1800" dirty="0" smtClean="0">
                <a:solidFill>
                  <a:srgbClr val="C00000"/>
                </a:solidFill>
              </a:rPr>
              <a:t>x </a:t>
            </a:r>
            <a:r>
              <a:rPr lang="ko-KR" altLang="en-US" sz="1800" dirty="0" err="1">
                <a:solidFill>
                  <a:srgbClr val="C00000"/>
                </a:solidFill>
              </a:rPr>
              <a:t>좌표값</a:t>
            </a:r>
            <a:r>
              <a:rPr lang="ko-KR" altLang="en-US" sz="1800" dirty="0">
                <a:solidFill>
                  <a:srgbClr val="C00000"/>
                </a:solidFill>
              </a:rPr>
              <a:t> 입력</a:t>
            </a:r>
            <a:r>
              <a:rPr lang="en-US" altLang="ko-KR" sz="1800" dirty="0">
                <a:solidFill>
                  <a:srgbClr val="C00000"/>
                </a:solidFill>
              </a:rPr>
              <a:t>: </a:t>
            </a:r>
            <a:endParaRPr lang="en-US" altLang="ko-KR" sz="1800" dirty="0" smtClean="0">
              <a:solidFill>
                <a:srgbClr val="C00000"/>
              </a:solidFill>
            </a:endParaRPr>
          </a:p>
          <a:p>
            <a:pPr marL="374650" lvl="1" indent="0">
              <a:buNone/>
            </a:pPr>
            <a:r>
              <a:rPr lang="ko-KR" altLang="en-US" sz="1800" dirty="0" smtClean="0">
                <a:solidFill>
                  <a:srgbClr val="C00000"/>
                </a:solidFill>
              </a:rPr>
              <a:t>중심점</a:t>
            </a:r>
            <a:r>
              <a:rPr lang="en-US" altLang="ko-KR" sz="1800" dirty="0" smtClean="0">
                <a:solidFill>
                  <a:srgbClr val="C00000"/>
                </a:solidFill>
              </a:rPr>
              <a:t>  y </a:t>
            </a:r>
            <a:r>
              <a:rPr lang="ko-KR" altLang="en-US" sz="1800" dirty="0" err="1">
                <a:solidFill>
                  <a:srgbClr val="C00000"/>
                </a:solidFill>
              </a:rPr>
              <a:t>좌표값</a:t>
            </a:r>
            <a:r>
              <a:rPr lang="ko-KR" altLang="en-US" sz="1800" dirty="0">
                <a:solidFill>
                  <a:srgbClr val="C00000"/>
                </a:solidFill>
              </a:rPr>
              <a:t> 입력</a:t>
            </a:r>
            <a:r>
              <a:rPr lang="en-US" altLang="ko-KR" sz="1800" dirty="0">
                <a:solidFill>
                  <a:srgbClr val="C00000"/>
                </a:solidFill>
              </a:rPr>
              <a:t>: </a:t>
            </a:r>
          </a:p>
          <a:p>
            <a:pPr marL="374650" lvl="1" indent="0">
              <a:buNone/>
            </a:pPr>
            <a:r>
              <a:rPr lang="ko-KR" altLang="en-US" sz="1800" dirty="0" smtClean="0">
                <a:solidFill>
                  <a:srgbClr val="C00000"/>
                </a:solidFill>
              </a:rPr>
              <a:t>원의 면적</a:t>
            </a:r>
            <a:r>
              <a:rPr lang="en-US" altLang="ko-KR" sz="1800" dirty="0" smtClean="0">
                <a:solidFill>
                  <a:srgbClr val="C00000"/>
                </a:solidFill>
              </a:rPr>
              <a:t>: </a:t>
            </a:r>
            <a:r>
              <a:rPr lang="ko-KR" altLang="en-US" sz="1800" dirty="0" smtClean="0">
                <a:solidFill>
                  <a:srgbClr val="00B050"/>
                </a:solidFill>
              </a:rPr>
              <a:t>계산된 결과</a:t>
            </a:r>
            <a:endParaRPr lang="en-US" altLang="ko-KR" sz="1800" dirty="0" smtClean="0">
              <a:solidFill>
                <a:srgbClr val="00B050"/>
              </a:solidFill>
            </a:endParaRPr>
          </a:p>
          <a:p>
            <a:pPr marL="374650" lvl="1" indent="0">
              <a:buNone/>
            </a:pPr>
            <a:endParaRPr lang="en-US" altLang="ko-KR" sz="1800" dirty="0" smtClean="0">
              <a:solidFill>
                <a:srgbClr val="00B050"/>
              </a:solidFill>
            </a:endParaRPr>
          </a:p>
          <a:p>
            <a:pPr marL="374650" lvl="1" indent="0">
              <a:buNone/>
            </a:pPr>
            <a:r>
              <a:rPr lang="ko-KR" altLang="en-US" sz="1800" dirty="0">
                <a:solidFill>
                  <a:srgbClr val="C00000"/>
                </a:solidFill>
              </a:rPr>
              <a:t>그리기 원하는 도형은</a:t>
            </a:r>
            <a:r>
              <a:rPr lang="en-US" altLang="ko-KR" sz="1800" dirty="0">
                <a:solidFill>
                  <a:srgbClr val="C00000"/>
                </a:solidFill>
              </a:rPr>
              <a:t>(1=</a:t>
            </a:r>
            <a:r>
              <a:rPr lang="ko-KR" altLang="en-US" sz="1800" dirty="0">
                <a:solidFill>
                  <a:srgbClr val="C00000"/>
                </a:solidFill>
              </a:rPr>
              <a:t>원</a:t>
            </a:r>
            <a:r>
              <a:rPr lang="en-US" altLang="ko-KR" sz="1800" dirty="0">
                <a:solidFill>
                  <a:srgbClr val="C00000"/>
                </a:solidFill>
              </a:rPr>
              <a:t>, 2=</a:t>
            </a:r>
            <a:r>
              <a:rPr lang="ko-KR" altLang="en-US" sz="1800" dirty="0">
                <a:solidFill>
                  <a:srgbClr val="C00000"/>
                </a:solidFill>
              </a:rPr>
              <a:t>사각형</a:t>
            </a:r>
            <a:r>
              <a:rPr lang="en-US" altLang="ko-KR" sz="1800" dirty="0">
                <a:solidFill>
                  <a:srgbClr val="C00000"/>
                </a:solidFill>
              </a:rPr>
              <a:t>, 3=</a:t>
            </a:r>
            <a:r>
              <a:rPr lang="ko-KR" altLang="en-US" sz="1800" dirty="0">
                <a:solidFill>
                  <a:srgbClr val="C00000"/>
                </a:solidFill>
              </a:rPr>
              <a:t>삼각형</a:t>
            </a:r>
            <a:r>
              <a:rPr lang="en-US" altLang="ko-KR" sz="1800" dirty="0">
                <a:solidFill>
                  <a:srgbClr val="C00000"/>
                </a:solidFill>
              </a:rPr>
              <a:t>, 4=</a:t>
            </a:r>
            <a:r>
              <a:rPr lang="ko-KR" altLang="en-US" sz="1800" dirty="0">
                <a:solidFill>
                  <a:srgbClr val="C00000"/>
                </a:solidFill>
              </a:rPr>
              <a:t>점</a:t>
            </a:r>
            <a:r>
              <a:rPr lang="en-US" altLang="ko-KR" sz="1800" dirty="0">
                <a:solidFill>
                  <a:srgbClr val="C00000"/>
                </a:solidFill>
              </a:rPr>
              <a:t>) </a:t>
            </a:r>
            <a:r>
              <a:rPr lang="ko-KR" altLang="en-US" sz="1800" dirty="0">
                <a:solidFill>
                  <a:srgbClr val="C00000"/>
                </a:solidFill>
              </a:rPr>
              <a:t>번호를 입력하시오</a:t>
            </a:r>
            <a:r>
              <a:rPr lang="en-US" altLang="ko-KR" sz="1800" dirty="0">
                <a:solidFill>
                  <a:srgbClr val="C00000"/>
                </a:solidFill>
              </a:rPr>
              <a:t>: </a:t>
            </a:r>
            <a:r>
              <a:rPr lang="en-US" altLang="ko-KR" sz="1800" dirty="0" smtClean="0">
                <a:solidFill>
                  <a:srgbClr val="00B050"/>
                </a:solidFill>
              </a:rPr>
              <a:t>2</a:t>
            </a:r>
            <a:r>
              <a:rPr lang="en-US" altLang="ko-KR" sz="1800" dirty="0" smtClean="0">
                <a:solidFill>
                  <a:srgbClr val="C00000"/>
                </a:solidFill>
              </a:rPr>
              <a:t> </a:t>
            </a:r>
            <a:endParaRPr lang="en-US" altLang="ko-KR" sz="1800" dirty="0">
              <a:solidFill>
                <a:srgbClr val="C00000"/>
              </a:solidFill>
            </a:endParaRPr>
          </a:p>
          <a:p>
            <a:pPr marL="374650" lvl="1" indent="0">
              <a:buNone/>
            </a:pPr>
            <a:r>
              <a:rPr lang="en-US" altLang="ko-KR" sz="1800" dirty="0" err="1">
                <a:solidFill>
                  <a:srgbClr val="C00000"/>
                </a:solidFill>
              </a:rPr>
              <a:t>LeftTop</a:t>
            </a:r>
            <a:r>
              <a:rPr lang="en-US" altLang="ko-KR" sz="1800" dirty="0">
                <a:solidFill>
                  <a:srgbClr val="C00000"/>
                </a:solidFill>
              </a:rPr>
              <a:t>  x </a:t>
            </a:r>
            <a:r>
              <a:rPr lang="ko-KR" altLang="en-US" sz="1800" dirty="0" err="1">
                <a:solidFill>
                  <a:srgbClr val="C00000"/>
                </a:solidFill>
              </a:rPr>
              <a:t>좌표값</a:t>
            </a:r>
            <a:r>
              <a:rPr lang="ko-KR" altLang="en-US" sz="1800" dirty="0">
                <a:solidFill>
                  <a:srgbClr val="C00000"/>
                </a:solidFill>
              </a:rPr>
              <a:t> 입력</a:t>
            </a:r>
            <a:r>
              <a:rPr lang="en-US" altLang="ko-KR" sz="1800" dirty="0">
                <a:solidFill>
                  <a:srgbClr val="C00000"/>
                </a:solidFill>
              </a:rPr>
              <a:t>: </a:t>
            </a:r>
          </a:p>
          <a:p>
            <a:pPr marL="374650" lvl="1" indent="0">
              <a:buNone/>
            </a:pPr>
            <a:r>
              <a:rPr lang="en-US" altLang="ko-KR" sz="1800" dirty="0" err="1">
                <a:solidFill>
                  <a:srgbClr val="C00000"/>
                </a:solidFill>
              </a:rPr>
              <a:t>LeftTop</a:t>
            </a:r>
            <a:r>
              <a:rPr lang="en-US" altLang="ko-KR" sz="1800" dirty="0">
                <a:solidFill>
                  <a:srgbClr val="C00000"/>
                </a:solidFill>
              </a:rPr>
              <a:t>  y </a:t>
            </a:r>
            <a:r>
              <a:rPr lang="ko-KR" altLang="en-US" sz="1800" dirty="0" err="1">
                <a:solidFill>
                  <a:srgbClr val="C00000"/>
                </a:solidFill>
              </a:rPr>
              <a:t>좌표값</a:t>
            </a:r>
            <a:r>
              <a:rPr lang="ko-KR" altLang="en-US" sz="1800" dirty="0">
                <a:solidFill>
                  <a:srgbClr val="C00000"/>
                </a:solidFill>
              </a:rPr>
              <a:t> 입력</a:t>
            </a:r>
            <a:r>
              <a:rPr lang="en-US" altLang="ko-KR" sz="1800" dirty="0">
                <a:solidFill>
                  <a:srgbClr val="C00000"/>
                </a:solidFill>
              </a:rPr>
              <a:t>: </a:t>
            </a:r>
          </a:p>
          <a:p>
            <a:pPr marL="374650" lvl="1" indent="0">
              <a:buNone/>
            </a:pPr>
            <a:r>
              <a:rPr lang="en-US" altLang="ko-KR" sz="1800" dirty="0" err="1">
                <a:solidFill>
                  <a:srgbClr val="C00000"/>
                </a:solidFill>
              </a:rPr>
              <a:t>RightBottom</a:t>
            </a:r>
            <a:r>
              <a:rPr lang="en-US" altLang="ko-KR" sz="1800" dirty="0">
                <a:solidFill>
                  <a:srgbClr val="C00000"/>
                </a:solidFill>
              </a:rPr>
              <a:t> x </a:t>
            </a:r>
            <a:r>
              <a:rPr lang="ko-KR" altLang="en-US" sz="1800" dirty="0" err="1">
                <a:solidFill>
                  <a:srgbClr val="C00000"/>
                </a:solidFill>
              </a:rPr>
              <a:t>좌표값</a:t>
            </a:r>
            <a:r>
              <a:rPr lang="ko-KR" altLang="en-US" sz="1800" dirty="0">
                <a:solidFill>
                  <a:srgbClr val="C00000"/>
                </a:solidFill>
              </a:rPr>
              <a:t> 입력</a:t>
            </a:r>
            <a:r>
              <a:rPr lang="en-US" altLang="ko-KR" sz="1800" dirty="0">
                <a:solidFill>
                  <a:srgbClr val="C00000"/>
                </a:solidFill>
              </a:rPr>
              <a:t>: </a:t>
            </a:r>
          </a:p>
          <a:p>
            <a:pPr marL="374650" lvl="1" indent="0">
              <a:buNone/>
            </a:pPr>
            <a:r>
              <a:rPr lang="en-US" altLang="ko-KR" sz="1800" dirty="0" err="1">
                <a:solidFill>
                  <a:srgbClr val="C00000"/>
                </a:solidFill>
              </a:rPr>
              <a:t>RightBottom</a:t>
            </a:r>
            <a:r>
              <a:rPr lang="en-US" altLang="ko-KR" sz="1800" dirty="0">
                <a:solidFill>
                  <a:srgbClr val="C00000"/>
                </a:solidFill>
              </a:rPr>
              <a:t> y </a:t>
            </a:r>
            <a:r>
              <a:rPr lang="ko-KR" altLang="en-US" sz="1800" dirty="0" err="1">
                <a:solidFill>
                  <a:srgbClr val="C00000"/>
                </a:solidFill>
              </a:rPr>
              <a:t>좌표값</a:t>
            </a:r>
            <a:r>
              <a:rPr lang="ko-KR" altLang="en-US" sz="1800" dirty="0">
                <a:solidFill>
                  <a:srgbClr val="C00000"/>
                </a:solidFill>
              </a:rPr>
              <a:t> 입력</a:t>
            </a:r>
            <a:r>
              <a:rPr lang="en-US" altLang="ko-KR" sz="1800" dirty="0">
                <a:solidFill>
                  <a:srgbClr val="C00000"/>
                </a:solidFill>
              </a:rPr>
              <a:t>: </a:t>
            </a:r>
          </a:p>
          <a:p>
            <a:pPr marL="374650" lvl="1" indent="0">
              <a:buNone/>
            </a:pPr>
            <a:r>
              <a:rPr lang="ko-KR" altLang="en-US" sz="1800" dirty="0">
                <a:solidFill>
                  <a:srgbClr val="C00000"/>
                </a:solidFill>
              </a:rPr>
              <a:t>사각형의 면적</a:t>
            </a:r>
            <a:r>
              <a:rPr lang="en-US" altLang="ko-KR" sz="1800" dirty="0">
                <a:solidFill>
                  <a:srgbClr val="C00000"/>
                </a:solidFill>
              </a:rPr>
              <a:t>: </a:t>
            </a:r>
            <a:r>
              <a:rPr lang="ko-KR" altLang="en-US" sz="1800" dirty="0">
                <a:solidFill>
                  <a:srgbClr val="00B050"/>
                </a:solidFill>
              </a:rPr>
              <a:t>계산된 결과</a:t>
            </a:r>
            <a:endParaRPr lang="en-US" altLang="ko-KR" sz="1800" dirty="0">
              <a:solidFill>
                <a:srgbClr val="00B050"/>
              </a:solidFill>
            </a:endParaRPr>
          </a:p>
          <a:p>
            <a:pPr marL="374650" lvl="1" indent="0">
              <a:buNone/>
            </a:pPr>
            <a:r>
              <a:rPr lang="ko-KR" altLang="en-US" sz="1800" dirty="0">
                <a:solidFill>
                  <a:srgbClr val="C00000"/>
                </a:solidFill>
              </a:rPr>
              <a:t>사각형의 종류</a:t>
            </a:r>
            <a:r>
              <a:rPr lang="en-US" altLang="ko-KR" sz="1800" dirty="0">
                <a:solidFill>
                  <a:srgbClr val="C00000"/>
                </a:solidFill>
              </a:rPr>
              <a:t>: </a:t>
            </a:r>
            <a:r>
              <a:rPr lang="ko-KR" altLang="en-US" sz="1800" dirty="0">
                <a:solidFill>
                  <a:srgbClr val="00B050"/>
                </a:solidFill>
              </a:rPr>
              <a:t>정사각형 혹은 직사각형 중 하나</a:t>
            </a:r>
            <a:endParaRPr lang="en-US" altLang="ko-KR" sz="1800" dirty="0">
              <a:solidFill>
                <a:srgbClr val="00B050"/>
              </a:solidFill>
            </a:endParaRPr>
          </a:p>
          <a:p>
            <a:pPr marL="374650" lvl="1" indent="0">
              <a:buNone/>
            </a:pPr>
            <a:endParaRPr lang="en-US" altLang="ko-KR" dirty="0" smtClean="0">
              <a:solidFill>
                <a:srgbClr val="00B050"/>
              </a:solidFill>
            </a:endParaRPr>
          </a:p>
          <a:p>
            <a:pPr lvl="1"/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343285" y="392103"/>
            <a:ext cx="8229600" cy="92211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/>
              <a:t>7</a:t>
            </a:r>
            <a:r>
              <a:rPr lang="en-US" altLang="ko-KR" dirty="0" smtClean="0"/>
              <a:t>) </a:t>
            </a:r>
            <a:r>
              <a:rPr lang="ko-KR" altLang="en-US" dirty="0"/>
              <a:t>프로그래밍 문제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3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323528" y="1556792"/>
            <a:ext cx="8418112" cy="47389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74650" lvl="1" indent="0">
              <a:buNone/>
            </a:pPr>
            <a:r>
              <a:rPr lang="ko-KR" altLang="en-US" dirty="0" smtClean="0">
                <a:solidFill>
                  <a:srgbClr val="C00000"/>
                </a:solidFill>
              </a:rPr>
              <a:t>그리기 원하는 도형은</a:t>
            </a:r>
            <a:r>
              <a:rPr lang="en-US" altLang="ko-KR" dirty="0" smtClean="0">
                <a:solidFill>
                  <a:srgbClr val="C00000"/>
                </a:solidFill>
              </a:rPr>
              <a:t>(1=</a:t>
            </a:r>
            <a:r>
              <a:rPr lang="ko-KR" altLang="en-US" dirty="0" smtClean="0">
                <a:solidFill>
                  <a:srgbClr val="C00000"/>
                </a:solidFill>
              </a:rPr>
              <a:t>원</a:t>
            </a:r>
            <a:r>
              <a:rPr lang="en-US" altLang="ko-KR" dirty="0" smtClean="0">
                <a:solidFill>
                  <a:srgbClr val="C00000"/>
                </a:solidFill>
              </a:rPr>
              <a:t>, 2=</a:t>
            </a:r>
            <a:r>
              <a:rPr lang="ko-KR" altLang="en-US" dirty="0" smtClean="0">
                <a:solidFill>
                  <a:srgbClr val="C00000"/>
                </a:solidFill>
              </a:rPr>
              <a:t>사각형</a:t>
            </a:r>
            <a:r>
              <a:rPr lang="en-US" altLang="ko-KR" dirty="0" smtClean="0">
                <a:solidFill>
                  <a:srgbClr val="C00000"/>
                </a:solidFill>
              </a:rPr>
              <a:t>, 3=</a:t>
            </a:r>
            <a:r>
              <a:rPr lang="ko-KR" altLang="en-US" dirty="0" smtClean="0">
                <a:solidFill>
                  <a:srgbClr val="C00000"/>
                </a:solidFill>
              </a:rPr>
              <a:t>삼각형</a:t>
            </a:r>
            <a:r>
              <a:rPr lang="en-US" altLang="ko-KR" dirty="0" smtClean="0">
                <a:solidFill>
                  <a:srgbClr val="C00000"/>
                </a:solidFill>
              </a:rPr>
              <a:t>, 4=</a:t>
            </a:r>
            <a:r>
              <a:rPr lang="ko-KR" altLang="en-US" dirty="0" smtClean="0">
                <a:solidFill>
                  <a:srgbClr val="C00000"/>
                </a:solidFill>
              </a:rPr>
              <a:t>점</a:t>
            </a:r>
            <a:r>
              <a:rPr lang="en-US" altLang="ko-KR" dirty="0" smtClean="0">
                <a:solidFill>
                  <a:srgbClr val="C00000"/>
                </a:solidFill>
              </a:rPr>
              <a:t>) </a:t>
            </a:r>
            <a:r>
              <a:rPr lang="ko-KR" altLang="en-US" dirty="0" smtClean="0">
                <a:solidFill>
                  <a:srgbClr val="C00000"/>
                </a:solidFill>
              </a:rPr>
              <a:t>번호를 입력하시오</a:t>
            </a:r>
            <a:r>
              <a:rPr lang="en-US" altLang="ko-KR" dirty="0" smtClean="0">
                <a:solidFill>
                  <a:srgbClr val="C00000"/>
                </a:solidFill>
              </a:rPr>
              <a:t>: </a:t>
            </a:r>
            <a:r>
              <a:rPr lang="en-US" altLang="ko-KR" dirty="0" smtClean="0">
                <a:solidFill>
                  <a:srgbClr val="00B050"/>
                </a:solidFill>
              </a:rPr>
              <a:t>4</a:t>
            </a:r>
          </a:p>
          <a:p>
            <a:pPr marL="374650" lvl="1" indent="0">
              <a:buNone/>
            </a:pPr>
            <a:r>
              <a:rPr lang="en-US" altLang="ko-KR" dirty="0" smtClean="0">
                <a:solidFill>
                  <a:srgbClr val="C00000"/>
                </a:solidFill>
              </a:rPr>
              <a:t>x </a:t>
            </a:r>
            <a:r>
              <a:rPr lang="ko-KR" altLang="en-US" dirty="0" err="1">
                <a:solidFill>
                  <a:srgbClr val="C00000"/>
                </a:solidFill>
              </a:rPr>
              <a:t>좌표값</a:t>
            </a:r>
            <a:r>
              <a:rPr lang="ko-KR" altLang="en-US" dirty="0">
                <a:solidFill>
                  <a:srgbClr val="C00000"/>
                </a:solidFill>
              </a:rPr>
              <a:t> 입력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</a:p>
          <a:p>
            <a:pPr marL="374650" lvl="1" indent="0">
              <a:buNone/>
            </a:pPr>
            <a:r>
              <a:rPr lang="en-US" altLang="ko-KR" dirty="0" smtClean="0">
                <a:solidFill>
                  <a:srgbClr val="C00000"/>
                </a:solidFill>
              </a:rPr>
              <a:t>y </a:t>
            </a:r>
            <a:r>
              <a:rPr lang="ko-KR" altLang="en-US" dirty="0" err="1">
                <a:solidFill>
                  <a:srgbClr val="C00000"/>
                </a:solidFill>
              </a:rPr>
              <a:t>좌표값</a:t>
            </a:r>
            <a:r>
              <a:rPr lang="ko-KR" altLang="en-US" dirty="0">
                <a:solidFill>
                  <a:srgbClr val="C00000"/>
                </a:solidFill>
              </a:rPr>
              <a:t> 입력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marL="374650" lvl="1" indent="0">
              <a:buNone/>
            </a:pPr>
            <a:r>
              <a:rPr lang="ko-KR" altLang="en-US" dirty="0" smtClean="0">
                <a:solidFill>
                  <a:srgbClr val="C00000"/>
                </a:solidFill>
              </a:rPr>
              <a:t>몇 </a:t>
            </a:r>
            <a:r>
              <a:rPr lang="ko-KR" altLang="en-US" dirty="0" err="1" smtClean="0">
                <a:solidFill>
                  <a:srgbClr val="C00000"/>
                </a:solidFill>
              </a:rPr>
              <a:t>사분면</a:t>
            </a:r>
            <a:r>
              <a:rPr lang="en-US" altLang="ko-KR" dirty="0" smtClean="0">
                <a:solidFill>
                  <a:srgbClr val="C00000"/>
                </a:solidFill>
              </a:rPr>
              <a:t>: </a:t>
            </a:r>
            <a:r>
              <a:rPr lang="ko-KR" altLang="en-US" dirty="0" smtClean="0">
                <a:solidFill>
                  <a:srgbClr val="00B050"/>
                </a:solidFill>
              </a:rPr>
              <a:t>계산된 결과</a:t>
            </a:r>
            <a:r>
              <a:rPr lang="en-US" altLang="ko-KR" dirty="0" smtClean="0">
                <a:solidFill>
                  <a:srgbClr val="00B050"/>
                </a:solidFill>
              </a:rPr>
              <a:t>(1-4)</a:t>
            </a:r>
          </a:p>
          <a:p>
            <a:pPr marL="374650" lvl="1" indent="0">
              <a:buNone/>
            </a:pPr>
            <a:endParaRPr lang="en-US" altLang="ko-KR" dirty="0" smtClean="0">
              <a:solidFill>
                <a:srgbClr val="00B050"/>
              </a:solidFill>
            </a:endParaRPr>
          </a:p>
          <a:p>
            <a:r>
              <a:rPr lang="ko-KR" altLang="en-US" sz="2000" dirty="0" smtClean="0"/>
              <a:t>위의 내용이 계속 반복 수행되며 프로그램의 </a:t>
            </a:r>
            <a:r>
              <a:rPr lang="ko-KR" altLang="en-US" sz="2000" dirty="0"/>
              <a:t>종료는 문자를 입력할 때이다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smtClean="0"/>
              <a:t>한 도형에 대해 하나의 소스 파일로 작성하자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r>
              <a:rPr lang="ko-KR" altLang="en-US" sz="2000" dirty="0" smtClean="0"/>
              <a:t>각 도형에 대한 구조체 </a:t>
            </a:r>
            <a:r>
              <a:rPr lang="ko-KR" altLang="en-US" sz="2000" dirty="0"/>
              <a:t>정의나 함수 원형은 사용자 정의 헤더 파일에서 </a:t>
            </a:r>
            <a:r>
              <a:rPr lang="ko-KR" altLang="en-US" sz="2000" dirty="0" smtClean="0"/>
              <a:t>정의한다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따라서 사용자 정의 헤더 파일을 </a:t>
            </a:r>
            <a:r>
              <a:rPr lang="en-US" altLang="ko-KR" sz="2000" dirty="0"/>
              <a:t>5</a:t>
            </a:r>
            <a:r>
              <a:rPr lang="ko-KR" altLang="en-US" sz="2000" dirty="0" smtClean="0"/>
              <a:t>개 생성한다</a:t>
            </a:r>
            <a:r>
              <a:rPr lang="en-US" altLang="ko-KR" sz="2000" dirty="0" smtClean="0"/>
              <a:t>.</a:t>
            </a:r>
            <a:endParaRPr lang="en-US" altLang="ko-KR" sz="2000" dirty="0" smtClean="0">
              <a:latin typeface="+mj-ea"/>
              <a:ea typeface="+mj-ea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5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878904" y="454276"/>
            <a:ext cx="8229600" cy="49053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동적 메모리 할당 방법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</a:t>
            </a:r>
            <a:endParaRPr lang="ko-KR" altLang="en-US" dirty="0"/>
          </a:p>
        </p:txBody>
      </p:sp>
      <p:sp>
        <p:nvSpPr>
          <p:cNvPr id="15" name="내용 개체 틀 1"/>
          <p:cNvSpPr>
            <a:spLocks noGrp="1"/>
          </p:cNvSpPr>
          <p:nvPr>
            <p:ph idx="4294967295"/>
          </p:nvPr>
        </p:nvSpPr>
        <p:spPr>
          <a:xfrm>
            <a:off x="503238" y="1196751"/>
            <a:ext cx="8049890" cy="532787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smtClean="0"/>
              <a:t>함수 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이용하여 동적 메모리를 할당 받는 방법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size </a:t>
            </a:r>
            <a:r>
              <a:rPr lang="ko-KR" altLang="en-US" dirty="0" smtClean="0"/>
              <a:t>바이트 만큼의 메모리를 할당하여 시작 주소를 반환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메모리 할당에 실패하면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반환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반환한 포인터 형이 </a:t>
            </a:r>
            <a:r>
              <a:rPr lang="en-US" altLang="ko-KR" dirty="0" smtClean="0"/>
              <a:t>void*</a:t>
            </a:r>
            <a:r>
              <a:rPr lang="ko-KR" altLang="en-US" dirty="0" smtClean="0"/>
              <a:t>인 것은 모든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형 변환 가능하다는 것을 의미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sz="800" dirty="0"/>
          </a:p>
          <a:p>
            <a:r>
              <a:rPr lang="ko-KR" altLang="en-US" dirty="0" smtClean="0"/>
              <a:t>사용 예</a:t>
            </a:r>
            <a:endParaRPr lang="en-US" altLang="ko-KR" dirty="0" smtClean="0"/>
          </a:p>
        </p:txBody>
      </p:sp>
      <p:sp>
        <p:nvSpPr>
          <p:cNvPr id="19" name="_x32337280"/>
          <p:cNvSpPr>
            <a:spLocks noChangeArrowheads="1"/>
          </p:cNvSpPr>
          <p:nvPr/>
        </p:nvSpPr>
        <p:spPr bwMode="auto">
          <a:xfrm>
            <a:off x="971600" y="1772816"/>
            <a:ext cx="4176464" cy="441325"/>
          </a:xfrm>
          <a:prstGeom prst="rect">
            <a:avLst/>
          </a:prstGeom>
          <a:solidFill>
            <a:srgbClr val="FFFF99"/>
          </a:solidFill>
          <a:ln w="4191">
            <a:solidFill>
              <a:srgbClr val="FFFF99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void  *</a:t>
            </a:r>
            <a:r>
              <a:rPr lang="en-US" altLang="ko-KR" sz="2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malloc</a:t>
            </a:r>
            <a:r>
              <a:rPr lang="en-US" altLang="ko-KR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2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size_t</a:t>
            </a:r>
            <a:r>
              <a:rPr lang="en-US" altLang="ko-KR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size</a:t>
            </a:r>
            <a:r>
              <a:rPr lang="en-US" altLang="ko-KR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);</a:t>
            </a:r>
          </a:p>
        </p:txBody>
      </p:sp>
      <p:sp>
        <p:nvSpPr>
          <p:cNvPr id="8" name="_x32337280"/>
          <p:cNvSpPr>
            <a:spLocks noChangeArrowheads="1"/>
          </p:cNvSpPr>
          <p:nvPr/>
        </p:nvSpPr>
        <p:spPr bwMode="auto">
          <a:xfrm>
            <a:off x="683569" y="4653136"/>
            <a:ext cx="8136904" cy="714722"/>
          </a:xfrm>
          <a:prstGeom prst="rect">
            <a:avLst/>
          </a:prstGeom>
          <a:solidFill>
            <a:srgbClr val="FFFF99"/>
          </a:solidFill>
          <a:ln w="4191">
            <a:solidFill>
              <a:srgbClr val="FFFF99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char *pc 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;</a:t>
            </a:r>
            <a:endParaRPr lang="en-US" altLang="ko-KR" sz="2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pc </a:t>
            </a:r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= </a:t>
            </a:r>
            <a:r>
              <a:rPr lang="en-US" altLang="ko-KR" sz="2000" b="1" dirty="0">
                <a:solidFill>
                  <a:srgbClr val="C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(char *)</a:t>
            </a:r>
            <a:r>
              <a:rPr lang="en-US" altLang="ko-KR" sz="2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malloc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(50*</a:t>
            </a:r>
            <a:r>
              <a:rPr lang="en-US" altLang="ko-KR" sz="2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sizeof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(char)); </a:t>
            </a:r>
            <a:endParaRPr lang="en-US" altLang="ko-KR" sz="12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" name="_x32337280"/>
          <p:cNvSpPr>
            <a:spLocks noChangeArrowheads="1"/>
          </p:cNvSpPr>
          <p:nvPr/>
        </p:nvSpPr>
        <p:spPr bwMode="auto">
          <a:xfrm>
            <a:off x="683569" y="5517232"/>
            <a:ext cx="8136904" cy="720080"/>
          </a:xfrm>
          <a:prstGeom prst="rect">
            <a:avLst/>
          </a:prstGeom>
          <a:solidFill>
            <a:srgbClr val="FFFF99"/>
          </a:solidFill>
          <a:ln w="4191">
            <a:solidFill>
              <a:srgbClr val="FFFF99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*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pi ;</a:t>
            </a:r>
            <a:endParaRPr lang="en-US" altLang="ko-KR" sz="2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pi = </a:t>
            </a:r>
            <a:r>
              <a:rPr lang="en-US" altLang="ko-KR" sz="2000" b="1" dirty="0" smtClean="0">
                <a:solidFill>
                  <a:srgbClr val="C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2000" b="1" dirty="0" err="1" smtClean="0">
                <a:solidFill>
                  <a:srgbClr val="C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2000" b="1" dirty="0" smtClean="0">
                <a:solidFill>
                  <a:srgbClr val="C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*)</a:t>
            </a:r>
            <a:r>
              <a:rPr lang="en-US" altLang="ko-KR" sz="2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malloc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(20*</a:t>
            </a:r>
            <a:r>
              <a:rPr lang="en-US" altLang="ko-KR" sz="2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sizeof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2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)); </a:t>
            </a:r>
            <a:endParaRPr lang="en-US" altLang="ko-KR" sz="12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1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323528" y="1556792"/>
            <a:ext cx="8418112" cy="473896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학생 정보를 생성하여 사용자가 선택한 작업을 수행할 수 있는 성적 처리 프로그램 프로그램을 작성하시오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dirty="0" smtClean="0">
                <a:latin typeface="+mj-ea"/>
                <a:ea typeface="+mj-ea"/>
              </a:rPr>
              <a:t>학생 레코드에는 다음과 같은 정보가 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 smtClean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 smtClean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 smtClean="0">
              <a:latin typeface="+mj-ea"/>
              <a:ea typeface="+mj-ea"/>
            </a:endParaRPr>
          </a:p>
          <a:p>
            <a:pPr lvl="1"/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ko-KR" altLang="en-US" dirty="0" smtClean="0">
                <a:latin typeface="+mj-ea"/>
                <a:ea typeface="+mj-ea"/>
              </a:rPr>
              <a:t>사용자가 선택할 수 있는 작업은 </a:t>
            </a:r>
            <a:r>
              <a:rPr lang="en-US" altLang="ko-KR" dirty="0" smtClean="0">
                <a:latin typeface="+mj-ea"/>
                <a:ea typeface="+mj-ea"/>
              </a:rPr>
              <a:t>1. </a:t>
            </a:r>
            <a:r>
              <a:rPr lang="ko-KR" altLang="en-US" dirty="0" err="1" smtClean="0">
                <a:latin typeface="+mj-ea"/>
                <a:ea typeface="+mj-ea"/>
              </a:rPr>
              <a:t>학번순</a:t>
            </a:r>
            <a:r>
              <a:rPr lang="ko-KR" altLang="en-US" dirty="0" smtClean="0">
                <a:latin typeface="+mj-ea"/>
                <a:ea typeface="+mj-ea"/>
              </a:rPr>
              <a:t> 출력</a:t>
            </a:r>
            <a:r>
              <a:rPr lang="en-US" altLang="ko-KR" dirty="0" smtClean="0">
                <a:latin typeface="+mj-ea"/>
                <a:ea typeface="+mj-ea"/>
              </a:rPr>
              <a:t> 2. </a:t>
            </a:r>
            <a:r>
              <a:rPr lang="ko-KR" altLang="en-US" dirty="0" smtClean="0">
                <a:latin typeface="+mj-ea"/>
                <a:ea typeface="+mj-ea"/>
              </a:rPr>
              <a:t>이름순 출력 </a:t>
            </a:r>
            <a:r>
              <a:rPr lang="en-US" altLang="ko-KR" dirty="0" smtClean="0">
                <a:latin typeface="+mj-ea"/>
                <a:ea typeface="+mj-ea"/>
              </a:rPr>
              <a:t>3.</a:t>
            </a:r>
            <a:r>
              <a:rPr lang="ko-KR" altLang="en-US" dirty="0" smtClean="0">
                <a:latin typeface="+mj-ea"/>
                <a:ea typeface="+mj-ea"/>
              </a:rPr>
              <a:t>성적순 출력 </a:t>
            </a:r>
            <a:r>
              <a:rPr lang="en-US" altLang="ko-KR" dirty="0" smtClean="0">
                <a:latin typeface="+mj-ea"/>
                <a:ea typeface="+mj-ea"/>
              </a:rPr>
              <a:t>4.</a:t>
            </a:r>
            <a:r>
              <a:rPr lang="ko-KR" altLang="en-US" dirty="0" smtClean="0">
                <a:latin typeface="+mj-ea"/>
                <a:ea typeface="+mj-ea"/>
              </a:rPr>
              <a:t> 검색결과출력이다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343285" y="392103"/>
            <a:ext cx="8229600" cy="92211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/>
              <a:t>8</a:t>
            </a:r>
            <a:r>
              <a:rPr lang="en-US" altLang="ko-KR" dirty="0" smtClean="0"/>
              <a:t>) </a:t>
            </a:r>
            <a:r>
              <a:rPr lang="ko-KR" altLang="en-US" dirty="0"/>
              <a:t>프로그래밍 문제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74" y="3002175"/>
            <a:ext cx="2380780" cy="20621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struct</a:t>
            </a:r>
            <a:r>
              <a:rPr lang="en-US" altLang="ko-KR" sz="1600" dirty="0" smtClean="0"/>
              <a:t> student  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int id;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string name;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int year;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int </a:t>
            </a:r>
            <a:r>
              <a:rPr lang="en-US" altLang="ko-KR" sz="1600" dirty="0" err="1" smtClean="0"/>
              <a:t>subject</a:t>
            </a:r>
            <a:r>
              <a:rPr lang="en-US" altLang="ko-KR" sz="1600" dirty="0" err="1"/>
              <a:t>N</a:t>
            </a:r>
            <a:r>
              <a:rPr lang="en-US" altLang="ko-KR" sz="1600" dirty="0" err="1" smtClean="0"/>
              <a:t>um</a:t>
            </a:r>
            <a:r>
              <a:rPr lang="en-US" altLang="ko-KR" sz="1600" dirty="0"/>
              <a:t>;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double </a:t>
            </a:r>
            <a:r>
              <a:rPr lang="en-US" altLang="ko-KR" sz="1600" dirty="0" err="1" smtClean="0"/>
              <a:t>subjectScore</a:t>
            </a:r>
            <a:r>
              <a:rPr lang="en-US" altLang="ko-KR" sz="1600" dirty="0" smtClean="0"/>
              <a:t>[5];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double </a:t>
            </a:r>
            <a:r>
              <a:rPr lang="en-US" altLang="ko-KR" sz="1600" dirty="0" err="1" smtClean="0"/>
              <a:t>subjectSum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}  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67944" y="3233008"/>
            <a:ext cx="446449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400" dirty="0" smtClean="0"/>
              <a:t>학생수는 입력으로 받는다</a:t>
            </a:r>
            <a:r>
              <a:rPr lang="en-US" altLang="ko-KR" sz="14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400" dirty="0" smtClean="0"/>
              <a:t>이름과 학년은 입력으로 받고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번부터 차례로 부여한다</a:t>
            </a:r>
            <a:r>
              <a:rPr lang="en-US" altLang="ko-KR" sz="14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400" dirty="0" smtClean="0"/>
              <a:t>과목수는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과목으로 지정한다</a:t>
            </a:r>
            <a:r>
              <a:rPr lang="en-US" altLang="ko-KR" sz="14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400" dirty="0" smtClean="0"/>
              <a:t>과목 성적은 </a:t>
            </a:r>
            <a:r>
              <a:rPr lang="en-US" altLang="ko-KR" sz="1400" dirty="0" smtClean="0"/>
              <a:t>0~100</a:t>
            </a:r>
            <a:r>
              <a:rPr lang="ko-KR" altLang="en-US" sz="1400" dirty="0" smtClean="0"/>
              <a:t>사이의 점수를 </a:t>
            </a:r>
            <a:r>
              <a:rPr lang="ko-KR" altLang="en-US" sz="1400" dirty="0" err="1" smtClean="0"/>
              <a:t>랜덤하게</a:t>
            </a:r>
            <a:r>
              <a:rPr lang="ko-KR" altLang="en-US" sz="1400" dirty="0" smtClean="0"/>
              <a:t> 생성한다</a:t>
            </a:r>
            <a:r>
              <a:rPr lang="en-US" altLang="ko-KR" sz="14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ko-KR" altLang="en-US" sz="140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0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323528" y="1556792"/>
            <a:ext cx="8418112" cy="473896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dirty="0">
                <a:latin typeface="+mj-ea"/>
              </a:rPr>
              <a:t>학생 정보를 생성하여 사용자가 선택한 작업을 수행할 수 있는 성적 처리 </a:t>
            </a:r>
            <a:r>
              <a:rPr lang="ko-KR" altLang="en-US" dirty="0" smtClean="0">
                <a:latin typeface="+mj-ea"/>
              </a:rPr>
              <a:t>프로그램을 </a:t>
            </a:r>
            <a:r>
              <a:rPr lang="ko-KR" altLang="en-US" dirty="0" smtClean="0">
                <a:latin typeface="+mj-ea"/>
                <a:ea typeface="+mj-ea"/>
              </a:rPr>
              <a:t>작성하시오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dirty="0" smtClean="0">
                <a:latin typeface="+mj-ea"/>
                <a:ea typeface="+mj-ea"/>
              </a:rPr>
              <a:t>헤더 파일 내용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 err="1" smtClean="0">
                <a:latin typeface="+mj-ea"/>
                <a:ea typeface="+mj-ea"/>
              </a:rPr>
              <a:t>student.h</a:t>
            </a:r>
            <a:r>
              <a:rPr lang="en-US" altLang="ko-KR" dirty="0" smtClean="0">
                <a:latin typeface="+mj-ea"/>
                <a:ea typeface="+mj-ea"/>
              </a:rPr>
              <a:t> )</a:t>
            </a: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 smtClean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 smtClean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 smtClean="0">
              <a:latin typeface="+mj-ea"/>
              <a:ea typeface="+mj-ea"/>
            </a:endParaRPr>
          </a:p>
          <a:p>
            <a:pPr lvl="1"/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343285" y="392103"/>
            <a:ext cx="8229600" cy="92211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(8) </a:t>
            </a:r>
            <a:r>
              <a:rPr lang="ko-KR" altLang="en-US" dirty="0"/>
              <a:t>프로그래밍 문제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1640" y="2852936"/>
            <a:ext cx="2105063" cy="31085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#include &lt;string&gt;</a:t>
            </a:r>
          </a:p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ctime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iomanip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struct</a:t>
            </a:r>
            <a:r>
              <a:rPr lang="en-US" altLang="ko-KR" sz="1400" dirty="0"/>
              <a:t> student {</a:t>
            </a:r>
          </a:p>
          <a:p>
            <a:r>
              <a:rPr lang="en-US" altLang="ko-KR" sz="1400" dirty="0"/>
              <a:t>    int id;</a:t>
            </a:r>
          </a:p>
          <a:p>
            <a:r>
              <a:rPr lang="en-US" altLang="ko-KR" sz="1400" dirty="0"/>
              <a:t>     string name;</a:t>
            </a:r>
          </a:p>
          <a:p>
            <a:r>
              <a:rPr lang="en-US" altLang="ko-KR" sz="1400" dirty="0"/>
              <a:t>     int year;</a:t>
            </a:r>
          </a:p>
          <a:p>
            <a:r>
              <a:rPr lang="en-US" altLang="ko-KR" sz="1400" dirty="0"/>
              <a:t>     int </a:t>
            </a:r>
            <a:r>
              <a:rPr lang="en-US" altLang="ko-KR" sz="1400" dirty="0" err="1"/>
              <a:t>subjectNum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 double </a:t>
            </a:r>
            <a:r>
              <a:rPr lang="en-US" altLang="ko-KR" sz="1400" dirty="0" err="1"/>
              <a:t>subjectScore</a:t>
            </a:r>
            <a:r>
              <a:rPr lang="en-US" altLang="ko-KR" sz="1400" dirty="0"/>
              <a:t>[5</a:t>
            </a:r>
            <a:r>
              <a:rPr lang="en-US" altLang="ko-KR" sz="1400" dirty="0" smtClean="0"/>
              <a:t>];</a:t>
            </a:r>
          </a:p>
          <a:p>
            <a:r>
              <a:rPr lang="en-US" altLang="ko-KR" sz="1400" dirty="0" smtClean="0"/>
              <a:t>     double </a:t>
            </a:r>
            <a:r>
              <a:rPr lang="en-US" altLang="ko-KR" sz="1400" dirty="0" err="1"/>
              <a:t>subjectSum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r>
              <a:rPr lang="en-US" altLang="ko-KR" sz="1400" dirty="0"/>
              <a:t>}  </a:t>
            </a:r>
            <a:r>
              <a:rPr lang="en-US" altLang="ko-KR" sz="1400" dirty="0" smtClean="0"/>
              <a:t>;</a:t>
            </a:r>
            <a:endParaRPr lang="en-US" altLang="ko-K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851920" y="2924944"/>
            <a:ext cx="4908203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void </a:t>
            </a:r>
            <a:r>
              <a:rPr lang="en-US" altLang="ko-KR" sz="1400" dirty="0" err="1"/>
              <a:t>printMenu</a:t>
            </a:r>
            <a:r>
              <a:rPr lang="en-US" altLang="ko-KR" sz="1400" dirty="0"/>
              <a:t>(void);</a:t>
            </a:r>
          </a:p>
          <a:p>
            <a:r>
              <a:rPr lang="en-US" altLang="ko-KR" sz="1400" dirty="0"/>
              <a:t>void </a:t>
            </a:r>
            <a:r>
              <a:rPr lang="en-US" altLang="ko-KR" sz="1400" dirty="0" err="1"/>
              <a:t>printStudentById</a:t>
            </a:r>
            <a:r>
              <a:rPr lang="en-US" altLang="ko-KR" sz="1400" dirty="0"/>
              <a:t>( 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student *</a:t>
            </a:r>
            <a:r>
              <a:rPr lang="en-US" altLang="ko-KR" sz="1400" dirty="0" err="1"/>
              <a:t>myclass</a:t>
            </a:r>
            <a:r>
              <a:rPr lang="en-US" altLang="ko-KR" sz="1400" dirty="0"/>
              <a:t>, int n );</a:t>
            </a:r>
          </a:p>
          <a:p>
            <a:r>
              <a:rPr lang="en-US" altLang="ko-KR" sz="1400" dirty="0"/>
              <a:t>void </a:t>
            </a:r>
            <a:r>
              <a:rPr lang="en-US" altLang="ko-KR" sz="1400" dirty="0" err="1"/>
              <a:t>printStudentByName</a:t>
            </a:r>
            <a:r>
              <a:rPr lang="en-US" altLang="ko-KR" sz="1400" dirty="0"/>
              <a:t>( 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student *</a:t>
            </a:r>
            <a:r>
              <a:rPr lang="en-US" altLang="ko-KR" sz="1400" dirty="0" err="1"/>
              <a:t>myclass</a:t>
            </a:r>
            <a:r>
              <a:rPr lang="en-US" altLang="ko-KR" sz="1400" dirty="0"/>
              <a:t>, int n );</a:t>
            </a:r>
          </a:p>
          <a:p>
            <a:r>
              <a:rPr lang="en-US" altLang="ko-KR" sz="1400" dirty="0"/>
              <a:t>void </a:t>
            </a:r>
            <a:r>
              <a:rPr lang="en-US" altLang="ko-KR" sz="1400" dirty="0" err="1"/>
              <a:t>printStudentByScore</a:t>
            </a:r>
            <a:r>
              <a:rPr lang="en-US" altLang="ko-KR" sz="1400" dirty="0"/>
              <a:t>( 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student *</a:t>
            </a:r>
            <a:r>
              <a:rPr lang="en-US" altLang="ko-KR" sz="1400" dirty="0" err="1"/>
              <a:t>myclass</a:t>
            </a:r>
            <a:r>
              <a:rPr lang="en-US" altLang="ko-KR" sz="1400" dirty="0"/>
              <a:t>, int n );</a:t>
            </a:r>
          </a:p>
          <a:p>
            <a:r>
              <a:rPr lang="en-US" altLang="ko-KR" sz="1400" dirty="0"/>
              <a:t>void </a:t>
            </a:r>
            <a:r>
              <a:rPr lang="en-US" altLang="ko-KR" sz="1400" dirty="0" err="1"/>
              <a:t>inputStudentInfo</a:t>
            </a:r>
            <a:r>
              <a:rPr lang="en-US" altLang="ko-KR" sz="1400" dirty="0"/>
              <a:t>(student *</a:t>
            </a:r>
            <a:r>
              <a:rPr lang="en-US" altLang="ko-KR" sz="1400" dirty="0" err="1"/>
              <a:t>myclass</a:t>
            </a:r>
            <a:r>
              <a:rPr lang="en-US" altLang="ko-KR" sz="1400" dirty="0"/>
              <a:t>, int n );</a:t>
            </a:r>
          </a:p>
          <a:p>
            <a:r>
              <a:rPr lang="en-US" altLang="ko-KR" sz="1400" dirty="0"/>
              <a:t>int </a:t>
            </a: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searchStudentByName</a:t>
            </a:r>
            <a:r>
              <a:rPr lang="en-US" altLang="ko-KR" sz="1400" dirty="0"/>
              <a:t>( 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student *</a:t>
            </a:r>
            <a:r>
              <a:rPr lang="en-US" altLang="ko-KR" sz="1400" dirty="0" err="1"/>
              <a:t>myclass</a:t>
            </a:r>
            <a:r>
              <a:rPr lang="en-US" altLang="ko-KR" sz="1400" dirty="0"/>
              <a:t>, string name ); </a:t>
            </a:r>
          </a:p>
          <a:p>
            <a:r>
              <a:rPr lang="en-US" altLang="ko-KR" sz="1400" dirty="0"/>
              <a:t>int </a:t>
            </a: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searchStudentByOrder</a:t>
            </a:r>
            <a:r>
              <a:rPr lang="en-US" altLang="ko-KR" sz="1400" dirty="0"/>
              <a:t>( 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student *</a:t>
            </a:r>
            <a:r>
              <a:rPr lang="en-US" altLang="ko-KR" sz="1400" dirty="0" err="1"/>
              <a:t>myclass</a:t>
            </a:r>
            <a:r>
              <a:rPr lang="en-US" altLang="ko-KR" sz="1400" dirty="0"/>
              <a:t>, int  ); </a:t>
            </a:r>
          </a:p>
          <a:p>
            <a:r>
              <a:rPr lang="en-US" altLang="ko-KR" sz="1400" dirty="0"/>
              <a:t>void </a:t>
            </a:r>
            <a:r>
              <a:rPr lang="en-US" altLang="ko-KR" sz="1400" dirty="0" err="1"/>
              <a:t>printStudentByIndex</a:t>
            </a:r>
            <a:r>
              <a:rPr lang="en-US" altLang="ko-KR" sz="1400" dirty="0"/>
              <a:t>( int index );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1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323528" y="1556792"/>
            <a:ext cx="8418112" cy="473896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dirty="0">
                <a:latin typeface="+mj-ea"/>
              </a:rPr>
              <a:t>학생 정보를 생성하여 사용자가 선택한 작업을 수행할 수 있는 성적 처리 </a:t>
            </a:r>
            <a:r>
              <a:rPr lang="ko-KR" altLang="en-US" dirty="0" smtClean="0">
                <a:latin typeface="+mj-ea"/>
              </a:rPr>
              <a:t>프로그램을 </a:t>
            </a:r>
            <a:r>
              <a:rPr lang="ko-KR" altLang="en-US" dirty="0" smtClean="0">
                <a:latin typeface="+mj-ea"/>
                <a:ea typeface="+mj-ea"/>
              </a:rPr>
              <a:t>작성하시오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dirty="0" smtClean="0">
                <a:latin typeface="+mj-ea"/>
                <a:ea typeface="+mj-ea"/>
              </a:rPr>
              <a:t>메인 함수 구조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 smtClean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 smtClean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 smtClean="0">
              <a:latin typeface="+mj-ea"/>
              <a:ea typeface="+mj-ea"/>
            </a:endParaRPr>
          </a:p>
          <a:p>
            <a:pPr lvl="1"/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343285" y="392103"/>
            <a:ext cx="8229600" cy="92211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/>
              <a:t>8</a:t>
            </a:r>
            <a:r>
              <a:rPr lang="en-US" altLang="ko-KR" dirty="0" smtClean="0"/>
              <a:t>) </a:t>
            </a:r>
            <a:r>
              <a:rPr lang="ko-KR" altLang="en-US" dirty="0"/>
              <a:t>프로그래밍 문제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2852936"/>
            <a:ext cx="3598486" cy="30469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 int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	int </a:t>
            </a:r>
            <a:r>
              <a:rPr lang="en-US" altLang="ko-KR" sz="1600" dirty="0" err="1"/>
              <a:t>n,select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	bool flag=true;</a:t>
            </a:r>
          </a:p>
          <a:p>
            <a:r>
              <a:rPr lang="en-US" altLang="ko-KR" sz="1600" dirty="0"/>
              <a:t>	student *</a:t>
            </a:r>
            <a:r>
              <a:rPr lang="en-US" altLang="ko-KR" sz="1600" dirty="0" err="1"/>
              <a:t>myclass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	string name;</a:t>
            </a:r>
          </a:p>
          <a:p>
            <a:r>
              <a:rPr lang="en-US" altLang="ko-KR" sz="1600" dirty="0"/>
              <a:t>	int index;</a:t>
            </a:r>
          </a:p>
          <a:p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</a:t>
            </a:r>
            <a:r>
              <a:rPr lang="ko-KR" altLang="en-US" sz="1600" dirty="0"/>
              <a:t>학생수 입력</a:t>
            </a:r>
            <a:r>
              <a:rPr lang="en-US" altLang="ko-KR" sz="1600" dirty="0"/>
              <a:t>:";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cin</a:t>
            </a:r>
            <a:r>
              <a:rPr lang="en-US" altLang="ko-KR" sz="1600" dirty="0"/>
              <a:t> &gt;&gt; n;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myclass</a:t>
            </a:r>
            <a:r>
              <a:rPr lang="en-US" altLang="ko-KR" sz="1600" dirty="0"/>
              <a:t> =new </a:t>
            </a:r>
            <a:r>
              <a:rPr lang="en-US" altLang="ko-KR" sz="1600" dirty="0" err="1"/>
              <a:t>struct</a:t>
            </a:r>
            <a:r>
              <a:rPr lang="en-US" altLang="ko-KR" sz="1600" dirty="0"/>
              <a:t> student[n];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inputStudentInfo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myclass</a:t>
            </a:r>
            <a:r>
              <a:rPr lang="en-US" altLang="ko-KR" sz="1600" dirty="0"/>
              <a:t>, n );</a:t>
            </a:r>
            <a:endParaRPr lang="en-US" altLang="ko-KR" sz="1600" dirty="0" smtClean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6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323528" y="1556792"/>
            <a:ext cx="8418112" cy="47389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dirty="0" smtClean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 smtClean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 smtClean="0">
              <a:latin typeface="+mj-ea"/>
              <a:ea typeface="+mj-ea"/>
            </a:endParaRPr>
          </a:p>
          <a:p>
            <a:pPr lvl="1"/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343285" y="392103"/>
            <a:ext cx="8229600" cy="92211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/>
              <a:t>8</a:t>
            </a:r>
            <a:r>
              <a:rPr lang="en-US" altLang="ko-KR" dirty="0" smtClean="0"/>
              <a:t>) </a:t>
            </a:r>
            <a:r>
              <a:rPr lang="ko-KR" altLang="en-US" dirty="0"/>
              <a:t>프로그래밍 문제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8207" y="1268760"/>
            <a:ext cx="7066358" cy="5078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while ( flag </a:t>
            </a:r>
            <a:r>
              <a:rPr lang="en-US" altLang="ko-KR" sz="1200" dirty="0" smtClean="0"/>
              <a:t>)</a:t>
            </a:r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printMenu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 &gt;&gt; select ;</a:t>
            </a:r>
          </a:p>
          <a:p>
            <a:r>
              <a:rPr lang="en-US" altLang="ko-KR" sz="1200" dirty="0"/>
              <a:t>		switch(select</a:t>
            </a:r>
            <a:r>
              <a:rPr lang="en-US" altLang="ko-KR" sz="1200" dirty="0" smtClean="0"/>
              <a:t>)</a:t>
            </a:r>
            <a:r>
              <a:rPr lang="en-US" altLang="ko-KR" sz="1200" dirty="0"/>
              <a:t>		{</a:t>
            </a:r>
          </a:p>
          <a:p>
            <a:r>
              <a:rPr lang="en-US" altLang="ko-KR" sz="1200" dirty="0"/>
              <a:t>			case 1: </a:t>
            </a:r>
            <a:r>
              <a:rPr lang="en-US" altLang="ko-KR" sz="1200" dirty="0" err="1"/>
              <a:t>printStudentById</a:t>
            </a:r>
            <a:r>
              <a:rPr lang="en-US" altLang="ko-KR" sz="1200" dirty="0"/>
              <a:t>( </a:t>
            </a:r>
            <a:r>
              <a:rPr lang="en-US" altLang="ko-KR" sz="1200" dirty="0" err="1"/>
              <a:t>myclass</a:t>
            </a:r>
            <a:r>
              <a:rPr lang="en-US" altLang="ko-KR" sz="1200" dirty="0"/>
              <a:t>, n);	</a:t>
            </a:r>
            <a:r>
              <a:rPr lang="en-US" altLang="ko-KR" sz="1200" dirty="0" smtClean="0"/>
              <a:t>break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		case 2: </a:t>
            </a:r>
            <a:r>
              <a:rPr lang="en-US" altLang="ko-KR" sz="1200" dirty="0" err="1"/>
              <a:t>printStudentByName</a:t>
            </a:r>
            <a:r>
              <a:rPr lang="en-US" altLang="ko-KR" sz="1200" dirty="0"/>
              <a:t>( </a:t>
            </a:r>
            <a:r>
              <a:rPr lang="en-US" altLang="ko-KR" sz="1200" dirty="0" err="1"/>
              <a:t>myclass</a:t>
            </a:r>
            <a:r>
              <a:rPr lang="en-US" altLang="ko-KR" sz="1200" dirty="0"/>
              <a:t>, n); 	break;</a:t>
            </a:r>
          </a:p>
          <a:p>
            <a:r>
              <a:rPr lang="en-US" altLang="ko-KR" sz="1200" dirty="0"/>
              <a:t>			case 3: </a:t>
            </a:r>
            <a:r>
              <a:rPr lang="en-US" altLang="ko-KR" sz="1200" dirty="0" err="1"/>
              <a:t>printStudentByScore</a:t>
            </a:r>
            <a:r>
              <a:rPr lang="en-US" altLang="ko-KR" sz="1200" dirty="0"/>
              <a:t>( </a:t>
            </a:r>
            <a:r>
              <a:rPr lang="en-US" altLang="ko-KR" sz="1200" dirty="0" err="1"/>
              <a:t>myclass,n</a:t>
            </a:r>
            <a:r>
              <a:rPr lang="en-US" altLang="ko-KR" sz="1200" dirty="0"/>
              <a:t> );	break;</a:t>
            </a:r>
          </a:p>
          <a:p>
            <a:r>
              <a:rPr lang="en-US" altLang="ko-KR" sz="1200" dirty="0"/>
              <a:t>			case 4: </a:t>
            </a:r>
          </a:p>
          <a:p>
            <a:r>
              <a:rPr lang="en-US" altLang="ko-KR" sz="1200" dirty="0"/>
              <a:t>		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검색할 이름 입력</a:t>
            </a:r>
            <a:r>
              <a:rPr lang="en-US" altLang="ko-KR" sz="1200" dirty="0"/>
              <a:t>: "; </a:t>
            </a:r>
          </a:p>
          <a:p>
            <a:r>
              <a:rPr lang="en-US" altLang="ko-KR" sz="1200" dirty="0"/>
              <a:t>				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 &gt;&gt; name;</a:t>
            </a:r>
          </a:p>
          <a:p>
            <a:r>
              <a:rPr lang="en-US" altLang="ko-KR" sz="1200" dirty="0"/>
              <a:t>				index = </a:t>
            </a:r>
            <a:r>
              <a:rPr lang="en-US" altLang="ko-KR" sz="1200" dirty="0" err="1"/>
              <a:t>searchStudentByName</a:t>
            </a:r>
            <a:r>
              <a:rPr lang="en-US" altLang="ko-KR" sz="1200" dirty="0"/>
              <a:t>( </a:t>
            </a:r>
            <a:r>
              <a:rPr lang="en-US" altLang="ko-KR" sz="1200" dirty="0" err="1"/>
              <a:t>myclass</a:t>
            </a:r>
            <a:r>
              <a:rPr lang="en-US" altLang="ko-KR" sz="1200" dirty="0"/>
              <a:t>, name ); </a:t>
            </a:r>
          </a:p>
          <a:p>
            <a:r>
              <a:rPr lang="en-US" altLang="ko-KR" sz="1200" dirty="0"/>
              <a:t>				</a:t>
            </a:r>
            <a:r>
              <a:rPr lang="en-US" altLang="ko-KR" sz="1200" dirty="0" err="1"/>
              <a:t>printStudentByIndex</a:t>
            </a:r>
            <a:r>
              <a:rPr lang="en-US" altLang="ko-KR" sz="1200" dirty="0"/>
              <a:t>( index );</a:t>
            </a:r>
          </a:p>
          <a:p>
            <a:r>
              <a:rPr lang="en-US" altLang="ko-KR" sz="1200" dirty="0"/>
              <a:t>				break;</a:t>
            </a:r>
          </a:p>
          <a:p>
            <a:r>
              <a:rPr lang="en-US" altLang="ko-KR" sz="1200" dirty="0"/>
              <a:t>			case 5: </a:t>
            </a:r>
          </a:p>
          <a:p>
            <a:r>
              <a:rPr lang="en-US" altLang="ko-KR" sz="1200" dirty="0"/>
              <a:t>				int order;</a:t>
            </a:r>
          </a:p>
          <a:p>
            <a:r>
              <a:rPr lang="en-US" altLang="ko-KR" sz="1200" dirty="0"/>
              <a:t>		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검색할 순위 입력</a:t>
            </a:r>
            <a:r>
              <a:rPr lang="en-US" altLang="ko-KR" sz="1200" dirty="0"/>
              <a:t>: "; </a:t>
            </a:r>
          </a:p>
          <a:p>
            <a:r>
              <a:rPr lang="en-US" altLang="ko-KR" sz="1200" dirty="0"/>
              <a:t>				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 &gt;&gt; order;</a:t>
            </a:r>
          </a:p>
          <a:p>
            <a:r>
              <a:rPr lang="en-US" altLang="ko-KR" sz="1200" dirty="0"/>
              <a:t>				index = </a:t>
            </a:r>
            <a:r>
              <a:rPr lang="en-US" altLang="ko-KR" sz="1200" dirty="0" err="1"/>
              <a:t>searchStudentByOrder</a:t>
            </a:r>
            <a:r>
              <a:rPr lang="en-US" altLang="ko-KR" sz="1200" dirty="0"/>
              <a:t>( </a:t>
            </a:r>
            <a:r>
              <a:rPr lang="en-US" altLang="ko-KR" sz="1200" dirty="0" err="1"/>
              <a:t>myclass</a:t>
            </a:r>
            <a:r>
              <a:rPr lang="en-US" altLang="ko-KR" sz="1200" dirty="0"/>
              <a:t>, order ); </a:t>
            </a:r>
          </a:p>
          <a:p>
            <a:r>
              <a:rPr lang="en-US" altLang="ko-KR" sz="1200" dirty="0"/>
              <a:t>				</a:t>
            </a:r>
            <a:r>
              <a:rPr lang="en-US" altLang="ko-KR" sz="1200" dirty="0" err="1"/>
              <a:t>printStudentByIndex</a:t>
            </a:r>
            <a:r>
              <a:rPr lang="en-US" altLang="ko-KR" sz="1200" dirty="0"/>
              <a:t>( index );</a:t>
            </a:r>
          </a:p>
          <a:p>
            <a:r>
              <a:rPr lang="en-US" altLang="ko-KR" sz="1200" dirty="0"/>
              <a:t>				break;</a:t>
            </a:r>
          </a:p>
          <a:p>
            <a:r>
              <a:rPr lang="en-US" altLang="ko-KR" sz="1200" dirty="0"/>
              <a:t>			case 6: flag = false;	break;</a:t>
            </a:r>
          </a:p>
          <a:p>
            <a:r>
              <a:rPr lang="en-US" altLang="ko-KR" sz="1200" dirty="0"/>
              <a:t>			default: 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"1~6</a:t>
            </a:r>
            <a:r>
              <a:rPr lang="ko-KR" altLang="en-US" sz="1200" dirty="0"/>
              <a:t>사이의 정수 값을 입력하시오</a:t>
            </a:r>
            <a:r>
              <a:rPr lang="en-US" altLang="ko-KR" sz="1200" dirty="0"/>
              <a:t>.\n"; break;</a:t>
            </a:r>
          </a:p>
          <a:p>
            <a:r>
              <a:rPr lang="en-US" altLang="ko-KR" sz="1200" dirty="0"/>
              <a:t>		}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delete[] </a:t>
            </a:r>
            <a:r>
              <a:rPr lang="en-US" altLang="ko-KR" sz="1200" dirty="0" err="1"/>
              <a:t>myclass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return 0;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2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323528" y="1556792"/>
            <a:ext cx="8418112" cy="47389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dirty="0" smtClean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 smtClean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 smtClean="0">
              <a:latin typeface="+mj-ea"/>
              <a:ea typeface="+mj-ea"/>
            </a:endParaRPr>
          </a:p>
          <a:p>
            <a:pPr lvl="1"/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343285" y="392103"/>
            <a:ext cx="8229600" cy="92211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/>
              <a:t>8</a:t>
            </a:r>
            <a:r>
              <a:rPr lang="en-US" altLang="ko-KR" dirty="0" smtClean="0"/>
              <a:t>) </a:t>
            </a:r>
            <a:r>
              <a:rPr lang="ko-KR" altLang="en-US" dirty="0"/>
              <a:t>프로그래밍 문제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28800"/>
            <a:ext cx="4749164" cy="460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3608" y="1540868"/>
            <a:ext cx="1172116" cy="369332"/>
          </a:xfrm>
          <a:prstGeom prst="rect">
            <a:avLst/>
          </a:prstGeom>
          <a:solidFill>
            <a:srgbClr val="006600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수행 결과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5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323528" y="1628800"/>
            <a:ext cx="8640960" cy="466695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 err="1" smtClean="0">
                <a:latin typeface="+mj-ea"/>
                <a:ea typeface="+mj-ea"/>
              </a:rPr>
              <a:t>열거형이란</a:t>
            </a:r>
            <a:r>
              <a:rPr lang="ko-KR" altLang="en-US" sz="2000" dirty="0" smtClean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변수가 가질 수 있는 값들을 미리 열거해놓은 </a:t>
            </a:r>
            <a:r>
              <a:rPr lang="ko-KR" altLang="en-US" sz="2000" dirty="0" smtClean="0">
                <a:latin typeface="+mj-ea"/>
                <a:ea typeface="+mj-ea"/>
              </a:rPr>
              <a:t>사용자 정의 </a:t>
            </a:r>
            <a:r>
              <a:rPr lang="ko-KR" altLang="en-US" sz="2000" dirty="0" err="1" smtClean="0">
                <a:latin typeface="+mj-ea"/>
                <a:ea typeface="+mj-ea"/>
              </a:rPr>
              <a:t>자료형이다</a:t>
            </a:r>
            <a:r>
              <a:rPr lang="en-US" altLang="ko-KR" sz="2000" dirty="0" smtClean="0">
                <a:latin typeface="+mj-ea"/>
                <a:ea typeface="+mj-ea"/>
              </a:rPr>
              <a:t>.</a:t>
            </a:r>
          </a:p>
          <a:p>
            <a:r>
              <a:rPr lang="ko-KR" altLang="en-US" sz="2000" dirty="0" smtClean="0">
                <a:latin typeface="+mj-ea"/>
                <a:ea typeface="+mj-ea"/>
              </a:rPr>
              <a:t>따라서</a:t>
            </a:r>
            <a:r>
              <a:rPr lang="en-US" altLang="ko-KR" sz="2000" dirty="0" smtClean="0">
                <a:latin typeface="+mj-ea"/>
                <a:ea typeface="+mj-ea"/>
              </a:rPr>
              <a:t>,</a:t>
            </a:r>
            <a:r>
              <a:rPr lang="ko-KR" altLang="en-US" sz="2000" dirty="0" smtClean="0">
                <a:latin typeface="+mj-ea"/>
                <a:ea typeface="+mj-ea"/>
              </a:rPr>
              <a:t> </a:t>
            </a:r>
            <a:r>
              <a:rPr lang="ko-KR" altLang="en-US" sz="2000" dirty="0" err="1" smtClean="0">
                <a:latin typeface="+mj-ea"/>
                <a:ea typeface="+mj-ea"/>
              </a:rPr>
              <a:t>열거형</a:t>
            </a:r>
            <a:r>
              <a:rPr lang="ko-KR" altLang="en-US" sz="2000" dirty="0" smtClean="0">
                <a:latin typeface="+mj-ea"/>
                <a:ea typeface="+mj-ea"/>
              </a:rPr>
              <a:t> 변수는 가질 수 있는 값이 이미 정해져 있다</a:t>
            </a:r>
            <a:r>
              <a:rPr lang="en-US" altLang="ko-KR" sz="2000" dirty="0" smtClean="0">
                <a:latin typeface="+mj-ea"/>
                <a:ea typeface="+mj-ea"/>
              </a:rPr>
              <a:t>.</a:t>
            </a:r>
            <a:endParaRPr lang="ko-KR" altLang="en-US" sz="2000" dirty="0">
              <a:latin typeface="+mj-ea"/>
              <a:ea typeface="+mj-ea"/>
            </a:endParaRPr>
          </a:p>
          <a:p>
            <a:r>
              <a:rPr lang="ko-KR" altLang="en-US" sz="2000" dirty="0" smtClean="0">
                <a:latin typeface="+mj-ea"/>
                <a:ea typeface="+mj-ea"/>
              </a:rPr>
              <a:t>요일을 저장하는 변수는 </a:t>
            </a:r>
            <a:r>
              <a:rPr lang="en-US" altLang="ko-KR" sz="2000" dirty="0" smtClean="0">
                <a:latin typeface="+mj-ea"/>
                <a:ea typeface="+mj-ea"/>
              </a:rPr>
              <a:t>{ </a:t>
            </a:r>
            <a:r>
              <a:rPr lang="ko-KR" altLang="en-US" sz="2000" dirty="0">
                <a:latin typeface="+mj-ea"/>
                <a:ea typeface="+mj-ea"/>
              </a:rPr>
              <a:t>일요일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월요일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화요일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수요일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목요일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금요일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토요일 </a:t>
            </a:r>
            <a:r>
              <a:rPr lang="en-US" altLang="ko-KR" sz="2000" dirty="0">
                <a:latin typeface="+mj-ea"/>
                <a:ea typeface="+mj-ea"/>
              </a:rPr>
              <a:t>} </a:t>
            </a:r>
            <a:r>
              <a:rPr lang="ko-KR" altLang="en-US" sz="2000" dirty="0">
                <a:latin typeface="+mj-ea"/>
                <a:ea typeface="+mj-ea"/>
              </a:rPr>
              <a:t>중의 하나의 값만 가질 수 </a:t>
            </a:r>
            <a:r>
              <a:rPr lang="ko-KR" altLang="en-US" sz="2000" dirty="0" smtClean="0">
                <a:latin typeface="+mj-ea"/>
                <a:ea typeface="+mj-ea"/>
              </a:rPr>
              <a:t>있으므로 다음과 같은 </a:t>
            </a:r>
            <a:r>
              <a:rPr lang="ko-KR" altLang="en-US" sz="2000" dirty="0" err="1" smtClean="0">
                <a:latin typeface="+mj-ea"/>
                <a:ea typeface="+mj-ea"/>
              </a:rPr>
              <a:t>열거형을</a:t>
            </a:r>
            <a:r>
              <a:rPr lang="ko-KR" altLang="en-US" sz="2000" dirty="0" smtClean="0">
                <a:latin typeface="+mj-ea"/>
                <a:ea typeface="+mj-ea"/>
              </a:rPr>
              <a:t> 정의할 수 있다</a:t>
            </a:r>
            <a:r>
              <a:rPr lang="en-US" altLang="ko-KR" sz="2000" dirty="0" smtClean="0">
                <a:latin typeface="+mj-ea"/>
                <a:ea typeface="+mj-ea"/>
              </a:rPr>
              <a:t>.</a:t>
            </a:r>
          </a:p>
          <a:p>
            <a:endParaRPr lang="en-US" altLang="ko-KR" sz="2000" dirty="0">
              <a:latin typeface="+mj-ea"/>
              <a:ea typeface="+mj-ea"/>
            </a:endParaRPr>
          </a:p>
          <a:p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ko-KR" altLang="en-US" sz="1800" dirty="0" err="1" smtClean="0">
                <a:latin typeface="+mj-ea"/>
                <a:ea typeface="+mj-ea"/>
              </a:rPr>
              <a:t>열거형</a:t>
            </a:r>
            <a:r>
              <a:rPr lang="ko-KR" altLang="en-US" sz="1800" dirty="0" smtClean="0">
                <a:latin typeface="+mj-ea"/>
                <a:ea typeface="+mj-ea"/>
              </a:rPr>
              <a:t> </a:t>
            </a:r>
            <a:r>
              <a:rPr lang="en-US" altLang="ko-KR" sz="1800" dirty="0" smtClean="0">
                <a:latin typeface="+mj-ea"/>
                <a:ea typeface="+mj-ea"/>
              </a:rPr>
              <a:t>days</a:t>
            </a:r>
            <a:r>
              <a:rPr lang="ko-KR" altLang="en-US" sz="1800" dirty="0" smtClean="0">
                <a:latin typeface="+mj-ea"/>
                <a:ea typeface="+mj-ea"/>
              </a:rPr>
              <a:t>라는 </a:t>
            </a:r>
            <a:r>
              <a:rPr lang="ko-KR" altLang="en-US" sz="1800" dirty="0" err="1" smtClean="0">
                <a:latin typeface="+mj-ea"/>
                <a:ea typeface="+mj-ea"/>
              </a:rPr>
              <a:t>자료형으로</a:t>
            </a:r>
            <a:r>
              <a:rPr lang="ko-KR" altLang="en-US" sz="1800" dirty="0" smtClean="0">
                <a:latin typeface="+mj-ea"/>
                <a:ea typeface="+mj-ea"/>
              </a:rPr>
              <a:t> 선언된 변수는 </a:t>
            </a:r>
            <a:r>
              <a:rPr lang="en-US" altLang="ko-KR" sz="1800" dirty="0" smtClean="0">
                <a:latin typeface="+mj-ea"/>
                <a:ea typeface="+mj-ea"/>
              </a:rPr>
              <a:t>SUN,…, SAT </a:t>
            </a:r>
            <a:r>
              <a:rPr lang="ko-KR" altLang="en-US" sz="1800" dirty="0" smtClean="0">
                <a:latin typeface="+mj-ea"/>
                <a:ea typeface="+mj-ea"/>
              </a:rPr>
              <a:t>값만 가질 수 있다</a:t>
            </a:r>
            <a:r>
              <a:rPr lang="en-US" altLang="ko-KR" sz="1800" dirty="0" smtClean="0">
                <a:latin typeface="+mj-ea"/>
                <a:ea typeface="+mj-ea"/>
              </a:rPr>
              <a:t>.</a:t>
            </a:r>
          </a:p>
          <a:p>
            <a:pPr lvl="1"/>
            <a:r>
              <a:rPr lang="en-US" altLang="ko-KR" sz="1800" dirty="0" smtClean="0">
                <a:latin typeface="+mj-ea"/>
                <a:ea typeface="+mj-ea"/>
              </a:rPr>
              <a:t>SUN, MON… SAT</a:t>
            </a:r>
            <a:r>
              <a:rPr lang="ko-KR" altLang="en-US" sz="1800" dirty="0" smtClean="0">
                <a:latin typeface="+mj-ea"/>
                <a:ea typeface="+mj-ea"/>
              </a:rPr>
              <a:t>는 상수 </a:t>
            </a:r>
            <a:r>
              <a:rPr lang="en-US" altLang="ko-KR" sz="1800" dirty="0" smtClean="0">
                <a:latin typeface="+mj-ea"/>
                <a:ea typeface="+mj-ea"/>
              </a:rPr>
              <a:t>0, 1, ..,6</a:t>
            </a:r>
            <a:r>
              <a:rPr lang="ko-KR" altLang="en-US" sz="1800" dirty="0" smtClean="0">
                <a:latin typeface="+mj-ea"/>
                <a:ea typeface="+mj-ea"/>
              </a:rPr>
              <a:t>의 값을 갖는다</a:t>
            </a:r>
            <a:r>
              <a:rPr lang="en-US" altLang="ko-KR" sz="1800" dirty="0" smtClean="0">
                <a:latin typeface="+mj-ea"/>
                <a:ea typeface="+mj-ea"/>
              </a:rPr>
              <a:t>.</a:t>
            </a: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 smtClean="0">
              <a:latin typeface="+mj-ea"/>
              <a:ea typeface="+mj-ea"/>
            </a:endParaRPr>
          </a:p>
          <a:p>
            <a:pPr lvl="1"/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539552" y="602314"/>
            <a:ext cx="8229600" cy="73845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열거형</a:t>
            </a:r>
            <a:r>
              <a:rPr lang="en-US" altLang="ko-KR" dirty="0">
                <a:latin typeface="+mj-ea"/>
              </a:rPr>
              <a:t> (enumeration</a:t>
            </a:r>
            <a:r>
              <a:rPr lang="en-US" altLang="ko-KR" dirty="0" smtClean="0">
                <a:latin typeface="+mj-ea"/>
              </a:rPr>
              <a:t>)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4072" y="486916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9" name="_x72090176"/>
          <p:cNvSpPr>
            <a:spLocks noChangeArrowheads="1"/>
          </p:cNvSpPr>
          <p:nvPr/>
        </p:nvSpPr>
        <p:spPr bwMode="auto">
          <a:xfrm>
            <a:off x="1259632" y="4077072"/>
            <a:ext cx="6561534" cy="682749"/>
          </a:xfrm>
          <a:prstGeom prst="rect">
            <a:avLst/>
          </a:prstGeom>
          <a:solidFill>
            <a:srgbClr val="FFFF99"/>
          </a:solidFill>
          <a:ln w="4191">
            <a:solidFill>
              <a:srgbClr val="FFFF99"/>
            </a:solidFill>
            <a:miter lim="800000"/>
            <a:headEnd/>
            <a:tailEnd/>
          </a:ln>
        </p:spPr>
        <p:txBody>
          <a:bodyPr anchor="ctr" anchorCtr="0"/>
          <a:lstStyle/>
          <a:p>
            <a:r>
              <a:rPr lang="en-US" altLang="ko-KR" sz="20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enum</a:t>
            </a:r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days { SUN, MON, TUE, WED, THU, FRI, SAT };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7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323528" y="1520788"/>
            <a:ext cx="8418112" cy="4774968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err="1" smtClean="0">
                <a:latin typeface="+mj-ea"/>
                <a:ea typeface="+mj-ea"/>
              </a:rPr>
              <a:t>열거형</a:t>
            </a:r>
            <a:r>
              <a:rPr lang="ko-KR" altLang="en-US" dirty="0" smtClean="0">
                <a:latin typeface="+mj-ea"/>
                <a:ea typeface="+mj-ea"/>
              </a:rPr>
              <a:t> 변수 선언 방법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ko-KR" altLang="en-US" dirty="0" err="1" smtClean="0">
                <a:latin typeface="+mj-ea"/>
                <a:ea typeface="+mj-ea"/>
              </a:rPr>
              <a:t>열거형</a:t>
            </a:r>
            <a:r>
              <a:rPr lang="ko-KR" altLang="en-US" dirty="0" smtClean="0">
                <a:latin typeface="+mj-ea"/>
                <a:ea typeface="+mj-ea"/>
              </a:rPr>
              <a:t> 변수 </a:t>
            </a:r>
            <a:r>
              <a:rPr lang="en-US" altLang="ko-KR" dirty="0" smtClean="0">
                <a:latin typeface="+mj-ea"/>
                <a:ea typeface="+mj-ea"/>
              </a:rPr>
              <a:t>today</a:t>
            </a:r>
            <a:r>
              <a:rPr lang="ko-KR" altLang="en-US" dirty="0" smtClean="0">
                <a:latin typeface="+mj-ea"/>
                <a:ea typeface="+mj-ea"/>
              </a:rPr>
              <a:t>는 </a:t>
            </a:r>
            <a:r>
              <a:rPr lang="en-US" altLang="ko-KR" dirty="0" smtClean="0">
                <a:latin typeface="+mj-ea"/>
                <a:ea typeface="+mj-ea"/>
              </a:rPr>
              <a:t>SUN,…, SAT(0,..,6) </a:t>
            </a:r>
            <a:r>
              <a:rPr lang="ko-KR" altLang="en-US" dirty="0" smtClean="0">
                <a:latin typeface="+mj-ea"/>
                <a:ea typeface="+mj-ea"/>
              </a:rPr>
              <a:t>값 중의 하나의 값만 가진다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 lvl="1"/>
            <a:endParaRPr lang="en-US" altLang="ko-KR" sz="1100" dirty="0" smtClean="0">
              <a:latin typeface="+mj-ea"/>
              <a:ea typeface="+mj-ea"/>
            </a:endParaRPr>
          </a:p>
          <a:p>
            <a:pPr lvl="1"/>
            <a:endParaRPr lang="en-US" altLang="ko-KR" sz="1100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사용 예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303122" y="510264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열거형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변수 선언</a:t>
            </a:r>
            <a:endParaRPr lang="ko-KR" altLang="en-US" dirty="0"/>
          </a:p>
        </p:txBody>
      </p:sp>
      <p:sp>
        <p:nvSpPr>
          <p:cNvPr id="9" name="_x72090176"/>
          <p:cNvSpPr>
            <a:spLocks noChangeArrowheads="1"/>
          </p:cNvSpPr>
          <p:nvPr/>
        </p:nvSpPr>
        <p:spPr bwMode="auto">
          <a:xfrm>
            <a:off x="3923928" y="1655027"/>
            <a:ext cx="2987848" cy="477829"/>
          </a:xfrm>
          <a:prstGeom prst="rect">
            <a:avLst/>
          </a:prstGeom>
          <a:solidFill>
            <a:srgbClr val="FFFF99"/>
          </a:solidFill>
          <a:ln w="4191">
            <a:solidFill>
              <a:srgbClr val="FFFF99"/>
            </a:solidFill>
            <a:miter lim="800000"/>
            <a:headEnd/>
            <a:tailEnd/>
          </a:ln>
        </p:spPr>
        <p:txBody>
          <a:bodyPr anchor="ctr" anchorCtr="0"/>
          <a:lstStyle/>
          <a:p>
            <a:r>
              <a:rPr lang="en-US" altLang="ko-KR" sz="2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enum</a:t>
            </a:r>
            <a:r>
              <a:rPr lang="en-US" altLang="ko-KR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days today;</a:t>
            </a:r>
          </a:p>
        </p:txBody>
      </p:sp>
      <p:sp>
        <p:nvSpPr>
          <p:cNvPr id="10" name="_x72090176"/>
          <p:cNvSpPr>
            <a:spLocks noChangeArrowheads="1"/>
          </p:cNvSpPr>
          <p:nvPr/>
        </p:nvSpPr>
        <p:spPr bwMode="auto">
          <a:xfrm>
            <a:off x="3491880" y="2996952"/>
            <a:ext cx="5184576" cy="3312368"/>
          </a:xfrm>
          <a:prstGeom prst="rect">
            <a:avLst/>
          </a:prstGeom>
          <a:solidFill>
            <a:srgbClr val="FFFF99"/>
          </a:solidFill>
          <a:ln w="4191">
            <a:solidFill>
              <a:srgbClr val="FFFF99"/>
            </a:solidFill>
            <a:miter lim="800000"/>
            <a:headEnd/>
            <a:tailEnd/>
          </a:ln>
        </p:spPr>
        <p:txBody>
          <a:bodyPr anchor="ctr" anchorCtr="0"/>
          <a:lstStyle/>
          <a:p>
            <a:r>
              <a:rPr lang="en-US" altLang="ko-KR" sz="16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printf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(“</a:t>
            </a:r>
            <a:r>
              <a:rPr lang="ko-KR" altLang="en-US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요일을 입력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(0~6,0</a:t>
            </a:r>
            <a:r>
              <a:rPr lang="ko-KR" altLang="en-US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은 일요일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6</a:t>
            </a:r>
            <a:r>
              <a:rPr lang="ko-KR" altLang="en-US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을 토요일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): “);</a:t>
            </a:r>
          </a:p>
          <a:p>
            <a:r>
              <a:rPr lang="en-US" altLang="ko-KR" sz="16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scanf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(“%d”, &amp;today);</a:t>
            </a:r>
          </a:p>
          <a:p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switch ( today ) {</a:t>
            </a: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case SUN: //</a:t>
            </a:r>
            <a:r>
              <a:rPr lang="ko-KR" altLang="en-US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명령문</a:t>
            </a:r>
            <a:endParaRPr lang="en-US" altLang="ko-KR" sz="16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    break;</a:t>
            </a: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case MON: //</a:t>
            </a:r>
            <a:r>
              <a:rPr lang="ko-KR" altLang="en-US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명령문</a:t>
            </a:r>
            <a:endParaRPr lang="en-US" altLang="ko-KR" sz="16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    break;</a:t>
            </a: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case TUE:  //</a:t>
            </a:r>
            <a:r>
              <a:rPr lang="ko-KR" altLang="en-US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명령문</a:t>
            </a:r>
            <a:endParaRPr lang="en-US" altLang="ko-KR" sz="16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    break;                 </a:t>
            </a: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case WED:  //</a:t>
            </a:r>
            <a:r>
              <a:rPr lang="ko-KR" altLang="en-US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명령문</a:t>
            </a:r>
            <a:endParaRPr lang="en-US" altLang="ko-KR" sz="16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………..</a:t>
            </a: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case SAT:</a:t>
            </a: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}</a:t>
            </a:r>
            <a:endParaRPr lang="en-US" altLang="ko-KR" sz="16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1" name="_x72090176"/>
          <p:cNvSpPr>
            <a:spLocks noChangeArrowheads="1"/>
          </p:cNvSpPr>
          <p:nvPr/>
        </p:nvSpPr>
        <p:spPr bwMode="auto">
          <a:xfrm>
            <a:off x="755576" y="4086706"/>
            <a:ext cx="2359545" cy="566430"/>
          </a:xfrm>
          <a:prstGeom prst="rect">
            <a:avLst/>
          </a:prstGeom>
          <a:solidFill>
            <a:srgbClr val="FFFF99"/>
          </a:solidFill>
          <a:ln w="4191">
            <a:solidFill>
              <a:srgbClr val="FFFF99"/>
            </a:solidFill>
            <a:miter lim="800000"/>
            <a:headEnd/>
            <a:tailEnd/>
          </a:ln>
        </p:spPr>
        <p:txBody>
          <a:bodyPr anchor="ctr" anchorCtr="0"/>
          <a:lstStyle/>
          <a:p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today = WED;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10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323528" y="1484784"/>
            <a:ext cx="8418112" cy="481097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err="1" smtClean="0">
                <a:latin typeface="+mj-ea"/>
                <a:ea typeface="+mj-ea"/>
              </a:rPr>
              <a:t>열거형</a:t>
            </a:r>
            <a:r>
              <a:rPr lang="ko-KR" altLang="en-US" dirty="0" smtClean="0">
                <a:latin typeface="+mj-ea"/>
                <a:ea typeface="+mj-ea"/>
              </a:rPr>
              <a:t> 상수 값 변경</a:t>
            </a:r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 smtClean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 smtClean="0">
                <a:latin typeface="+mj-ea"/>
                <a:ea typeface="+mj-ea"/>
              </a:rPr>
              <a:t>상수 </a:t>
            </a:r>
            <a:r>
              <a:rPr lang="en-US" altLang="ko-KR" dirty="0" smtClean="0">
                <a:latin typeface="+mj-ea"/>
                <a:ea typeface="+mj-ea"/>
              </a:rPr>
              <a:t>SUN</a:t>
            </a:r>
            <a:r>
              <a:rPr lang="ko-KR" altLang="en-US" dirty="0" smtClean="0">
                <a:latin typeface="+mj-ea"/>
                <a:ea typeface="+mj-ea"/>
              </a:rPr>
              <a:t>의 값은 </a:t>
            </a:r>
            <a:r>
              <a:rPr lang="en-US" altLang="ko-KR" dirty="0" smtClean="0">
                <a:latin typeface="+mj-ea"/>
                <a:ea typeface="+mj-ea"/>
              </a:rPr>
              <a:t>10</a:t>
            </a:r>
            <a:r>
              <a:rPr lang="ko-KR" altLang="en-US" dirty="0" smtClean="0">
                <a:latin typeface="+mj-ea"/>
                <a:ea typeface="+mj-ea"/>
              </a:rPr>
              <a:t>이 되고 오른쪽으로 가면서 상수의 값이 </a:t>
            </a:r>
            <a:r>
              <a:rPr lang="en-US" altLang="ko-KR" dirty="0" smtClean="0">
                <a:latin typeface="+mj-ea"/>
                <a:ea typeface="+mj-ea"/>
              </a:rPr>
              <a:t>1</a:t>
            </a:r>
            <a:r>
              <a:rPr lang="ko-KR" altLang="en-US" dirty="0" smtClean="0">
                <a:latin typeface="+mj-ea"/>
                <a:ea typeface="+mj-ea"/>
              </a:rPr>
              <a:t>씩 증가하므로 </a:t>
            </a:r>
            <a:r>
              <a:rPr lang="en-US" altLang="ko-KR" dirty="0" smtClean="0">
                <a:latin typeface="+mj-ea"/>
                <a:ea typeface="+mj-ea"/>
              </a:rPr>
              <a:t>MON</a:t>
            </a:r>
            <a:r>
              <a:rPr lang="ko-KR" altLang="en-US" dirty="0" smtClean="0">
                <a:latin typeface="+mj-ea"/>
                <a:ea typeface="+mj-ea"/>
              </a:rPr>
              <a:t>은 </a:t>
            </a:r>
            <a:r>
              <a:rPr lang="en-US" altLang="ko-KR" dirty="0" smtClean="0">
                <a:latin typeface="+mj-ea"/>
                <a:ea typeface="+mj-ea"/>
              </a:rPr>
              <a:t>11, WED</a:t>
            </a:r>
            <a:r>
              <a:rPr lang="ko-KR" altLang="en-US" dirty="0" smtClean="0">
                <a:latin typeface="+mj-ea"/>
                <a:ea typeface="+mj-ea"/>
              </a:rPr>
              <a:t>는 </a:t>
            </a:r>
            <a:r>
              <a:rPr lang="en-US" altLang="ko-KR" dirty="0" smtClean="0">
                <a:latin typeface="+mj-ea"/>
                <a:ea typeface="+mj-ea"/>
              </a:rPr>
              <a:t>13</a:t>
            </a:r>
            <a:r>
              <a:rPr lang="ko-KR" altLang="en-US" dirty="0" smtClean="0">
                <a:latin typeface="+mj-ea"/>
                <a:ea typeface="+mj-ea"/>
              </a:rPr>
              <a:t>의 값을 가진다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 smtClean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en-US" altLang="ko-KR" dirty="0" smtClean="0">
                <a:latin typeface="+mj-ea"/>
                <a:ea typeface="+mj-ea"/>
              </a:rPr>
              <a:t>SUN</a:t>
            </a:r>
            <a:r>
              <a:rPr lang="ko-KR" altLang="en-US" dirty="0" smtClean="0">
                <a:latin typeface="+mj-ea"/>
                <a:ea typeface="+mj-ea"/>
              </a:rPr>
              <a:t>은</a:t>
            </a:r>
            <a:r>
              <a:rPr lang="en-US" altLang="ko-KR" dirty="0" smtClean="0">
                <a:latin typeface="+mj-ea"/>
                <a:ea typeface="+mj-ea"/>
              </a:rPr>
              <a:t> 10, MON</a:t>
            </a:r>
            <a:r>
              <a:rPr lang="ko-KR" altLang="en-US" dirty="0" smtClean="0">
                <a:latin typeface="+mj-ea"/>
                <a:ea typeface="+mj-ea"/>
              </a:rPr>
              <a:t>은 </a:t>
            </a:r>
            <a:r>
              <a:rPr lang="en-US" altLang="ko-KR" dirty="0" smtClean="0">
                <a:latin typeface="+mj-ea"/>
                <a:ea typeface="+mj-ea"/>
              </a:rPr>
              <a:t>11, TUE</a:t>
            </a:r>
            <a:r>
              <a:rPr lang="ko-KR" altLang="en-US" dirty="0" smtClean="0">
                <a:latin typeface="+mj-ea"/>
                <a:ea typeface="+mj-ea"/>
              </a:rPr>
              <a:t>은 </a:t>
            </a:r>
            <a:r>
              <a:rPr lang="en-US" altLang="ko-KR" dirty="0" smtClean="0">
                <a:latin typeface="+mj-ea"/>
                <a:ea typeface="+mj-ea"/>
              </a:rPr>
              <a:t>12, WED</a:t>
            </a:r>
            <a:r>
              <a:rPr lang="ko-KR" altLang="en-US" dirty="0" smtClean="0">
                <a:latin typeface="+mj-ea"/>
                <a:ea typeface="+mj-ea"/>
              </a:rPr>
              <a:t>는 </a:t>
            </a:r>
            <a:r>
              <a:rPr lang="en-US" altLang="ko-KR" dirty="0" smtClean="0">
                <a:latin typeface="+mj-ea"/>
                <a:ea typeface="+mj-ea"/>
              </a:rPr>
              <a:t>20, THU</a:t>
            </a:r>
            <a:r>
              <a:rPr lang="ko-KR" altLang="en-US" dirty="0" smtClean="0">
                <a:latin typeface="+mj-ea"/>
                <a:ea typeface="+mj-ea"/>
              </a:rPr>
              <a:t>는 </a:t>
            </a:r>
            <a:r>
              <a:rPr lang="en-US" altLang="ko-KR" dirty="0" smtClean="0">
                <a:latin typeface="+mj-ea"/>
                <a:ea typeface="+mj-ea"/>
              </a:rPr>
              <a:t>21, FRI</a:t>
            </a:r>
            <a:r>
              <a:rPr lang="ko-KR" altLang="en-US" dirty="0" smtClean="0">
                <a:latin typeface="+mj-ea"/>
                <a:ea typeface="+mj-ea"/>
              </a:rPr>
              <a:t>는 </a:t>
            </a:r>
            <a:r>
              <a:rPr lang="en-US" altLang="ko-KR" dirty="0" smtClean="0">
                <a:latin typeface="+mj-ea"/>
                <a:ea typeface="+mj-ea"/>
              </a:rPr>
              <a:t>22, SAT</a:t>
            </a:r>
            <a:r>
              <a:rPr lang="ko-KR" altLang="en-US" dirty="0" smtClean="0">
                <a:latin typeface="+mj-ea"/>
                <a:ea typeface="+mj-ea"/>
              </a:rPr>
              <a:t>는 </a:t>
            </a:r>
            <a:r>
              <a:rPr lang="en-US" altLang="ko-KR" dirty="0" smtClean="0">
                <a:latin typeface="+mj-ea"/>
                <a:ea typeface="+mj-ea"/>
              </a:rPr>
              <a:t>23</a:t>
            </a:r>
            <a:r>
              <a:rPr lang="ko-KR" altLang="en-US" dirty="0" smtClean="0">
                <a:latin typeface="+mj-ea"/>
                <a:ea typeface="+mj-ea"/>
              </a:rPr>
              <a:t>의 값을 가진다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 lvl="1"/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323528" y="458298"/>
            <a:ext cx="8229600" cy="926016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열거형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상수 값 변경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4072" y="486916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8" name="_x72090176"/>
          <p:cNvSpPr>
            <a:spLocks noChangeArrowheads="1"/>
          </p:cNvSpPr>
          <p:nvPr/>
        </p:nvSpPr>
        <p:spPr bwMode="auto">
          <a:xfrm>
            <a:off x="830928" y="2083124"/>
            <a:ext cx="7232872" cy="682749"/>
          </a:xfrm>
          <a:prstGeom prst="rect">
            <a:avLst/>
          </a:prstGeom>
          <a:solidFill>
            <a:srgbClr val="FFFF99"/>
          </a:solidFill>
          <a:ln w="4191">
            <a:solidFill>
              <a:srgbClr val="FFFF99"/>
            </a:solidFill>
            <a:miter lim="800000"/>
            <a:headEnd/>
            <a:tailEnd/>
          </a:ln>
        </p:spPr>
        <p:txBody>
          <a:bodyPr anchor="ctr" anchorCtr="0"/>
          <a:lstStyle/>
          <a:p>
            <a:r>
              <a:rPr lang="en-US" altLang="ko-KR" sz="20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enum</a:t>
            </a:r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days { 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SUN=10, </a:t>
            </a:r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MON, TUE, WED, THU, FRI, SAT };</a:t>
            </a:r>
          </a:p>
        </p:txBody>
      </p:sp>
      <p:sp>
        <p:nvSpPr>
          <p:cNvPr id="10" name="_x72090176"/>
          <p:cNvSpPr>
            <a:spLocks noChangeArrowheads="1"/>
          </p:cNvSpPr>
          <p:nvPr/>
        </p:nvSpPr>
        <p:spPr bwMode="auto">
          <a:xfrm>
            <a:off x="1048803" y="4095738"/>
            <a:ext cx="7448896" cy="682749"/>
          </a:xfrm>
          <a:prstGeom prst="rect">
            <a:avLst/>
          </a:prstGeom>
          <a:solidFill>
            <a:srgbClr val="FFFF99"/>
          </a:solidFill>
          <a:ln w="4191">
            <a:solidFill>
              <a:srgbClr val="FFFF99"/>
            </a:solidFill>
            <a:miter lim="800000"/>
            <a:headEnd/>
            <a:tailEnd/>
          </a:ln>
        </p:spPr>
        <p:txBody>
          <a:bodyPr anchor="ctr" anchorCtr="0"/>
          <a:lstStyle/>
          <a:p>
            <a:r>
              <a:rPr lang="en-US" altLang="ko-KR" sz="20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enum</a:t>
            </a:r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days { 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SUN=10, </a:t>
            </a:r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MON, TUE, 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WED=20, </a:t>
            </a:r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THU, FRI, SAT };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38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03238" y="539495"/>
            <a:ext cx="8229600" cy="96012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할당된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동적 메모리 사용 방법 </a:t>
            </a:r>
            <a:endParaRPr lang="ko-KR" altLang="en-US" dirty="0"/>
          </a:p>
        </p:txBody>
      </p:sp>
      <p:sp>
        <p:nvSpPr>
          <p:cNvPr id="15" name="내용 개체 틀 1"/>
          <p:cNvSpPr>
            <a:spLocks noGrp="1"/>
          </p:cNvSpPr>
          <p:nvPr>
            <p:ph idx="4294967295"/>
          </p:nvPr>
        </p:nvSpPr>
        <p:spPr>
          <a:xfrm>
            <a:off x="503238" y="1700808"/>
            <a:ext cx="8640762" cy="482381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smtClean="0"/>
              <a:t>포인터 변수를 이용하여 할당된 동적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메모리에 접근한다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포인터를 </a:t>
            </a:r>
            <a:r>
              <a:rPr lang="ko-KR" altLang="en-US" dirty="0"/>
              <a:t>통하여 </a:t>
            </a:r>
            <a:r>
              <a:rPr lang="ko-KR" altLang="en-US" dirty="0" smtClean="0"/>
              <a:t>동적 메모리 사용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간접 참조 연산자 사용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smtClean="0"/>
              <a:t>*</a:t>
            </a:r>
            <a:r>
              <a:rPr lang="en-US" altLang="ko-KR" dirty="0" smtClean="0"/>
              <a:t>pi </a:t>
            </a:r>
            <a:r>
              <a:rPr lang="en-US" altLang="ko-KR" dirty="0"/>
              <a:t>= </a:t>
            </a:r>
            <a:r>
              <a:rPr lang="en-US" altLang="ko-KR" dirty="0" smtClean="0"/>
              <a:t>10;</a:t>
            </a:r>
            <a:endParaRPr lang="en-US" altLang="ko-KR" dirty="0"/>
          </a:p>
          <a:p>
            <a:pPr lvl="1"/>
            <a:r>
              <a:rPr lang="ko-KR" altLang="en-US" dirty="0"/>
              <a:t>*</a:t>
            </a:r>
            <a:r>
              <a:rPr lang="en-US" altLang="ko-KR" dirty="0" smtClean="0"/>
              <a:t>(pi+1</a:t>
            </a:r>
            <a:r>
              <a:rPr lang="en-US" altLang="ko-KR" dirty="0"/>
              <a:t>) = </a:t>
            </a:r>
            <a:r>
              <a:rPr lang="en-US" altLang="ko-KR" dirty="0" smtClean="0"/>
              <a:t>20;</a:t>
            </a:r>
            <a:endParaRPr lang="ko-KR" altLang="en-US" dirty="0"/>
          </a:p>
          <a:p>
            <a:r>
              <a:rPr lang="ko-KR" altLang="en-US" dirty="0" smtClean="0"/>
              <a:t>포인터를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배열과 </a:t>
            </a:r>
            <a:r>
              <a:rPr lang="ko-KR" altLang="en-US" dirty="0"/>
              <a:t>같이 </a:t>
            </a:r>
            <a:r>
              <a:rPr lang="ko-KR" altLang="en-US" dirty="0" smtClean="0"/>
              <a:t>취급하여 사용</a:t>
            </a:r>
            <a:endParaRPr lang="ko-KR" altLang="en-US" dirty="0"/>
          </a:p>
          <a:p>
            <a:pPr lvl="1" latinLnBrk="0"/>
            <a:r>
              <a:rPr lang="en-US" altLang="ko-KR" dirty="0" smtClean="0"/>
              <a:t>pi[0</a:t>
            </a:r>
            <a:r>
              <a:rPr lang="en-US" altLang="ko-KR" dirty="0"/>
              <a:t>] = </a:t>
            </a:r>
            <a:r>
              <a:rPr lang="en-US" altLang="ko-KR" dirty="0" smtClean="0"/>
              <a:t>10;</a:t>
            </a:r>
            <a:r>
              <a:rPr lang="ko-KR" altLang="en-US" dirty="0"/>
              <a:t>		</a:t>
            </a:r>
            <a:endParaRPr lang="en-US" altLang="ko-KR" dirty="0"/>
          </a:p>
          <a:p>
            <a:pPr lvl="1" latinLnBrk="0"/>
            <a:r>
              <a:rPr lang="en-US" altLang="ko-KR" dirty="0" smtClean="0"/>
              <a:t>pi[1</a:t>
            </a:r>
            <a:r>
              <a:rPr lang="en-US" altLang="ko-KR" dirty="0"/>
              <a:t>] = </a:t>
            </a:r>
            <a:r>
              <a:rPr lang="en-US" altLang="ko-KR" dirty="0" smtClean="0"/>
              <a:t>20</a:t>
            </a:r>
            <a:r>
              <a:rPr lang="en-US" altLang="ko-KR" dirty="0"/>
              <a:t>;</a:t>
            </a:r>
            <a:endParaRPr lang="ko-KR" altLang="en-US" dirty="0"/>
          </a:p>
          <a:p>
            <a:pPr marL="457200" lvl="1" indent="0" latinLnBrk="0">
              <a:buNone/>
            </a:pPr>
            <a:endParaRPr lang="ko-KR" altLang="en-US" dirty="0"/>
          </a:p>
        </p:txBody>
      </p:sp>
      <p:sp>
        <p:nvSpPr>
          <p:cNvPr id="10" name="_x32337280"/>
          <p:cNvSpPr>
            <a:spLocks noChangeArrowheads="1"/>
          </p:cNvSpPr>
          <p:nvPr/>
        </p:nvSpPr>
        <p:spPr bwMode="auto">
          <a:xfrm>
            <a:off x="1115616" y="2276872"/>
            <a:ext cx="4752528" cy="864096"/>
          </a:xfrm>
          <a:prstGeom prst="rect">
            <a:avLst/>
          </a:prstGeom>
          <a:solidFill>
            <a:srgbClr val="FFFF99"/>
          </a:solidFill>
          <a:ln w="4191">
            <a:solidFill>
              <a:srgbClr val="FFFF99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4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*</a:t>
            </a:r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pi ;</a:t>
            </a:r>
            <a:endParaRPr lang="en-US" altLang="ko-KR" sz="2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pi = (</a:t>
            </a:r>
            <a:r>
              <a:rPr lang="en-US" altLang="ko-KR" sz="24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*)</a:t>
            </a:r>
            <a:r>
              <a:rPr lang="en-US" altLang="ko-KR" sz="24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malloc</a:t>
            </a:r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(20*</a:t>
            </a:r>
            <a:r>
              <a:rPr lang="en-US" altLang="ko-KR" sz="24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sizeof</a:t>
            </a:r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24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)); </a:t>
            </a:r>
            <a:endParaRPr lang="en-US" altLang="ko-KR" sz="2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178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539552" y="516992"/>
            <a:ext cx="8229600" cy="77274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동적 메모리 할당 함수 </a:t>
            </a:r>
            <a:r>
              <a:rPr lang="en-US" altLang="ko-KR" dirty="0" smtClean="0"/>
              <a:t>–</a:t>
            </a:r>
            <a:r>
              <a:rPr lang="ko-KR" altLang="en-US" dirty="0"/>
              <a:t> </a:t>
            </a:r>
            <a:r>
              <a:rPr lang="en-US" altLang="ko-KR" dirty="0" err="1" smtClean="0"/>
              <a:t>calloc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</a:t>
            </a:r>
            <a:endParaRPr lang="ko-KR" altLang="en-US" dirty="0"/>
          </a:p>
        </p:txBody>
      </p:sp>
      <p:sp>
        <p:nvSpPr>
          <p:cNvPr id="15" name="내용 개체 틀 1"/>
          <p:cNvSpPr>
            <a:spLocks noGrp="1"/>
          </p:cNvSpPr>
          <p:nvPr>
            <p:ph idx="4294967295"/>
          </p:nvPr>
        </p:nvSpPr>
        <p:spPr>
          <a:xfrm>
            <a:off x="323528" y="1556792"/>
            <a:ext cx="8640960" cy="4896544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/>
          <a:p>
            <a:r>
              <a:rPr lang="ko-KR" altLang="en-US" dirty="0" smtClean="0"/>
              <a:t>함수 </a:t>
            </a:r>
            <a:r>
              <a:rPr lang="en-US" altLang="ko-KR" dirty="0" err="1" smtClean="0"/>
              <a:t>calloc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이용하여 동적 메모리를 할당 받는 방법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n*size </a:t>
            </a:r>
            <a:r>
              <a:rPr lang="ko-KR" altLang="en-US" dirty="0" smtClean="0"/>
              <a:t>바이트 만큼의 메모리를 동적으로 할당하여 반환</a:t>
            </a:r>
          </a:p>
          <a:p>
            <a:pPr lvl="1"/>
            <a:r>
              <a:rPr lang="en-US" altLang="ko-KR" dirty="0" err="1" smtClean="0"/>
              <a:t>malloc</a:t>
            </a:r>
            <a:r>
              <a:rPr lang="en-US" altLang="ko-KR" dirty="0" smtClean="0"/>
              <a:t>()</a:t>
            </a:r>
            <a:r>
              <a:rPr lang="ko-KR" altLang="en-US" dirty="0" smtClean="0"/>
              <a:t>과의 차이점은 할당된 메모리를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초기화한다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void*</a:t>
            </a:r>
            <a:r>
              <a:rPr lang="ko-KR" altLang="en-US" dirty="0" smtClean="0"/>
              <a:t>는 메모리가 할당된 포인터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확보에 실패했다면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을 반환</a:t>
            </a:r>
            <a:endParaRPr lang="en-US" altLang="ko-KR" dirty="0" smtClean="0"/>
          </a:p>
          <a:p>
            <a:pPr lvl="1"/>
            <a:endParaRPr lang="en-US" altLang="ko-KR" sz="800" dirty="0" smtClean="0"/>
          </a:p>
          <a:p>
            <a:r>
              <a:rPr lang="ko-KR" altLang="en-US" dirty="0" smtClean="0"/>
              <a:t>사용 예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000" dirty="0" smtClean="0"/>
          </a:p>
          <a:p>
            <a:pPr lvl="1"/>
            <a:r>
              <a:rPr lang="en-US" altLang="ko-KR" dirty="0" smtClean="0"/>
              <a:t>pi</a:t>
            </a:r>
            <a:r>
              <a:rPr lang="ko-KR" altLang="en-US" dirty="0" smtClean="0"/>
              <a:t>로 시작되는 메모리는 모두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초기화된다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_x32337280"/>
          <p:cNvSpPr>
            <a:spLocks noChangeArrowheads="1"/>
          </p:cNvSpPr>
          <p:nvPr/>
        </p:nvSpPr>
        <p:spPr bwMode="auto">
          <a:xfrm>
            <a:off x="888163" y="5085184"/>
            <a:ext cx="5711490" cy="714722"/>
          </a:xfrm>
          <a:prstGeom prst="rect">
            <a:avLst/>
          </a:prstGeom>
          <a:solidFill>
            <a:srgbClr val="FFFF99"/>
          </a:solidFill>
          <a:ln w="4191">
            <a:solidFill>
              <a:srgbClr val="FFFF99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*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pi ;</a:t>
            </a:r>
            <a:endParaRPr lang="en-US" altLang="ko-KR" sz="2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pi </a:t>
            </a:r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= (</a:t>
            </a:r>
            <a:r>
              <a:rPr lang="en-US" altLang="ko-KR" sz="20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*)</a:t>
            </a:r>
            <a:r>
              <a:rPr lang="en-US" altLang="ko-KR" sz="20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calloc</a:t>
            </a:r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( 5, </a:t>
            </a:r>
            <a:r>
              <a:rPr lang="en-US" altLang="ko-KR" sz="20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sizeof</a:t>
            </a:r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20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); </a:t>
            </a:r>
            <a:endParaRPr lang="en-US" altLang="ko-KR" sz="12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0" name="_x32337280"/>
          <p:cNvSpPr>
            <a:spLocks noChangeArrowheads="1"/>
          </p:cNvSpPr>
          <p:nvPr/>
        </p:nvSpPr>
        <p:spPr bwMode="auto">
          <a:xfrm>
            <a:off x="971600" y="2132856"/>
            <a:ext cx="5544616" cy="441325"/>
          </a:xfrm>
          <a:prstGeom prst="rect">
            <a:avLst/>
          </a:prstGeom>
          <a:solidFill>
            <a:srgbClr val="FFFF99"/>
          </a:solidFill>
          <a:ln w="4191">
            <a:solidFill>
              <a:srgbClr val="FFFF99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void *</a:t>
            </a:r>
            <a:r>
              <a:rPr lang="en-US" altLang="ko-KR" sz="2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calloc</a:t>
            </a:r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  </a:t>
            </a:r>
            <a:r>
              <a:rPr lang="en-US" altLang="ko-KR" sz="2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size_t</a:t>
            </a:r>
            <a:r>
              <a:rPr lang="en-US" altLang="ko-KR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n</a:t>
            </a:r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 </a:t>
            </a:r>
            <a:r>
              <a:rPr lang="en-US" altLang="ko-KR" sz="2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size_t</a:t>
            </a:r>
            <a:r>
              <a:rPr lang="en-US" altLang="ko-KR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size);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5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2" y="728092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동적 메모리 해제 방법 </a:t>
            </a:r>
            <a:r>
              <a:rPr lang="en-US" altLang="ko-KR" dirty="0" smtClean="0"/>
              <a:t>- C</a:t>
            </a:r>
            <a:endParaRPr lang="ko-KR" altLang="en-US" dirty="0"/>
          </a:p>
        </p:txBody>
      </p:sp>
      <p:sp>
        <p:nvSpPr>
          <p:cNvPr id="15" name="내용 개체 틀 1"/>
          <p:cNvSpPr>
            <a:spLocks noGrp="1"/>
          </p:cNvSpPr>
          <p:nvPr>
            <p:ph idx="4294967295"/>
          </p:nvPr>
        </p:nvSpPr>
        <p:spPr>
          <a:xfrm>
            <a:off x="323528" y="1700808"/>
            <a:ext cx="8640960" cy="482453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smtClean="0"/>
              <a:t>사용을 완료한 동적 메모리는 운영체제에게 반환해 주어야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동적 메모리 해제는 위해서는 </a:t>
            </a:r>
            <a:r>
              <a:rPr lang="en-US" altLang="ko-KR" dirty="0" smtClean="0"/>
              <a:t>free() </a:t>
            </a:r>
            <a:r>
              <a:rPr lang="ko-KR" altLang="en-US" dirty="0" smtClean="0"/>
              <a:t>함수를 사용한다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사용 예</a:t>
            </a:r>
            <a:endParaRPr lang="en-US" altLang="ko-KR" dirty="0"/>
          </a:p>
        </p:txBody>
      </p:sp>
      <p:sp>
        <p:nvSpPr>
          <p:cNvPr id="19" name="_x32337280"/>
          <p:cNvSpPr>
            <a:spLocks noChangeArrowheads="1"/>
          </p:cNvSpPr>
          <p:nvPr/>
        </p:nvSpPr>
        <p:spPr bwMode="auto">
          <a:xfrm>
            <a:off x="899592" y="3140968"/>
            <a:ext cx="3057475" cy="441325"/>
          </a:xfrm>
          <a:prstGeom prst="rect">
            <a:avLst/>
          </a:prstGeom>
          <a:solidFill>
            <a:srgbClr val="FFFF99"/>
          </a:solidFill>
          <a:ln w="4191">
            <a:solidFill>
              <a:srgbClr val="FFFF99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void free(void *</a:t>
            </a:r>
            <a:r>
              <a:rPr lang="en-US" altLang="ko-KR" sz="2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ptr</a:t>
            </a:r>
            <a:r>
              <a:rPr lang="en-US" altLang="ko-KR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</p:txBody>
      </p:sp>
      <p:sp>
        <p:nvSpPr>
          <p:cNvPr id="10" name="_x32337280"/>
          <p:cNvSpPr>
            <a:spLocks noChangeArrowheads="1"/>
          </p:cNvSpPr>
          <p:nvPr/>
        </p:nvSpPr>
        <p:spPr bwMode="auto">
          <a:xfrm>
            <a:off x="906286" y="4653136"/>
            <a:ext cx="4968552" cy="1584176"/>
          </a:xfrm>
          <a:prstGeom prst="rect">
            <a:avLst/>
          </a:prstGeom>
          <a:solidFill>
            <a:srgbClr val="FFFF99"/>
          </a:solidFill>
          <a:ln w="4191">
            <a:solidFill>
              <a:srgbClr val="FFFF99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4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*</a:t>
            </a:r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pi ;</a:t>
            </a:r>
            <a:endParaRPr lang="en-US" altLang="ko-KR" sz="2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pi = (</a:t>
            </a:r>
            <a:r>
              <a:rPr lang="en-US" altLang="ko-KR" sz="24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*)</a:t>
            </a:r>
            <a:r>
              <a:rPr lang="en-US" altLang="ko-KR" sz="24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malloc</a:t>
            </a:r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(20*</a:t>
            </a:r>
            <a:r>
              <a:rPr lang="en-US" altLang="ko-KR" sz="24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sizeof</a:t>
            </a:r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24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)); </a:t>
            </a:r>
          </a:p>
          <a:p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………….</a:t>
            </a:r>
            <a:endParaRPr lang="en-US" altLang="ko-KR" sz="2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free( pi );</a:t>
            </a:r>
            <a:endParaRPr lang="en-US" altLang="ko-KR" sz="2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51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1"/>
          <p:cNvSpPr>
            <a:spLocks noGrp="1"/>
          </p:cNvSpPr>
          <p:nvPr>
            <p:ph idx="4294967295"/>
          </p:nvPr>
        </p:nvSpPr>
        <p:spPr>
          <a:xfrm>
            <a:off x="503238" y="1124744"/>
            <a:ext cx="8640762" cy="53998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smtClean="0"/>
              <a:t>입력될 정수 데이터의 개수만큼 배열을 할당 받아 데이터를 저장하는 프로그램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0" y="264766"/>
            <a:ext cx="8229600" cy="68074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동적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 사</a:t>
            </a:r>
            <a:r>
              <a:rPr lang="ko-KR" altLang="en-US" dirty="0"/>
              <a:t>용</a:t>
            </a:r>
            <a:r>
              <a:rPr lang="ko-KR" altLang="en-US" dirty="0" smtClean="0"/>
              <a:t> 예 </a:t>
            </a:r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37" y="2092122"/>
            <a:ext cx="474345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860" y="2348880"/>
            <a:ext cx="41910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게임공학과 조미경교수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91897-D73E-4C8F-8181-F5C8EEC1442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97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6042</TotalTime>
  <Words>3393</Words>
  <Application>Microsoft Office PowerPoint</Application>
  <PresentationFormat>화면 슬라이드 쇼(4:3)</PresentationFormat>
  <Paragraphs>846</Paragraphs>
  <Slides>57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58" baseType="lpstr">
      <vt:lpstr>New_Simple01</vt:lpstr>
      <vt:lpstr>다룰 내용</vt:lpstr>
      <vt:lpstr>PowerPoint 프레젠테이션</vt:lpstr>
      <vt:lpstr>정적 메모리 할당의 단점 </vt:lpstr>
      <vt:lpstr>동적 메모리 할당 과정-C  </vt:lpstr>
      <vt:lpstr>동적 메모리 할당 방법 – malloc() 함수 </vt:lpstr>
      <vt:lpstr>할당된 동적 메모리 사용 방법 </vt:lpstr>
      <vt:lpstr>동적 메모리 할당 함수 – calloc() 함수 </vt:lpstr>
      <vt:lpstr>동적 메모리 해제 방법 - C</vt:lpstr>
      <vt:lpstr>동적 메모리 사용 예 </vt:lpstr>
      <vt:lpstr>(2) 프로그래밍 연습</vt:lpstr>
      <vt:lpstr>동적 메모리 할당 함수 – realloc() 함수 </vt:lpstr>
      <vt:lpstr>동적 메모리 할당 함수 – realloc() 함수 </vt:lpstr>
      <vt:lpstr>(3) 프로그래밍 연습</vt:lpstr>
      <vt:lpstr>C++ 동적 메모리 할당 및 반환</vt:lpstr>
      <vt:lpstr>기본 타입의 메모리 동적 할당 및 반환</vt:lpstr>
      <vt:lpstr>배열의 동적 할당 및 반환</vt:lpstr>
      <vt:lpstr>동적 할당 메모리 초기화 및 delete 시 유의 사항</vt:lpstr>
      <vt:lpstr>PowerPoint 프레젠테이션</vt:lpstr>
      <vt:lpstr>(4) 프로그래밍 연습</vt:lpstr>
      <vt:lpstr>PowerPoint 프레젠테이션</vt:lpstr>
      <vt:lpstr>사용자 정의 자료형 </vt:lpstr>
      <vt:lpstr>구조체가 필요한 경우 </vt:lpstr>
      <vt:lpstr>구조체 정의 </vt:lpstr>
      <vt:lpstr>구조체 변수 선언 - C</vt:lpstr>
      <vt:lpstr>구조체 변수 선언- C</vt:lpstr>
      <vt:lpstr>구조체 변수 선언- C++</vt:lpstr>
      <vt:lpstr>구조체 변수 초기화</vt:lpstr>
      <vt:lpstr>구조체 멤버 값 지정 </vt:lpstr>
      <vt:lpstr>구조체에 적용 가능한 연산</vt:lpstr>
      <vt:lpstr>구조체 배열이 필요한 이유</vt:lpstr>
      <vt:lpstr>구조체 배열 선언</vt:lpstr>
      <vt:lpstr>구조체 배열 초기화 </vt:lpstr>
      <vt:lpstr>구조체 배열 사용 예</vt:lpstr>
      <vt:lpstr>구조체 배열 사용 예</vt:lpstr>
      <vt:lpstr>구조체 포인터란 </vt:lpstr>
      <vt:lpstr>구조체 포인터 사용 예</vt:lpstr>
      <vt:lpstr>함수의 전달 인자로 구조체 사용</vt:lpstr>
      <vt:lpstr>함수의 인자로 구조체 사용</vt:lpstr>
      <vt:lpstr>함수의 인자로 구조체 사용</vt:lpstr>
      <vt:lpstr>함수의 인자로 구조체 사용</vt:lpstr>
      <vt:lpstr>함수의 인자로 구조체 사용</vt:lpstr>
      <vt:lpstr>구조체를 함수의 결과로 반환</vt:lpstr>
      <vt:lpstr>구조체를 함수의 결과로 반환</vt:lpstr>
      <vt:lpstr>구조체가 구조체가 포함하는 경우</vt:lpstr>
      <vt:lpstr>(5) 프로그래밍 문제</vt:lpstr>
      <vt:lpstr>구조체가 구조체가 포함하는 경우</vt:lpstr>
      <vt:lpstr>(6) 프로그래밍 문제</vt:lpstr>
      <vt:lpstr>(7) 프로그래밍 문제</vt:lpstr>
      <vt:lpstr>PowerPoint 프레젠테이션</vt:lpstr>
      <vt:lpstr>(8) 프로그래밍 문제</vt:lpstr>
      <vt:lpstr>(8) 프로그래밍 문제</vt:lpstr>
      <vt:lpstr>(8) 프로그래밍 문제</vt:lpstr>
      <vt:lpstr>(8) 프로그래밍 문제</vt:lpstr>
      <vt:lpstr>(8) 프로그래밍 문제</vt:lpstr>
      <vt:lpstr>열거형 (enumeration)이란?</vt:lpstr>
      <vt:lpstr>열거형 변수 선언</vt:lpstr>
      <vt:lpstr>열거형 상수 값 변경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Migyung Cho</cp:lastModifiedBy>
  <cp:revision>220</cp:revision>
  <cp:lastPrinted>2013-07-12T10:01:15Z</cp:lastPrinted>
  <dcterms:created xsi:type="dcterms:W3CDTF">2011-08-27T14:53:28Z</dcterms:created>
  <dcterms:modified xsi:type="dcterms:W3CDTF">2015-09-16T08:23:46Z</dcterms:modified>
</cp:coreProperties>
</file>