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2"/>
  </p:notesMasterIdLst>
  <p:sldIdLst>
    <p:sldId id="309" r:id="rId2"/>
    <p:sldId id="256" r:id="rId3"/>
    <p:sldId id="257" r:id="rId4"/>
    <p:sldId id="258" r:id="rId5"/>
    <p:sldId id="259" r:id="rId6"/>
    <p:sldId id="260" r:id="rId7"/>
    <p:sldId id="265" r:id="rId8"/>
    <p:sldId id="310" r:id="rId9"/>
    <p:sldId id="470" r:id="rId10"/>
    <p:sldId id="263" r:id="rId11"/>
    <p:sldId id="276" r:id="rId12"/>
    <p:sldId id="292" r:id="rId13"/>
    <p:sldId id="266" r:id="rId14"/>
    <p:sldId id="277" r:id="rId15"/>
    <p:sldId id="267" r:id="rId16"/>
    <p:sldId id="268" r:id="rId17"/>
    <p:sldId id="469" r:id="rId18"/>
    <p:sldId id="468" r:id="rId19"/>
    <p:sldId id="269" r:id="rId20"/>
    <p:sldId id="279" r:id="rId21"/>
    <p:sldId id="293" r:id="rId22"/>
    <p:sldId id="473" r:id="rId23"/>
    <p:sldId id="280" r:id="rId24"/>
    <p:sldId id="281" r:id="rId25"/>
    <p:sldId id="282" r:id="rId26"/>
    <p:sldId id="283" r:id="rId27"/>
    <p:sldId id="284" r:id="rId28"/>
    <p:sldId id="285" r:id="rId29"/>
    <p:sldId id="311" r:id="rId30"/>
    <p:sldId id="287" r:id="rId31"/>
    <p:sldId id="476" r:id="rId32"/>
    <p:sldId id="474" r:id="rId33"/>
    <p:sldId id="475" r:id="rId34"/>
    <p:sldId id="289" r:id="rId35"/>
    <p:sldId id="294" r:id="rId36"/>
    <p:sldId id="290" r:id="rId37"/>
    <p:sldId id="29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74" r:id="rId86"/>
    <p:sldId id="375" r:id="rId87"/>
    <p:sldId id="376" r:id="rId88"/>
    <p:sldId id="360" r:id="rId89"/>
    <p:sldId id="361" r:id="rId90"/>
    <p:sldId id="362" r:id="rId91"/>
    <p:sldId id="363" r:id="rId92"/>
    <p:sldId id="364" r:id="rId93"/>
    <p:sldId id="365" r:id="rId94"/>
    <p:sldId id="366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7" r:id="rId112"/>
    <p:sldId id="388" r:id="rId113"/>
    <p:sldId id="389" r:id="rId114"/>
    <p:sldId id="390" r:id="rId115"/>
    <p:sldId id="484" r:id="rId116"/>
    <p:sldId id="386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398" r:id="rId125"/>
    <p:sldId id="400" r:id="rId126"/>
    <p:sldId id="401" r:id="rId127"/>
    <p:sldId id="402" r:id="rId128"/>
    <p:sldId id="403" r:id="rId129"/>
    <p:sldId id="404" r:id="rId130"/>
    <p:sldId id="405" r:id="rId131"/>
    <p:sldId id="406" r:id="rId132"/>
    <p:sldId id="407" r:id="rId133"/>
    <p:sldId id="408" r:id="rId134"/>
    <p:sldId id="409" r:id="rId135"/>
    <p:sldId id="410" r:id="rId136"/>
    <p:sldId id="477" r:id="rId137"/>
    <p:sldId id="478" r:id="rId138"/>
    <p:sldId id="479" r:id="rId139"/>
    <p:sldId id="480" r:id="rId140"/>
    <p:sldId id="481" r:id="rId141"/>
    <p:sldId id="411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82" r:id="rId155"/>
    <p:sldId id="424" r:id="rId156"/>
    <p:sldId id="425" r:id="rId157"/>
    <p:sldId id="426" r:id="rId158"/>
    <p:sldId id="427" r:id="rId159"/>
    <p:sldId id="428" r:id="rId160"/>
    <p:sldId id="429" r:id="rId161"/>
    <p:sldId id="430" r:id="rId162"/>
    <p:sldId id="431" r:id="rId163"/>
    <p:sldId id="432" r:id="rId164"/>
    <p:sldId id="433" r:id="rId165"/>
    <p:sldId id="434" r:id="rId166"/>
    <p:sldId id="435" r:id="rId167"/>
    <p:sldId id="436" r:id="rId168"/>
    <p:sldId id="483" r:id="rId169"/>
    <p:sldId id="485" r:id="rId170"/>
    <p:sldId id="438" r:id="rId171"/>
    <p:sldId id="440" r:id="rId172"/>
    <p:sldId id="441" r:id="rId173"/>
    <p:sldId id="442" r:id="rId174"/>
    <p:sldId id="443" r:id="rId175"/>
    <p:sldId id="471" r:id="rId176"/>
    <p:sldId id="444" r:id="rId177"/>
    <p:sldId id="472" r:id="rId178"/>
    <p:sldId id="445" r:id="rId179"/>
    <p:sldId id="446" r:id="rId180"/>
    <p:sldId id="447" r:id="rId181"/>
    <p:sldId id="467" r:id="rId182"/>
    <p:sldId id="449" r:id="rId183"/>
    <p:sldId id="450" r:id="rId184"/>
    <p:sldId id="451" r:id="rId185"/>
    <p:sldId id="452" r:id="rId186"/>
    <p:sldId id="453" r:id="rId187"/>
    <p:sldId id="454" r:id="rId188"/>
    <p:sldId id="455" r:id="rId189"/>
    <p:sldId id="456" r:id="rId190"/>
    <p:sldId id="457" r:id="rId191"/>
    <p:sldId id="458" r:id="rId192"/>
    <p:sldId id="459" r:id="rId193"/>
    <p:sldId id="460" r:id="rId194"/>
    <p:sldId id="461" r:id="rId195"/>
    <p:sldId id="462" r:id="rId196"/>
    <p:sldId id="463" r:id="rId197"/>
    <p:sldId id="464" r:id="rId198"/>
    <p:sldId id="465" r:id="rId199"/>
    <p:sldId id="503" r:id="rId200"/>
    <p:sldId id="466" r:id="rId2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67" autoAdjust="0"/>
  </p:normalViewPr>
  <p:slideViewPr>
    <p:cSldViewPr>
      <p:cViewPr varScale="1">
        <p:scale>
          <a:sx n="56" d="100"/>
          <a:sy n="56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9ED6-235E-4B4F-BE5D-C18F8A4B3653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C3B8-7DA3-43A2-B6A3-F30BF6B80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3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773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2278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배열의 </a:t>
            </a:r>
            <a:r>
              <a:rPr lang="ko-KR" altLang="en-US" dirty="0" err="1" smtClean="0"/>
              <a:t>주소값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2278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바꾸려면</a:t>
            </a:r>
            <a:r>
              <a:rPr lang="en-US" altLang="ko-KR" baseline="0" dirty="0" smtClean="0"/>
              <a:t>???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08717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85176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6782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baseline="0" dirty="0" smtClean="0"/>
              <a:t> 제어문자 </a:t>
            </a:r>
            <a:r>
              <a:rPr lang="en-US" altLang="ko-KR" baseline="0" dirty="0" smtClean="0"/>
              <a:t>: 16</a:t>
            </a:r>
            <a:r>
              <a:rPr lang="ko-KR" altLang="en-US" baseline="0" dirty="0" smtClean="0"/>
              <a:t>진수 주소형태로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822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037071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037071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합은 </a:t>
            </a:r>
            <a:r>
              <a:rPr lang="ko-KR" altLang="en-US" dirty="0" err="1" smtClean="0"/>
              <a:t>리턴해줬고</a:t>
            </a:r>
            <a:r>
              <a:rPr lang="en-US" altLang="ko-KR" dirty="0" smtClean="0"/>
              <a:t>.. </a:t>
            </a:r>
            <a:r>
              <a:rPr lang="ko-KR" altLang="en-US" dirty="0" smtClean="0"/>
              <a:t>평균은</a:t>
            </a:r>
            <a:r>
              <a:rPr lang="en-US" altLang="ko-KR" dirty="0" smtClean="0"/>
              <a:t>???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037071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518395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518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91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9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69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137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137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005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196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05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36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363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7709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와 형식 사이에 수를 입력하면 수만큼 공간을 확보한다는 의미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소수점을 처리하게 되면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수를 입력하면 소수점을 포함한 전체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, . </a:t>
            </a:r>
            <a:r>
              <a:rPr lang="ko-KR" altLang="en-US" dirty="0" smtClean="0"/>
              <a:t>뒤에 수를 </a:t>
            </a:r>
            <a:r>
              <a:rPr lang="ko-KR" altLang="en-US" dirty="0" err="1" smtClean="0"/>
              <a:t>입려하면</a:t>
            </a:r>
            <a:r>
              <a:rPr lang="ko-KR" altLang="en-US" dirty="0" smtClean="0"/>
              <a:t> 소수점 이하 몇 번째 자리까지 지정하겠다는 것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가 붙으면 왼쪽정렬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오른쪽 정렬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33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33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값을 입력하면 컴퓨터가 처리하기 위해 메모리에 저장을 해야 함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메모리 공간</a:t>
            </a:r>
            <a:r>
              <a:rPr lang="ko-KR" altLang="en-US" baseline="0" dirty="0" smtClean="0"/>
              <a:t> 일정 공간을 빌려서 값을 저장해 두는데 상수는 한번 값을 넣으면 값을 불러와 쓸 수는 있지만 변경은 불가능 함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977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33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68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228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2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191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68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6897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&amp;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3945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1519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;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9829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8112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25600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몇 번 반복할 지 알 수 없는 경우 주로 사용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346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64857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40316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22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40316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12278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오류찾기</a:t>
            </a:r>
            <a:endParaRPr lang="en-US" altLang="ko-KR" dirty="0" smtClean="0"/>
          </a:p>
          <a:p>
            <a:r>
              <a:rPr lang="ko-KR" altLang="en-US" dirty="0" smtClean="0"/>
              <a:t>함수 동작 설명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1~10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까지 </a:t>
            </a:r>
            <a:r>
              <a:rPr lang="ko-KR" altLang="en-US" baseline="0" dirty="0" err="1" smtClean="0"/>
              <a:t>더한값</a:t>
            </a:r>
            <a:r>
              <a:rPr lang="ko-KR" altLang="en-US" baseline="0" dirty="0" smtClean="0"/>
              <a:t> 출력</a:t>
            </a:r>
            <a:r>
              <a:rPr lang="en-US" altLang="ko-KR" baseline="0" dirty="0" smtClean="0"/>
              <a:t>,, 1~1000</a:t>
            </a:r>
            <a:r>
              <a:rPr lang="ko-KR" altLang="en-US" baseline="0" dirty="0" smtClean="0"/>
              <a:t>까지 더한 값 출력</a:t>
            </a:r>
            <a:r>
              <a:rPr lang="en-US" altLang="ko-KR" baseline="0" dirty="0" smtClean="0"/>
              <a:t>…. 1~100000</a:t>
            </a:r>
            <a:r>
              <a:rPr lang="ko-KR" altLang="en-US" baseline="0" dirty="0" smtClean="0"/>
              <a:t>까지 더한 값 출력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기능은 같고 숫자 하나만 바뀌는데 같은 코드를 반복해서 짜야 함</a:t>
            </a:r>
            <a:r>
              <a:rPr lang="en-US" altLang="ko-KR" baseline="0" dirty="0" smtClean="0"/>
              <a:t>…)</a:t>
            </a:r>
          </a:p>
          <a:p>
            <a:r>
              <a:rPr lang="ko-KR" altLang="en-US" baseline="0" dirty="0" smtClean="0"/>
              <a:t>더하기에서 빼기기로 바꾸기</a:t>
            </a:r>
            <a:r>
              <a:rPr lang="en-US" altLang="ko-KR" baseline="0" dirty="0" smtClean="0"/>
              <a:t>…(</a:t>
            </a:r>
            <a:r>
              <a:rPr lang="ko-KR" altLang="en-US" baseline="0" dirty="0" smtClean="0"/>
              <a:t>모든 코드를 다 바꿔 줘야 함</a:t>
            </a:r>
            <a:r>
              <a:rPr lang="en-US" altLang="ko-KR" baseline="0" dirty="0" smtClean="0"/>
              <a:t>…)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함수로 바꾸기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96880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0589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2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80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69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3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97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16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24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4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2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8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5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C6-8545-4CC2-B263-F732C419E64C}" type="datetimeFigureOut">
              <a:rPr lang="ko-KR" altLang="en-US" smtClean="0"/>
              <a:pPr/>
              <a:t>2014-10-11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57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70C0">
                  <a:alpha val="80000"/>
                </a:srgbClr>
              </a:gs>
              <a:gs pos="40000">
                <a:schemeClr val="bg1"/>
              </a:gs>
              <a:gs pos="63000">
                <a:schemeClr val="bg1"/>
              </a:gs>
              <a:gs pos="100000">
                <a:srgbClr val="0070C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C </a:t>
            </a:r>
            <a:r>
              <a:rPr lang="ko-KR" alt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</a:rPr>
              <a:t>언어</a:t>
            </a:r>
            <a:endParaRPr lang="ko-KR" altLang="en-US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6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형태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688013"/>
            <a:ext cx="6336704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192069"/>
            <a:ext cx="576965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int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    </a:t>
            </a:r>
            <a:r>
              <a:rPr lang="en-US" altLang="ko-KR" sz="2500" b="1" dirty="0" smtClean="0"/>
              <a:t>main   (int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argc, char * argv[])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{</a:t>
            </a:r>
          </a:p>
          <a:p>
            <a:endParaRPr lang="en-US" altLang="ko-KR" sz="2500" b="1" dirty="0" smtClean="0"/>
          </a:p>
          <a:p>
            <a:endParaRPr lang="en-US" altLang="ko-KR" sz="2500" b="1" dirty="0" smtClean="0"/>
          </a:p>
          <a:p>
            <a:r>
              <a:rPr lang="en-US" altLang="ko-KR" sz="2500" b="1" dirty="0"/>
              <a:t>}</a:t>
            </a:r>
            <a:endParaRPr lang="ko-KR" altLang="en-US" sz="25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27584" y="1822737"/>
            <a:ext cx="877163" cy="801380"/>
            <a:chOff x="827584" y="1822737"/>
            <a:chExt cx="877163" cy="8013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192069"/>
              <a:ext cx="648072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18227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자료형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09754" y="1822737"/>
            <a:ext cx="1006061" cy="801380"/>
            <a:chOff x="1909754" y="1822737"/>
            <a:chExt cx="1006061" cy="8013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9754" y="2192069"/>
              <a:ext cx="1006061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66645" y="18227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함수명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031792" y="1822737"/>
            <a:ext cx="3628440" cy="801380"/>
            <a:chOff x="3031792" y="1822737"/>
            <a:chExt cx="3628440" cy="8013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031792" y="2192069"/>
              <a:ext cx="3628440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2331" y="182273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매개 변수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0" y="2984157"/>
            <a:ext cx="5688632" cy="1704031"/>
            <a:chOff x="971600" y="2984157"/>
            <a:chExt cx="5688632" cy="170403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1600" y="2984157"/>
              <a:ext cx="5688632" cy="1704031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2314" y="356022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함수의 몸체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9415" y="5089241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자료 형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함수가 실행되고 종료될 때 반환되는 출력 값의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실행하고자 하는 함수의 이름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매개 변수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함수를 실행할 때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전달받을 </a:t>
            </a:r>
            <a:r>
              <a:rPr lang="ko-KR" altLang="en-US" sz="2000" dirty="0">
                <a:solidFill>
                  <a:srgbClr val="002060"/>
                </a:solidFill>
              </a:rPr>
              <a:t>인자의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 값의 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함수의 몸체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함수의 실행 </a:t>
            </a:r>
            <a:r>
              <a:rPr lang="ko-KR" altLang="en-US" sz="2000" dirty="0" smtClean="0">
                <a:solidFill>
                  <a:srgbClr val="002060"/>
                </a:solidFill>
              </a:rPr>
              <a:t>내용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7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626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4673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279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err="1" smtClean="0"/>
              <a:t>별찍기</a:t>
            </a:r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en-US" altLang="ko-KR" sz="2000" b="1" dirty="0"/>
              <a:t>====   Q1  =====</a:t>
            </a:r>
          </a:p>
          <a:p>
            <a:pPr lvl="1"/>
            <a:r>
              <a:rPr lang="ko-KR" altLang="en-US" sz="2000" b="1" dirty="0"/>
              <a:t>☆</a:t>
            </a:r>
          </a:p>
          <a:p>
            <a:pPr lvl="1"/>
            <a:r>
              <a:rPr lang="ko-KR" altLang="en-US" sz="2000" b="1" dirty="0"/>
              <a:t>☆☆</a:t>
            </a:r>
          </a:p>
          <a:p>
            <a:pPr lvl="1"/>
            <a:r>
              <a:rPr lang="ko-KR" altLang="en-US" sz="2000" b="1" dirty="0"/>
              <a:t>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☆☆☆☆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☆☆☆☆☆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====   Q3  =====</a:t>
            </a:r>
          </a:p>
          <a:p>
            <a:pPr lvl="1"/>
            <a:r>
              <a:rPr lang="ko-KR" altLang="en-US" sz="2000" b="1" dirty="0"/>
              <a:t>☆☆☆☆☆</a:t>
            </a:r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☆☆☆☆</a:t>
            </a:r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</a:t>
            </a:r>
            <a:r>
              <a:rPr lang="ko-KR" altLang="en-US" sz="2000" b="1" dirty="0"/>
              <a:t>☆☆☆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   </a:t>
            </a:r>
            <a:r>
              <a:rPr lang="ko-KR" altLang="en-US" sz="2000" b="1" dirty="0"/>
              <a:t>☆☆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  </a:t>
            </a:r>
            <a:r>
              <a:rPr lang="ko-KR" altLang="en-US" sz="2000" b="1" dirty="0" smtClean="0"/>
              <a:t>          </a:t>
            </a:r>
            <a:r>
              <a:rPr lang="ko-KR" altLang="en-US" sz="2000" b="1" dirty="0"/>
              <a:t>☆</a:t>
            </a:r>
            <a:endParaRPr lang="en-US" altLang="ko-KR" sz="2000" b="1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0176" y="2204864"/>
            <a:ext cx="3086200" cy="40626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====   Q2  =====</a:t>
            </a:r>
          </a:p>
          <a:p>
            <a:r>
              <a:rPr lang="ko-KR" altLang="en-US" sz="2000" b="1" dirty="0" smtClean="0"/>
              <a:t>☆☆☆☆☆</a:t>
            </a:r>
          </a:p>
          <a:p>
            <a:r>
              <a:rPr lang="ko-KR" altLang="en-US" sz="2000" b="1" dirty="0" smtClean="0"/>
              <a:t>☆☆☆☆</a:t>
            </a:r>
          </a:p>
          <a:p>
            <a:r>
              <a:rPr lang="ko-KR" altLang="en-US" sz="2000" b="1" dirty="0" smtClean="0"/>
              <a:t>☆☆☆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☆☆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☆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====   Q4 =====</a:t>
            </a:r>
          </a:p>
          <a:p>
            <a:pPr>
              <a:buNone/>
            </a:pPr>
            <a:r>
              <a:rPr lang="en-US" altLang="ko-KR" sz="2000" b="1" dirty="0" smtClean="0"/>
              <a:t>            </a:t>
            </a:r>
            <a:r>
              <a:rPr lang="ko-KR" altLang="en-US" sz="2000" b="1" dirty="0" smtClean="0"/>
              <a:t>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      </a:t>
            </a:r>
            <a:r>
              <a:rPr lang="ko-KR" altLang="en-US" sz="2000" b="1" dirty="0" smtClean="0"/>
              <a:t>☆☆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☆☆☆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☆☆☆☆</a:t>
            </a:r>
            <a:endParaRPr lang="en-US" altLang="ko-KR" sz="2000" b="1" dirty="0" smtClean="0"/>
          </a:p>
          <a:p>
            <a:pPr>
              <a:buNone/>
            </a:pPr>
            <a:r>
              <a:rPr lang="ko-KR" altLang="en-US" sz="2000" b="1" dirty="0" smtClean="0"/>
              <a:t>☆☆☆☆☆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4259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break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제외한 가장 처음 만나는 중괄호를 빠져나가는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continue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반복문의 나머지 부분을 무시하고 반복문의 선두로 이동하는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go to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조건없이</a:t>
            </a:r>
            <a:r>
              <a:rPr lang="ko-KR" altLang="en-US" sz="2000" dirty="0" smtClean="0">
                <a:solidFill>
                  <a:srgbClr val="002060"/>
                </a:solidFill>
              </a:rPr>
              <a:t> 지정한 곳으로 무조건 이동하는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return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반환값을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돌려주고 함수를 종료시키는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exit(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프로그램을 종료시키는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0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정상종료 </a:t>
            </a:r>
            <a:r>
              <a:rPr lang="en-US" altLang="ko-KR" sz="2000" dirty="0" smtClean="0">
                <a:solidFill>
                  <a:srgbClr val="002060"/>
                </a:solidFill>
              </a:rPr>
              <a:t>, 0</a:t>
            </a:r>
            <a:r>
              <a:rPr lang="ko-KR" altLang="en-US" sz="2000" dirty="0" smtClean="0">
                <a:solidFill>
                  <a:srgbClr val="002060"/>
                </a:solidFill>
              </a:rPr>
              <a:t>을 제외한 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비정상 종료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흐름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제어문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1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029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rand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rand()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임의의 값을 만들어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rand(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호출하면 임의의 값을 생성하여 돌려 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범위를 지정해서 임의의 값을 생성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500" b="1" dirty="0" smtClean="0">
                <a:solidFill>
                  <a:srgbClr val="002060"/>
                </a:solidFill>
              </a:rPr>
              <a:t>   rand() %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개수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+ </a:t>
            </a:r>
            <a:r>
              <a:rPr lang="ko-KR" altLang="en-US" sz="2500" b="1" dirty="0" err="1" smtClean="0">
                <a:solidFill>
                  <a:srgbClr val="002060"/>
                </a:solidFill>
              </a:rPr>
              <a:t>시작수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;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544522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99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	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652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1691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srand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rand()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함수의 초기값을 설정해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초기값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rand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함수가 임의의 값을 생성할 때 연산할 초기값을 지정해 줌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5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(10);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4246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013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time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time()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>
                <a:solidFill>
                  <a:srgbClr val="002060"/>
                </a:solidFill>
              </a:rPr>
              <a:t>1970</a:t>
            </a:r>
            <a:r>
              <a:rPr lang="ko-KR" altLang="en-US" sz="2000" dirty="0">
                <a:solidFill>
                  <a:srgbClr val="002060"/>
                </a:solidFill>
              </a:rPr>
              <a:t>년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월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일 </a:t>
            </a:r>
            <a:r>
              <a:rPr lang="en-US" altLang="ko-KR" sz="2000" dirty="0" smtClean="0">
                <a:solidFill>
                  <a:srgbClr val="002060"/>
                </a:solidFill>
              </a:rPr>
              <a:t>0</a:t>
            </a:r>
            <a:r>
              <a:rPr lang="ko-KR" altLang="en-US" sz="2000" dirty="0" smtClean="0">
                <a:solidFill>
                  <a:srgbClr val="002060"/>
                </a:solidFill>
              </a:rPr>
              <a:t>시 부터 </a:t>
            </a:r>
            <a:r>
              <a:rPr lang="ko-KR" altLang="en-US" sz="2000" dirty="0">
                <a:solidFill>
                  <a:srgbClr val="002060"/>
                </a:solidFill>
              </a:rPr>
              <a:t>현재 까지 흐른 초 </a:t>
            </a:r>
            <a:r>
              <a:rPr lang="ko-KR" altLang="en-US" sz="2000" dirty="0" smtClean="0">
                <a:solidFill>
                  <a:srgbClr val="002060"/>
                </a:solidFill>
              </a:rPr>
              <a:t>수를 돌려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>
                <a:solidFill>
                  <a:srgbClr val="002060"/>
                </a:solidFill>
              </a:rPr>
              <a:t>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time.h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time( NULL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함수와 </a:t>
            </a:r>
            <a:r>
              <a:rPr lang="en-US" altLang="ko-KR" sz="2000" dirty="0" smtClean="0">
                <a:solidFill>
                  <a:srgbClr val="002060"/>
                </a:solidFill>
              </a:rPr>
              <a:t>time()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srand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time( NULL) ) ;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5138349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4851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&lt;100 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</a:t>
            </a:r>
            <a:r>
              <a:rPr lang="en-US" altLang="ko-KR" sz="2000" dirty="0" smtClean="0"/>
              <a:t>() % 10;</a:t>
            </a:r>
            <a:endParaRPr lang="en-US" altLang="ko-KR" sz="2000" dirty="0"/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2219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호출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미리 만들어진 함수나 사용자가 만든 함수를 호출해서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204864"/>
            <a:ext cx="63367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5609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printf    (“Welcome To C Class~!!”);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2339588"/>
            <a:ext cx="1152128" cy="846386"/>
            <a:chOff x="971600" y="2542817"/>
            <a:chExt cx="1152128" cy="8463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912149"/>
              <a:ext cx="115212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4241" y="25428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명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7744" y="2339588"/>
            <a:ext cx="4392488" cy="846386"/>
            <a:chOff x="2267744" y="2542817"/>
            <a:chExt cx="4392488" cy="84638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267744" y="2912149"/>
              <a:ext cx="439248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92252" y="2542817"/>
              <a:ext cx="2143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인자 값</a:t>
              </a:r>
              <a:r>
                <a:rPr lang="en-US" altLang="ko-KR" dirty="0" smtClean="0"/>
                <a:t>(Argument)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9415" y="3861048"/>
            <a:ext cx="841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호출하고자 하는 함수이름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호출할 때 전달하고자 하는 입력 값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      </a:t>
            </a:r>
            <a:r>
              <a:rPr lang="ko-KR" altLang="en-US" sz="2000" dirty="0">
                <a:solidFill>
                  <a:srgbClr val="002060"/>
                </a:solidFill>
              </a:rPr>
              <a:t>전달된 인자 값은 함수의 매개변수로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받음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값의 형식은 함수의 매개변수에 따라 결정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       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함수의 매개변수 형식과 개수에 맞게 인자 값을 전달해 줘야 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srand</a:t>
            </a:r>
            <a:r>
              <a:rPr lang="en-US" altLang="ko-KR" sz="2000" dirty="0"/>
              <a:t>(time(NULL));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rand() % 10+100;</a:t>
            </a:r>
          </a:p>
          <a:p>
            <a:r>
              <a:rPr lang="en-US" altLang="ko-KR" sz="2000" dirty="0"/>
              <a:t>	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6663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1595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Sleep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Sleep()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밀</a:t>
            </a:r>
            <a:r>
              <a:rPr lang="ko-KR" altLang="en-US" sz="2000" dirty="0" err="1">
                <a:solidFill>
                  <a:srgbClr val="002060"/>
                </a:solidFill>
              </a:rPr>
              <a:t>리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</a:t>
            </a:r>
            <a:r>
              <a:rPr lang="ko-KR" altLang="en-US" sz="2000" dirty="0" smtClean="0">
                <a:solidFill>
                  <a:srgbClr val="002060"/>
                </a:solidFill>
              </a:rPr>
              <a:t> 단위로 프로그램의 실행을 지연 시키는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windows.h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Sleep(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초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인자값은</a:t>
            </a:r>
            <a:r>
              <a:rPr lang="ko-KR" altLang="en-US" sz="2000" dirty="0" smtClean="0">
                <a:solidFill>
                  <a:srgbClr val="002060"/>
                </a:solidFill>
              </a:rPr>
              <a:t> 밀리 초</a:t>
            </a:r>
            <a:r>
              <a:rPr lang="en-US" altLang="ko-KR" sz="2000" dirty="0" smtClean="0">
                <a:solidFill>
                  <a:srgbClr val="002060"/>
                </a:solidFill>
              </a:rPr>
              <a:t>(1/1000</a:t>
            </a:r>
            <a:r>
              <a:rPr lang="ko-KR" altLang="en-US" sz="2000" dirty="0" smtClean="0">
                <a:solidFill>
                  <a:srgbClr val="002060"/>
                </a:solidFill>
              </a:rPr>
              <a:t>초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단위로 받아 사용 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Sleep </a:t>
            </a:r>
            <a:r>
              <a:rPr lang="ko-KR" altLang="en-US" sz="25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 smtClean="0"/>
              <a:t>&gt;</a:t>
            </a:r>
          </a:p>
          <a:p>
            <a:endParaRPr lang="en-US" altLang="ko-KR" sz="2000" dirty="0"/>
          </a:p>
          <a:p>
            <a:r>
              <a:rPr lang="fr-FR" altLang="ko-KR" sz="2000" dirty="0"/>
              <a:t>int main(int argc, char*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printf("#");</a:t>
            </a:r>
          </a:p>
          <a:p>
            <a:r>
              <a:rPr lang="en-US" altLang="ko-KR" sz="2000" dirty="0"/>
              <a:t>		Sleep(100);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3252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973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system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system()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consol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창에서 사용할 수 있는 명령어를 실행 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windows.h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 system( “ 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명령어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“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예 </a:t>
            </a:r>
            <a:r>
              <a:rPr lang="en-US" altLang="ko-KR" sz="2000" dirty="0" smtClean="0">
                <a:solidFill>
                  <a:srgbClr val="002060"/>
                </a:solidFill>
              </a:rPr>
              <a:t>: system(“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cls</a:t>
            </a:r>
            <a:r>
              <a:rPr lang="en-US" altLang="ko-KR" sz="2000" dirty="0" smtClean="0">
                <a:solidFill>
                  <a:srgbClr val="002060"/>
                </a:solidFill>
              </a:rPr>
              <a:t>”); - </a:t>
            </a:r>
            <a:r>
              <a:rPr lang="ko-KR" altLang="en-US" sz="2000" dirty="0" smtClean="0">
                <a:solidFill>
                  <a:srgbClr val="002060"/>
                </a:solidFill>
              </a:rPr>
              <a:t>화면을 깨끗하게 지우는 명령어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</a:t>
            </a:r>
            <a:r>
              <a:rPr lang="fr-FR" altLang="ko-KR" sz="2000" dirty="0" smtClean="0"/>
              <a:t>, char*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 smtClean="0"/>
              <a:t>{</a:t>
            </a:r>
            <a:r>
              <a:rPr lang="en-US" altLang="ko-KR" sz="2000" dirty="0"/>
              <a:t>	int i;</a:t>
            </a:r>
          </a:p>
          <a:p>
            <a:r>
              <a:rPr lang="en-US" altLang="ko-KR" sz="2000" dirty="0"/>
              <a:t>	while(1)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printf("Hello\n");</a:t>
            </a:r>
          </a:p>
          <a:p>
            <a:r>
              <a:rPr lang="en-US" altLang="ko-KR" sz="2000" dirty="0"/>
              <a:t>			Sleep(100);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cls</a:t>
            </a:r>
            <a:r>
              <a:rPr lang="en-US" altLang="ko-KR" sz="2000" dirty="0"/>
              <a:t>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6021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windows.h</a:t>
            </a:r>
            <a:r>
              <a:rPr lang="en-US" altLang="ko-KR" sz="2000" dirty="0"/>
              <a:t>&gt;</a:t>
            </a:r>
          </a:p>
          <a:p>
            <a:r>
              <a:rPr lang="fr-FR" altLang="ko-KR" sz="2000" dirty="0"/>
              <a:t>int main(int argc</a:t>
            </a:r>
            <a:r>
              <a:rPr lang="fr-FR" altLang="ko-KR" sz="2000" dirty="0" smtClean="0"/>
              <a:t>, char*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 smtClean="0"/>
              <a:t>{</a:t>
            </a:r>
            <a:r>
              <a:rPr lang="en-US" altLang="ko-KR" sz="2000" dirty="0"/>
              <a:t>	int i;</a:t>
            </a:r>
          </a:p>
          <a:p>
            <a:r>
              <a:rPr lang="en-US" altLang="ko-KR" sz="2000" dirty="0"/>
              <a:t>	while(1)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printf("Hello\n");</a:t>
            </a:r>
          </a:p>
          <a:p>
            <a:r>
              <a:rPr lang="en-US" altLang="ko-KR" sz="2000" dirty="0"/>
              <a:t>			Sleep(100);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system("pause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system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cls</a:t>
            </a:r>
            <a:r>
              <a:rPr lang="en-US" altLang="ko-KR" sz="2000" dirty="0"/>
              <a:t>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40553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225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rand()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가위바위보 게임 만들기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가위 </a:t>
            </a:r>
            <a:r>
              <a:rPr lang="en-US" altLang="ko-KR" sz="2000" dirty="0" smtClean="0"/>
              <a:t>/ 2. </a:t>
            </a:r>
            <a:r>
              <a:rPr lang="ko-KR" altLang="en-US" sz="2000" dirty="0" smtClean="0"/>
              <a:t>바위 </a:t>
            </a:r>
            <a:r>
              <a:rPr lang="en-US" altLang="ko-KR" sz="2000" dirty="0" smtClean="0"/>
              <a:t>/ 3. </a:t>
            </a:r>
            <a:r>
              <a:rPr lang="ko-KR" altLang="en-US" sz="2000" dirty="0" smtClean="0"/>
              <a:t>보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2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바위 </a:t>
            </a:r>
            <a:r>
              <a:rPr lang="en-US" altLang="ko-KR" sz="2000" dirty="0" err="1" smtClean="0"/>
              <a:t>vs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컴퓨터 가위</a:t>
            </a:r>
            <a:endParaRPr lang="en-US" altLang="ko-KR" sz="2000" dirty="0" smtClean="0"/>
          </a:p>
          <a:p>
            <a:r>
              <a:rPr lang="ko-KR" altLang="en-US" sz="2000" dirty="0" smtClean="0"/>
              <a:t>사용자가 이겼습니다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9970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어떤 </a:t>
            </a:r>
            <a:r>
              <a:rPr lang="ko-KR" altLang="en-US" sz="2000" dirty="0">
                <a:solidFill>
                  <a:srgbClr val="002060"/>
                </a:solidFill>
              </a:rPr>
              <a:t>특정한 한가지 기능을 수행해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도구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어떤 값을 입력 받아 자신이 가진 기능을 수행 한 후 결과 값을 돌려줌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21843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827584" y="2658178"/>
            <a:ext cx="1152128" cy="485041"/>
            <a:chOff x="827584" y="3594282"/>
            <a:chExt cx="1152128" cy="48504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44254" y="3212976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printf()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72200" y="3429000"/>
            <a:ext cx="1440160" cy="1365901"/>
            <a:chOff x="6372200" y="4365104"/>
            <a:chExt cx="1440160" cy="1365901"/>
          </a:xfrm>
        </p:grpSpPr>
        <p:grpSp>
          <p:nvGrpSpPr>
            <p:cNvPr id="32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67023" y="2423697"/>
            <a:ext cx="1658679" cy="510539"/>
            <a:chOff x="1967023" y="3359801"/>
            <a:chExt cx="1658679" cy="510539"/>
          </a:xfrm>
        </p:grpSpPr>
        <p:sp>
          <p:nvSpPr>
            <p:cNvPr id="27" name="자유형 26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04048" y="3798947"/>
            <a:ext cx="2450670" cy="1430253"/>
            <a:chOff x="5004048" y="4735051"/>
            <a:chExt cx="2450670" cy="1430253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30" name="자유형 29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9415" y="5589240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C 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언어에서 제공하는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</a:t>
            </a:r>
            <a:r>
              <a:rPr lang="ko-KR" altLang="en-US" sz="2000" dirty="0" smtClean="0">
                <a:solidFill>
                  <a:srgbClr val="002060"/>
                </a:solidFill>
              </a:rPr>
              <a:t> 사용자 정의 함수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프로그래머가 필요에 의해 직접 작성한 함수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2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원</a:t>
            </a:r>
            <a:r>
              <a:rPr lang="ko-KR" altLang="en-US" sz="2000" dirty="0">
                <a:solidFill>
                  <a:srgbClr val="002060"/>
                </a:solidFill>
              </a:rPr>
              <a:t>형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1688013"/>
            <a:ext cx="6984776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92069"/>
            <a:ext cx="63145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int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         </a:t>
            </a:r>
            <a:r>
              <a:rPr lang="en-US" altLang="ko-KR" sz="2500" b="1" dirty="0" err="1" smtClean="0"/>
              <a:t>Func</a:t>
            </a:r>
            <a:r>
              <a:rPr lang="en-US" altLang="ko-KR" sz="2500" b="1" dirty="0" smtClean="0"/>
              <a:t>      (int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num1, int num2)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{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/>
              <a:t>	</a:t>
            </a:r>
            <a:r>
              <a:rPr lang="en-US" altLang="ko-KR" sz="2500" b="1" dirty="0" smtClean="0"/>
              <a:t>return  num1 + num2;</a:t>
            </a:r>
          </a:p>
          <a:p>
            <a:r>
              <a:rPr lang="en-US" altLang="ko-KR" sz="2500" b="1" dirty="0"/>
              <a:t>}</a:t>
            </a:r>
            <a:endParaRPr lang="ko-KR" altLang="en-US" sz="25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40884" y="1822737"/>
            <a:ext cx="1338828" cy="801380"/>
            <a:chOff x="640884" y="1822737"/>
            <a:chExt cx="1338828" cy="8013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192069"/>
              <a:ext cx="648072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884" y="182273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반환자료형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97786" y="1822737"/>
            <a:ext cx="1510118" cy="801380"/>
            <a:chOff x="1909754" y="1822737"/>
            <a:chExt cx="1006061" cy="8013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909754" y="2192069"/>
              <a:ext cx="1006061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8474" y="1822737"/>
              <a:ext cx="58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함수명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77789" y="1822737"/>
            <a:ext cx="3358507" cy="801380"/>
            <a:chOff x="3031792" y="1822737"/>
            <a:chExt cx="3628440" cy="8013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031792" y="2192069"/>
              <a:ext cx="3628440" cy="43204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2331" y="182273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매개 변수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0" y="2984157"/>
            <a:ext cx="6264696" cy="1704031"/>
            <a:chOff x="971600" y="2984157"/>
            <a:chExt cx="5688632" cy="170403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1600" y="2984157"/>
              <a:ext cx="5688632" cy="1704031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2314" y="3123527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함수의 몸체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9415" y="5089241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 자료 </a:t>
            </a:r>
            <a:r>
              <a:rPr lang="ko-KR" altLang="en-US" sz="2000" dirty="0">
                <a:solidFill>
                  <a:srgbClr val="002060"/>
                </a:solidFill>
              </a:rPr>
              <a:t>형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함수가 실행되고 종료될 때 반환되는 출력 값의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실행하고자 하는 함수의 이름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매개 변수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함수를 실행할 때 </a:t>
            </a:r>
            <a:r>
              <a:rPr lang="ko-KR" altLang="en-US" sz="2000" dirty="0" smtClean="0">
                <a:solidFill>
                  <a:srgbClr val="002060"/>
                </a:solidFill>
              </a:rPr>
              <a:t>전달받을 </a:t>
            </a:r>
            <a:r>
              <a:rPr lang="ko-KR" altLang="en-US" sz="2000" dirty="0">
                <a:solidFill>
                  <a:srgbClr val="002060"/>
                </a:solidFill>
              </a:rPr>
              <a:t>인자의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 값의 형태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함수의 몸체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함수의 실행 </a:t>
            </a:r>
            <a:r>
              <a:rPr lang="ko-KR" altLang="en-US" sz="2000" dirty="0" smtClean="0">
                <a:solidFill>
                  <a:srgbClr val="002060"/>
                </a:solidFill>
              </a:rPr>
              <a:t>내용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6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 호출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만들어진 함수를 사용하기 위해 호출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204864"/>
            <a:ext cx="63367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3611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 </a:t>
            </a:r>
            <a:r>
              <a:rPr lang="en-US" altLang="ko-KR" sz="2500" b="1" dirty="0" err="1" smtClean="0"/>
              <a:t>Func</a:t>
            </a:r>
            <a:r>
              <a:rPr lang="en-US" altLang="ko-KR" sz="2500" b="1" dirty="0" smtClean="0"/>
              <a:t>        ( 10 , 20 );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71600" y="2339588"/>
            <a:ext cx="1368152" cy="846386"/>
            <a:chOff x="971600" y="2542817"/>
            <a:chExt cx="1152128" cy="8463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2912149"/>
              <a:ext cx="115212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4241" y="2542817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명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3985" y="2339588"/>
            <a:ext cx="2058015" cy="846386"/>
            <a:chOff x="2149220" y="2542817"/>
            <a:chExt cx="4511012" cy="84638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267744" y="2912149"/>
              <a:ext cx="4392488" cy="47705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9220" y="2542817"/>
              <a:ext cx="2143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인자 값</a:t>
              </a:r>
              <a:r>
                <a:rPr lang="en-US" altLang="ko-KR" dirty="0" smtClean="0"/>
                <a:t>(Argument)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9415" y="3861048"/>
            <a:ext cx="841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명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호출하고자 하는 함수이름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함수를 호출할 때 전달하고자 하는 입력 값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      </a:t>
            </a:r>
            <a:r>
              <a:rPr lang="ko-KR" altLang="en-US" sz="2000" dirty="0">
                <a:solidFill>
                  <a:srgbClr val="002060"/>
                </a:solidFill>
              </a:rPr>
              <a:t>전달된 인자 값은 함수의 매개변수로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받음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     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 값의 형식은 함수의 매개변수에 따라 결정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           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※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함수의 매개변수 형식과 개수에 맞게 인자 값을 전달해 줘야 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0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195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Stream</a:t>
            </a:r>
            <a:r>
              <a:rPr lang="ko-KR" altLang="en-US" sz="2000" dirty="0" smtClean="0">
                <a:solidFill>
                  <a:srgbClr val="002060"/>
                </a:solidFill>
              </a:rPr>
              <a:t>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서로 다른 장치를 연결해 주는 가상의 다리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기본적으로 </a:t>
            </a:r>
            <a:r>
              <a:rPr lang="en-US" altLang="ko-KR" sz="2000" dirty="0" smtClean="0">
                <a:solidFill>
                  <a:srgbClr val="002060"/>
                </a:solidFill>
              </a:rPr>
              <a:t>3</a:t>
            </a:r>
            <a:r>
              <a:rPr lang="ko-KR" altLang="en-US" sz="2000" dirty="0" smtClean="0">
                <a:solidFill>
                  <a:srgbClr val="002060"/>
                </a:solidFill>
              </a:rPr>
              <a:t>개가 만들어 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en-US" altLang="ko-KR" sz="2000" dirty="0">
                <a:solidFill>
                  <a:srgbClr val="002060"/>
                </a:solidFill>
              </a:rPr>
              <a:t>stdin(</a:t>
            </a:r>
            <a:r>
              <a:rPr lang="ko-KR" altLang="en-US" sz="2000" dirty="0">
                <a:solidFill>
                  <a:srgbClr val="002060"/>
                </a:solidFill>
              </a:rPr>
              <a:t>표준입력</a:t>
            </a:r>
            <a:r>
              <a:rPr lang="en-US" altLang="ko-KR" sz="2000" dirty="0">
                <a:solidFill>
                  <a:srgbClr val="002060"/>
                </a:solidFill>
              </a:rPr>
              <a:t>), stdout(</a:t>
            </a:r>
            <a:r>
              <a:rPr lang="ko-KR" altLang="en-US" sz="2000" dirty="0">
                <a:solidFill>
                  <a:srgbClr val="002060"/>
                </a:solidFill>
              </a:rPr>
              <a:t>표준출력</a:t>
            </a:r>
            <a:r>
              <a:rPr lang="en-US" altLang="ko-KR" sz="2000" dirty="0">
                <a:solidFill>
                  <a:srgbClr val="002060"/>
                </a:solidFill>
              </a:rPr>
              <a:t>), stderr(</a:t>
            </a:r>
            <a:r>
              <a:rPr lang="ko-KR" altLang="en-US" sz="2000" dirty="0">
                <a:solidFill>
                  <a:srgbClr val="002060"/>
                </a:solidFill>
              </a:rPr>
              <a:t>표준에러</a:t>
            </a:r>
            <a:r>
              <a:rPr lang="en-US" altLang="ko-KR" sz="2000" dirty="0">
                <a:solidFill>
                  <a:srgbClr val="002060"/>
                </a:solidFill>
              </a:rPr>
              <a:t>)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Buffer(</a:t>
            </a:r>
            <a:r>
              <a:rPr lang="ko-KR" altLang="en-US" sz="2000" dirty="0" smtClean="0">
                <a:solidFill>
                  <a:srgbClr val="002060"/>
                </a:solidFill>
              </a:rPr>
              <a:t>임시저장공간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에 저장되었다가 일정 순간에 출력됨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415" y="5157192"/>
            <a:ext cx="8195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※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입</a:t>
            </a:r>
            <a:r>
              <a:rPr lang="en-US" altLang="ko-KR" sz="2000" dirty="0" smtClean="0">
                <a:solidFill>
                  <a:srgbClr val="002060"/>
                </a:solidFill>
              </a:rPr>
              <a:t>/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출력을 담당해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scanf -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표준입력</a:t>
            </a:r>
            <a:r>
              <a:rPr lang="en-US" altLang="ko-KR" sz="2000" dirty="0" smtClean="0">
                <a:solidFill>
                  <a:srgbClr val="002060"/>
                </a:solidFill>
              </a:rPr>
              <a:t>, printf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표준출력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※ Buffer </a:t>
            </a:r>
            <a:r>
              <a:rPr lang="ko-KR" altLang="en-US" sz="2000" dirty="0" smtClean="0">
                <a:solidFill>
                  <a:srgbClr val="002060"/>
                </a:solidFill>
              </a:rPr>
              <a:t>안의 내용을 비우는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fflush</a:t>
            </a:r>
            <a:r>
              <a:rPr lang="en-US" altLang="ko-KR" sz="2000" dirty="0" smtClean="0">
                <a:solidFill>
                  <a:srgbClr val="002060"/>
                </a:solidFill>
              </a:rPr>
              <a:t>(stdin)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입력버퍼 비우기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fflush</a:t>
            </a:r>
            <a:r>
              <a:rPr lang="en-US" altLang="ko-KR" sz="2000" dirty="0" smtClean="0">
                <a:solidFill>
                  <a:srgbClr val="002060"/>
                </a:solidFill>
              </a:rPr>
              <a:t>(stdout) –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출력버퍼 비우기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592726" y="4805916"/>
            <a:ext cx="2047070" cy="535401"/>
            <a:chOff x="5592726" y="4805916"/>
            <a:chExt cx="2047070" cy="535401"/>
          </a:xfrm>
        </p:grpSpPr>
        <p:sp>
          <p:nvSpPr>
            <p:cNvPr id="42" name="TextBox 41"/>
            <p:cNvSpPr txBox="1"/>
            <p:nvPr/>
          </p:nvSpPr>
          <p:spPr>
            <a:xfrm>
              <a:off x="6732240" y="4971985"/>
              <a:ext cx="90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2060"/>
                  </a:solidFill>
                </a:rPr>
                <a:t>Stream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5592726" y="4805916"/>
              <a:ext cx="1222744" cy="361507"/>
            </a:xfrm>
            <a:custGeom>
              <a:avLst/>
              <a:gdLst>
                <a:gd name="connsiteX0" fmla="*/ 1222744 w 1222744"/>
                <a:gd name="connsiteY0" fmla="*/ 361507 h 361507"/>
                <a:gd name="connsiteX1" fmla="*/ 0 w 1222744"/>
                <a:gd name="connsiteY1" fmla="*/ 361507 h 361507"/>
                <a:gd name="connsiteX2" fmla="*/ 0 w 1222744"/>
                <a:gd name="connsiteY2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744" h="361507">
                  <a:moveTo>
                    <a:pt x="1222744" y="361507"/>
                  </a:moveTo>
                  <a:lnTo>
                    <a:pt x="0" y="361507"/>
                  </a:lnTo>
                  <a:lnTo>
                    <a:pt x="0" y="0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195736" y="2996952"/>
            <a:ext cx="4464496" cy="432048"/>
            <a:chOff x="2195736" y="2996952"/>
            <a:chExt cx="4464496" cy="432048"/>
          </a:xfrm>
        </p:grpSpPr>
        <p:sp>
          <p:nvSpPr>
            <p:cNvPr id="8" name="직사각형 7"/>
            <p:cNvSpPr/>
            <p:nvPr/>
          </p:nvSpPr>
          <p:spPr>
            <a:xfrm>
              <a:off x="2195736" y="2996952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2339752" y="3212480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2195736" y="3717032"/>
            <a:ext cx="4464496" cy="432048"/>
            <a:chOff x="2195736" y="3717032"/>
            <a:chExt cx="4464496" cy="432048"/>
          </a:xfrm>
        </p:grpSpPr>
        <p:sp>
          <p:nvSpPr>
            <p:cNvPr id="31" name="직사각형 30"/>
            <p:cNvSpPr/>
            <p:nvPr/>
          </p:nvSpPr>
          <p:spPr>
            <a:xfrm>
              <a:off x="2195736" y="3717032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stdout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2339752" y="3933056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195736" y="4365104"/>
            <a:ext cx="4464496" cy="432048"/>
            <a:chOff x="2195736" y="4365104"/>
            <a:chExt cx="4464496" cy="432048"/>
          </a:xfrm>
        </p:grpSpPr>
        <p:sp>
          <p:nvSpPr>
            <p:cNvPr id="32" name="직사각형 31"/>
            <p:cNvSpPr/>
            <p:nvPr/>
          </p:nvSpPr>
          <p:spPr>
            <a:xfrm>
              <a:off x="2195736" y="4365104"/>
              <a:ext cx="4464496" cy="43204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rgbClr val="FF0000"/>
                  </a:solidFill>
                </a:rPr>
                <a:t>stderr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2339752" y="4569504"/>
              <a:ext cx="338437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707904" y="2902688"/>
            <a:ext cx="1512168" cy="1988232"/>
            <a:chOff x="3707904" y="2902688"/>
            <a:chExt cx="1512168" cy="19882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707904" y="2902688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707904" y="3620863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707904" y="4271335"/>
              <a:ext cx="1512168" cy="6195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Buffer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660232" y="2852936"/>
            <a:ext cx="1512168" cy="2088231"/>
            <a:chOff x="6660232" y="2852936"/>
            <a:chExt cx="1512168" cy="2088231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660232" y="2852936"/>
              <a:ext cx="1512168" cy="64807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키보드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660232" y="3573016"/>
              <a:ext cx="1512168" cy="1368151"/>
            </a:xfrm>
            <a:prstGeom prst="roundRect">
              <a:avLst>
                <a:gd name="adj" fmla="val 9673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모니터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83568" y="2852936"/>
            <a:ext cx="1512168" cy="2088232"/>
          </a:xfrm>
          <a:prstGeom prst="roundRect">
            <a:avLst>
              <a:gd name="adj" fmla="val 1104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프로그</a:t>
            </a:r>
            <a:r>
              <a:rPr lang="ko-KR" altLang="en-US">
                <a:solidFill>
                  <a:srgbClr val="002060"/>
                </a:solidFill>
              </a:rPr>
              <a:t>램</a:t>
            </a:r>
          </a:p>
        </p:txBody>
      </p:sp>
    </p:spTree>
    <p:extLst>
      <p:ext uri="{BB962C8B-B14F-4D97-AF65-F5344CB8AC3E}">
        <p14:creationId xmlns:p14="http://schemas.microsoft.com/office/powerpoint/2010/main" xmlns="" val="37527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사용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88012"/>
            <a:ext cx="6984776" cy="44772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#include &lt;stdio.h&gt;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r>
              <a:rPr lang="en-US" altLang="ko-KR" dirty="0">
                <a:solidFill>
                  <a:schemeClr val="tx1"/>
                </a:solidFill>
              </a:rPr>
              <a:t> ( int num1 , int num2)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return   num1 + num2;	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void main(void)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int sum;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um =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( 10, 20 );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printf(“%d” , sum);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329777" y="4797152"/>
            <a:ext cx="4685661" cy="466879"/>
            <a:chOff x="2300224" y="3693217"/>
            <a:chExt cx="4685661" cy="46687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00224" y="3693217"/>
              <a:ext cx="1872208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6" idx="3"/>
              <a:endCxn id="16" idx="1"/>
            </p:cNvCxnSpPr>
            <p:nvPr/>
          </p:nvCxnSpPr>
          <p:spPr>
            <a:xfrm flipV="1">
              <a:off x="4172432" y="3926656"/>
              <a:ext cx="1623704" cy="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6136" y="374199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호출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38754" y="2348880"/>
            <a:ext cx="5970741" cy="1296144"/>
            <a:chOff x="1015144" y="4581128"/>
            <a:chExt cx="5970741" cy="12961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5144" y="4581128"/>
              <a:ext cx="4204928" cy="1296144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7" idx="3"/>
              <a:endCxn id="17" idx="1"/>
            </p:cNvCxnSpPr>
            <p:nvPr/>
          </p:nvCxnSpPr>
          <p:spPr>
            <a:xfrm>
              <a:off x="5220072" y="5229200"/>
              <a:ext cx="57606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96136" y="504453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원형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929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사용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88012"/>
            <a:ext cx="6984776" cy="447729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#include &lt;stdio.h&gt;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int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int num1 , int num2 ) ;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void main(void)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int sum;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um =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( 10, 20 );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int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( int num1 , int num2)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return   num1 + num2;	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15144" y="2224323"/>
            <a:ext cx="6030052" cy="646331"/>
            <a:chOff x="1015144" y="2512355"/>
            <a:chExt cx="6030052" cy="64633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15144" y="2602081"/>
              <a:ext cx="3700872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5" idx="3"/>
              <a:endCxn id="15" idx="1"/>
            </p:cNvCxnSpPr>
            <p:nvPr/>
          </p:nvCxnSpPr>
          <p:spPr>
            <a:xfrm>
              <a:off x="4716016" y="2835521"/>
              <a:ext cx="1080120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96136" y="2512355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원형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함수선언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300224" y="3970233"/>
            <a:ext cx="4685661" cy="466879"/>
            <a:chOff x="2300224" y="3693217"/>
            <a:chExt cx="4685661" cy="46687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300224" y="3693217"/>
              <a:ext cx="1872208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6" idx="3"/>
              <a:endCxn id="16" idx="1"/>
            </p:cNvCxnSpPr>
            <p:nvPr/>
          </p:nvCxnSpPr>
          <p:spPr>
            <a:xfrm flipV="1">
              <a:off x="4172432" y="3926656"/>
              <a:ext cx="1623704" cy="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96136" y="374199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호출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15144" y="4797152"/>
            <a:ext cx="6030052" cy="1296144"/>
            <a:chOff x="1015144" y="4581128"/>
            <a:chExt cx="6030052" cy="12961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5144" y="4581128"/>
              <a:ext cx="4204928" cy="1296144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7" idx="3"/>
              <a:endCxn id="17" idx="1"/>
            </p:cNvCxnSpPr>
            <p:nvPr/>
          </p:nvCxnSpPr>
          <p:spPr>
            <a:xfrm>
              <a:off x="5220072" y="5229200"/>
              <a:ext cx="57606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96136" y="4906034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함수 본체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함수정의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942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함수의 특징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독립적으로 실행 됨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고유한 기능을 가짐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매개 변수를 가질 수 있음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함수는 반환 값을 가질 수 있음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단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 값은 하나만 가질 수 있음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-&gt; return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-. </a:t>
            </a:r>
            <a:r>
              <a:rPr lang="ko-KR" altLang="en-US" sz="2000" dirty="0" smtClean="0">
                <a:solidFill>
                  <a:srgbClr val="FF0000"/>
                </a:solidFill>
              </a:rPr>
              <a:t>재사용이 용이함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-. 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 및 수정이 편리함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0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함수의 유형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매개변수와 반환 값이 모두 없는 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매개변수만 있고 반환 값이 없는 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매개변수는 없고 반환 값만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매개변수와 반환 값 모두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6136" y="1412777"/>
            <a:ext cx="2592288" cy="93610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) </a:t>
            </a:r>
            <a:r>
              <a:rPr lang="en-US" altLang="ko-KR" dirty="0" smtClean="0"/>
              <a:t>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2492896"/>
            <a:ext cx="2592288" cy="93610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int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 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796136" y="3594282"/>
            <a:ext cx="2592288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) </a:t>
            </a:r>
            <a:r>
              <a:rPr lang="en-US" altLang="ko-KR" dirty="0" smtClean="0"/>
              <a:t>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ko-KR" altLang="en-US" dirty="0" err="1" smtClean="0">
                <a:solidFill>
                  <a:srgbClr val="FF0000"/>
                </a:solidFill>
              </a:rPr>
              <a:t>반환값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5013176"/>
            <a:ext cx="2592288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int </a:t>
            </a:r>
            <a:r>
              <a:rPr lang="en-US" altLang="ko-KR" dirty="0" err="1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 { </a:t>
            </a:r>
          </a:p>
          <a:p>
            <a:r>
              <a:rPr lang="ko-KR" altLang="en-US" dirty="0" smtClean="0"/>
              <a:t>    기능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ko-KR" altLang="en-US" dirty="0" err="1" smtClean="0">
                <a:solidFill>
                  <a:srgbClr val="FF0000"/>
                </a:solidFill>
              </a:rPr>
              <a:t>반환값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244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 내부에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자신이 속한 영역 </a:t>
            </a:r>
            <a:r>
              <a:rPr lang="ko-KR" altLang="en-US" sz="2000" dirty="0">
                <a:solidFill>
                  <a:srgbClr val="002060"/>
                </a:solidFill>
              </a:rPr>
              <a:t>안에서만 사용되고 함수가 종료되면 사라짐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03648" y="3618600"/>
            <a:ext cx="6984777" cy="371269"/>
            <a:chOff x="952949" y="2644673"/>
            <a:chExt cx="6032937" cy="37126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52949" y="2655100"/>
              <a:ext cx="1912631" cy="360842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3"/>
              <a:endCxn id="14" idx="1"/>
            </p:cNvCxnSpPr>
            <p:nvPr/>
          </p:nvCxnSpPr>
          <p:spPr>
            <a:xfrm flipV="1">
              <a:off x="2865580" y="2829339"/>
              <a:ext cx="1819083" cy="61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4663" y="2644673"/>
              <a:ext cx="230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함수의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지역변수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03648" y="5551372"/>
            <a:ext cx="6984777" cy="369332"/>
            <a:chOff x="1746921" y="2644673"/>
            <a:chExt cx="6032937" cy="36933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746921" y="2685550"/>
              <a:ext cx="1850436" cy="299942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8" idx="3"/>
              <a:endCxn id="20" idx="1"/>
            </p:cNvCxnSpPr>
            <p:nvPr/>
          </p:nvCxnSpPr>
          <p:spPr>
            <a:xfrm flipV="1">
              <a:off x="3597357" y="2829339"/>
              <a:ext cx="1881278" cy="618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8635" y="2644673"/>
              <a:ext cx="230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함수의 지역변수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29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613169" y="4261437"/>
            <a:ext cx="3135295" cy="1759851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13169" y="2285560"/>
            <a:ext cx="3135295" cy="1759851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08930" y="234827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08930" y="436857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 내부에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자신이 속한 영역 안에서만 사용되고 함수가 종료되면 사라짐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</a:t>
            </a:r>
            <a:r>
              <a:rPr lang="pt-BR" altLang="ko-KR" dirty="0" smtClean="0">
                <a:solidFill>
                  <a:schemeClr val="tx1"/>
                </a:solidFill>
              </a:rPr>
              <a:t>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</a:t>
            </a:r>
            <a:r>
              <a:rPr lang="pt-BR" altLang="ko-KR" dirty="0" smtClean="0">
                <a:solidFill>
                  <a:schemeClr val="tx1"/>
                </a:solidFill>
              </a:rPr>
              <a:t>();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void </a:t>
            </a:r>
            <a:r>
              <a:rPr lang="pt-BR" altLang="ko-KR" dirty="0">
                <a:solidFill>
                  <a:schemeClr val="tx1"/>
                </a:solidFill>
              </a:rPr>
              <a:t>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int 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  <a:endParaRPr lang="pt-BR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1865" y="29249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1865" y="4887450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60737" y="35010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60737" y="54452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939" y="30283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8987" y="49908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09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6" grpId="0"/>
      <p:bldP spid="16" grpId="1"/>
      <p:bldP spid="30" grpId="0"/>
      <p:bldP spid="3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외부에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전체에서 사용되고 프로그램이 종료될 때 사라짐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</a:t>
            </a:r>
            <a:r>
              <a:rPr lang="pt-BR" altLang="ko-KR" dirty="0" smtClean="0">
                <a:solidFill>
                  <a:schemeClr val="tx1"/>
                </a:solidFill>
              </a:rPr>
              <a:t>&gt;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int </a:t>
            </a:r>
            <a:r>
              <a:rPr lang="pt-BR" altLang="ko-KR" dirty="0" smtClean="0">
                <a:solidFill>
                  <a:schemeClr val="tx1"/>
                </a:solidFill>
              </a:rPr>
              <a:t>num = 10;</a:t>
            </a:r>
          </a:p>
          <a:p>
            <a:pPr marL="180000" lvl="1"/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void </a:t>
            </a:r>
            <a:r>
              <a:rPr lang="pt-BR" altLang="ko-KR" dirty="0">
                <a:solidFill>
                  <a:schemeClr val="tx1"/>
                </a:solidFill>
              </a:rPr>
              <a:t>main()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</a:t>
            </a:r>
            <a:r>
              <a:rPr lang="pt-BR" altLang="ko-KR" dirty="0" smtClean="0">
                <a:solidFill>
                  <a:schemeClr val="tx1"/>
                </a:solidFill>
              </a:rPr>
              <a:t>);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</a:t>
            </a:r>
            <a:r>
              <a:rPr lang="pt-BR" altLang="ko-KR" dirty="0" smtClean="0">
                <a:solidFill>
                  <a:schemeClr val="tx1"/>
                </a:solidFill>
              </a:rPr>
              <a:t>100;</a:t>
            </a:r>
            <a:endParaRPr lang="pt-BR" altLang="ko-KR" dirty="0">
              <a:solidFill>
                <a:schemeClr val="tx1"/>
              </a:solidFill>
            </a:endParaRP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 smtClean="0">
                <a:solidFill>
                  <a:schemeClr val="tx1"/>
                </a:solidFill>
              </a:rPr>
              <a:t>}</a:t>
            </a:r>
            <a:endParaRPr lang="pt-BR" altLang="ko-KR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3568" y="3466177"/>
            <a:ext cx="6336703" cy="466879"/>
            <a:chOff x="952949" y="2602081"/>
            <a:chExt cx="5473179" cy="46687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52949" y="2602081"/>
              <a:ext cx="1492685" cy="466879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9" idx="3"/>
              <a:endCxn id="27" idx="1"/>
            </p:cNvCxnSpPr>
            <p:nvPr/>
          </p:nvCxnSpPr>
          <p:spPr>
            <a:xfrm flipV="1">
              <a:off x="2445634" y="2818731"/>
              <a:ext cx="2985371" cy="1679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31005" y="2634065"/>
              <a:ext cx="995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전역변</a:t>
              </a:r>
              <a:r>
                <a:rPr lang="ko-KR" altLang="en-US" dirty="0"/>
                <a:t>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98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436096" y="2148384"/>
            <a:ext cx="3528392" cy="4369409"/>
          </a:xfrm>
          <a:prstGeom prst="roundRect">
            <a:avLst>
              <a:gd name="adj" fmla="val 4758"/>
            </a:avLst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13169" y="5229200"/>
            <a:ext cx="3135295" cy="1089412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13169" y="3933056"/>
            <a:ext cx="3135295" cy="116142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08930" y="393305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08930" y="5229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3615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지역변수와 전역변수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전역변수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외부에 선언된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전체에서 사용되고 프로그램이 종료될 때 사라짐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119" y="2204864"/>
            <a:ext cx="4759961" cy="43129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#include &lt;stdio.h&gt;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int num;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Func()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100;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void main()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{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num = 10;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Func();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	printf("%d\n" , num);</a:t>
            </a:r>
          </a:p>
          <a:p>
            <a:pPr marL="180000" lvl="1"/>
            <a:r>
              <a:rPr lang="pt-BR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8930" y="22066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프로그램전체영역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91865" y="277163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60737" y="33477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68939" y="287500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05620" y="28750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4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5" grpId="0" animBg="1"/>
      <p:bldP spid="15" grpId="1" animBg="1"/>
      <p:bldP spid="16" grpId="0"/>
      <p:bldP spid="16" grpId="1"/>
      <p:bldP spid="30" grpId="0"/>
      <p:bldP spid="30" grpId="1"/>
      <p:bldP spid="19" grpId="0"/>
      <p:bldP spid="19" grpId="1"/>
      <p:bldP spid="20" grpId="0" animBg="1"/>
      <p:bldP spid="20" grpId="1" animBg="1"/>
      <p:bldP spid="27" grpId="0"/>
      <p:bldP spid="27" grpId="1"/>
      <p:bldP spid="28" grpId="0"/>
      <p:bldP spid="28" grpId="1"/>
      <p:bldP spid="28" grpId="2"/>
      <p:bldP spid="29" grpId="0"/>
      <p:bldP spid="29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7544" y="1524855"/>
            <a:ext cx="3600400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sum;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sum+=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45737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41498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256490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57905" y="256490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9706" y="314096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3608" y="31409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44440" y="2668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98297" y="26682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4979" y="266827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81121" y="266827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1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5" grpId="0" animBg="1"/>
      <p:bldP spid="8" grpId="0"/>
      <p:bldP spid="26" grpId="0"/>
      <p:bldP spid="30" grpId="0"/>
      <p:bldP spid="30" grpId="1"/>
      <p:bldP spid="31" grpId="0"/>
      <p:bldP spid="31" grpId="1"/>
      <p:bldP spid="32" grpId="0"/>
      <p:bldP spid="3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524855"/>
            <a:ext cx="3600400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sum=0;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&lt;=10;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	sum+=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&lt;=10;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799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31389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printf()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출력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>
                <a:solidFill>
                  <a:srgbClr val="002060"/>
                </a:solidFill>
              </a:rPr>
              <a:t>stdio.h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printf(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char *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format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[, argument...] </a:t>
            </a:r>
            <a:r>
              <a:rPr lang="en-US" altLang="ko-KR" sz="2500" b="1" dirty="0">
                <a:solidFill>
                  <a:srgbClr val="002060"/>
                </a:solidFill>
              </a:rPr>
              <a:t>);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큰따옴표</a:t>
            </a:r>
            <a:r>
              <a:rPr lang="en-US" altLang="ko-KR" sz="2000" dirty="0">
                <a:solidFill>
                  <a:srgbClr val="002060"/>
                </a:solidFill>
              </a:rPr>
              <a:t>("") </a:t>
            </a:r>
            <a:r>
              <a:rPr lang="ko-KR" altLang="en-US" sz="2000" dirty="0">
                <a:solidFill>
                  <a:srgbClr val="002060"/>
                </a:solidFill>
              </a:rPr>
              <a:t>안에 있는 일정한 형식의 문장을 </a:t>
            </a:r>
            <a:r>
              <a:rPr lang="ko-KR" altLang="en-US" sz="2000" dirty="0" smtClean="0">
                <a:solidFill>
                  <a:srgbClr val="002060"/>
                </a:solidFill>
              </a:rPr>
              <a:t>화면에 출력해주는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&lt;=10;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76005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2986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151663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115565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16397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70254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693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53078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3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58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117734" y="2451711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입력과 출력 부분을 </a:t>
            </a:r>
            <a:r>
              <a:rPr lang="en-US" altLang="ko-KR" sz="2000" dirty="0" smtClean="0">
                <a:solidFill>
                  <a:srgbClr val="002060"/>
                </a:solidFill>
              </a:rPr>
              <a:t>main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함수에서 처리하도록 코딩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</a:t>
            </a:r>
            <a:r>
              <a:rPr lang="en-US" altLang="ko-KR" dirty="0" smtClean="0"/>
              <a:t>(void);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 ( 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</a:t>
            </a:r>
            <a:r>
              <a:rPr lang="en-US" altLang="ko-KR" dirty="0" err="1"/>
              <a:t>i</a:t>
            </a:r>
            <a:r>
              <a:rPr lang="en-US" altLang="ko-KR" dirty="0"/>
              <a:t>, sum=0;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scanf(“%d” , &amp;</a:t>
            </a:r>
            <a:r>
              <a:rPr lang="en-US" altLang="ko-KR" dirty="0" err="1">
                <a:solidFill>
                  <a:srgbClr val="FF0000"/>
                </a:solidFill>
              </a:rPr>
              <a:t>num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printf(“%d\n” , sum);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58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 smtClean="0"/>
              <a:t>{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scanf(“%d” , &amp;</a:t>
            </a:r>
            <a:r>
              <a:rPr lang="en-US" altLang="ko-KR" dirty="0" err="1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printf(“%d\n” , sum);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24" idx="1"/>
            <a:endCxn id="50" idx="1"/>
          </p:cNvCxnSpPr>
          <p:nvPr/>
        </p:nvCxnSpPr>
        <p:spPr>
          <a:xfrm rot="10800000" flipV="1">
            <a:off x="1093516" y="2780928"/>
            <a:ext cx="12700" cy="2150948"/>
          </a:xfrm>
          <a:prstGeom prst="curvedConnector3">
            <a:avLst>
              <a:gd name="adj1" fmla="val 581859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16442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14" y="30689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3516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60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21" grpId="0" animBg="1"/>
      <p:bldP spid="22" grpId="0"/>
      <p:bldP spid="2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int main(int argc , char * argv[])</a:t>
            </a:r>
          </a:p>
          <a:p>
            <a:r>
              <a:rPr lang="en-US" altLang="ko-KR" dirty="0" smtClean="0"/>
              <a:t>{	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/>
              <a:t>	scanf(“%d” , &amp;</a:t>
            </a:r>
            <a:r>
              <a:rPr lang="en-US" altLang="ko-KR" dirty="0" err="1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 (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	printf</a:t>
            </a:r>
            <a:r>
              <a:rPr lang="en-US" altLang="ko-KR" dirty="0"/>
              <a:t>(“%d\n” , sum);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 smtClean="0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844824"/>
            <a:ext cx="3816424" cy="1800200"/>
          </a:xfrm>
          <a:prstGeom prst="roundRect">
            <a:avLst>
              <a:gd name="adj" fmla="val 9579"/>
            </a:avLst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5313" y="190754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9552" y="4001891"/>
            <a:ext cx="3816424" cy="1800200"/>
          </a:xfrm>
          <a:prstGeom prst="roundRect">
            <a:avLst>
              <a:gd name="adj" fmla="val 957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5313" y="406460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SumFunc</a:t>
            </a:r>
            <a:r>
              <a:rPr lang="ko-KR" altLang="en-US" dirty="0" smtClean="0"/>
              <a:t>함수 영역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049991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03848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25649" y="521990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89551" y="52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0383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40" y="4747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80922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7064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16442" y="4643844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85314" y="52199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93516" y="474721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24" idx="1"/>
            <a:endCxn id="50" idx="1"/>
          </p:cNvCxnSpPr>
          <p:nvPr/>
        </p:nvCxnSpPr>
        <p:spPr>
          <a:xfrm rot="10800000" flipV="1">
            <a:off x="1093516" y="2780928"/>
            <a:ext cx="12700" cy="2150948"/>
          </a:xfrm>
          <a:prstGeom prst="curvedConnector3">
            <a:avLst>
              <a:gd name="adj1" fmla="val 581859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16442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85314" y="30689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3516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03848" y="2492896"/>
            <a:ext cx="792088" cy="5760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9551" y="30689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0922" y="259626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55</a:t>
            </a:r>
            <a:endParaRPr lang="ko-KR" altLang="en-US" dirty="0"/>
          </a:p>
        </p:txBody>
      </p:sp>
      <p:cxnSp>
        <p:nvCxnSpPr>
          <p:cNvPr id="30" name="구부러진 연결선 29"/>
          <p:cNvCxnSpPr>
            <a:stCxn id="46" idx="3"/>
            <a:endCxn id="29" idx="3"/>
          </p:cNvCxnSpPr>
          <p:nvPr/>
        </p:nvCxnSpPr>
        <p:spPr>
          <a:xfrm flipV="1">
            <a:off x="3818863" y="2780928"/>
            <a:ext cx="12700" cy="2150948"/>
          </a:xfrm>
          <a:prstGeom prst="curvedConnector3">
            <a:avLst>
              <a:gd name="adj1" fmla="val 5148843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0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 animBg="1"/>
      <p:bldP spid="48" grpId="1" animBg="1"/>
      <p:bldP spid="49" grpId="0"/>
      <p:bldP spid="49" grpId="1"/>
      <p:bldP spid="50" grpId="0"/>
      <p:bldP spid="50" grpId="1"/>
      <p:bldP spid="21" grpId="0" animBg="1"/>
      <p:bldP spid="22" grpId="0"/>
      <p:bldP spid="24" grpId="0"/>
      <p:bldP spid="25" grpId="0" animBg="1"/>
      <p:bldP spid="26" grpId="0"/>
      <p:bldP spid="2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/>
              <a:t>계산기 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 함수로 구현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 smtClean="0"/>
              <a:t>================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재귀함수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내에서 자기 자신을 다시 호출하는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552" y="2276872"/>
            <a:ext cx="1584176" cy="1881500"/>
            <a:chOff x="539552" y="2276872"/>
            <a:chExt cx="1584176" cy="18815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39552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7408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516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99428" y="2276872"/>
            <a:ext cx="1584176" cy="1881500"/>
            <a:chOff x="2799428" y="2276872"/>
            <a:chExt cx="1584176" cy="18815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799428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7284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7392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75692" y="2276872"/>
            <a:ext cx="1584176" cy="1881500"/>
            <a:chOff x="5175692" y="2276872"/>
            <a:chExt cx="1584176" cy="18815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175692" y="2646204"/>
              <a:ext cx="1584176" cy="151216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03548" y="227687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 </a:t>
              </a:r>
              <a:r>
                <a:rPr lang="ko-KR" altLang="en-US" dirty="0" smtClean="0"/>
                <a:t>함수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13656" y="3478942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 );</a:t>
              </a:r>
              <a:endParaRPr lang="ko-KR" altLang="en-US" dirty="0"/>
            </a:p>
          </p:txBody>
        </p:sp>
      </p:grpSp>
      <p:cxnSp>
        <p:nvCxnSpPr>
          <p:cNvPr id="20" name="구부러진 연결선 19"/>
          <p:cNvCxnSpPr>
            <a:stCxn id="6" idx="0"/>
            <a:endCxn id="14" idx="1"/>
          </p:cNvCxnSpPr>
          <p:nvPr/>
        </p:nvCxnSpPr>
        <p:spPr>
          <a:xfrm rot="5400000" flipH="1" flipV="1">
            <a:off x="1481023" y="2132681"/>
            <a:ext cx="1017404" cy="1675118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5" idx="0"/>
            <a:endCxn id="17" idx="1"/>
          </p:cNvCxnSpPr>
          <p:nvPr/>
        </p:nvCxnSpPr>
        <p:spPr>
          <a:xfrm rot="5400000" flipH="1" flipV="1">
            <a:off x="3799093" y="2074487"/>
            <a:ext cx="1017404" cy="1791506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8" idx="0"/>
          </p:cNvCxnSpPr>
          <p:nvPr/>
        </p:nvCxnSpPr>
        <p:spPr>
          <a:xfrm rot="5400000" flipH="1" flipV="1">
            <a:off x="6155811" y="2094033"/>
            <a:ext cx="1017404" cy="1752415"/>
          </a:xfrm>
          <a:prstGeom prst="curvedConnector2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5535" y="22768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9415" y="4797152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종료되는 시점을 제대로 지정해주지 않으면 메모리가 가득 찰 때까지 계속해서 호출 하게 됨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40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err="1">
                <a:solidFill>
                  <a:srgbClr val="FF0000"/>
                </a:solidFill>
              </a:rPr>
              <a:t>Func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 );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095110" y="1700808"/>
            <a:ext cx="3456384" cy="792088"/>
            <a:chOff x="5095110" y="1700808"/>
            <a:chExt cx="3456384" cy="79208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095110" y="2708920"/>
            <a:ext cx="3456384" cy="792088"/>
            <a:chOff x="5095110" y="2708920"/>
            <a:chExt cx="3456384" cy="79208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095110" y="3669399"/>
            <a:ext cx="3456384" cy="792088"/>
            <a:chOff x="5095110" y="2708920"/>
            <a:chExt cx="3456384" cy="79208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5110" y="4629878"/>
            <a:ext cx="3456384" cy="792088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29808" y="5509681"/>
            <a:ext cx="303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º</a:t>
            </a:r>
            <a:endParaRPr lang="en-US" altLang="ko-KR" sz="2000" b="1" dirty="0" smtClean="0"/>
          </a:p>
          <a:p>
            <a:r>
              <a:rPr lang="en-US" altLang="ko-KR" sz="2000" b="1" dirty="0"/>
              <a:t>º</a:t>
            </a:r>
          </a:p>
          <a:p>
            <a:r>
              <a:rPr lang="en-US" altLang="ko-KR" sz="2000" b="1" dirty="0"/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xmlns="" val="12479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700808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708920"/>
            <a:ext cx="3456384" cy="792088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29808" y="5509681"/>
            <a:ext cx="303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º</a:t>
            </a:r>
            <a:endParaRPr lang="en-US" altLang="ko-KR" sz="2000" b="1" dirty="0" smtClean="0"/>
          </a:p>
          <a:p>
            <a:r>
              <a:rPr lang="en-US" altLang="ko-KR" sz="2000" b="1" dirty="0"/>
              <a:t>º</a:t>
            </a:r>
          </a:p>
          <a:p>
            <a:r>
              <a:rPr lang="en-US" altLang="ko-KR" sz="2000" b="1" dirty="0"/>
              <a:t>º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524328" y="2804294"/>
            <a:ext cx="792088" cy="657364"/>
            <a:chOff x="7524328" y="2804294"/>
            <a:chExt cx="792088" cy="657364"/>
          </a:xfrm>
        </p:grpSpPr>
        <p:sp>
          <p:nvSpPr>
            <p:cNvPr id="18" name="직사각형 17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64720" y="280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64721" y="280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95110" y="3620921"/>
            <a:ext cx="3456384" cy="792088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524328" y="3716295"/>
            <a:ext cx="792088" cy="657364"/>
            <a:chOff x="7524328" y="2804294"/>
            <a:chExt cx="792088" cy="657364"/>
          </a:xfrm>
        </p:grpSpPr>
        <p:sp>
          <p:nvSpPr>
            <p:cNvPr id="37" name="직사각형 36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64720" y="37162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64721" y="37162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095110" y="4548470"/>
            <a:ext cx="3456384" cy="792088"/>
            <a:chOff x="5095110" y="2708920"/>
            <a:chExt cx="3456384" cy="79208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524328" y="4643844"/>
            <a:ext cx="792088" cy="657364"/>
            <a:chOff x="7524328" y="2804294"/>
            <a:chExt cx="792088" cy="657364"/>
          </a:xfrm>
        </p:grpSpPr>
        <p:sp>
          <p:nvSpPr>
            <p:cNvPr id="45" name="직사각형 44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764720" y="464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64721" y="464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64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0" grpId="1"/>
      <p:bldP spid="27" grpId="0"/>
      <p:bldP spid="39" grpId="0"/>
      <p:bldP spid="39" grpId="1"/>
      <p:bldP spid="40" grpId="0"/>
      <p:bldP spid="47" grpId="0"/>
      <p:bldP spid="47" grpId="1"/>
      <p:bldP spid="48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static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 0;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916832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852936"/>
            <a:ext cx="3456384" cy="648072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59406" y="1124744"/>
            <a:ext cx="792088" cy="657364"/>
            <a:chOff x="7524328" y="2804294"/>
            <a:chExt cx="792088" cy="657364"/>
          </a:xfrm>
        </p:grpSpPr>
        <p:sp>
          <p:nvSpPr>
            <p:cNvPr id="13" name="직사각형 1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99798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99799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95110" y="3573016"/>
            <a:ext cx="3456384" cy="648072"/>
            <a:chOff x="5095110" y="2708920"/>
            <a:chExt cx="3456384" cy="7920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95110" y="4293096"/>
            <a:ext cx="3456384" cy="648072"/>
            <a:chOff x="5095110" y="2708920"/>
            <a:chExt cx="3456384" cy="7920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095110" y="5013176"/>
            <a:ext cx="3456384" cy="648072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5110" y="5733256"/>
            <a:ext cx="3456384" cy="648072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005112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99798" y="11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99798" y="11401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05112" y="1131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3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42" grpId="0"/>
      <p:bldP spid="42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79781"/>
            <a:ext cx="777686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sz="2500" dirty="0" smtClean="0"/>
          </a:p>
          <a:p>
            <a:pPr lvl="1"/>
            <a:r>
              <a:rPr lang="en-US" altLang="ko-KR" sz="2500" dirty="0" smtClean="0"/>
              <a:t>#</a:t>
            </a:r>
            <a:r>
              <a:rPr lang="en-US" altLang="ko-KR" sz="2500" dirty="0"/>
              <a:t>include &lt;stdio.h&gt;</a:t>
            </a:r>
          </a:p>
          <a:p>
            <a:pPr lvl="1"/>
            <a:r>
              <a:rPr lang="en-US" altLang="ko-KR" sz="2500" dirty="0"/>
              <a:t>int main(int argc, char * argv[])</a:t>
            </a:r>
          </a:p>
          <a:p>
            <a:pPr lvl="1"/>
            <a:r>
              <a:rPr lang="en-US" altLang="ko-KR" sz="2500" dirty="0" smtClean="0"/>
              <a:t>{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printf(“Hello C”);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smtClean="0"/>
              <a:t>반갑습니다</a:t>
            </a:r>
            <a:r>
              <a:rPr lang="en-US" altLang="ko-KR" sz="2500" dirty="0" smtClean="0"/>
              <a:t>.”);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err="1" smtClean="0"/>
              <a:t>열공합시다</a:t>
            </a:r>
            <a:r>
              <a:rPr lang="en-US" altLang="ko-KR" sz="2500" dirty="0" smtClean="0"/>
              <a:t>~!!”);</a:t>
            </a:r>
          </a:p>
          <a:p>
            <a:pPr lvl="1"/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return </a:t>
            </a:r>
            <a:r>
              <a:rPr lang="en-US" altLang="ko-KR" sz="2500" dirty="0"/>
              <a:t>0;</a:t>
            </a:r>
          </a:p>
          <a:p>
            <a:pPr lvl="1"/>
            <a:r>
              <a:rPr lang="en-US" altLang="ko-KR" sz="2500" dirty="0" smtClean="0"/>
              <a:t>}</a:t>
            </a:r>
          </a:p>
          <a:p>
            <a:pPr lvl="1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10743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4320480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);</a:t>
            </a:r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2000" dirty="0" smtClean="0"/>
              <a:t> );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 smtClean="0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num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 == 5)</a:t>
            </a:r>
          </a:p>
          <a:p>
            <a:r>
              <a:rPr lang="en-US" altLang="ko-KR" sz="2000" dirty="0"/>
              <a:t>		return;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\n");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 smtClean="0"/>
              <a:t>(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num+1</a:t>
            </a:r>
            <a:r>
              <a:rPr lang="en-US" altLang="ko-KR" sz="2000" dirty="0" smtClean="0"/>
              <a:t> );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95110" y="1916832"/>
            <a:ext cx="3456384" cy="792088"/>
            <a:chOff x="5095110" y="1700808"/>
            <a:chExt cx="3456384" cy="79208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095110" y="1700808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0871" y="176352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5110" y="2852936"/>
            <a:ext cx="3456384" cy="648072"/>
            <a:chOff x="5095110" y="2708920"/>
            <a:chExt cx="3456384" cy="7920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2" name="그룹 16"/>
          <p:cNvGrpSpPr/>
          <p:nvPr/>
        </p:nvGrpSpPr>
        <p:grpSpPr>
          <a:xfrm>
            <a:off x="5095110" y="3573016"/>
            <a:ext cx="3456384" cy="648072"/>
            <a:chOff x="5095110" y="2708920"/>
            <a:chExt cx="3456384" cy="7920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17" name="그룹 24"/>
          <p:cNvGrpSpPr/>
          <p:nvPr/>
        </p:nvGrpSpPr>
        <p:grpSpPr>
          <a:xfrm>
            <a:off x="5095110" y="4293096"/>
            <a:ext cx="3456384" cy="648072"/>
            <a:chOff x="5095110" y="2708920"/>
            <a:chExt cx="3456384" cy="79208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0" name="그룹 32"/>
          <p:cNvGrpSpPr/>
          <p:nvPr/>
        </p:nvGrpSpPr>
        <p:grpSpPr>
          <a:xfrm>
            <a:off x="5095110" y="5013176"/>
            <a:ext cx="3456384" cy="648072"/>
            <a:chOff x="5095110" y="2708920"/>
            <a:chExt cx="3456384" cy="79208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21" name="그룹 38"/>
          <p:cNvGrpSpPr/>
          <p:nvPr/>
        </p:nvGrpSpPr>
        <p:grpSpPr>
          <a:xfrm>
            <a:off x="5095110" y="5733256"/>
            <a:ext cx="3456384" cy="648072"/>
            <a:chOff x="5095110" y="2708920"/>
            <a:chExt cx="3456384" cy="7920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095110" y="2708920"/>
              <a:ext cx="3456384" cy="792088"/>
            </a:xfrm>
            <a:prstGeom prst="roundRect">
              <a:avLst>
                <a:gd name="adj" fmla="val 9579"/>
              </a:avLst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90871" y="2771636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함수 영역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524328" y="2924944"/>
            <a:ext cx="792088" cy="536714"/>
            <a:chOff x="7524328" y="2804294"/>
            <a:chExt cx="792088" cy="657364"/>
          </a:xfrm>
        </p:grpSpPr>
        <p:sp>
          <p:nvSpPr>
            <p:cNvPr id="33" name="직사각형 3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764720" y="2891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524328" y="3645024"/>
            <a:ext cx="792088" cy="536714"/>
            <a:chOff x="7524328" y="2804294"/>
            <a:chExt cx="792088" cy="657364"/>
          </a:xfrm>
        </p:grpSpPr>
        <p:sp>
          <p:nvSpPr>
            <p:cNvPr id="43" name="직사각형 4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764720" y="3611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7524328" y="4365104"/>
            <a:ext cx="792088" cy="536714"/>
            <a:chOff x="7524328" y="2804294"/>
            <a:chExt cx="792088" cy="657364"/>
          </a:xfrm>
        </p:grpSpPr>
        <p:sp>
          <p:nvSpPr>
            <p:cNvPr id="51" name="직사각형 50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64720" y="43223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7524328" y="5085184"/>
            <a:ext cx="792088" cy="536714"/>
            <a:chOff x="7524328" y="2804294"/>
            <a:chExt cx="792088" cy="657364"/>
          </a:xfrm>
        </p:grpSpPr>
        <p:sp>
          <p:nvSpPr>
            <p:cNvPr id="59" name="직사각형 58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64720" y="50424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7524328" y="5805264"/>
            <a:ext cx="792088" cy="536714"/>
            <a:chOff x="7524328" y="2804294"/>
            <a:chExt cx="792088" cy="657364"/>
          </a:xfrm>
        </p:grpSpPr>
        <p:sp>
          <p:nvSpPr>
            <p:cNvPr id="63" name="직사각형 62"/>
            <p:cNvSpPr/>
            <p:nvPr/>
          </p:nvSpPr>
          <p:spPr>
            <a:xfrm>
              <a:off x="7524328" y="2804294"/>
              <a:ext cx="792088" cy="36933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93200" y="309232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num</a:t>
              </a:r>
              <a:endParaRPr lang="ko-KR" alt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764720" y="57625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3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8" grpId="0"/>
      <p:bldP spid="48" grpId="1"/>
      <p:bldP spid="53" grpId="0"/>
      <p:bldP spid="53" grpId="1"/>
      <p:bldP spid="61" grpId="0"/>
      <p:bldP spid="61" grpId="1"/>
      <p:bldP spid="65" grpId="0"/>
      <p:bldP spid="65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배열이란 </a:t>
            </a:r>
            <a:r>
              <a:rPr lang="en-US" altLang="ko-KR" sz="2000" dirty="0" smtClean="0">
                <a:solidFill>
                  <a:srgbClr val="002060"/>
                </a:solidFill>
              </a:rPr>
              <a:t>? 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같은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자료형의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변수를 여러 개 묶어 사용하는 것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59632" y="2670629"/>
            <a:ext cx="172819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6616" y="2632339"/>
            <a:ext cx="663858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23412" y="2057759"/>
            <a:ext cx="1163584" cy="575400"/>
            <a:chOff x="5730925" y="2252860"/>
            <a:chExt cx="1163584" cy="575400"/>
          </a:xfrm>
        </p:grpSpPr>
        <p:sp>
          <p:nvSpPr>
            <p:cNvPr id="12" name="자유형 11"/>
            <p:cNvSpPr/>
            <p:nvPr/>
          </p:nvSpPr>
          <p:spPr>
            <a:xfrm rot="20452040">
              <a:off x="5881464" y="2252860"/>
              <a:ext cx="1013045" cy="299699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num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730925" y="2562447"/>
              <a:ext cx="191410" cy="265813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7" idx="3"/>
            <a:endCxn id="8" idx="1"/>
          </p:cNvCxnSpPr>
          <p:nvPr/>
        </p:nvCxnSpPr>
        <p:spPr>
          <a:xfrm>
            <a:off x="2987824" y="2886653"/>
            <a:ext cx="82879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4314770"/>
            <a:ext cx="172819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[5];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6616" y="4276480"/>
            <a:ext cx="663858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823412" y="3701900"/>
            <a:ext cx="1163584" cy="575400"/>
            <a:chOff x="5730925" y="2252860"/>
            <a:chExt cx="1163584" cy="575400"/>
          </a:xfrm>
        </p:grpSpPr>
        <p:sp>
          <p:nvSpPr>
            <p:cNvPr id="21" name="자유형 20"/>
            <p:cNvSpPr/>
            <p:nvPr/>
          </p:nvSpPr>
          <p:spPr>
            <a:xfrm rot="20452040">
              <a:off x="5881464" y="2252860"/>
              <a:ext cx="1013045" cy="299699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num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5730925" y="2562447"/>
              <a:ext cx="191410" cy="265813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/>
          <p:cNvCxnSpPr>
            <a:stCxn id="18" idx="3"/>
            <a:endCxn id="19" idx="1"/>
          </p:cNvCxnSpPr>
          <p:nvPr/>
        </p:nvCxnSpPr>
        <p:spPr>
          <a:xfrm>
            <a:off x="2987824" y="4530794"/>
            <a:ext cx="82879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479521" y="4276480"/>
            <a:ext cx="2651031" cy="508629"/>
            <a:chOff x="4468888" y="4038782"/>
            <a:chExt cx="2651031" cy="508629"/>
          </a:xfrm>
        </p:grpSpPr>
        <p:sp>
          <p:nvSpPr>
            <p:cNvPr id="28" name="직사각형 27"/>
            <p:cNvSpPr/>
            <p:nvPr/>
          </p:nvSpPr>
          <p:spPr>
            <a:xfrm>
              <a:off x="4468888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32746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92203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56061" y="4038782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37841" y="480301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   &lt;- </a:t>
            </a:r>
            <a:r>
              <a:rPr lang="ko-KR" altLang="en-US" dirty="0" smtClean="0"/>
              <a:t>첨자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3525792"/>
            <a:ext cx="1598515" cy="3231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배열의 시작주소</a:t>
            </a:r>
            <a:endParaRPr lang="ko-KR" altLang="en-US" sz="15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26835" y="5192032"/>
            <a:ext cx="1633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[0]  = 1;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[1]  = 2;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[2]  = 3; 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[3]  = 4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[4]  = 5;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42127" y="263233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10;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929575" y="270198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23928" y="4346128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7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 animBg="1"/>
      <p:bldP spid="33" grpId="0"/>
      <p:bldP spid="34" grpId="0" animBg="1"/>
      <p:bldP spid="35" grpId="0"/>
      <p:bldP spid="36" grpId="0"/>
      <p:bldP spid="37" grpId="0"/>
      <p:bldP spid="3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 초기</a:t>
            </a:r>
            <a:r>
              <a:rPr lang="ko-KR" altLang="en-US" sz="2000" dirty="0">
                <a:solidFill>
                  <a:srgbClr val="002060"/>
                </a:solidFill>
              </a:rPr>
              <a:t>화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7544" y="1772816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[5] = { 1, 2, 3, 4, 5 };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930472" y="1700808"/>
            <a:ext cx="3313936" cy="508629"/>
            <a:chOff x="4714448" y="1772816"/>
            <a:chExt cx="3313936" cy="508629"/>
          </a:xfrm>
        </p:grpSpPr>
        <p:sp>
          <p:nvSpPr>
            <p:cNvPr id="39" name="직사각형 38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5051697" y="2227343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37784" y="1770456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67544" y="2996952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[5] = {  1 , 2  };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930472" y="2924944"/>
            <a:ext cx="3313936" cy="508629"/>
            <a:chOff x="4714448" y="1772816"/>
            <a:chExt cx="3313936" cy="508629"/>
          </a:xfrm>
        </p:grpSpPr>
        <p:sp>
          <p:nvSpPr>
            <p:cNvPr id="53" name="직사각형 52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5051697" y="3451479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37784" y="2994592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1      2       0       0       0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7544" y="4221088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 ] = { 1, 2, 3, 4, 5 };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4930472" y="4182797"/>
            <a:ext cx="3313936" cy="508629"/>
            <a:chOff x="4714448" y="1772816"/>
            <a:chExt cx="3313936" cy="508629"/>
          </a:xfrm>
        </p:grpSpPr>
        <p:sp>
          <p:nvSpPr>
            <p:cNvPr id="82" name="직사각형 81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5051697" y="470933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037784" y="425244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1      2       3       4       5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467544" y="5517232"/>
            <a:ext cx="3910650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char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[ ] = “Good” ;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930472" y="5478941"/>
            <a:ext cx="3313936" cy="508629"/>
            <a:chOff x="4714448" y="1772816"/>
            <a:chExt cx="3313936" cy="508629"/>
          </a:xfrm>
        </p:grpSpPr>
        <p:sp>
          <p:nvSpPr>
            <p:cNvPr id="101" name="직사각형 100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5051697" y="6005476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[1]     [2]     [3]     [4]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037784" y="55485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G      o      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     d     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56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void</a:t>
            </a:r>
            <a:r>
              <a:rPr lang="fr-FR" altLang="ko-KR" sz="2000" dirty="0"/>
              <a:t>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[0] = 1;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[1] = 2;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[2] = 3;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[3] =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[4] = 5;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[0]);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[1]);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[2]);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[3]);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[4]);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8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r>
              <a:rPr lang="en-US" altLang="ko-KR" sz="2200" dirty="0"/>
              <a:t>void</a:t>
            </a:r>
            <a:r>
              <a:rPr lang="fr-FR" altLang="ko-KR" sz="2200" dirty="0"/>
              <a:t>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int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[5] ,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 ] </a:t>
            </a:r>
            <a:r>
              <a:rPr lang="en-US" altLang="ko-KR" sz="2200" dirty="0"/>
              <a:t>= i+1;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printf("%d\n" , 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 ]);</a:t>
            </a:r>
            <a:endParaRPr lang="en-US" altLang="ko-KR" sz="2200" dirty="0"/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 smtClean="0"/>
              <a:t>}</a:t>
            </a:r>
            <a:endParaRPr lang="en-US" altLang="ko-K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1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6567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r>
              <a:rPr lang="en-US" altLang="ko-KR" sz="2200" dirty="0"/>
              <a:t>void</a:t>
            </a:r>
            <a:r>
              <a:rPr lang="fr-FR" altLang="ko-KR" sz="2200" dirty="0"/>
              <a:t>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int </a:t>
            </a:r>
            <a:r>
              <a:rPr lang="en-US" altLang="ko-KR" sz="2200" dirty="0" err="1"/>
              <a:t>num</a:t>
            </a:r>
            <a:r>
              <a:rPr lang="en-US" altLang="ko-KR" sz="2200" dirty="0"/>
              <a:t>[5] , </a:t>
            </a:r>
            <a:r>
              <a:rPr lang="en-US" altLang="ko-KR" sz="2200" dirty="0" err="1"/>
              <a:t>i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for(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&lt;5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	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[ </a:t>
            </a:r>
            <a:r>
              <a:rPr lang="en-US" altLang="ko-KR" sz="2200" dirty="0" err="1" smtClean="0"/>
              <a:t>i</a:t>
            </a:r>
            <a:r>
              <a:rPr lang="en-US" altLang="ko-KR" sz="2200" dirty="0" smtClean="0"/>
              <a:t> ] </a:t>
            </a:r>
            <a:r>
              <a:rPr lang="en-US" altLang="ko-KR" sz="2200" dirty="0"/>
              <a:t>= i+1;</a:t>
            </a:r>
          </a:p>
          <a:p>
            <a:r>
              <a:rPr lang="ko-KR" altLang="en-US" sz="2200" dirty="0"/>
              <a:t>	</a:t>
            </a:r>
            <a:r>
              <a:rPr lang="en-US" altLang="ko-KR" sz="2200" dirty="0"/>
              <a:t>}</a:t>
            </a:r>
          </a:p>
          <a:p>
            <a:r>
              <a:rPr lang="en-US" altLang="ko-KR" sz="2200" dirty="0"/>
              <a:t>	printf("%d\n" , </a:t>
            </a:r>
            <a:r>
              <a:rPr lang="en-US" altLang="ko-KR" sz="2200" dirty="0" err="1"/>
              <a:t>num</a:t>
            </a:r>
            <a:r>
              <a:rPr lang="en-US" altLang="ko-KR" sz="2200" dirty="0" smtClean="0"/>
              <a:t>);</a:t>
            </a:r>
          </a:p>
          <a:p>
            <a:r>
              <a:rPr lang="en-US" altLang="ko-KR" sz="2200" dirty="0" smtClean="0"/>
              <a:t>}</a:t>
            </a:r>
            <a:endParaRPr lang="en-US" altLang="ko-K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1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6567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200" dirty="0"/>
              <a:t>#include &lt;stdio.h&gt;</a:t>
            </a:r>
          </a:p>
          <a:p>
            <a:endParaRPr lang="en-US" altLang="ko-KR" sz="2200" dirty="0"/>
          </a:p>
          <a:p>
            <a:r>
              <a:rPr lang="en-US" altLang="ko-KR" sz="2200" dirty="0"/>
              <a:t>void main(void)</a:t>
            </a:r>
          </a:p>
          <a:p>
            <a:r>
              <a:rPr lang="en-US" altLang="ko-KR" sz="2200" dirty="0"/>
              <a:t>{</a:t>
            </a:r>
          </a:p>
          <a:p>
            <a:r>
              <a:rPr lang="en-US" altLang="ko-KR" sz="2200" dirty="0"/>
              <a:t>	char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[5] = "Good";</a:t>
            </a:r>
          </a:p>
          <a:p>
            <a:endParaRPr lang="en-US" altLang="ko-KR" sz="2200" dirty="0"/>
          </a:p>
          <a:p>
            <a:r>
              <a:rPr lang="en-US" altLang="ko-KR" sz="2200" dirty="0"/>
              <a:t>	printf("%d\n"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	printf("%c\n"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	printf("%s\n" , </a:t>
            </a:r>
            <a:r>
              <a:rPr lang="en-US" altLang="ko-KR" sz="2200" dirty="0" err="1"/>
              <a:t>ch</a:t>
            </a:r>
            <a:r>
              <a:rPr lang="en-US" altLang="ko-KR" sz="2200" dirty="0"/>
              <a:t>);</a:t>
            </a:r>
          </a:p>
          <a:p>
            <a:r>
              <a:rPr lang="en-US" altLang="ko-KR" sz="22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5035823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%s : </a:t>
            </a:r>
            <a:r>
              <a:rPr lang="ko-KR" altLang="en-US" sz="2200" dirty="0" smtClean="0">
                <a:solidFill>
                  <a:srgbClr val="FF0000"/>
                </a:solidFill>
              </a:rPr>
              <a:t>주소 값을 전달 받아서 주소의 시작위치 부터 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r>
              <a:rPr lang="en-US" altLang="ko-KR" sz="2200" dirty="0" smtClean="0">
                <a:solidFill>
                  <a:srgbClr val="FF0000"/>
                </a:solidFill>
              </a:rPr>
              <a:t>	\0 </a:t>
            </a:r>
            <a:r>
              <a:rPr lang="ko-KR" altLang="en-US" sz="2200" dirty="0" smtClean="0">
                <a:solidFill>
                  <a:srgbClr val="FF0000"/>
                </a:solidFill>
              </a:rPr>
              <a:t>문자를 만나기 전까지의 데이터를 출력</a:t>
            </a:r>
            <a:endParaRPr lang="en-US" altLang="ko-KR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0073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-. 5</a:t>
            </a:r>
            <a:r>
              <a:rPr lang="ko-KR" altLang="en-US" sz="2000" dirty="0" smtClean="0"/>
              <a:t>개의 수를 입력 받아 합을 구하는 프로그램 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배열 이용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</a:t>
            </a:r>
          </a:p>
          <a:p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90944"/>
            <a:ext cx="4254021" cy="235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5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0073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배열을 이용한 </a:t>
            </a:r>
            <a:r>
              <a:rPr lang="ko-KR" altLang="en-US" sz="2000" dirty="0" err="1" smtClean="0"/>
              <a:t>로또</a:t>
            </a:r>
            <a:r>
              <a:rPr lang="ko-KR" altLang="en-US" sz="2000" dirty="0" smtClean="0"/>
              <a:t> 번호 </a:t>
            </a:r>
            <a:r>
              <a:rPr lang="ko-KR" altLang="en-US" sz="2000" dirty="0" err="1" smtClean="0"/>
              <a:t>생성기</a:t>
            </a:r>
            <a:r>
              <a:rPr lang="ko-KR" altLang="en-US" sz="2000" dirty="0" smtClean="0"/>
              <a:t> 만들기</a:t>
            </a:r>
            <a:r>
              <a:rPr lang="en-US" altLang="ko-KR" sz="2000" dirty="0" smtClean="0"/>
              <a:t>( rand()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</a:t>
            </a:r>
          </a:p>
          <a:p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70212"/>
            <a:ext cx="4610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2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다차원 배열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배열을 두 개 이상 묶어서 사용하는 것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45110" y="2433201"/>
            <a:ext cx="4610080" cy="508629"/>
            <a:chOff x="4714448" y="1772816"/>
            <a:chExt cx="3313936" cy="508629"/>
          </a:xfrm>
        </p:grpSpPr>
        <p:sp>
          <p:nvSpPr>
            <p:cNvPr id="7" name="직사각형 6"/>
            <p:cNvSpPr/>
            <p:nvPr/>
          </p:nvSpPr>
          <p:spPr>
            <a:xfrm>
              <a:off x="4714448" y="1772816"/>
              <a:ext cx="663858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77353" y="1772816"/>
              <a:ext cx="2651031" cy="508629"/>
              <a:chOff x="4468888" y="4038782"/>
              <a:chExt cx="2651031" cy="50862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68888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132746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92203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56061" y="4038782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309637" y="2060848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        [1]        [2]        [3]        [4]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045110" y="2941830"/>
            <a:ext cx="4610080" cy="1017258"/>
            <a:chOff x="826016" y="2713493"/>
            <a:chExt cx="3313936" cy="1017258"/>
          </a:xfrm>
        </p:grpSpPr>
        <p:grpSp>
          <p:nvGrpSpPr>
            <p:cNvPr id="18" name="그룹 17"/>
            <p:cNvGrpSpPr/>
            <p:nvPr/>
          </p:nvGrpSpPr>
          <p:grpSpPr>
            <a:xfrm>
              <a:off x="826016" y="2713493"/>
              <a:ext cx="3313936" cy="508629"/>
              <a:chOff x="4714448" y="1772816"/>
              <a:chExt cx="3313936" cy="50862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826016" y="3222122"/>
              <a:ext cx="3313936" cy="508629"/>
              <a:chOff x="4714448" y="1772816"/>
              <a:chExt cx="3313936" cy="50862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48" name="TextBox 47"/>
          <p:cNvSpPr txBox="1"/>
          <p:nvPr/>
        </p:nvSpPr>
        <p:spPr>
          <a:xfrm>
            <a:off x="3603479" y="2344812"/>
            <a:ext cx="4523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[2]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18686" y="2348880"/>
            <a:ext cx="45063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[0][0]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[0][1]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[3] 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[1][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[1][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 smtClean="0"/>
              <a:t>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en-US" altLang="ko-KR" dirty="0" smtClean="0"/>
              <a:t>[2][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r>
              <a:rPr lang="en-US" altLang="ko-KR" sz="3000" dirty="0" smtClean="0"/>
              <a:t>   </a:t>
            </a:r>
            <a:r>
              <a:rPr lang="en-US" altLang="ko-KR" dirty="0" smtClean="0"/>
              <a:t>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09666" y="2348880"/>
            <a:ext cx="47387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[0][0][0]</a:t>
            </a:r>
            <a:r>
              <a:rPr lang="en-US" altLang="ko-KR" sz="3000" dirty="0" smtClean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[0][1]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[3]</a:t>
            </a:r>
            <a:r>
              <a:rPr lang="en-US" altLang="ko-KR" sz="3000" dirty="0" smtClean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/>
              <a:t>[0]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[0][1][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/>
              <a:t>[0]</a:t>
            </a:r>
            <a:r>
              <a:rPr lang="en-US" altLang="ko-KR" dirty="0" smtClean="0"/>
              <a:t>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03479" y="4369172"/>
            <a:ext cx="5051711" cy="1915180"/>
            <a:chOff x="3603479" y="4466148"/>
            <a:chExt cx="5051711" cy="1915180"/>
          </a:xfrm>
        </p:grpSpPr>
        <p:grpSp>
          <p:nvGrpSpPr>
            <p:cNvPr id="51" name="그룹 50"/>
            <p:cNvGrpSpPr/>
            <p:nvPr/>
          </p:nvGrpSpPr>
          <p:grpSpPr>
            <a:xfrm>
              <a:off x="4045110" y="4838501"/>
              <a:ext cx="4610080" cy="508629"/>
              <a:chOff x="4714448" y="1772816"/>
              <a:chExt cx="3313936" cy="50862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714448" y="1772816"/>
                <a:ext cx="663858" cy="508629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377353" y="1772816"/>
                <a:ext cx="2651031" cy="508629"/>
                <a:chOff x="4468888" y="4038782"/>
                <a:chExt cx="2651031" cy="508629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4468888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132746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792203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6456061" y="4038782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58" name="TextBox 57"/>
            <p:cNvSpPr txBox="1"/>
            <p:nvPr/>
          </p:nvSpPr>
          <p:spPr>
            <a:xfrm>
              <a:off x="4309637" y="4466148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[0]        [1]        [2]        [3]        [4]</a:t>
              </a:r>
              <a:endParaRPr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045110" y="5347130"/>
              <a:ext cx="4610080" cy="1017258"/>
              <a:chOff x="826016" y="2713493"/>
              <a:chExt cx="3313936" cy="1017258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826016" y="2713493"/>
                <a:ext cx="3313936" cy="508629"/>
                <a:chOff x="4714448" y="1772816"/>
                <a:chExt cx="3313936" cy="508629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714448" y="1772816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9" name="그룹 68"/>
                <p:cNvGrpSpPr/>
                <p:nvPr/>
              </p:nvGrpSpPr>
              <p:grpSpPr>
                <a:xfrm>
                  <a:off x="5377353" y="1772816"/>
                  <a:ext cx="2651031" cy="508629"/>
                  <a:chOff x="4468888" y="4038782"/>
                  <a:chExt cx="2651031" cy="508629"/>
                </a:xfrm>
              </p:grpSpPr>
              <p:sp>
                <p:nvSpPr>
                  <p:cNvPr id="70" name="직사각형 69"/>
                  <p:cNvSpPr/>
                  <p:nvPr/>
                </p:nvSpPr>
                <p:spPr>
                  <a:xfrm>
                    <a:off x="4468888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5132746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792203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6456061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61" name="그룹 60"/>
              <p:cNvGrpSpPr/>
              <p:nvPr/>
            </p:nvGrpSpPr>
            <p:grpSpPr>
              <a:xfrm>
                <a:off x="826016" y="3222122"/>
                <a:ext cx="3313936" cy="508629"/>
                <a:chOff x="4714448" y="1772816"/>
                <a:chExt cx="3313936" cy="50862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4714448" y="1772816"/>
                  <a:ext cx="663858" cy="50862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3" name="그룹 62"/>
                <p:cNvGrpSpPr/>
                <p:nvPr/>
              </p:nvGrpSpPr>
              <p:grpSpPr>
                <a:xfrm>
                  <a:off x="5377353" y="1772816"/>
                  <a:ext cx="2651031" cy="508629"/>
                  <a:chOff x="4468888" y="4038782"/>
                  <a:chExt cx="2651031" cy="508629"/>
                </a:xfrm>
              </p:grpSpPr>
              <p:sp>
                <p:nvSpPr>
                  <p:cNvPr id="64" name="직사각형 63"/>
                  <p:cNvSpPr/>
                  <p:nvPr/>
                </p:nvSpPr>
                <p:spPr>
                  <a:xfrm>
                    <a:off x="4468888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132746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792203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직사각형 66"/>
                  <p:cNvSpPr/>
                  <p:nvPr/>
                </p:nvSpPr>
                <p:spPr>
                  <a:xfrm>
                    <a:off x="6456061" y="4038782"/>
                    <a:ext cx="663858" cy="50862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2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  <p:sp>
          <p:nvSpPr>
            <p:cNvPr id="74" name="TextBox 73"/>
            <p:cNvSpPr txBox="1"/>
            <p:nvPr/>
          </p:nvSpPr>
          <p:spPr>
            <a:xfrm>
              <a:off x="3603479" y="4750112"/>
              <a:ext cx="45236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ko-KR" dirty="0" smtClean="0"/>
                <a:t>[0]</a:t>
              </a:r>
            </a:p>
            <a:p>
              <a:pPr>
                <a:lnSpc>
                  <a:spcPts val="4000"/>
                </a:lnSpc>
              </a:pPr>
              <a:r>
                <a:rPr lang="en-US" altLang="ko-KR" dirty="0" smtClean="0"/>
                <a:t>[1]</a:t>
              </a:r>
            </a:p>
            <a:p>
              <a:pPr>
                <a:lnSpc>
                  <a:spcPts val="4000"/>
                </a:lnSpc>
              </a:pPr>
              <a:r>
                <a:rPr lang="en-US" altLang="ko-KR" dirty="0" smtClean="0"/>
                <a:t>[2]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009666" y="4648316"/>
            <a:ext cx="47387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dirty="0" smtClean="0"/>
              <a:t>[1][0][0]</a:t>
            </a:r>
            <a:r>
              <a:rPr lang="en-US" altLang="ko-KR" sz="3000" dirty="0" smtClean="0"/>
              <a:t> </a:t>
            </a:r>
            <a:r>
              <a:rPr lang="en-US" altLang="ko-KR" dirty="0" smtClean="0"/>
              <a:t>[1][0][1]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[3]</a:t>
            </a:r>
            <a:r>
              <a:rPr lang="en-US" altLang="ko-KR" sz="3000" dirty="0" smtClean="0"/>
              <a:t> </a:t>
            </a:r>
            <a:r>
              <a:rPr lang="en-US" altLang="ko-KR" dirty="0" smtClean="0"/>
              <a:t>[1][</a:t>
            </a:r>
            <a:r>
              <a:rPr lang="en-US" altLang="ko-KR" dirty="0"/>
              <a:t>0]</a:t>
            </a:r>
            <a:r>
              <a:rPr lang="en-US" altLang="ko-KR" dirty="0" smtClean="0"/>
              <a:t>[4]</a:t>
            </a:r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[1][1][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[1][1][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>
              <a:lnSpc>
                <a:spcPts val="4000"/>
              </a:lnSpc>
            </a:pPr>
            <a:r>
              <a:rPr lang="en-US" altLang="ko-KR" dirty="0" smtClean="0"/>
              <a:t>[1][2][</a:t>
            </a:r>
            <a:r>
              <a:rPr lang="en-US" altLang="ko-KR" dirty="0"/>
              <a:t>0]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1]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2]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3]</a:t>
            </a:r>
            <a:r>
              <a:rPr lang="en-US" altLang="ko-KR" sz="3000" dirty="0"/>
              <a:t> </a:t>
            </a:r>
            <a:r>
              <a:rPr lang="en-US" altLang="ko-KR" dirty="0" smtClean="0"/>
              <a:t>[1][2][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059832" y="20985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1880" y="2060848"/>
            <a:ext cx="5328592" cy="2123658"/>
          </a:xfrm>
          <a:prstGeom prst="roundRect">
            <a:avLst>
              <a:gd name="adj" fmla="val 46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059832" y="44069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91880" y="4369172"/>
            <a:ext cx="5328592" cy="2123658"/>
          </a:xfrm>
          <a:prstGeom prst="roundRect">
            <a:avLst>
              <a:gd name="adj" fmla="val 465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67544" y="4591586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[2][3][5];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67544" y="3558284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[3][5];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67544" y="2509782"/>
            <a:ext cx="2376264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b="1" dirty="0" smtClean="0"/>
              <a:t> int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xmlns="" val="111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8" grpId="0"/>
      <p:bldP spid="49" grpId="0"/>
      <p:bldP spid="49" grpId="1"/>
      <p:bldP spid="50" grpId="0"/>
      <p:bldP spid="77" grpId="0"/>
      <p:bldP spid="79" grpId="0"/>
      <p:bldP spid="4" grpId="0" animBg="1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ESCAPE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자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특수한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기능을 하는 특수 문자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-&gt; ‘\’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약속된 기능을 가진 문자를 입력하여 특수한 기능을 수행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 -&gt; ‘\’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특수한 기능을 가진 문자를 입력하여 화면에 출력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1490554"/>
              </p:ext>
            </p:extLst>
          </p:nvPr>
        </p:nvGraphicFramePr>
        <p:xfrm>
          <a:off x="732432" y="2492896"/>
          <a:ext cx="7511976" cy="387855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474634"/>
                <a:gridCol w="5037342"/>
              </a:tblGrid>
              <a:tr h="59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ESCAPE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          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‘\n’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New line(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새로운 줄로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‘\r’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Carriage return(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줄의 처음으로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67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‘\b’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Back space(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한 문자 왼쪽으로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‘\t’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탭 크기만큼 이동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‘\a’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Alarm(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벨 소리 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542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‘\\’</a:t>
                      </a: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문자를 화면에 출력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>
                <a:solidFill>
                  <a:srgbClr val="002060"/>
                </a:solidFill>
              </a:rPr>
              <a:t>다</a:t>
            </a:r>
            <a:r>
              <a:rPr lang="ko-KR" altLang="en-US" sz="2000" dirty="0" smtClean="0">
                <a:solidFill>
                  <a:srgbClr val="002060"/>
                </a:solidFill>
              </a:rPr>
              <a:t>차원 배열 초기</a:t>
            </a:r>
            <a:r>
              <a:rPr lang="ko-KR" altLang="en-US" sz="2000" dirty="0">
                <a:solidFill>
                  <a:srgbClr val="002060"/>
                </a:solidFill>
              </a:rPr>
              <a:t>화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7544" y="1772816"/>
            <a:ext cx="7848872" cy="122413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num[3][5] = { { 1, 2, 3, 4, 5 } ,</a:t>
            </a:r>
          </a:p>
          <a:p>
            <a:r>
              <a:rPr lang="en-US" altLang="ko-KR" sz="2000" dirty="0" smtClean="0"/>
              <a:t>		  { 1, 2, 3, 4, 5 } , </a:t>
            </a:r>
          </a:p>
          <a:p>
            <a:r>
              <a:rPr lang="en-US" altLang="ko-KR" sz="2000" dirty="0" smtClean="0"/>
              <a:t>		  { 1, 2, 3, 4, 5 } } ;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67544" y="3501008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[3][5] = { 1, 2 };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67544" y="5589240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char 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[3][</a:t>
            </a:r>
            <a:r>
              <a:rPr lang="en-US" altLang="ko-KR" sz="2000" dirty="0"/>
              <a:t>5] = </a:t>
            </a:r>
            <a:r>
              <a:rPr lang="en-US" altLang="ko-KR" sz="2000" dirty="0" smtClean="0"/>
              <a:t>{ "Good“ } ;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7544" y="4509120"/>
            <a:ext cx="7848872" cy="43204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[3][5] = { 0 };</a:t>
            </a:r>
          </a:p>
        </p:txBody>
      </p:sp>
    </p:spTree>
    <p:extLst>
      <p:ext uri="{BB962C8B-B14F-4D97-AF65-F5344CB8AC3E}">
        <p14:creationId xmlns:p14="http://schemas.microsoft.com/office/powerpoint/2010/main" xmlns="" val="4158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int number[5][5</a:t>
            </a:r>
            <a:r>
              <a:rPr lang="en-US" altLang="ko-KR" sz="2000" dirty="0" smtClean="0"/>
              <a:t>] 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, j , count=1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for(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=0 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for(j=0 ; j&lt;5 ; j++)</a:t>
            </a:r>
          </a:p>
          <a:p>
            <a:r>
              <a:rPr lang="en-US" altLang="ko-KR" sz="2000" dirty="0"/>
              <a:t>			number</a:t>
            </a:r>
            <a:r>
              <a:rPr lang="en-US" altLang="ko-KR" sz="2000" dirty="0" smtClean="0"/>
              <a:t>[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][ </a:t>
            </a:r>
            <a:r>
              <a:rPr lang="en-US" altLang="ko-KR" sz="2000" dirty="0"/>
              <a:t>j</a:t>
            </a:r>
            <a:r>
              <a:rPr lang="en-US" altLang="ko-KR" sz="2000" dirty="0" smtClean="0"/>
              <a:t> ] </a:t>
            </a:r>
            <a:r>
              <a:rPr lang="en-US" altLang="ko-KR" sz="2000" dirty="0"/>
              <a:t>= count++;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for(j=0 ; j&lt;5 ; j++)</a:t>
            </a:r>
          </a:p>
          <a:p>
            <a:r>
              <a:rPr lang="en-US" altLang="ko-KR" sz="2000" dirty="0"/>
              <a:t>			printf("%4d " , number</a:t>
            </a:r>
            <a:r>
              <a:rPr lang="en-US" altLang="ko-KR" sz="2000" dirty="0" smtClean="0"/>
              <a:t>[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][ j ]);</a:t>
            </a:r>
            <a:endParaRPr lang="en-US" altLang="ko-KR" sz="2000" dirty="0"/>
          </a:p>
          <a:p>
            <a:r>
              <a:rPr lang="en-US" altLang="ko-KR" sz="2000" dirty="0"/>
              <a:t>		printf("\n\n");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1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1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				     2</a:t>
            </a:r>
            <a:r>
              <a:rPr lang="ko-KR" altLang="en-US" sz="2000" dirty="0" smtClean="0"/>
              <a:t>번</a:t>
            </a:r>
            <a:endParaRPr lang="en-US" altLang="ko-KR" sz="2000" dirty="0" smtClean="0"/>
          </a:p>
          <a:p>
            <a:r>
              <a:rPr lang="ko-KR" altLang="en-US" sz="2000" dirty="0" smtClean="0"/>
              <a:t>  문제</a:t>
            </a:r>
            <a:r>
              <a:rPr lang="en-US" altLang="ko-KR" sz="2000" dirty="0" smtClean="0"/>
              <a:t>				    </a:t>
            </a:r>
            <a:r>
              <a:rPr lang="ko-KR" altLang="en-US" sz="2000" dirty="0" smtClean="0"/>
              <a:t>문제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  3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				     4</a:t>
            </a:r>
            <a:r>
              <a:rPr lang="ko-KR" altLang="en-US" sz="2000" dirty="0" smtClean="0"/>
              <a:t>번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				    </a:t>
            </a:r>
            <a:r>
              <a:rPr lang="ko-KR" altLang="en-US" sz="2000" dirty="0" smtClean="0"/>
              <a:t>문제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7026" y="4293096"/>
            <a:ext cx="30289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459" y="4293096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7026" y="1842638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459" y="1842638"/>
            <a:ext cx="302894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70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580594"/>
            <a:ext cx="8136904" cy="508876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배열을 이용한 게임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2586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배열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199" y="3140968"/>
            <a:ext cx="401384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46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문자열 함수</a:t>
            </a:r>
            <a:r>
              <a:rPr lang="ko-KR" altLang="en-US" sz="2000" dirty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편리하게 처리하기 위해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에서 제공해주는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844824"/>
            <a:ext cx="4248472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4" name="그룹 20"/>
          <p:cNvGrpSpPr/>
          <p:nvPr/>
        </p:nvGrpSpPr>
        <p:grpSpPr>
          <a:xfrm>
            <a:off x="5796136" y="2589061"/>
            <a:ext cx="1656184" cy="3648251"/>
            <a:chOff x="2052851" y="3582163"/>
            <a:chExt cx="2736304" cy="3648251"/>
          </a:xfrm>
        </p:grpSpPr>
        <p:sp>
          <p:nvSpPr>
            <p:cNvPr id="29" name="직사각형 28"/>
            <p:cNvSpPr/>
            <p:nvPr/>
          </p:nvSpPr>
          <p:spPr>
            <a:xfrm>
              <a:off x="2052851" y="3582163"/>
              <a:ext cx="2736304" cy="364825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52851" y="4302879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052851" y="467270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2851" y="5042525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052851" y="541234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52851" y="5782171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52851" y="615199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2851" y="6521817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052851" y="68916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3768" y="2492896"/>
            <a:ext cx="452368" cy="376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[3]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[4]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[5]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[6]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[7]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[8]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858" y="2041507"/>
            <a:ext cx="987446" cy="3693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3" idx="1"/>
          </p:cNvCxnSpPr>
          <p:nvPr/>
        </p:nvCxnSpPr>
        <p:spPr>
          <a:xfrm rot="10800000" flipV="1">
            <a:off x="5796136" y="2226173"/>
            <a:ext cx="524722" cy="3628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70179" y="29438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62966" y="32924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5370" y="3671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62164" y="40407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0411" y="441973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6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문자열 함수</a:t>
            </a:r>
            <a:r>
              <a:rPr lang="ko-KR" altLang="en-US" sz="2000" dirty="0">
                <a:solidFill>
                  <a:srgbClr val="002060"/>
                </a:solidFill>
              </a:rPr>
              <a:t>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편리하게 처리하기 위해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에서 제공해주는 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844824"/>
            <a:ext cx="4248472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name[0] = 'k' ;</a:t>
            </a:r>
          </a:p>
          <a:p>
            <a:r>
              <a:rPr lang="en-US" altLang="ko-KR" sz="2000" dirty="0"/>
              <a:t>	name[1] = '</a:t>
            </a:r>
            <a:r>
              <a:rPr lang="en-US" altLang="ko-KR" sz="2000" dirty="0" err="1"/>
              <a:t>i</a:t>
            </a:r>
            <a:r>
              <a:rPr lang="en-US" altLang="ko-KR" sz="2000" dirty="0"/>
              <a:t>' ;</a:t>
            </a:r>
          </a:p>
          <a:p>
            <a:r>
              <a:rPr lang="en-US" altLang="ko-KR" sz="2000" dirty="0"/>
              <a:t>	name[2] = 'm' ;</a:t>
            </a:r>
          </a:p>
          <a:p>
            <a:r>
              <a:rPr lang="en-US" altLang="ko-KR" sz="2000" dirty="0"/>
              <a:t>	name[3] = '\0' 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r>
              <a:rPr lang="en-US" altLang="ko-KR" sz="2000" dirty="0"/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796136" y="2589061"/>
            <a:ext cx="1656184" cy="3648251"/>
            <a:chOff x="2052851" y="3582163"/>
            <a:chExt cx="2736304" cy="3648251"/>
          </a:xfrm>
        </p:grpSpPr>
        <p:sp>
          <p:nvSpPr>
            <p:cNvPr id="29" name="직사각형 28"/>
            <p:cNvSpPr/>
            <p:nvPr/>
          </p:nvSpPr>
          <p:spPr>
            <a:xfrm>
              <a:off x="2052851" y="3582163"/>
              <a:ext cx="2736304" cy="364825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52851" y="4302879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052851" y="467270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2851" y="5042525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052851" y="541234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52851" y="5782171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52851" y="615199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052851" y="6521817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052851" y="68916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43768" y="2492896"/>
            <a:ext cx="452368" cy="376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dirty="0" smtClean="0"/>
              <a:t>[3]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[4]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[5]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[6]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[7]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[8]</a:t>
            </a:r>
            <a:endParaRPr lang="ko-KR" altLang="en-US" dirty="0"/>
          </a:p>
          <a:p>
            <a:pPr>
              <a:lnSpc>
                <a:spcPts val="2900"/>
              </a:lnSpc>
            </a:pPr>
            <a:r>
              <a:rPr lang="en-US" altLang="ko-KR" dirty="0" smtClean="0"/>
              <a:t>[9]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858" y="2041507"/>
            <a:ext cx="987446" cy="3693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3" idx="1"/>
          </p:cNvCxnSpPr>
          <p:nvPr/>
        </p:nvCxnSpPr>
        <p:spPr>
          <a:xfrm rot="10800000" flipV="1">
            <a:off x="5796136" y="2226173"/>
            <a:ext cx="524722" cy="3628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70179" y="29438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62966" y="32924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5370" y="36714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62164" y="40407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0411" y="441973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85758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03841" y="2943855"/>
            <a:ext cx="24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30103" y="32924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80411" y="36714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6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/>
      <p:bldP spid="42" grpId="1"/>
      <p:bldP spid="43" grpId="1"/>
      <p:bldP spid="44" grpId="1"/>
      <p:bldP spid="51" grpId="0"/>
      <p:bldP spid="52" grpId="0"/>
      <p:bldP spid="53" grpId="0"/>
      <p:bldP spid="5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483968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strcpy</a:t>
            </a:r>
            <a:r>
              <a:rPr lang="en-US" altLang="ko-KR" sz="2000" dirty="0" smtClean="0">
                <a:solidFill>
                  <a:srgbClr val="002060"/>
                </a:solidFill>
              </a:rPr>
              <a:t>( ) 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strncpy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복사해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>
                <a:solidFill>
                  <a:srgbClr val="002060"/>
                </a:solidFill>
              </a:rPr>
              <a:t>strcpy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으로 복사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strncpy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size ) ;</a:t>
            </a: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en-US" altLang="ko-KR" sz="2000" dirty="0" err="1">
                <a:solidFill>
                  <a:srgbClr val="002060"/>
                </a:solidFill>
              </a:rPr>
              <a:t>strSource</a:t>
            </a:r>
            <a:r>
              <a:rPr lang="ko-KR" altLang="en-US" sz="2000" dirty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>
                <a:solidFill>
                  <a:srgbClr val="002060"/>
                </a:solidFill>
              </a:rPr>
              <a:t>strDestination</a:t>
            </a:r>
            <a:r>
              <a:rPr lang="ko-KR" altLang="en-US" sz="2000" dirty="0">
                <a:solidFill>
                  <a:srgbClr val="002060"/>
                </a:solidFill>
              </a:rPr>
              <a:t>으로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복사하되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지정된 </a:t>
            </a:r>
            <a:r>
              <a:rPr lang="en-US" altLang="ko-KR" sz="2000" dirty="0" smtClean="0">
                <a:solidFill>
                  <a:srgbClr val="002060"/>
                </a:solidFill>
              </a:rPr>
              <a:t>size</a:t>
            </a:r>
            <a:r>
              <a:rPr lang="ko-KR" altLang="en-US" sz="2000" dirty="0" smtClean="0">
                <a:solidFill>
                  <a:srgbClr val="002060"/>
                </a:solidFill>
              </a:rPr>
              <a:t>만큼만 복사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0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strcpy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kim</a:t>
            </a:r>
            <a:r>
              <a:rPr lang="en-US" altLang="ko-KR" sz="2000" dirty="0" smtClean="0"/>
              <a:t>");</a:t>
            </a:r>
            <a:endParaRPr lang="en-US" altLang="ko-KR" sz="2000" dirty="0"/>
          </a:p>
          <a:p>
            <a:r>
              <a:rPr lang="en-US" altLang="ko-KR" sz="2000" dirty="0"/>
              <a:t>	printf("%s\n" , name);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strncpy</a:t>
            </a:r>
            <a:r>
              <a:rPr lang="en-US" altLang="ko-KR" sz="2000" dirty="0"/>
              <a:t>(name , "park" , 2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	printf("%s\n" , name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12221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5147464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380878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strcm</a:t>
            </a:r>
            <a:r>
              <a:rPr lang="en-US" altLang="ko-KR" sz="2000" dirty="0" err="1">
                <a:solidFill>
                  <a:srgbClr val="002060"/>
                </a:solidFill>
              </a:rPr>
              <a:t>p</a:t>
            </a:r>
            <a:r>
              <a:rPr lang="en-US" altLang="ko-KR" sz="2000" dirty="0" smtClean="0">
                <a:solidFill>
                  <a:srgbClr val="002060"/>
                </a:solidFill>
              </a:rPr>
              <a:t>( ) ,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strncmp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비</a:t>
            </a:r>
            <a:r>
              <a:rPr lang="ko-KR" altLang="en-US" sz="2000" dirty="0">
                <a:solidFill>
                  <a:srgbClr val="002060"/>
                </a:solidFill>
              </a:rPr>
              <a:t>교</a:t>
            </a:r>
            <a:r>
              <a:rPr lang="ko-KR" altLang="en-US" sz="2000" dirty="0" smtClean="0">
                <a:solidFill>
                  <a:srgbClr val="002060"/>
                </a:solidFill>
              </a:rPr>
              <a:t>해 주는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두 문자열이 같을 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0, </a:t>
            </a:r>
            <a:r>
              <a:rPr lang="ko-KR" altLang="en-US" sz="2000" dirty="0" smtClean="0">
                <a:solidFill>
                  <a:srgbClr val="002060"/>
                </a:solidFill>
              </a:rPr>
              <a:t>그렇지 </a:t>
            </a:r>
            <a:r>
              <a:rPr lang="ko-KR" altLang="en-US" sz="2000" dirty="0">
                <a:solidFill>
                  <a:srgbClr val="002060"/>
                </a:solidFill>
              </a:rPr>
              <a:t>않을 경우 음수나 양수를 반환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strcmp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내용과 비교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strncmp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strDestination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size ) ;</a:t>
            </a: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en-US" altLang="ko-KR" sz="2000" dirty="0" err="1">
                <a:solidFill>
                  <a:srgbClr val="002060"/>
                </a:solidFill>
              </a:rPr>
              <a:t>strSource</a:t>
            </a:r>
            <a:r>
              <a:rPr lang="ko-KR" altLang="en-US" sz="2000" dirty="0">
                <a:solidFill>
                  <a:srgbClr val="002060"/>
                </a:solidFill>
              </a:rPr>
              <a:t>의 내용을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strDestination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내용과 비교하되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  </a:t>
            </a:r>
            <a:r>
              <a:rPr lang="ko-KR" altLang="en-US" sz="2000" dirty="0" smtClean="0">
                <a:solidFill>
                  <a:srgbClr val="002060"/>
                </a:solidFill>
              </a:rPr>
              <a:t>지정된 </a:t>
            </a:r>
            <a:r>
              <a:rPr lang="en-US" altLang="ko-KR" sz="2000" dirty="0" smtClean="0">
                <a:solidFill>
                  <a:srgbClr val="002060"/>
                </a:solidFill>
              </a:rPr>
              <a:t>size</a:t>
            </a:r>
            <a:r>
              <a:rPr lang="ko-KR" altLang="en-US" sz="2000" dirty="0" smtClean="0">
                <a:solidFill>
                  <a:srgbClr val="002060"/>
                </a:solidFill>
              </a:rPr>
              <a:t>만큼만 비교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jeonger</a:t>
            </a:r>
            <a:r>
              <a:rPr lang="en-US" altLang="ko-KR" sz="2000" dirty="0"/>
              <a:t>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strncmp</a:t>
            </a:r>
            <a:r>
              <a:rPr lang="en-US" altLang="ko-KR" sz="2000" dirty="0"/>
              <a:t>(name , "</a:t>
            </a:r>
            <a:r>
              <a:rPr lang="en-US" altLang="ko-KR" sz="2000" dirty="0" err="1"/>
              <a:t>jeo</a:t>
            </a:r>
            <a:r>
              <a:rPr lang="en-US" altLang="ko-KR" sz="2000" dirty="0"/>
              <a:t>" , 3</a:t>
            </a:r>
            <a:r>
              <a:rPr lang="en-US" altLang="ko-KR" sz="2000" dirty="0" smtClean="0"/>
              <a:t>));</a:t>
            </a:r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14781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79781"/>
            <a:ext cx="777686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sz="2500" dirty="0" smtClean="0"/>
          </a:p>
          <a:p>
            <a:pPr lvl="1"/>
            <a:r>
              <a:rPr lang="en-US" altLang="ko-KR" sz="2500" dirty="0" smtClean="0"/>
              <a:t>#</a:t>
            </a:r>
            <a:r>
              <a:rPr lang="en-US" altLang="ko-KR" sz="2500" dirty="0"/>
              <a:t>include &lt;stdio.h&gt;</a:t>
            </a:r>
          </a:p>
          <a:p>
            <a:pPr lvl="1"/>
            <a:r>
              <a:rPr lang="en-US" altLang="ko-KR" sz="2500" dirty="0"/>
              <a:t>int main(int argc, char * argv[])</a:t>
            </a:r>
          </a:p>
          <a:p>
            <a:pPr lvl="1"/>
            <a:r>
              <a:rPr lang="en-US" altLang="ko-KR" sz="2500" dirty="0" smtClean="0"/>
              <a:t>{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printf(“Hello C\n”);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smtClean="0"/>
              <a:t>반갑습니다</a:t>
            </a:r>
            <a:r>
              <a:rPr lang="en-US" altLang="ko-KR" sz="2500" dirty="0" smtClean="0"/>
              <a:t>.\n”);</a:t>
            </a:r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printf(“</a:t>
            </a:r>
            <a:r>
              <a:rPr lang="ko-KR" altLang="en-US" sz="2500" dirty="0" err="1" smtClean="0"/>
              <a:t>열공합시다</a:t>
            </a:r>
            <a:r>
              <a:rPr lang="en-US" altLang="ko-KR" sz="2500" dirty="0" smtClean="0"/>
              <a:t>~!!\n”);</a:t>
            </a:r>
          </a:p>
          <a:p>
            <a:pPr lvl="1"/>
            <a:endParaRPr lang="en-US" altLang="ko-KR" sz="2500" dirty="0"/>
          </a:p>
          <a:p>
            <a:pPr lvl="1"/>
            <a:r>
              <a:rPr lang="en-US" altLang="ko-KR" sz="2500" dirty="0"/>
              <a:t>	</a:t>
            </a:r>
            <a:r>
              <a:rPr lang="en-US" altLang="ko-KR" sz="2500" dirty="0" smtClean="0"/>
              <a:t>return </a:t>
            </a:r>
            <a:r>
              <a:rPr lang="en-US" altLang="ko-KR" sz="2500" dirty="0"/>
              <a:t>0;</a:t>
            </a:r>
          </a:p>
          <a:p>
            <a:pPr lvl="1"/>
            <a:r>
              <a:rPr lang="en-US" altLang="ko-KR" sz="2500" dirty="0" smtClean="0"/>
              <a:t>}</a:t>
            </a:r>
          </a:p>
          <a:p>
            <a:pPr lvl="1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80878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</a:t>
            </a:r>
            <a:r>
              <a:rPr lang="ko-KR" altLang="en-US" sz="2500" dirty="0">
                <a:solidFill>
                  <a:schemeClr val="bg1"/>
                </a:solidFill>
              </a:rPr>
              <a:t>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strlen</a:t>
            </a:r>
            <a:r>
              <a:rPr lang="en-US" altLang="ko-KR" sz="2000" dirty="0" smtClean="0">
                <a:solidFill>
                  <a:srgbClr val="002060"/>
                </a:solidFill>
              </a:rPr>
              <a:t>( 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문자열의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길</a:t>
            </a:r>
            <a:r>
              <a:rPr lang="ko-KR" altLang="en-US" sz="2000" dirty="0">
                <a:solidFill>
                  <a:srgbClr val="002060"/>
                </a:solidFill>
              </a:rPr>
              <a:t>이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반환하는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NULL(\0)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문자는 길이에 포함하지 않음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</a:t>
            </a:r>
            <a:r>
              <a:rPr lang="en-US" altLang="ko-KR" sz="2000" dirty="0" smtClean="0">
                <a:solidFill>
                  <a:srgbClr val="00206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string.h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b="1" dirty="0">
                <a:solidFill>
                  <a:srgbClr val="002060"/>
                </a:solidFill>
              </a:rPr>
              <a:t>  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strlen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 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strSource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) 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 -&gt;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strSource</a:t>
            </a:r>
            <a:r>
              <a:rPr lang="ko-KR" altLang="en-US" sz="2000" dirty="0" smtClean="0">
                <a:solidFill>
                  <a:srgbClr val="002060"/>
                </a:solidFill>
              </a:rPr>
              <a:t>의 문자열 길이를 반환해 줌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#include &lt;stdio.h&gt;</a:t>
            </a:r>
          </a:p>
          <a:p>
            <a:r>
              <a:rPr lang="en-US" altLang="ko-KR" sz="2000" dirty="0"/>
              <a:t> #include &lt;</a:t>
            </a:r>
            <a:r>
              <a:rPr lang="en-US" altLang="ko-KR" sz="2000" dirty="0" err="1"/>
              <a:t>string.h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void main(void)</a:t>
            </a:r>
          </a:p>
          <a:p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char name[10] = "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(name));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("park"));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("How Are You?"));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39458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문자열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544" y="1628800"/>
            <a:ext cx="7992888" cy="47525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낱말 맞추기 게임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 </a:t>
            </a:r>
            <a:endParaRPr lang="en-US" altLang="ko-K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09331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78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포인터란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무언가를 가리키는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포인터 변수란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무언가를 가리키는 변수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주소 값을 담는 변수</a:t>
            </a:r>
            <a:endParaRPr lang="en-US" altLang="ko-KR" sz="20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86621"/>
            <a:ext cx="2088232" cy="141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560251" y="3582163"/>
            <a:ext cx="2015093" cy="2943181"/>
            <a:chOff x="2052851" y="3582163"/>
            <a:chExt cx="2736304" cy="2943181"/>
          </a:xfrm>
        </p:grpSpPr>
        <p:grpSp>
          <p:nvGrpSpPr>
            <p:cNvPr id="7" name="그룹 6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93859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35942" y="3582163"/>
            <a:ext cx="1431802" cy="2592433"/>
            <a:chOff x="539552" y="3582163"/>
            <a:chExt cx="1431802" cy="2592433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8216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320" y="5805264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0xFFFFFFFF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5318" y="386104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/>
                <a:t>.</a:t>
              </a:r>
              <a:endParaRPr lang="en-US" altLang="ko-KR" sz="1000" b="1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52" y="4331852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0x00000010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5318" y="530120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9552" y="5041820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0x00000020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5318" y="4581128"/>
              <a:ext cx="2183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  <a:p>
              <a:pPr algn="r"/>
              <a:r>
                <a:rPr lang="en-US" altLang="ko-KR" sz="1000" b="1" dirty="0" smtClean="0"/>
                <a:t>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68144" y="4077072"/>
            <a:ext cx="1618841" cy="36933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= ‘A’ ;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60251" y="4295244"/>
            <a:ext cx="2441813" cy="379158"/>
            <a:chOff x="2052851" y="4681940"/>
            <a:chExt cx="2441813" cy="379158"/>
          </a:xfrm>
        </p:grpSpPr>
        <p:sp>
          <p:nvSpPr>
            <p:cNvPr id="24" name="직사각형 23"/>
            <p:cNvSpPr/>
            <p:nvPr/>
          </p:nvSpPr>
          <p:spPr>
            <a:xfrm>
              <a:off x="2052851" y="4681940"/>
              <a:ext cx="2015093" cy="37915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67944" y="468705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ch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60251" y="5052453"/>
            <a:ext cx="2659821" cy="379158"/>
            <a:chOff x="2052851" y="4681940"/>
            <a:chExt cx="2659821" cy="379158"/>
          </a:xfrm>
        </p:grpSpPr>
        <p:sp>
          <p:nvSpPr>
            <p:cNvPr id="32" name="직사각형 31"/>
            <p:cNvSpPr/>
            <p:nvPr/>
          </p:nvSpPr>
          <p:spPr>
            <a:xfrm>
              <a:off x="2052851" y="4681940"/>
              <a:ext cx="2015093" cy="37915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0x00000010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67944" y="468705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chpt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68144" y="5039211"/>
            <a:ext cx="2239716" cy="369332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 * </a:t>
            </a:r>
            <a:r>
              <a:rPr lang="en-US" altLang="ko-KR" dirty="0" err="1" smtClean="0"/>
              <a:t>chpt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;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5942" y="4653136"/>
            <a:ext cx="13681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2" idx="1"/>
            <a:endCxn id="24" idx="1"/>
          </p:cNvCxnSpPr>
          <p:nvPr/>
        </p:nvCxnSpPr>
        <p:spPr>
          <a:xfrm rot="10800000">
            <a:off x="2560251" y="4484824"/>
            <a:ext cx="12700" cy="75720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99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</a:rPr>
              <a:t>◈ 포인터 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&amp; </a:t>
            </a:r>
            <a:r>
              <a:rPr lang="ko-KR" altLang="en-US" sz="2000" dirty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: </a:t>
            </a:r>
            <a:r>
              <a:rPr lang="ko-KR" altLang="en-US" sz="2000" dirty="0">
                <a:solidFill>
                  <a:srgbClr val="002060"/>
                </a:solidFill>
              </a:rPr>
              <a:t>변수의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메모리 주소를 구하는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* </a:t>
            </a:r>
            <a:r>
              <a:rPr lang="ko-KR" altLang="en-US" sz="2000" dirty="0">
                <a:solidFill>
                  <a:srgbClr val="002060"/>
                </a:solidFill>
              </a:rPr>
              <a:t>연산자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: </a:t>
            </a:r>
            <a:r>
              <a:rPr lang="ko-KR" altLang="en-US" sz="2000" dirty="0">
                <a:solidFill>
                  <a:srgbClr val="002060"/>
                </a:solidFill>
              </a:rPr>
              <a:t>포인터 변수 선언 시 </a:t>
            </a:r>
            <a:r>
              <a:rPr lang="en-US" altLang="ko-KR" sz="2000" dirty="0">
                <a:solidFill>
                  <a:srgbClr val="002060"/>
                </a:solidFill>
              </a:rPr>
              <a:t>-&gt; </a:t>
            </a:r>
            <a:r>
              <a:rPr lang="ko-KR" altLang="en-US" sz="2000" dirty="0">
                <a:solidFill>
                  <a:srgbClr val="002060"/>
                </a:solidFill>
              </a:rPr>
              <a:t>주소를 저장하는 공간을 만들겠다는 의미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   </a:t>
            </a:r>
            <a:r>
              <a:rPr lang="ko-KR" altLang="en-US" sz="2000" dirty="0">
                <a:solidFill>
                  <a:srgbClr val="002060"/>
                </a:solidFill>
              </a:rPr>
              <a:t>포인터 변수 사용 시 </a:t>
            </a:r>
            <a:r>
              <a:rPr lang="en-US" altLang="ko-KR" sz="2000" dirty="0">
                <a:solidFill>
                  <a:srgbClr val="002060"/>
                </a:solidFill>
              </a:rPr>
              <a:t>-&gt; </a:t>
            </a:r>
            <a:r>
              <a:rPr lang="ko-KR" altLang="en-US" sz="2000" dirty="0">
                <a:solidFill>
                  <a:srgbClr val="002060"/>
                </a:solidFill>
              </a:rPr>
              <a:t>변수에 저장된 주소가 가리키는 곳으로 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		     </a:t>
            </a:r>
            <a:r>
              <a:rPr lang="ko-KR" altLang="en-US" sz="2000" dirty="0">
                <a:solidFill>
                  <a:srgbClr val="002060"/>
                </a:solidFill>
              </a:rPr>
              <a:t>따라가겠다는 의미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포인터 변수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주소를 저장하는 공간을 만들겠다는 뜻으로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용하고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주소를 따라간 공간에서 사용하는 데이터의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명시</a:t>
            </a:r>
            <a:r>
              <a:rPr lang="en-US" altLang="ko-KR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(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데이터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연산자를 합쳐 하나의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자료형이</a:t>
            </a:r>
            <a:r>
              <a:rPr lang="ko-KR" altLang="en-US" sz="2000" dirty="0" smtClean="0">
                <a:solidFill>
                  <a:srgbClr val="002060"/>
                </a:solidFill>
              </a:rPr>
              <a:t> 됨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4077072"/>
            <a:ext cx="2736304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 int    *  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pt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28281" y="4221088"/>
            <a:ext cx="1010371" cy="797108"/>
            <a:chOff x="1028281" y="2696125"/>
            <a:chExt cx="1010371" cy="7971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028281" y="3133193"/>
              <a:ext cx="1010371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2549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002060"/>
                  </a:solidFill>
                </a:rPr>
                <a:t>자료</a:t>
              </a:r>
              <a:r>
                <a:rPr lang="ko-KR" altLang="en-US" dirty="0" err="1">
                  <a:solidFill>
                    <a:srgbClr val="002060"/>
                  </a:solidFill>
                </a:rPr>
                <a:t>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82669" y="4221088"/>
            <a:ext cx="877163" cy="791958"/>
            <a:chOff x="1916711" y="2696125"/>
            <a:chExt cx="877163" cy="79195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29866" y="3128043"/>
              <a:ext cx="648072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16711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변수명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7712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712997"/>
            <a:ext cx="3744416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dirty="0"/>
              <a:t>#include &lt;stdio.h&gt;</a:t>
            </a:r>
          </a:p>
          <a:p>
            <a:endParaRPr lang="pt-BR" altLang="ko-KR" dirty="0"/>
          </a:p>
          <a:p>
            <a:r>
              <a:rPr lang="pt-BR" altLang="ko-KR" dirty="0"/>
              <a:t>void main()</a:t>
            </a:r>
          </a:p>
          <a:p>
            <a:r>
              <a:rPr lang="pt-BR" altLang="ko-KR" dirty="0"/>
              <a:t>{</a:t>
            </a:r>
          </a:p>
          <a:p>
            <a:r>
              <a:rPr lang="pt-BR" altLang="ko-KR" dirty="0"/>
              <a:t>	int num=10;</a:t>
            </a:r>
          </a:p>
          <a:p>
            <a:r>
              <a:rPr lang="pt-BR" altLang="ko-KR" dirty="0"/>
              <a:t>	int * </a:t>
            </a:r>
            <a:r>
              <a:rPr lang="pt-BR" altLang="ko-KR" dirty="0" smtClean="0"/>
              <a:t>pt </a:t>
            </a:r>
            <a:r>
              <a:rPr lang="pt-BR" altLang="ko-KR" dirty="0"/>
              <a:t>= &amp;num;</a:t>
            </a:r>
          </a:p>
          <a:p>
            <a:endParaRPr lang="pt-BR" altLang="ko-KR" dirty="0"/>
          </a:p>
          <a:p>
            <a:r>
              <a:rPr lang="pt-BR" altLang="ko-KR" dirty="0"/>
              <a:t>	printf("%d\n" , num);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</a:t>
            </a:r>
            <a:r>
              <a:rPr lang="en-US" altLang="ko-KR" dirty="0"/>
              <a:t>p</a:t>
            </a:r>
            <a:r>
              <a:rPr lang="pt-BR" altLang="ko-KR" dirty="0" smtClean="0"/>
              <a:t>\n</a:t>
            </a:r>
            <a:r>
              <a:rPr lang="pt-BR" altLang="ko-KR" dirty="0"/>
              <a:t>" , &amp;num);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("%p\n</a:t>
            </a:r>
            <a:r>
              <a:rPr lang="pt-BR" altLang="ko-KR" dirty="0"/>
              <a:t>" , 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("%p\n</a:t>
            </a:r>
            <a:r>
              <a:rPr lang="pt-BR" altLang="ko-KR" dirty="0"/>
              <a:t>" , &amp;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	printf("%d\n" , *</a:t>
            </a:r>
            <a:r>
              <a:rPr lang="pt-BR" altLang="ko-KR" dirty="0" smtClean="0"/>
              <a:t>pt);</a:t>
            </a:r>
            <a:endParaRPr lang="pt-BR" altLang="ko-KR" dirty="0"/>
          </a:p>
          <a:p>
            <a:r>
              <a:rPr lang="pt-BR" altLang="ko-KR" dirty="0"/>
              <a:t>}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788024" y="2097822"/>
            <a:ext cx="970137" cy="2976729"/>
            <a:chOff x="4788024" y="2097822"/>
            <a:chExt cx="970137" cy="2976729"/>
          </a:xfrm>
        </p:grpSpPr>
        <p:sp>
          <p:nvSpPr>
            <p:cNvPr id="15" name="TextBox 14"/>
            <p:cNvSpPr txBox="1"/>
            <p:nvPr/>
          </p:nvSpPr>
          <p:spPr>
            <a:xfrm>
              <a:off x="4932040" y="2097822"/>
              <a:ext cx="691215" cy="2657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1008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1012</a:t>
              </a:r>
              <a:endParaRPr lang="en-US" altLang="ko-KR" dirty="0"/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1016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 smtClean="0"/>
                <a:t>1028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796136" y="2132856"/>
            <a:ext cx="2015093" cy="2943181"/>
            <a:chOff x="5796136" y="2132856"/>
            <a:chExt cx="2015093" cy="2943181"/>
          </a:xfrm>
        </p:grpSpPr>
        <p:grpSp>
          <p:nvGrpSpPr>
            <p:cNvPr id="5" name="그룹 4"/>
            <p:cNvGrpSpPr/>
            <p:nvPr/>
          </p:nvGrpSpPr>
          <p:grpSpPr>
            <a:xfrm>
              <a:off x="5796136" y="2132856"/>
              <a:ext cx="2015093" cy="2943181"/>
              <a:chOff x="2052851" y="3582163"/>
              <a:chExt cx="2736304" cy="294318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93859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/>
            <p:cNvCxnSpPr>
              <a:stCxn id="13" idx="2"/>
              <a:endCxn id="13" idx="0"/>
            </p:cNvCxnSpPr>
            <p:nvPr/>
          </p:nvCxnSpPr>
          <p:spPr>
            <a:xfrm flipV="1">
              <a:off x="6803683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6300192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7308304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796136" y="3976658"/>
            <a:ext cx="2562914" cy="377768"/>
            <a:chOff x="5796136" y="3976658"/>
            <a:chExt cx="2562914" cy="377768"/>
          </a:xfrm>
        </p:grpSpPr>
        <p:sp>
          <p:nvSpPr>
            <p:cNvPr id="25" name="직사각형 24"/>
            <p:cNvSpPr/>
            <p:nvPr/>
          </p:nvSpPr>
          <p:spPr>
            <a:xfrm>
              <a:off x="5796136" y="3976658"/>
              <a:ext cx="2015093" cy="3600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39850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96136" y="4355812"/>
            <a:ext cx="3131306" cy="718739"/>
            <a:chOff x="5796136" y="4355812"/>
            <a:chExt cx="3131306" cy="718739"/>
          </a:xfrm>
        </p:grpSpPr>
        <p:grpSp>
          <p:nvGrpSpPr>
            <p:cNvPr id="33" name="그룹 32"/>
            <p:cNvGrpSpPr/>
            <p:nvPr/>
          </p:nvGrpSpPr>
          <p:grpSpPr>
            <a:xfrm>
              <a:off x="5796136" y="4355812"/>
              <a:ext cx="2814586" cy="369332"/>
              <a:chOff x="5796136" y="4355812"/>
              <a:chExt cx="2814586" cy="36933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796136" y="4355957"/>
                <a:ext cx="2015093" cy="360040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56376" y="435581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num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726472" y="4705219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변수명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cxnSp>
        <p:nvCxnSpPr>
          <p:cNvPr id="31" name="구부러진 연결선 30"/>
          <p:cNvCxnSpPr>
            <a:stCxn id="25" idx="1"/>
            <a:endCxn id="24" idx="1"/>
          </p:cNvCxnSpPr>
          <p:nvPr/>
        </p:nvCxnSpPr>
        <p:spPr>
          <a:xfrm rot="10800000" flipV="1">
            <a:off x="5796136" y="4156677"/>
            <a:ext cx="12700" cy="37929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367360" y="3967366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4834" y="433737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38694" y="39745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1028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7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36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712997"/>
            <a:ext cx="3744416" cy="397031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pt-BR" altLang="ko-KR" dirty="0"/>
              <a:t>#include &lt;stdio.h&gt;</a:t>
            </a:r>
          </a:p>
          <a:p>
            <a:pPr lvl="1"/>
            <a:endParaRPr lang="pt-BR" altLang="ko-KR" dirty="0"/>
          </a:p>
          <a:p>
            <a:pPr lvl="1"/>
            <a:r>
              <a:rPr lang="pt-BR" altLang="ko-KR" dirty="0"/>
              <a:t>void main()</a:t>
            </a:r>
          </a:p>
          <a:p>
            <a:pPr lvl="1"/>
            <a:r>
              <a:rPr lang="pt-BR" altLang="ko-KR" dirty="0"/>
              <a:t>{</a:t>
            </a:r>
          </a:p>
          <a:p>
            <a:pPr lvl="1"/>
            <a:r>
              <a:rPr lang="pt-BR" altLang="ko-KR" dirty="0"/>
              <a:t>	int </a:t>
            </a:r>
            <a:r>
              <a:rPr lang="pt-BR" altLang="ko-KR" dirty="0" smtClean="0"/>
              <a:t>num = 10</a:t>
            </a:r>
            <a:r>
              <a:rPr lang="pt-BR" altLang="ko-KR" dirty="0"/>
              <a:t>;</a:t>
            </a:r>
          </a:p>
          <a:p>
            <a:pPr lvl="1"/>
            <a:r>
              <a:rPr lang="pt-BR" altLang="ko-KR" dirty="0"/>
              <a:t>	int * </a:t>
            </a:r>
            <a:r>
              <a:rPr lang="pt-BR" altLang="ko-KR" dirty="0" smtClean="0"/>
              <a:t>pt </a:t>
            </a:r>
            <a:r>
              <a:rPr lang="pt-BR" altLang="ko-KR" dirty="0"/>
              <a:t>= &amp;num;</a:t>
            </a:r>
          </a:p>
          <a:p>
            <a:pPr lvl="1"/>
            <a:endParaRPr lang="pt-BR" altLang="ko-KR" dirty="0"/>
          </a:p>
          <a:p>
            <a:pPr lvl="1"/>
            <a:r>
              <a:rPr lang="pt-BR" altLang="ko-KR" dirty="0"/>
              <a:t>	printf("%d\n" , num</a:t>
            </a:r>
            <a:r>
              <a:rPr lang="pt-BR" altLang="ko-KR" dirty="0" smtClean="0"/>
              <a:t>);</a:t>
            </a:r>
          </a:p>
          <a:p>
            <a:pPr lvl="1"/>
            <a:r>
              <a:rPr lang="pt-BR" altLang="ko-KR" dirty="0" smtClean="0"/>
              <a:t>	printf</a:t>
            </a:r>
            <a:r>
              <a:rPr lang="pt-BR" altLang="ko-KR" dirty="0"/>
              <a:t>("%d\n" , </a:t>
            </a:r>
            <a:r>
              <a:rPr lang="pt-BR" altLang="ko-KR" dirty="0" smtClean="0"/>
              <a:t>*pt);</a:t>
            </a:r>
            <a:endParaRPr lang="pt-BR" altLang="ko-KR" dirty="0"/>
          </a:p>
          <a:p>
            <a:pPr lvl="1"/>
            <a:endParaRPr lang="pt-BR" altLang="ko-KR" dirty="0"/>
          </a:p>
          <a:p>
            <a:pPr lvl="1"/>
            <a:r>
              <a:rPr lang="pt-BR" altLang="ko-KR" dirty="0" smtClean="0"/>
              <a:t>	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50;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printf(“%d\n” ,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/>
              <a:t>	</a:t>
            </a:r>
            <a:r>
              <a:rPr lang="pt-BR" altLang="ko-KR" dirty="0"/>
              <a:t>printf("%d\n" , </a:t>
            </a:r>
            <a:r>
              <a:rPr lang="pt-BR" altLang="ko-KR" dirty="0" smtClean="0"/>
              <a:t>*pt);</a:t>
            </a:r>
            <a:endParaRPr lang="pt-BR" altLang="ko-KR" dirty="0"/>
          </a:p>
          <a:p>
            <a:pPr lvl="1"/>
            <a:r>
              <a:rPr lang="pt-BR" altLang="ko-KR" dirty="0" smtClean="0"/>
              <a:t>}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788024" y="2097822"/>
            <a:ext cx="970137" cy="2976729"/>
            <a:chOff x="4788024" y="2097822"/>
            <a:chExt cx="970137" cy="2976729"/>
          </a:xfrm>
        </p:grpSpPr>
        <p:sp>
          <p:nvSpPr>
            <p:cNvPr id="8" name="TextBox 7"/>
            <p:cNvSpPr txBox="1"/>
            <p:nvPr/>
          </p:nvSpPr>
          <p:spPr>
            <a:xfrm>
              <a:off x="4912804" y="2097822"/>
              <a:ext cx="710451" cy="2657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altLang="ko-KR" dirty="0"/>
                <a:t>1000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1004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1008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1012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1016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1020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1024</a:t>
              </a:r>
            </a:p>
            <a:p>
              <a:pPr algn="r">
                <a:lnSpc>
                  <a:spcPts val="2500"/>
                </a:lnSpc>
              </a:pPr>
              <a:r>
                <a:rPr lang="en-US" altLang="ko-KR" dirty="0"/>
                <a:t>1028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96136" y="2132856"/>
            <a:ext cx="2015093" cy="2943181"/>
            <a:chOff x="5796136" y="2132856"/>
            <a:chExt cx="2015093" cy="2943181"/>
          </a:xfrm>
        </p:grpSpPr>
        <p:grpSp>
          <p:nvGrpSpPr>
            <p:cNvPr id="11" name="그룹 10"/>
            <p:cNvGrpSpPr/>
            <p:nvPr/>
          </p:nvGrpSpPr>
          <p:grpSpPr>
            <a:xfrm>
              <a:off x="5796136" y="2132856"/>
              <a:ext cx="2015093" cy="2943181"/>
              <a:chOff x="2052851" y="3582163"/>
              <a:chExt cx="2736304" cy="294318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493859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16" name="직선 연결선 15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/>
            <p:cNvCxnSpPr>
              <a:stCxn id="22" idx="2"/>
              <a:endCxn id="22" idx="0"/>
            </p:cNvCxnSpPr>
            <p:nvPr/>
          </p:nvCxnSpPr>
          <p:spPr>
            <a:xfrm flipV="1">
              <a:off x="6803683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300192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7308304" y="2132856"/>
              <a:ext cx="0" cy="25831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796136" y="3976658"/>
            <a:ext cx="2562914" cy="377768"/>
            <a:chOff x="5796136" y="3976658"/>
            <a:chExt cx="2562914" cy="377768"/>
          </a:xfrm>
        </p:grpSpPr>
        <p:sp>
          <p:nvSpPr>
            <p:cNvPr id="25" name="직사각형 24"/>
            <p:cNvSpPr/>
            <p:nvPr/>
          </p:nvSpPr>
          <p:spPr>
            <a:xfrm>
              <a:off x="5796136" y="3976658"/>
              <a:ext cx="2015093" cy="3600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6376" y="398509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6136" y="4355812"/>
            <a:ext cx="3131306" cy="718739"/>
            <a:chOff x="5796136" y="4355812"/>
            <a:chExt cx="3131306" cy="718739"/>
          </a:xfrm>
        </p:grpSpPr>
        <p:grpSp>
          <p:nvGrpSpPr>
            <p:cNvPr id="28" name="그룹 27"/>
            <p:cNvGrpSpPr/>
            <p:nvPr/>
          </p:nvGrpSpPr>
          <p:grpSpPr>
            <a:xfrm>
              <a:off x="5796136" y="4355812"/>
              <a:ext cx="2814586" cy="369332"/>
              <a:chOff x="5796136" y="4355812"/>
              <a:chExt cx="2814586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96136" y="4355957"/>
                <a:ext cx="2015093" cy="360040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956376" y="435581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num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726472" y="4705219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변수명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cxnSp>
        <p:nvCxnSpPr>
          <p:cNvPr id="32" name="구부러진 연결선 31"/>
          <p:cNvCxnSpPr>
            <a:stCxn id="25" idx="1"/>
            <a:endCxn id="30" idx="1"/>
          </p:cNvCxnSpPr>
          <p:nvPr/>
        </p:nvCxnSpPr>
        <p:spPr>
          <a:xfrm rot="10800000" flipV="1">
            <a:off x="5796136" y="4156677"/>
            <a:ext cx="12700" cy="379299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67360" y="3967366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94834" y="433737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8694" y="39745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1028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65331" y="4346665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0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6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204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합과 평균을 구하는 함수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428568" y="2276872"/>
            <a:ext cx="1455800" cy="2943181"/>
            <a:chOff x="2652220" y="3582163"/>
            <a:chExt cx="2736305" cy="2943181"/>
          </a:xfrm>
        </p:grpSpPr>
        <p:grpSp>
          <p:nvGrpSpPr>
            <p:cNvPr id="12" name="그룹 11"/>
            <p:cNvGrpSpPr/>
            <p:nvPr/>
          </p:nvGrpSpPr>
          <p:grpSpPr>
            <a:xfrm>
              <a:off x="2652220" y="3582163"/>
              <a:ext cx="2736305" cy="2943181"/>
              <a:chOff x="6621009" y="3294131"/>
              <a:chExt cx="1986530" cy="294318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21009" y="3294131"/>
                <a:ext cx="1986530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009" y="5867980"/>
                <a:ext cx="139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2652220" y="3933056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2220" y="4307498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652220" y="4681940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652220" y="5056382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652220" y="5430824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52220" y="5805264"/>
              <a:ext cx="273630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99992" y="4149080"/>
            <a:ext cx="3816424" cy="710933"/>
            <a:chOff x="4499992" y="4149080"/>
            <a:chExt cx="3816424" cy="710933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443716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main()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499992" y="4860013"/>
              <a:ext cx="3816424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4644008" y="4149080"/>
              <a:ext cx="0" cy="706698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499992" y="3389045"/>
            <a:ext cx="3816424" cy="748884"/>
            <a:chOff x="4499992" y="3389045"/>
            <a:chExt cx="3816424" cy="748884"/>
          </a:xfrm>
        </p:grpSpPr>
        <p:sp>
          <p:nvSpPr>
            <p:cNvPr id="22" name="TextBox 21"/>
            <p:cNvSpPr txBox="1"/>
            <p:nvPr/>
          </p:nvSpPr>
          <p:spPr>
            <a:xfrm>
              <a:off x="4644008" y="3429000"/>
              <a:ext cx="816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Sum</a:t>
              </a:r>
            </a:p>
            <a:p>
              <a:r>
                <a:rPr lang="en-US" altLang="ko-KR" dirty="0" err="1" smtClean="0"/>
                <a:t>Func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499992" y="4126778"/>
              <a:ext cx="3816424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644008" y="3389045"/>
              <a:ext cx="0" cy="748884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884368" y="44998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1200" y="41490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82739" y="370774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92784" y="33569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2120" y="2252471"/>
            <a:ext cx="970137" cy="2976729"/>
            <a:chOff x="4788024" y="2097822"/>
            <a:chExt cx="970137" cy="2976729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2097822"/>
              <a:ext cx="564577" cy="2739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200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300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400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500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600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700</a:t>
              </a:r>
              <a:endParaRPr lang="en-US" altLang="ko-K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85732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6877717" y="33793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600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원호 31"/>
          <p:cNvSpPr/>
          <p:nvPr/>
        </p:nvSpPr>
        <p:spPr>
          <a:xfrm flipH="1" flipV="1">
            <a:off x="5674422" y="3604834"/>
            <a:ext cx="428628" cy="714380"/>
          </a:xfrm>
          <a:prstGeom prst="arc">
            <a:avLst>
              <a:gd name="adj1" fmla="val 16200000"/>
              <a:gd name="adj2" fmla="val 5314076"/>
            </a:avLst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25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F0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7" grpId="1"/>
      <p:bldP spid="34" grpId="0"/>
      <p:bldP spid="35" grpId="0"/>
      <p:bldP spid="40" grpId="0"/>
      <p:bldP spid="31" grpId="0"/>
      <p:bldP spid="3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함수와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smtClean="0"/>
              <a:t>void main(void)</a:t>
            </a:r>
            <a:endParaRPr lang="en-US" altLang="ko-KR" dirty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2040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합을 포인터를 이용해서 구하기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0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628800"/>
            <a:ext cx="7776864" cy="48320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sz="2200" dirty="0"/>
              <a:t>#include &lt;stdio.h&gt;</a:t>
            </a:r>
          </a:p>
          <a:p>
            <a:pPr lvl="1"/>
            <a:r>
              <a:rPr lang="en-US" altLang="ko-KR" sz="2200" dirty="0"/>
              <a:t>int main(int argc, char * argv[])</a:t>
            </a:r>
          </a:p>
          <a:p>
            <a:pPr lvl="1"/>
            <a:r>
              <a:rPr lang="en-US" altLang="ko-KR" sz="2200" dirty="0"/>
              <a:t>{</a:t>
            </a:r>
          </a:p>
          <a:p>
            <a:pPr lvl="1"/>
            <a:r>
              <a:rPr lang="en-US" altLang="ko-KR" sz="2200" dirty="0"/>
              <a:t>	printf("Welcome To C Class~!!\r");</a:t>
            </a:r>
          </a:p>
          <a:p>
            <a:pPr lvl="1"/>
            <a:r>
              <a:rPr lang="en-US" altLang="ko-KR" sz="2200" dirty="0"/>
              <a:t>	printf("Very Easy \n");</a:t>
            </a:r>
          </a:p>
          <a:p>
            <a:pPr lvl="1"/>
            <a:r>
              <a:rPr lang="en-US" altLang="ko-KR" sz="2200" dirty="0"/>
              <a:t>	</a:t>
            </a:r>
          </a:p>
          <a:p>
            <a:pPr lvl="1"/>
            <a:r>
              <a:rPr lang="en-US" altLang="ko-KR" sz="2200" dirty="0"/>
              <a:t>	printf("Hello B\b");</a:t>
            </a:r>
          </a:p>
          <a:p>
            <a:pPr lvl="1"/>
            <a:r>
              <a:rPr lang="en-US" altLang="ko-KR" sz="2200" dirty="0"/>
              <a:t>	printf("C\n");</a:t>
            </a:r>
          </a:p>
          <a:p>
            <a:pPr lvl="1"/>
            <a:r>
              <a:rPr lang="en-US" altLang="ko-KR" sz="2200" dirty="0"/>
              <a:t>	</a:t>
            </a:r>
          </a:p>
          <a:p>
            <a:pPr lvl="1"/>
            <a:r>
              <a:rPr lang="en-US" altLang="ko-KR" sz="2200" dirty="0"/>
              <a:t>	printf("Hello\</a:t>
            </a:r>
            <a:r>
              <a:rPr lang="en-US" altLang="ko-KR" sz="2200" dirty="0" err="1"/>
              <a:t>tC</a:t>
            </a:r>
            <a:r>
              <a:rPr lang="en-US" altLang="ko-KR" sz="2200" dirty="0"/>
              <a:t>\n");</a:t>
            </a:r>
          </a:p>
          <a:p>
            <a:pPr lvl="1"/>
            <a:r>
              <a:rPr lang="en-US" altLang="ko-KR" sz="2200" dirty="0"/>
              <a:t>	printf("Hi\</a:t>
            </a:r>
            <a:r>
              <a:rPr lang="en-US" altLang="ko-KR" sz="2200" dirty="0" err="1"/>
              <a:t>tC</a:t>
            </a:r>
            <a:r>
              <a:rPr lang="en-US" altLang="ko-KR" sz="2200" dirty="0"/>
              <a:t>\n");</a:t>
            </a:r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/>
              <a:t>	return 0;</a:t>
            </a:r>
          </a:p>
          <a:p>
            <a:pPr lvl="1"/>
            <a:r>
              <a:rPr lang="en-US" altLang="ko-KR" sz="2200" dirty="0"/>
              <a:t>}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97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함수와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310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SumFunc</a:t>
            </a:r>
            <a:r>
              <a:rPr lang="en-US" altLang="ko-KR" dirty="0"/>
              <a:t> (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int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, sum;</a:t>
            </a:r>
          </a:p>
          <a:p>
            <a:r>
              <a:rPr lang="en-US" altLang="ko-KR" dirty="0" smtClean="0"/>
              <a:t>	scanf(“%d” , &amp;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	sum = </a:t>
            </a:r>
            <a:r>
              <a:rPr lang="en-US" altLang="ko-KR" dirty="0" err="1" smtClean="0"/>
              <a:t>SumFunc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printf(“%d\n” , sum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smtClean="0"/>
              <a:t>(int</a:t>
            </a:r>
            <a:r>
              <a:rPr lang="ko-KR" altLang="en-US" dirty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 </a:t>
            </a:r>
            <a:r>
              <a:rPr lang="en-US" altLang="ko-KR" dirty="0" err="1"/>
              <a:t>i</a:t>
            </a:r>
            <a:r>
              <a:rPr lang="en-US" altLang="ko-KR" dirty="0" smtClean="0"/>
              <a:t>++)</a:t>
            </a:r>
            <a:endParaRPr lang="en-US" altLang="ko-KR" dirty="0"/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return sum;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0032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sum;</a:t>
            </a:r>
          </a:p>
          <a:p>
            <a:r>
              <a:rPr lang="en-US" altLang="ko-KR" dirty="0"/>
              <a:t>	scanf("%d", &amp;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, &amp;sum);</a:t>
            </a:r>
          </a:p>
          <a:p>
            <a:r>
              <a:rPr lang="en-US" altLang="ko-KR" dirty="0"/>
              <a:t>	printf("%d\n" , sum);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*sum=0;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*sum+=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44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함수와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211960" y="2492896"/>
            <a:ext cx="576064" cy="2664296"/>
          </a:xfrm>
          <a:prstGeom prst="rightArrow">
            <a:avLst>
              <a:gd name="adj1" fmla="val 50000"/>
              <a:gd name="adj2" fmla="val 70303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0032" y="1524855"/>
            <a:ext cx="381642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	int </a:t>
            </a:r>
            <a:r>
              <a:rPr lang="en-US" altLang="ko-KR" dirty="0" err="1"/>
              <a:t>num</a:t>
            </a:r>
            <a:r>
              <a:rPr lang="en-US" altLang="ko-KR" dirty="0"/>
              <a:t> , sum;</a:t>
            </a:r>
          </a:p>
          <a:p>
            <a:r>
              <a:rPr lang="en-US" altLang="ko-KR" dirty="0"/>
              <a:t>	scanf("%d", &amp;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SumFunc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, &amp;sum);</a:t>
            </a:r>
          </a:p>
          <a:p>
            <a:r>
              <a:rPr lang="en-US" altLang="ko-KR" dirty="0"/>
              <a:t>	printf("%d\n" , sum);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SumFunc</a:t>
            </a:r>
            <a:r>
              <a:rPr lang="en-US" altLang="ko-KR" dirty="0"/>
              <a:t> (int </a:t>
            </a:r>
            <a:r>
              <a:rPr lang="en-US" altLang="ko-KR" dirty="0" err="1"/>
              <a:t>num</a:t>
            </a:r>
            <a:r>
              <a:rPr lang="en-US" altLang="ko-KR" dirty="0"/>
              <a:t>, int * sum)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*sum=0;</a:t>
            </a:r>
          </a:p>
          <a:p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&lt;=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*sum+=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360495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합과 평균을 구하는 함수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2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배열과 포인터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14675" y="2011774"/>
            <a:ext cx="970137" cy="3062777"/>
            <a:chOff x="4788024" y="2011774"/>
            <a:chExt cx="970137" cy="3062777"/>
          </a:xfrm>
        </p:grpSpPr>
        <p:sp>
          <p:nvSpPr>
            <p:cNvPr id="31" name="TextBox 30"/>
            <p:cNvSpPr txBox="1"/>
            <p:nvPr/>
          </p:nvSpPr>
          <p:spPr>
            <a:xfrm>
              <a:off x="4945505" y="2011774"/>
              <a:ext cx="691215" cy="2695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1024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1020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1016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/>
                <a:t>1012</a:t>
              </a:r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1008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1004</a:t>
              </a:r>
              <a:endParaRPr lang="en-US" altLang="ko-KR" dirty="0"/>
            </a:p>
            <a:p>
              <a:pPr algn="r">
                <a:lnSpc>
                  <a:spcPts val="2900"/>
                </a:lnSpc>
              </a:pPr>
              <a:r>
                <a:rPr lang="en-US" altLang="ko-KR" dirty="0" smtClean="0"/>
                <a:t>1000</a:t>
              </a:r>
              <a:endParaRPr lang="en-US" altLang="ko-KR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8024" y="470521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/>
                <a:t>&lt;</a:t>
              </a:r>
              <a:r>
                <a:rPr lang="ko-KR" altLang="en-US" dirty="0" smtClean="0"/>
                <a:t>주소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28030" y="2817541"/>
            <a:ext cx="1455801" cy="185780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39552" y="4675348"/>
            <a:ext cx="1916378" cy="1201924"/>
            <a:chOff x="791234" y="4675348"/>
            <a:chExt cx="1916378" cy="1201924"/>
          </a:xfrm>
        </p:grpSpPr>
        <p:sp>
          <p:nvSpPr>
            <p:cNvPr id="34" name="TextBox 33"/>
            <p:cNvSpPr txBox="1"/>
            <p:nvPr/>
          </p:nvSpPr>
          <p:spPr>
            <a:xfrm>
              <a:off x="791234" y="5445224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arr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03648" y="5445224"/>
              <a:ext cx="1303964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구부러진 연결선 36"/>
            <p:cNvCxnSpPr>
              <a:stCxn id="35" idx="1"/>
            </p:cNvCxnSpPr>
            <p:nvPr/>
          </p:nvCxnSpPr>
          <p:spPr>
            <a:xfrm rot="10800000" flipH="1">
              <a:off x="1403648" y="4675348"/>
              <a:ext cx="576064" cy="985901"/>
            </a:xfrm>
            <a:prstGeom prst="curvedConnector4">
              <a:avLst>
                <a:gd name="adj1" fmla="val -39683"/>
                <a:gd name="adj2" fmla="val 60956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1728030" y="1595961"/>
            <a:ext cx="1455801" cy="3439426"/>
            <a:chOff x="1979712" y="1595961"/>
            <a:chExt cx="1455801" cy="3439426"/>
          </a:xfrm>
        </p:grpSpPr>
        <p:grpSp>
          <p:nvGrpSpPr>
            <p:cNvPr id="7" name="그룹 6"/>
            <p:cNvGrpSpPr/>
            <p:nvPr/>
          </p:nvGrpSpPr>
          <p:grpSpPr>
            <a:xfrm>
              <a:off x="1979712" y="2092206"/>
              <a:ext cx="1455801" cy="2943181"/>
              <a:chOff x="2052851" y="3582163"/>
              <a:chExt cx="2736304" cy="294318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85871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352397" y="1595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</a:t>
              </a:r>
              <a:r>
                <a:rPr lang="ko-KR" altLang="en-US" dirty="0"/>
                <a:t>열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724128" y="1595961"/>
            <a:ext cx="1455801" cy="3439426"/>
            <a:chOff x="5436096" y="1595961"/>
            <a:chExt cx="1455801" cy="3439426"/>
          </a:xfrm>
        </p:grpSpPr>
        <p:grpSp>
          <p:nvGrpSpPr>
            <p:cNvPr id="20" name="그룹 19"/>
            <p:cNvGrpSpPr/>
            <p:nvPr/>
          </p:nvGrpSpPr>
          <p:grpSpPr>
            <a:xfrm>
              <a:off x="5436096" y="2092206"/>
              <a:ext cx="1455801" cy="2943181"/>
              <a:chOff x="2052851" y="3582163"/>
              <a:chExt cx="2736304" cy="2943181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052851" y="3582163"/>
                <a:ext cx="2736304" cy="2943181"/>
                <a:chOff x="6185871" y="3294131"/>
                <a:chExt cx="1986529" cy="2943181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6185871" y="3294131"/>
                  <a:ext cx="1986529" cy="258314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185871" y="5867980"/>
                  <a:ext cx="1390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&lt;Memory&gt;</a:t>
                  </a:r>
                  <a:endParaRPr lang="ko-KR" altLang="en-US" dirty="0"/>
                </a:p>
              </p:txBody>
            </p:sp>
          </p:grpSp>
          <p:cxnSp>
            <p:nvCxnSpPr>
              <p:cNvPr id="22" name="직선 연결선 21"/>
              <p:cNvCxnSpPr/>
              <p:nvPr/>
            </p:nvCxnSpPr>
            <p:spPr>
              <a:xfrm>
                <a:off x="2052851" y="3933056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052851" y="4307498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052851" y="4681940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052851" y="5056382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052851" y="543082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52851" y="5805264"/>
                <a:ext cx="27363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711061" y="159596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포인터</a:t>
              </a:r>
              <a:endParaRPr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724128" y="4315307"/>
            <a:ext cx="1455801" cy="36004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105430" y="4666055"/>
            <a:ext cx="1871223" cy="1229000"/>
            <a:chOff x="4817398" y="4666055"/>
            <a:chExt cx="1871223" cy="1229000"/>
          </a:xfrm>
        </p:grpSpPr>
        <p:sp>
          <p:nvSpPr>
            <p:cNvPr id="42" name="직사각형 41"/>
            <p:cNvSpPr/>
            <p:nvPr/>
          </p:nvSpPr>
          <p:spPr>
            <a:xfrm>
              <a:off x="5384657" y="5463007"/>
              <a:ext cx="1303964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구부러진 연결선 42"/>
            <p:cNvCxnSpPr>
              <a:stCxn id="42" idx="1"/>
            </p:cNvCxnSpPr>
            <p:nvPr/>
          </p:nvCxnSpPr>
          <p:spPr>
            <a:xfrm rot="10800000" flipH="1">
              <a:off x="5384656" y="4666055"/>
              <a:ext cx="51439" cy="1012976"/>
            </a:xfrm>
            <a:prstGeom prst="curvedConnector4">
              <a:avLst>
                <a:gd name="adj1" fmla="val -444410"/>
                <a:gd name="adj2" fmla="val 60663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17398" y="544522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19858" y="2740819"/>
            <a:ext cx="73616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2274" y="2740819"/>
            <a:ext cx="93012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/>
              <a:t>*(pt+4)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pt+3)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pt+2)</a:t>
            </a:r>
          </a:p>
          <a:p>
            <a:pPr algn="ctr">
              <a:lnSpc>
                <a:spcPts val="3000"/>
              </a:lnSpc>
            </a:pPr>
            <a:r>
              <a:rPr lang="en-US" altLang="ko-KR" dirty="0"/>
              <a:t>*(</a:t>
            </a:r>
            <a:r>
              <a:rPr lang="en-US" altLang="ko-KR" dirty="0" smtClean="0"/>
              <a:t>pt+1)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pt</a:t>
            </a:r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724127" y="2817541"/>
            <a:ext cx="1455801" cy="149776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16175" y="2740819"/>
            <a:ext cx="99578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dirty="0" smtClean="0"/>
              <a:t>*(arr+4)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*(arr+3)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*(arr+2)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*(arr+1)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arr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076056" y="2740819"/>
            <a:ext cx="6703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[4]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[3]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[2]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[1]</a:t>
            </a:r>
          </a:p>
          <a:p>
            <a:pPr algn="r">
              <a:lnSpc>
                <a:spcPts val="3000"/>
              </a:lnSpc>
            </a:pPr>
            <a:r>
              <a:rPr lang="en-US" altLang="ko-KR" dirty="0" err="1" smtClean="0"/>
              <a:t>pt</a:t>
            </a:r>
            <a:r>
              <a:rPr lang="en-US" altLang="ko-KR" dirty="0" smtClean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xmlns="" val="26139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9" grpId="0"/>
      <p:bldP spid="50" grpId="0"/>
      <p:bldP spid="56" grpId="0" animBg="1"/>
      <p:bldP spid="44" grpId="0"/>
      <p:bldP spid="4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1700808"/>
            <a:ext cx="7848872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char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[10] = "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";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[0]);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[1]);</a:t>
            </a:r>
          </a:p>
          <a:p>
            <a:r>
              <a:rPr lang="en-US" altLang="ko-KR" sz="2000" dirty="0"/>
              <a:t>	printf("%c\n" , 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[2]);</a:t>
            </a:r>
          </a:p>
          <a:p>
            <a:r>
              <a:rPr lang="en-US" altLang="ko-KR" sz="2000" dirty="0"/>
              <a:t>	printf("%c\n" , *</a:t>
            </a:r>
            <a:r>
              <a:rPr lang="en-US" altLang="ko-KR" sz="2000" dirty="0" err="1"/>
              <a:t>ch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printf("%c\n" , *(ch+1));</a:t>
            </a:r>
          </a:p>
          <a:p>
            <a:r>
              <a:rPr lang="en-US" altLang="ko-KR" sz="2000" dirty="0"/>
              <a:t>	printf("%c\n" , *(ch+2));</a:t>
            </a:r>
          </a:p>
          <a:p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1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1668871"/>
            <a:ext cx="8640960" cy="45684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b="1" dirty="0">
                <a:solidFill>
                  <a:srgbClr val="FF0000"/>
                </a:solidFill>
              </a:rPr>
              <a:t>[5]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/>
              <a:t>]</a:t>
            </a:r>
            <a:r>
              <a:rPr lang="en-US" altLang="ko-KR" sz="2000" dirty="0"/>
              <a:t> = i+1;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/>
              <a:t>("%d\n" , </a:t>
            </a:r>
            <a:r>
              <a:rPr lang="en-US" altLang="ko-KR" sz="2000" b="1" dirty="0"/>
              <a:t>*(</a:t>
            </a:r>
            <a:r>
              <a:rPr lang="en-US" altLang="ko-KR" sz="2000" b="1" dirty="0" err="1"/>
              <a:t>num+i</a:t>
            </a:r>
            <a:r>
              <a:rPr lang="en-US" altLang="ko-KR" sz="2000" b="1" dirty="0"/>
              <a:t>)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80520" y="2028904"/>
            <a:ext cx="399593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900" dirty="0"/>
              <a:t>void Func(</a:t>
            </a:r>
            <a:r>
              <a:rPr lang="nn-NO" altLang="ko-KR" sz="1900" b="1" dirty="0">
                <a:solidFill>
                  <a:srgbClr val="FF0000"/>
                </a:solidFill>
              </a:rPr>
              <a:t>int num[5]</a:t>
            </a:r>
            <a:r>
              <a:rPr lang="nn-NO" altLang="ko-KR" sz="1900" dirty="0"/>
              <a:t>)</a:t>
            </a:r>
          </a:p>
          <a:p>
            <a:r>
              <a:rPr lang="nn-NO" altLang="ko-KR" sz="1900" dirty="0"/>
              <a:t>{</a:t>
            </a:r>
          </a:p>
          <a:p>
            <a:r>
              <a:rPr lang="nn-NO" altLang="ko-KR" sz="1900" dirty="0"/>
              <a:t>	int i;</a:t>
            </a:r>
          </a:p>
          <a:p>
            <a:r>
              <a:rPr lang="nn-NO" altLang="ko-KR" sz="1900" dirty="0"/>
              <a:t>	for(i=0 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printf</a:t>
            </a:r>
            <a:r>
              <a:rPr lang="nn-NO" altLang="ko-KR" sz="1900" dirty="0"/>
              <a:t>("%d\n" , </a:t>
            </a:r>
            <a:r>
              <a:rPr lang="nn-NO" altLang="ko-KR" sz="1900" b="1" dirty="0"/>
              <a:t>num[i]</a:t>
            </a:r>
            <a:r>
              <a:rPr lang="nn-NO" altLang="ko-KR" sz="1900" dirty="0"/>
              <a:t>);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	for(i=0;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</a:t>
            </a:r>
            <a:r>
              <a:rPr lang="nn-NO" altLang="ko-KR" sz="1900" b="1" dirty="0" smtClean="0"/>
              <a:t>*(</a:t>
            </a:r>
            <a:r>
              <a:rPr lang="nn-NO" altLang="ko-KR" sz="1900" b="1" dirty="0"/>
              <a:t>num+i) </a:t>
            </a:r>
            <a:r>
              <a:rPr lang="nn-NO" altLang="ko-KR" sz="1900" dirty="0"/>
              <a:t>= 101+i;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}</a:t>
            </a:r>
            <a:endParaRPr lang="ko-KR" altLang="en-US" sz="19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73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1668871"/>
            <a:ext cx="8640960" cy="456844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1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[5],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/>
              <a:t>]</a:t>
            </a:r>
            <a:r>
              <a:rPr lang="en-US" altLang="ko-KR" sz="2000" dirty="0"/>
              <a:t> = i+1;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printf</a:t>
            </a:r>
            <a:r>
              <a:rPr lang="en-US" altLang="ko-KR" sz="2000" dirty="0"/>
              <a:t>("%d\n" , </a:t>
            </a:r>
            <a:r>
              <a:rPr lang="en-US" altLang="ko-KR" sz="2000" b="1" dirty="0"/>
              <a:t>*(</a:t>
            </a:r>
            <a:r>
              <a:rPr lang="en-US" altLang="ko-KR" sz="2000" b="1" dirty="0" err="1"/>
              <a:t>num+i</a:t>
            </a:r>
            <a:r>
              <a:rPr lang="en-US" altLang="ko-KR" sz="2000" b="1" dirty="0"/>
              <a:t>)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80520" y="2028904"/>
            <a:ext cx="4139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900" dirty="0"/>
              <a:t>void Func(</a:t>
            </a:r>
            <a:r>
              <a:rPr lang="nn-NO" altLang="ko-KR" sz="1900" b="1" dirty="0">
                <a:solidFill>
                  <a:srgbClr val="FF0000"/>
                </a:solidFill>
              </a:rPr>
              <a:t>int </a:t>
            </a:r>
            <a:r>
              <a:rPr lang="nn-NO" altLang="ko-KR" sz="1900" b="1" dirty="0" smtClean="0">
                <a:solidFill>
                  <a:srgbClr val="FF0000"/>
                </a:solidFill>
              </a:rPr>
              <a:t>* num</a:t>
            </a:r>
            <a:r>
              <a:rPr lang="nn-NO" altLang="ko-KR" sz="1900" dirty="0" smtClean="0"/>
              <a:t>)</a:t>
            </a:r>
            <a:endParaRPr lang="nn-NO" altLang="ko-KR" sz="1900" dirty="0"/>
          </a:p>
          <a:p>
            <a:r>
              <a:rPr lang="nn-NO" altLang="ko-KR" sz="1900" dirty="0"/>
              <a:t>{</a:t>
            </a:r>
          </a:p>
          <a:p>
            <a:r>
              <a:rPr lang="nn-NO" altLang="ko-KR" sz="1900" dirty="0"/>
              <a:t>	int i;</a:t>
            </a:r>
          </a:p>
          <a:p>
            <a:r>
              <a:rPr lang="nn-NO" altLang="ko-KR" sz="1900" dirty="0"/>
              <a:t>	for(i=0 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printf</a:t>
            </a:r>
            <a:r>
              <a:rPr lang="nn-NO" altLang="ko-KR" sz="1900" dirty="0"/>
              <a:t>("%d\n" , </a:t>
            </a:r>
            <a:r>
              <a:rPr lang="nn-NO" altLang="ko-KR" sz="1900" b="1" dirty="0"/>
              <a:t>num[i]</a:t>
            </a:r>
            <a:r>
              <a:rPr lang="nn-NO" altLang="ko-KR" sz="1900" dirty="0"/>
              <a:t>);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	for(i=0; i&lt;5 ; i++)</a:t>
            </a:r>
          </a:p>
          <a:p>
            <a:r>
              <a:rPr lang="nn-NO" altLang="ko-KR" sz="1900" dirty="0"/>
              <a:t>	{</a:t>
            </a:r>
          </a:p>
          <a:p>
            <a:r>
              <a:rPr lang="nn-NO" altLang="ko-KR" sz="1900" dirty="0"/>
              <a:t>	</a:t>
            </a:r>
            <a:r>
              <a:rPr lang="nn-NO" altLang="ko-KR" sz="1900" dirty="0" smtClean="0"/>
              <a:t>   </a:t>
            </a:r>
            <a:r>
              <a:rPr lang="nn-NO" altLang="ko-KR" sz="1900" b="1" dirty="0" smtClean="0"/>
              <a:t>*(</a:t>
            </a:r>
            <a:r>
              <a:rPr lang="nn-NO" altLang="ko-KR" sz="1900" b="1" dirty="0"/>
              <a:t>num+i) </a:t>
            </a:r>
            <a:r>
              <a:rPr lang="nn-NO" altLang="ko-KR" sz="1900" dirty="0"/>
              <a:t>= 101+i;</a:t>
            </a:r>
          </a:p>
          <a:p>
            <a:r>
              <a:rPr lang="nn-NO" altLang="ko-KR" sz="1900" dirty="0"/>
              <a:t>	}</a:t>
            </a:r>
          </a:p>
          <a:p>
            <a:r>
              <a:rPr lang="nn-NO" altLang="ko-KR" sz="1900" dirty="0"/>
              <a:t>}</a:t>
            </a:r>
            <a:endParaRPr lang="ko-KR" altLang="en-US" sz="19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55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포인터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◈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415" y="1524855"/>
            <a:ext cx="8267041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무작위로 입력 받아 최대값과 최소값을 구하는 함수 작성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rand()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배열을 사용하여 무작위 입력 받기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출력은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함수에서 하도록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 </a:t>
            </a:r>
            <a:r>
              <a:rPr lang="ko-KR" altLang="en-US" dirty="0" smtClean="0"/>
              <a:t>출력 결과 </a:t>
            </a:r>
            <a:r>
              <a:rPr lang="en-US" altLang="ko-KR" dirty="0" smtClean="0"/>
              <a:t>================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-. </a:t>
            </a:r>
            <a:r>
              <a:rPr lang="ko-KR" altLang="en-US" dirty="0" smtClean="0"/>
              <a:t>문자열을 입력 받아서 </a:t>
            </a:r>
            <a:r>
              <a:rPr lang="ko-KR" altLang="en-US" dirty="0"/>
              <a:t>대문자면 소문자로</a:t>
            </a:r>
            <a:r>
              <a:rPr lang="en-US" altLang="ko-KR" dirty="0"/>
              <a:t>, </a:t>
            </a:r>
            <a:r>
              <a:rPr lang="ko-KR" altLang="en-US" dirty="0"/>
              <a:t>소문자면 대문자로 변경하는 함수 작성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86875"/>
            <a:ext cx="4895850" cy="166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9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관계없이 하나 이상의 변수를 묶어 새로운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만들어 사용하는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구조체 틀 만들기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799772"/>
            <a:ext cx="4320480" cy="3869588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{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1;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2;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….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}  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49037" y="3068960"/>
            <a:ext cx="839656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77846" y="3068960"/>
            <a:ext cx="1152128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3329" y="4221088"/>
            <a:ext cx="2150559" cy="172819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75656" y="6093296"/>
            <a:ext cx="237834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64862" y="3759564"/>
            <a:ext cx="248467" cy="2723248"/>
            <a:chOff x="1020846" y="3471532"/>
            <a:chExt cx="248467" cy="272324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20846" y="3471532"/>
              <a:ext cx="248467" cy="31750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20846" y="5877272"/>
              <a:ext cx="248467" cy="317508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63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관계없이 하나 이상의 변수를 묶어 새로운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만들어 사용하는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구조체 틀 만들기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799772"/>
            <a:ext cx="4320480" cy="3869588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typedef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{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1;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변수</a:t>
            </a:r>
            <a:r>
              <a:rPr lang="en-US" altLang="ko-KR" sz="2000" dirty="0" smtClean="0">
                <a:solidFill>
                  <a:srgbClr val="002060"/>
                </a:solidFill>
              </a:rPr>
              <a:t>2;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….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}    </a:t>
            </a:r>
            <a:r>
              <a:rPr lang="ko-KR" altLang="en-US" sz="2000" dirty="0" smtClean="0">
                <a:solidFill>
                  <a:srgbClr val="002060"/>
                </a:solidFill>
              </a:rPr>
              <a:t>별칭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6882" y="3068960"/>
            <a:ext cx="1085285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90196" y="6093296"/>
            <a:ext cx="719380" cy="43204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88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구조체변수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만들어진 구조체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sz="2000" dirty="0" smtClean="0">
                <a:solidFill>
                  <a:srgbClr val="002060"/>
                </a:solidFill>
              </a:rPr>
              <a:t> 대한 변수를 만들어 사용 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2104052"/>
            <a:ext cx="4824536" cy="864096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500"/>
              </a:lnSpc>
            </a:pPr>
            <a:r>
              <a:rPr lang="en-US" altLang="ko-KR" sz="2000" dirty="0" err="1" smtClean="0">
                <a:solidFill>
                  <a:srgbClr val="002060"/>
                </a:solidFill>
              </a:rPr>
              <a:t>struct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구조체명</a:t>
            </a:r>
            <a:r>
              <a:rPr lang="ko-KR" altLang="en-US" sz="2000" dirty="0" smtClean="0">
                <a:solidFill>
                  <a:srgbClr val="002060"/>
                </a:solidFill>
              </a:rPr>
              <a:t>    구조체변수명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9552" y="3284984"/>
            <a:ext cx="4824536" cy="864096"/>
          </a:xfrm>
          <a:prstGeom prst="rect">
            <a:avLst/>
          </a:prstGeom>
          <a:solidFill>
            <a:srgbClr val="0070C0">
              <a:alpha val="10000"/>
            </a:srgbClr>
          </a:solidFill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ts val="3500"/>
              </a:lnSpc>
            </a:pPr>
            <a:r>
              <a:rPr lang="ko-KR" altLang="en-US" sz="2000" dirty="0" smtClean="0">
                <a:solidFill>
                  <a:srgbClr val="002060"/>
                </a:solidFill>
              </a:rPr>
              <a:t>구조체별</a:t>
            </a:r>
            <a:r>
              <a:rPr lang="ko-KR" altLang="en-US" sz="2000" dirty="0">
                <a:solidFill>
                  <a:srgbClr val="002060"/>
                </a:solidFill>
              </a:rPr>
              <a:t>칭</a:t>
            </a:r>
            <a:r>
              <a:rPr lang="ko-KR" altLang="en-US" sz="2000" dirty="0" smtClean="0">
                <a:solidFill>
                  <a:srgbClr val="002060"/>
                </a:solidFill>
              </a:rPr>
              <a:t>         구조체변수명 </a:t>
            </a:r>
            <a:r>
              <a:rPr lang="en-US" altLang="ko-KR" sz="2000" dirty="0" smtClean="0">
                <a:solidFill>
                  <a:srgbClr val="002060"/>
                </a:solidFill>
              </a:rPr>
              <a:t>;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209594" y="2420888"/>
            <a:ext cx="1455801" cy="2943181"/>
            <a:chOff x="2052851" y="3582163"/>
            <a:chExt cx="2736304" cy="294318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6209594" y="3520665"/>
            <a:ext cx="1455801" cy="148336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687463" y="3886333"/>
            <a:ext cx="77296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dirty="0" smtClean="0"/>
              <a:t>….</a:t>
            </a:r>
          </a:p>
          <a:p>
            <a:pPr>
              <a:lnSpc>
                <a:spcPts val="2700"/>
              </a:lnSpc>
            </a:pPr>
            <a:r>
              <a:rPr lang="ko-KR" altLang="en-US" dirty="0" smtClean="0"/>
              <a:t>변수</a:t>
            </a:r>
            <a:r>
              <a:rPr lang="en-US" altLang="ko-KR" dirty="0" smtClean="0"/>
              <a:t>2</a:t>
            </a:r>
          </a:p>
          <a:p>
            <a:pPr>
              <a:lnSpc>
                <a:spcPts val="2700"/>
              </a:lnSpc>
            </a:pPr>
            <a:r>
              <a:rPr lang="ko-KR" altLang="en-US" dirty="0" smtClean="0"/>
              <a:t>변수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자유형 46"/>
          <p:cNvSpPr/>
          <p:nvPr/>
        </p:nvSpPr>
        <p:spPr>
          <a:xfrm flipH="1">
            <a:off x="2483768" y="4901059"/>
            <a:ext cx="2855824" cy="494974"/>
          </a:xfrm>
          <a:custGeom>
            <a:avLst/>
            <a:gdLst>
              <a:gd name="connsiteX0" fmla="*/ 223283 w 1244009"/>
              <a:gd name="connsiteY0" fmla="*/ 0 h 457200"/>
              <a:gd name="connsiteX1" fmla="*/ 1244009 w 1244009"/>
              <a:gd name="connsiteY1" fmla="*/ 0 h 457200"/>
              <a:gd name="connsiteX2" fmla="*/ 1010093 w 1244009"/>
              <a:gd name="connsiteY2" fmla="*/ 233916 h 457200"/>
              <a:gd name="connsiteX3" fmla="*/ 1233377 w 1244009"/>
              <a:gd name="connsiteY3" fmla="*/ 457200 h 457200"/>
              <a:gd name="connsiteX4" fmla="*/ 233916 w 1244009"/>
              <a:gd name="connsiteY4" fmla="*/ 457200 h 457200"/>
              <a:gd name="connsiteX5" fmla="*/ 0 w 1244009"/>
              <a:gd name="connsiteY5" fmla="*/ 223284 h 457200"/>
              <a:gd name="connsiteX6" fmla="*/ 223283 w 1244009"/>
              <a:gd name="connsiteY6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009" h="457200">
                <a:moveTo>
                  <a:pt x="223283" y="0"/>
                </a:moveTo>
                <a:lnTo>
                  <a:pt x="1244009" y="0"/>
                </a:lnTo>
                <a:lnTo>
                  <a:pt x="1010093" y="233916"/>
                </a:lnTo>
                <a:lnTo>
                  <a:pt x="1233377" y="457200"/>
                </a:lnTo>
                <a:lnTo>
                  <a:pt x="233916" y="457200"/>
                </a:lnTo>
                <a:lnTo>
                  <a:pt x="0" y="223284"/>
                </a:lnTo>
                <a:lnTo>
                  <a:pt x="223283" y="0"/>
                </a:lnTo>
                <a:close/>
              </a:path>
            </a:pathLst>
          </a:cu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구조체변수명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 rot="2634824" flipH="1" flipV="1">
            <a:off x="5515202" y="4705679"/>
            <a:ext cx="540018" cy="738519"/>
          </a:xfrm>
          <a:custGeom>
            <a:avLst/>
            <a:gdLst>
              <a:gd name="connsiteX0" fmla="*/ 191410 w 191410"/>
              <a:gd name="connsiteY0" fmla="*/ 0 h 265813"/>
              <a:gd name="connsiteX1" fmla="*/ 24 w 191410"/>
              <a:gd name="connsiteY1" fmla="*/ 265813 h 26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410" h="265813">
                <a:moveTo>
                  <a:pt x="191410" y="0"/>
                </a:moveTo>
                <a:cubicBezTo>
                  <a:pt x="94831" y="38985"/>
                  <a:pt x="-1748" y="77971"/>
                  <a:pt x="24" y="265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6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1124744"/>
            <a:ext cx="862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25704" y="1720840"/>
            <a:ext cx="3056848" cy="17081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=================== </a:t>
            </a:r>
            <a:endParaRPr lang="en-US" altLang="ko-KR" sz="1500" dirty="0" smtClean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/)/)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( 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..)</a:t>
            </a: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( 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&gt;</a:t>
            </a:r>
            <a:r>
              <a:rPr lang="ko-KR" altLang="en-US" sz="1500" dirty="0">
                <a:latin typeface="Lucida Console" pitchFamily="49" charset="0"/>
                <a:ea typeface="맑은 고딕" pitchFamily="50" charset="-127"/>
              </a:rPr>
              <a:t>♡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Have </a:t>
            </a: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a Good Time.</a:t>
            </a: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>
                <a:latin typeface="Lucida Console" pitchFamily="49" charset="0"/>
                <a:ea typeface="맑은 고딕" pitchFamily="50" charset="-127"/>
              </a:rPr>
              <a:t>====================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25704" y="3717032"/>
            <a:ext cx="7017288" cy="281615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	#### 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회</a:t>
            </a:r>
            <a:r>
              <a:rPr lang="ko-KR" altLang="en-US" sz="1500" b="1" dirty="0">
                <a:latin typeface="돋움" pitchFamily="50" charset="-127"/>
                <a:ea typeface="돋움" pitchFamily="50" charset="-127"/>
              </a:rPr>
              <a:t>비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 정보 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####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이름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나이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전화번호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회비</a:t>
            </a:r>
            <a:endParaRPr lang="en-US" altLang="ko-KR" sz="1500" b="1" dirty="0">
              <a:latin typeface="돋움" pitchFamily="50" charset="-127"/>
              <a:ea typeface="돋움" pitchFamily="50" charset="-127"/>
            </a:endParaRP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홍길동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15	010-123-1234	\20,000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임꺽정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20	010-234-2345	\30,000</a:t>
            </a:r>
          </a:p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김말숙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28	010-345-3456	\50,000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--------------------------------------------------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sz="1500" b="1" dirty="0" smtClean="0">
                <a:latin typeface="돋움" pitchFamily="50" charset="-127"/>
                <a:ea typeface="돋움" pitchFamily="50" charset="-127"/>
              </a:rPr>
              <a:t>총합계</a:t>
            </a: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				\100,000</a:t>
            </a:r>
          </a:p>
          <a:p>
            <a:pPr marL="274292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돋움" pitchFamily="50" charset="-127"/>
                <a:ea typeface="돋움" pitchFamily="50" charset="-127"/>
              </a:rPr>
              <a:t>	==================================================</a:t>
            </a:r>
            <a:endParaRPr lang="en-US" altLang="ko-KR" sz="15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2632" y="1720840"/>
            <a:ext cx="3240360" cy="170816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======================== 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iiii</a:t>
            </a:r>
            <a:endParaRPr lang="en-US" altLang="ko-KR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┏♡♡┓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ja-JP" altLang="en-US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┏☆</a:t>
            </a:r>
            <a:r>
              <a:rPr lang="en-US" altLang="ja-JP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“-“☆┓</a:t>
            </a:r>
            <a:endParaRPr lang="en-US" altLang="ja-JP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ja-JP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♡</a:t>
            </a:r>
            <a:r>
              <a:rPr lang="en-US" altLang="ko-KR" sz="1500" b="1" dirty="0">
                <a:latin typeface="굴림" panose="020B0600000101010101" pitchFamily="50" charset="-127"/>
                <a:ea typeface="굴림" panose="020B0600000101010101" pitchFamily="50" charset="-127"/>
              </a:rPr>
              <a:t>Happy Birthday</a:t>
            </a:r>
            <a:r>
              <a:rPr lang="en-US" altLang="ko-KR" sz="1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!♡</a:t>
            </a:r>
            <a:endParaRPr lang="en-US" altLang="ko-KR" sz="15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292" lvl="0" indent="-274292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1500" dirty="0" smtClean="0">
                <a:latin typeface="Lucida Console" pitchFamily="49" charset="0"/>
                <a:ea typeface="맑은 고딕" pitchFamily="50" charset="-127"/>
              </a:rPr>
              <a:t>========================</a:t>
            </a:r>
            <a:endParaRPr lang="en-US" altLang="ko-KR" sz="1500" dirty="0">
              <a:latin typeface="Lucida Console" pitchFamily="49" charset="0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208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3280" y="17208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7170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50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b="1" dirty="0" err="1"/>
              <a:t>struct</a:t>
            </a:r>
            <a:r>
              <a:rPr lang="en-US" altLang="ko-KR" b="1" dirty="0"/>
              <a:t> Student</a:t>
            </a:r>
            <a:r>
              <a:rPr lang="en-US" altLang="ko-KR" dirty="0"/>
              <a:t>{</a:t>
            </a:r>
          </a:p>
          <a:p>
            <a:r>
              <a:rPr lang="en-US" altLang="ko-KR" dirty="0" smtClean="0"/>
              <a:t>	int </a:t>
            </a:r>
            <a:r>
              <a:rPr lang="en-US" altLang="ko-KR" dirty="0"/>
              <a:t>id;</a:t>
            </a:r>
          </a:p>
          <a:p>
            <a:r>
              <a:rPr lang="en-US" altLang="ko-KR" dirty="0"/>
              <a:t>   </a:t>
            </a:r>
            <a:r>
              <a:rPr lang="en-US" altLang="ko-KR" dirty="0" smtClean="0"/>
              <a:t>	char name[10];</a:t>
            </a:r>
            <a:endParaRPr lang="en-US" altLang="ko-KR" dirty="0"/>
          </a:p>
          <a:p>
            <a:r>
              <a:rPr lang="en-US" altLang="ko-KR" dirty="0" smtClean="0"/>
              <a:t>	int age;</a:t>
            </a:r>
            <a:endParaRPr lang="en-US" altLang="ko-KR" dirty="0"/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err="1" smtClean="0"/>
              <a:t>struct</a:t>
            </a:r>
            <a:r>
              <a:rPr lang="en-US" altLang="ko-KR" b="1" dirty="0" smtClean="0"/>
              <a:t> </a:t>
            </a:r>
            <a:r>
              <a:rPr lang="en-US" altLang="ko-KR" b="1" dirty="0"/>
              <a:t>Student </a:t>
            </a:r>
            <a:r>
              <a:rPr lang="en-US" altLang="ko-KR" dirty="0"/>
              <a:t>ST </a:t>
            </a:r>
            <a:r>
              <a:rPr lang="en-US" altLang="ko-KR" dirty="0" smtClean="0"/>
              <a:t>={ </a:t>
            </a:r>
            <a:r>
              <a:rPr lang="en-US" altLang="ko-KR" dirty="0"/>
              <a:t>1001</a:t>
            </a:r>
            <a:r>
              <a:rPr lang="en-US" altLang="ko-KR" dirty="0" smtClean="0"/>
              <a:t>,</a:t>
            </a:r>
            <a:r>
              <a:rPr lang="en-US" altLang="ko-KR" dirty="0"/>
              <a:t> "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20 };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37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/>
              <a:t>Student ST </a:t>
            </a:r>
            <a:r>
              <a:rPr lang="en-US" altLang="ko-KR" dirty="0" smtClean="0"/>
              <a:t>={ </a:t>
            </a:r>
            <a:r>
              <a:rPr lang="en-US" altLang="ko-KR" dirty="0"/>
              <a:t>1001, "</a:t>
            </a:r>
            <a:r>
              <a:rPr lang="ko-KR" altLang="en-US" dirty="0"/>
              <a:t>홍길동</a:t>
            </a:r>
            <a:r>
              <a:rPr lang="en-US" altLang="ko-KR" dirty="0"/>
              <a:t>", 20 };</a:t>
            </a:r>
          </a:p>
          <a:p>
            <a:r>
              <a:rPr lang="en-US" altLang="ko-KR" dirty="0"/>
              <a:t>	printf("%d\n" , </a:t>
            </a:r>
            <a:r>
              <a:rPr lang="en-US" altLang="ko-KR" b="1" dirty="0"/>
              <a:t>ST.id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printf("%s\n" , </a:t>
            </a:r>
            <a:r>
              <a:rPr lang="en-US" altLang="ko-KR" b="1" dirty="0"/>
              <a:t>ST.name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printf("%d\n" , </a:t>
            </a:r>
            <a:r>
              <a:rPr lang="en-US" altLang="ko-KR" b="1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51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b="1" dirty="0" err="1"/>
              <a:t>typedef</a:t>
            </a:r>
            <a:r>
              <a:rPr lang="en-US" altLang="ko-KR" b="1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STUDENT</a:t>
            </a:r>
            <a:r>
              <a:rPr lang="en-US" altLang="ko-KR" dirty="0"/>
              <a:t>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STUDENT</a:t>
            </a:r>
            <a:r>
              <a:rPr lang="en-US" altLang="ko-KR" dirty="0"/>
              <a:t> ST ={ 1001, "</a:t>
            </a:r>
            <a:r>
              <a:rPr lang="ko-KR" altLang="en-US" dirty="0"/>
              <a:t>홍길동</a:t>
            </a:r>
            <a:r>
              <a:rPr lang="en-US" altLang="ko-KR" dirty="0"/>
              <a:t>", 20 };</a:t>
            </a:r>
          </a:p>
          <a:p>
            <a:r>
              <a:rPr lang="en-US" altLang="ko-KR" dirty="0"/>
              <a:t>	printf("%d\n" , ST.id);</a:t>
            </a:r>
          </a:p>
          <a:p>
            <a:r>
              <a:rPr lang="en-US" altLang="ko-KR" dirty="0"/>
              <a:t>	printf("%s\n" , ST.name);</a:t>
            </a:r>
          </a:p>
          <a:p>
            <a:r>
              <a:rPr lang="en-US" altLang="ko-KR" dirty="0"/>
              <a:t>	printf("%d\n"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2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10" y="1524855"/>
            <a:ext cx="549482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ST ={ 1001, "</a:t>
            </a:r>
            <a:r>
              <a:rPr lang="ko-KR" altLang="en-US" dirty="0"/>
              <a:t>홍길동</a:t>
            </a:r>
            <a:r>
              <a:rPr lang="en-US" altLang="ko-KR" dirty="0"/>
              <a:t>", 20 </a:t>
            </a:r>
            <a:r>
              <a:rPr lang="en-US" altLang="ko-KR" dirty="0" smtClean="0"/>
              <a:t>};</a:t>
            </a:r>
          </a:p>
          <a:p>
            <a:r>
              <a:rPr lang="en-US" altLang="ko-KR" dirty="0"/>
              <a:t>	</a:t>
            </a:r>
            <a:r>
              <a:rPr lang="en-US" altLang="ko-KR" b="1" dirty="0" smtClean="0"/>
              <a:t>ST.id</a:t>
            </a:r>
            <a:r>
              <a:rPr lang="en-US" altLang="ko-KR" dirty="0" smtClean="0"/>
              <a:t> = 1005;</a:t>
            </a:r>
            <a:endParaRPr lang="en-US" altLang="ko-KR" dirty="0"/>
          </a:p>
          <a:p>
            <a:r>
              <a:rPr lang="en-US" altLang="ko-KR" dirty="0"/>
              <a:t>	printf("%d\n" , ST.id);</a:t>
            </a:r>
          </a:p>
          <a:p>
            <a:r>
              <a:rPr lang="en-US" altLang="ko-KR" dirty="0"/>
              <a:t>	printf("%s\n" , ST.name);</a:t>
            </a:r>
          </a:p>
          <a:p>
            <a:r>
              <a:rPr lang="en-US" altLang="ko-KR" dirty="0"/>
              <a:t>	printf("%d\n"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28567" y="2060848"/>
            <a:ext cx="1455801" cy="2943181"/>
            <a:chOff x="2052851" y="3582163"/>
            <a:chExt cx="2736304" cy="2943181"/>
          </a:xfrm>
        </p:grpSpPr>
        <p:grpSp>
          <p:nvGrpSpPr>
            <p:cNvPr id="8" name="그룹 7"/>
            <p:cNvGrpSpPr/>
            <p:nvPr/>
          </p:nvGrpSpPr>
          <p:grpSpPr>
            <a:xfrm>
              <a:off x="2052851" y="3582163"/>
              <a:ext cx="2736304" cy="2943181"/>
              <a:chOff x="6185871" y="3294131"/>
              <a:chExt cx="1986529" cy="294318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85871" y="3294131"/>
                <a:ext cx="1986529" cy="258314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85871" y="5867980"/>
                <a:ext cx="13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&lt;Memory&gt;</a:t>
                </a:r>
                <a:endParaRPr lang="ko-KR" altLang="en-US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2052851" y="3933056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52851" y="4307498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052851" y="468194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052851" y="505638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052851" y="543082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52851" y="5805264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428567" y="3535067"/>
            <a:ext cx="1455801" cy="110892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81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24171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배열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하나의 구조체를 배열로 묶어 사용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837029"/>
            <a:ext cx="3334586" cy="327229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[3];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760423" y="2734538"/>
            <a:ext cx="1152128" cy="1368152"/>
            <a:chOff x="4355977" y="2204864"/>
            <a:chExt cx="1152128" cy="1368152"/>
          </a:xfrm>
        </p:grpSpPr>
        <p:grpSp>
          <p:nvGrpSpPr>
            <p:cNvPr id="3" name="그룹 2"/>
            <p:cNvGrpSpPr/>
            <p:nvPr/>
          </p:nvGrpSpPr>
          <p:grpSpPr>
            <a:xfrm>
              <a:off x="4355977" y="2204864"/>
              <a:ext cx="1152128" cy="1368152"/>
              <a:chOff x="4355976" y="2204864"/>
              <a:chExt cx="1455801" cy="136815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355976" y="2204864"/>
                <a:ext cx="1455801" cy="13681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4355976" y="2564904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355976" y="3212976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4741924" y="220486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49564" y="270427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8148" y="318302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903433" y="2734538"/>
            <a:ext cx="2324446" cy="1368152"/>
            <a:chOff x="5903433" y="2204864"/>
            <a:chExt cx="2324446" cy="1368152"/>
          </a:xfrm>
        </p:grpSpPr>
        <p:grpSp>
          <p:nvGrpSpPr>
            <p:cNvPr id="30" name="그룹 29"/>
            <p:cNvGrpSpPr/>
            <p:nvPr/>
          </p:nvGrpSpPr>
          <p:grpSpPr>
            <a:xfrm>
              <a:off x="5903433" y="2204864"/>
              <a:ext cx="1152128" cy="1368152"/>
              <a:chOff x="4355977" y="2204864"/>
              <a:chExt cx="1152128" cy="1368152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075751" y="2204864"/>
              <a:ext cx="1152128" cy="1368152"/>
              <a:chOff x="4355977" y="2204864"/>
              <a:chExt cx="1152128" cy="136815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4886803" y="2019602"/>
            <a:ext cx="1530620" cy="879618"/>
            <a:chOff x="4886803" y="2138000"/>
            <a:chExt cx="1530620" cy="879618"/>
          </a:xfrm>
        </p:grpSpPr>
        <p:sp>
          <p:nvSpPr>
            <p:cNvPr id="48" name="자유형 47"/>
            <p:cNvSpPr/>
            <p:nvPr/>
          </p:nvSpPr>
          <p:spPr>
            <a:xfrm rot="20633972">
              <a:off x="5364904" y="2138000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74234" y="4109010"/>
            <a:ext cx="2834221" cy="400110"/>
            <a:chOff x="5074234" y="4227408"/>
            <a:chExt cx="2834221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074234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[0]</a:t>
              </a:r>
              <a:endParaRPr lang="ko-KR" alt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53312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[1]</a:t>
              </a:r>
              <a:endParaRPr lang="ko-KR" alt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25631" y="422740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[2]</a:t>
              </a:r>
              <a:endParaRPr lang="ko-KR" altLang="en-US" sz="20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11886" y="4674624"/>
            <a:ext cx="3961787" cy="923330"/>
            <a:chOff x="4511886" y="4674624"/>
            <a:chExt cx="3961787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4511886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[0].age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47753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[1].age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10186" y="4674624"/>
              <a:ext cx="1263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[2].age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552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9378" y="1524855"/>
            <a:ext cx="8087114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700" dirty="0"/>
              <a:t>#include &lt;stdio.h</a:t>
            </a:r>
            <a:r>
              <a:rPr lang="en-US" altLang="ko-KR" sz="1700" dirty="0" smtClean="0"/>
              <a:t>&gt;</a:t>
            </a:r>
            <a:endParaRPr lang="ko-KR" altLang="en-US" sz="1700" dirty="0"/>
          </a:p>
          <a:p>
            <a:r>
              <a:rPr lang="en-US" altLang="ko-KR" sz="1700" dirty="0" err="1"/>
              <a:t>typedef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Student{</a:t>
            </a:r>
          </a:p>
          <a:p>
            <a:r>
              <a:rPr lang="en-US" altLang="ko-KR" sz="1700" dirty="0"/>
              <a:t>	int id</a:t>
            </a:r>
            <a:r>
              <a:rPr lang="en-US" altLang="ko-KR" sz="1700" dirty="0" smtClean="0"/>
              <a:t>;	char </a:t>
            </a:r>
            <a:r>
              <a:rPr lang="en-US" altLang="ko-KR" sz="1700" dirty="0"/>
              <a:t>name[10</a:t>
            </a:r>
            <a:r>
              <a:rPr lang="en-US" altLang="ko-KR" sz="1700" dirty="0" smtClean="0"/>
              <a:t>];</a:t>
            </a:r>
            <a:r>
              <a:rPr lang="en-US" altLang="ko-KR" sz="1700" dirty="0"/>
              <a:t>	int age;</a:t>
            </a:r>
          </a:p>
          <a:p>
            <a:r>
              <a:rPr lang="en-US" altLang="ko-KR" sz="1700" dirty="0"/>
              <a:t>}STUDENT ;</a:t>
            </a:r>
          </a:p>
          <a:p>
            <a:endParaRPr lang="ko-KR" altLang="en-US" sz="1700" dirty="0"/>
          </a:p>
          <a:p>
            <a:r>
              <a:rPr lang="en-US" altLang="ko-KR" sz="1700" dirty="0"/>
              <a:t>void main(void)</a:t>
            </a:r>
          </a:p>
          <a:p>
            <a:r>
              <a:rPr lang="en-US" altLang="ko-KR" sz="1700" dirty="0"/>
              <a:t>{</a:t>
            </a:r>
          </a:p>
          <a:p>
            <a:r>
              <a:rPr lang="en-US" altLang="ko-KR" sz="1700" dirty="0"/>
              <a:t>	STUDENT </a:t>
            </a:r>
            <a:r>
              <a:rPr lang="en-US" altLang="ko-KR" sz="1700" dirty="0" err="1"/>
              <a:t>st</a:t>
            </a:r>
            <a:r>
              <a:rPr lang="en-US" altLang="ko-KR" sz="1700" dirty="0"/>
              <a:t>[3</a:t>
            </a:r>
            <a:r>
              <a:rPr lang="en-US" altLang="ko-KR" sz="1700" dirty="0" smtClean="0"/>
              <a:t>];</a:t>
            </a:r>
            <a:endParaRPr lang="en-US" altLang="ko-KR" sz="1700" dirty="0"/>
          </a:p>
          <a:p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&lt;3; </a:t>
            </a:r>
            <a:r>
              <a:rPr lang="en-US" altLang="ko-KR" sz="1700" dirty="0" err="1"/>
              <a:t>i</a:t>
            </a:r>
            <a:r>
              <a:rPr lang="en-US" altLang="ko-KR" sz="1700" dirty="0" smtClean="0"/>
              <a:t>++){</a:t>
            </a:r>
            <a:endParaRPr lang="en-US" altLang="ko-KR" sz="1700" dirty="0"/>
          </a:p>
          <a:p>
            <a:r>
              <a:rPr lang="en-US" altLang="ko-KR" sz="1700" dirty="0"/>
              <a:t>		printf("%d</a:t>
            </a:r>
            <a:r>
              <a:rPr lang="ko-KR" altLang="en-US" sz="1700" dirty="0"/>
              <a:t>번째</a:t>
            </a:r>
            <a:r>
              <a:rPr lang="en-US" altLang="ko-KR" sz="1700" dirty="0"/>
              <a:t>ID : ", i+1</a:t>
            </a:r>
            <a:r>
              <a:rPr lang="en-US" altLang="ko-KR" sz="1700" dirty="0" smtClean="0"/>
              <a:t>); 	scanf</a:t>
            </a:r>
            <a:r>
              <a:rPr lang="en-US" altLang="ko-KR" sz="1700" dirty="0"/>
              <a:t>("%d" , &amp;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id);</a:t>
            </a:r>
          </a:p>
          <a:p>
            <a:r>
              <a:rPr lang="en-US" altLang="ko-KR" sz="1700" dirty="0"/>
              <a:t>		printf("%d</a:t>
            </a:r>
            <a:r>
              <a:rPr lang="ko-KR" altLang="en-US" sz="1700" dirty="0" err="1"/>
              <a:t>번째이름</a:t>
            </a:r>
            <a:r>
              <a:rPr lang="en-US" altLang="ko-KR" sz="1700" dirty="0"/>
              <a:t>: ", i+1</a:t>
            </a:r>
            <a:r>
              <a:rPr lang="en-US" altLang="ko-KR" sz="1700" dirty="0" smtClean="0"/>
              <a:t>);	scanf("%d" 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name);</a:t>
            </a:r>
          </a:p>
          <a:p>
            <a:r>
              <a:rPr lang="en-US" altLang="ko-KR" sz="1700" dirty="0"/>
              <a:t>		printf("%d</a:t>
            </a:r>
            <a:r>
              <a:rPr lang="ko-KR" altLang="en-US" sz="1700" dirty="0" err="1"/>
              <a:t>번째나이</a:t>
            </a:r>
            <a:r>
              <a:rPr lang="en-US" altLang="ko-KR" sz="1700" dirty="0"/>
              <a:t>: ", i+1</a:t>
            </a:r>
            <a:r>
              <a:rPr lang="en-US" altLang="ko-KR" sz="1700" dirty="0" smtClean="0"/>
              <a:t>);</a:t>
            </a:r>
            <a:r>
              <a:rPr lang="en-US" altLang="ko-KR" sz="1700" dirty="0"/>
              <a:t>	scanf("%d" , &amp;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age</a:t>
            </a:r>
            <a:r>
              <a:rPr lang="en-US" altLang="ko-KR" sz="1700" dirty="0" smtClean="0"/>
              <a:t>);	}</a:t>
            </a:r>
            <a:endParaRPr lang="en-US" altLang="ko-KR" sz="1700" dirty="0"/>
          </a:p>
          <a:p>
            <a:r>
              <a:rPr lang="en-US" altLang="ko-KR" sz="1700" dirty="0"/>
              <a:t>	printf("ID		</a:t>
            </a:r>
            <a:r>
              <a:rPr lang="ko-KR" altLang="en-US" sz="1700" dirty="0"/>
              <a:t>이름		나이</a:t>
            </a:r>
            <a:r>
              <a:rPr lang="en-US" altLang="ko-KR" sz="1700" dirty="0"/>
              <a:t>\n");</a:t>
            </a:r>
          </a:p>
          <a:p>
            <a:r>
              <a:rPr lang="en-US" altLang="ko-KR" sz="1700" dirty="0"/>
              <a:t>	for(</a:t>
            </a:r>
            <a:r>
              <a:rPr lang="en-US" altLang="ko-KR" sz="1700" dirty="0" err="1"/>
              <a:t>i</a:t>
            </a:r>
            <a:r>
              <a:rPr lang="en-US" altLang="ko-KR" sz="1700" dirty="0"/>
              <a:t>=0 ; </a:t>
            </a:r>
            <a:r>
              <a:rPr lang="en-US" altLang="ko-KR" sz="1700" dirty="0" err="1"/>
              <a:t>i</a:t>
            </a:r>
            <a:r>
              <a:rPr lang="en-US" altLang="ko-KR" sz="1700" dirty="0"/>
              <a:t>&lt;3; </a:t>
            </a:r>
            <a:r>
              <a:rPr lang="en-US" altLang="ko-KR" sz="1700" dirty="0" err="1"/>
              <a:t>i</a:t>
            </a:r>
            <a:r>
              <a:rPr lang="en-US" altLang="ko-KR" sz="1700" dirty="0" smtClean="0"/>
              <a:t>++){</a:t>
            </a:r>
            <a:endParaRPr lang="en-US" altLang="ko-KR" sz="1700" dirty="0"/>
          </a:p>
          <a:p>
            <a:r>
              <a:rPr lang="en-US" altLang="ko-KR" sz="1700" dirty="0"/>
              <a:t>		printf("%d		" 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id);</a:t>
            </a:r>
          </a:p>
          <a:p>
            <a:r>
              <a:rPr lang="en-US" altLang="ko-KR" sz="1700" dirty="0"/>
              <a:t>		printf("%s		" , </a:t>
            </a:r>
            <a:r>
              <a:rPr lang="en-US" altLang="ko-KR" sz="1700" dirty="0" err="1" smtClean="0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name);</a:t>
            </a:r>
          </a:p>
          <a:p>
            <a:r>
              <a:rPr lang="en-US" altLang="ko-KR" sz="1700" dirty="0"/>
              <a:t>		printf("%d" , </a:t>
            </a:r>
            <a:r>
              <a:rPr lang="en-US" altLang="ko-KR" sz="1700" dirty="0" err="1"/>
              <a:t>st</a:t>
            </a:r>
            <a:r>
              <a:rPr lang="en-US" altLang="ko-KR" sz="1700" dirty="0" smtClean="0"/>
              <a:t>[ 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].</a:t>
            </a:r>
            <a:r>
              <a:rPr lang="en-US" altLang="ko-KR" sz="1700" dirty="0"/>
              <a:t>age);</a:t>
            </a:r>
          </a:p>
          <a:p>
            <a:r>
              <a:rPr lang="en-US" altLang="ko-KR" sz="1700" dirty="0"/>
              <a:t>		printf("\n</a:t>
            </a:r>
            <a:r>
              <a:rPr lang="en-US" altLang="ko-KR" sz="1700" dirty="0" smtClean="0"/>
              <a:t>");	}</a:t>
            </a:r>
            <a:endParaRPr lang="en-US" altLang="ko-KR" sz="1700" dirty="0"/>
          </a:p>
          <a:p>
            <a:r>
              <a:rPr lang="en-US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450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입력 받는 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16504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포인터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 변수에 구조체의 시작 주소를 담아 사용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837029"/>
            <a:ext cx="3334586" cy="41842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* 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760423" y="2734538"/>
            <a:ext cx="1152128" cy="1368152"/>
            <a:chOff x="4355977" y="2204864"/>
            <a:chExt cx="1152128" cy="1368152"/>
          </a:xfrm>
        </p:grpSpPr>
        <p:grpSp>
          <p:nvGrpSpPr>
            <p:cNvPr id="8" name="그룹 7"/>
            <p:cNvGrpSpPr/>
            <p:nvPr/>
          </p:nvGrpSpPr>
          <p:grpSpPr>
            <a:xfrm>
              <a:off x="4355977" y="2204864"/>
              <a:ext cx="1152128" cy="1368152"/>
              <a:chOff x="4355976" y="2204864"/>
              <a:chExt cx="1455801" cy="136815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355976" y="2204864"/>
                <a:ext cx="1455801" cy="13681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4355976" y="2564904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355976" y="3212976"/>
                <a:ext cx="1455801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741924" y="2204864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9564" y="270427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148" y="318302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86803" y="2019602"/>
            <a:ext cx="1530620" cy="879618"/>
            <a:chOff x="4886803" y="2138000"/>
            <a:chExt cx="1530620" cy="879618"/>
          </a:xfrm>
        </p:grpSpPr>
        <p:sp>
          <p:nvSpPr>
            <p:cNvPr id="16" name="자유형 15"/>
            <p:cNvSpPr/>
            <p:nvPr/>
          </p:nvSpPr>
          <p:spPr>
            <a:xfrm rot="20633972">
              <a:off x="5364904" y="2138000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49177" y="4509120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11572" y="5048547"/>
            <a:ext cx="1442142" cy="423233"/>
            <a:chOff x="4711572" y="5048547"/>
            <a:chExt cx="1442142" cy="423233"/>
          </a:xfrm>
        </p:grpSpPr>
        <p:sp>
          <p:nvSpPr>
            <p:cNvPr id="19" name="자유형 18"/>
            <p:cNvSpPr/>
            <p:nvPr/>
          </p:nvSpPr>
          <p:spPr>
            <a:xfrm rot="421907">
              <a:off x="5101195" y="5093577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stpt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664667" flipV="1">
              <a:off x="4711572" y="5048547"/>
              <a:ext cx="483649" cy="90430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구부러진 연결선 21"/>
          <p:cNvCxnSpPr>
            <a:stCxn id="2" idx="1"/>
            <a:endCxn id="17" idx="1"/>
          </p:cNvCxnSpPr>
          <p:nvPr/>
        </p:nvCxnSpPr>
        <p:spPr>
          <a:xfrm rot="10800000" flipH="1">
            <a:off x="4749177" y="2768842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2239" y="2823663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id</a:t>
            </a:r>
          </a:p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name</a:t>
            </a:r>
          </a:p>
          <a:p>
            <a:r>
              <a:rPr lang="en-US" altLang="ko-KR" dirty="0" err="1" smtClean="0"/>
              <a:t>st</a:t>
            </a:r>
            <a:r>
              <a:rPr lang="en-US" altLang="ko-KR" dirty="0" smtClean="0"/>
              <a:t> . age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2239" y="4263479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id</a:t>
            </a:r>
          </a:p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name</a:t>
            </a:r>
          </a:p>
          <a:p>
            <a:r>
              <a:rPr lang="en-US" altLang="ko-KR" dirty="0" err="1" smtClean="0"/>
              <a:t>stpt</a:t>
            </a:r>
            <a:r>
              <a:rPr lang="en-US" altLang="ko-KR" dirty="0" smtClean="0"/>
              <a:t> -&gt; 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67021" y="452984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4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524855"/>
            <a:ext cx="842493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</a:t>
            </a:r>
            <a:r>
              <a:rPr lang="en-US" altLang="ko-KR" dirty="0" smtClean="0"/>
              <a:t>;   </a:t>
            </a:r>
            <a:r>
              <a:rPr lang="en-US" altLang="ko-KR" dirty="0"/>
              <a:t>	char name[10</a:t>
            </a:r>
            <a:r>
              <a:rPr lang="en-US" altLang="ko-KR" dirty="0" smtClean="0"/>
              <a:t>];</a:t>
            </a:r>
            <a:r>
              <a:rPr lang="en-US" altLang="ko-KR" dirty="0"/>
              <a:t>	int age;</a:t>
            </a:r>
          </a:p>
          <a:p>
            <a:r>
              <a:rPr lang="en-US" altLang="ko-KR" dirty="0"/>
              <a:t>}STUDENT 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STUDENT * </a:t>
            </a:r>
            <a:r>
              <a:rPr lang="en-US" altLang="ko-KR" dirty="0" err="1"/>
              <a:t>stpt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 = &amp;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-&gt;id = 1000;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strcpy</a:t>
            </a:r>
            <a:r>
              <a:rPr lang="en-US" altLang="ko-KR" dirty="0"/>
              <a:t>(</a:t>
            </a:r>
            <a:r>
              <a:rPr lang="en-US" altLang="ko-KR" dirty="0" err="1"/>
              <a:t>stpt</a:t>
            </a:r>
            <a:r>
              <a:rPr lang="en-US" altLang="ko-KR" dirty="0"/>
              <a:t>-&gt;name,"</a:t>
            </a:r>
            <a:r>
              <a:rPr lang="ko-KR" altLang="en-US" dirty="0"/>
              <a:t>홍길동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-&gt;age = 20;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포인터</a:t>
            </a:r>
            <a:r>
              <a:rPr lang="en-US" altLang="ko-KR" dirty="0"/>
              <a:t>: %d / %s / %d\n" , </a:t>
            </a:r>
            <a:r>
              <a:rPr lang="en-US" altLang="ko-KR" dirty="0" err="1"/>
              <a:t>stpt</a:t>
            </a:r>
            <a:r>
              <a:rPr lang="en-US" altLang="ko-KR" dirty="0"/>
              <a:t>-&gt;id , </a:t>
            </a:r>
            <a:r>
              <a:rPr lang="en-US" altLang="ko-KR" dirty="0" err="1"/>
              <a:t>stpt</a:t>
            </a:r>
            <a:r>
              <a:rPr lang="en-US" altLang="ko-KR" dirty="0"/>
              <a:t>-&gt;name , </a:t>
            </a:r>
            <a:r>
              <a:rPr lang="en-US" altLang="ko-KR" dirty="0" err="1"/>
              <a:t>stpt</a:t>
            </a:r>
            <a:r>
              <a:rPr lang="en-US" altLang="ko-KR" dirty="0"/>
              <a:t>-&gt;age);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구조체</a:t>
            </a:r>
            <a:r>
              <a:rPr lang="en-US" altLang="ko-KR" dirty="0"/>
              <a:t>: %d / %s / %d\n" , st.id , st.name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47026" y="2335587"/>
            <a:ext cx="1152128" cy="1368152"/>
            <a:chOff x="4355976" y="2204864"/>
            <a:chExt cx="1455801" cy="1368152"/>
          </a:xfrm>
        </p:grpSpPr>
        <p:sp>
          <p:nvSpPr>
            <p:cNvPr id="12" name="직사각형 11"/>
            <p:cNvSpPr/>
            <p:nvPr/>
          </p:nvSpPr>
          <p:spPr>
            <a:xfrm>
              <a:off x="4355976" y="2204864"/>
              <a:ext cx="1455801" cy="136815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355976" y="2564904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355976" y="3212976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191423" y="2332770"/>
            <a:ext cx="764953" cy="1347490"/>
            <a:chOff x="6876256" y="1900722"/>
            <a:chExt cx="764953" cy="1347490"/>
          </a:xfrm>
        </p:grpSpPr>
        <p:sp>
          <p:nvSpPr>
            <p:cNvPr id="18" name="TextBox 17"/>
            <p:cNvSpPr txBox="1"/>
            <p:nvPr/>
          </p:nvSpPr>
          <p:spPr>
            <a:xfrm>
              <a:off x="7068616" y="190072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6256" y="240013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4840" y="287888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67288" y="4077072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 flipH="1">
            <a:off x="5967288" y="2336794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5132" y="40977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483" y="2335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4508" y="2834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4119" y="331374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046740" y="1750620"/>
            <a:ext cx="1106915" cy="690517"/>
            <a:chOff x="4886803" y="2138000"/>
            <a:chExt cx="1530620" cy="879618"/>
          </a:xfrm>
        </p:grpSpPr>
        <p:sp>
          <p:nvSpPr>
            <p:cNvPr id="28" name="자유형 27"/>
            <p:cNvSpPr/>
            <p:nvPr/>
          </p:nvSpPr>
          <p:spPr>
            <a:xfrm rot="20633972">
              <a:off x="5364903" y="2138000"/>
              <a:ext cx="1052520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664667">
              <a:off x="4886803" y="2329939"/>
              <a:ext cx="390401" cy="687679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31447" y="4607341"/>
            <a:ext cx="1358560" cy="333827"/>
            <a:chOff x="4711572" y="5048547"/>
            <a:chExt cx="1442142" cy="423233"/>
          </a:xfrm>
        </p:grpSpPr>
        <p:sp>
          <p:nvSpPr>
            <p:cNvPr id="31" name="자유형 30"/>
            <p:cNvSpPr/>
            <p:nvPr/>
          </p:nvSpPr>
          <p:spPr>
            <a:xfrm rot="421907">
              <a:off x="5101195" y="5093577"/>
              <a:ext cx="1052519" cy="378203"/>
            </a:xfrm>
            <a:custGeom>
              <a:avLst/>
              <a:gdLst>
                <a:gd name="connsiteX0" fmla="*/ 223283 w 1244009"/>
                <a:gd name="connsiteY0" fmla="*/ 0 h 457200"/>
                <a:gd name="connsiteX1" fmla="*/ 1244009 w 1244009"/>
                <a:gd name="connsiteY1" fmla="*/ 0 h 457200"/>
                <a:gd name="connsiteX2" fmla="*/ 1010093 w 1244009"/>
                <a:gd name="connsiteY2" fmla="*/ 233916 h 457200"/>
                <a:gd name="connsiteX3" fmla="*/ 1233377 w 1244009"/>
                <a:gd name="connsiteY3" fmla="*/ 457200 h 457200"/>
                <a:gd name="connsiteX4" fmla="*/ 233916 w 1244009"/>
                <a:gd name="connsiteY4" fmla="*/ 457200 h 457200"/>
                <a:gd name="connsiteX5" fmla="*/ 0 w 1244009"/>
                <a:gd name="connsiteY5" fmla="*/ 223284 h 457200"/>
                <a:gd name="connsiteX6" fmla="*/ 223283 w 1244009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009" h="457200">
                  <a:moveTo>
                    <a:pt x="223283" y="0"/>
                  </a:moveTo>
                  <a:lnTo>
                    <a:pt x="1244009" y="0"/>
                  </a:lnTo>
                  <a:lnTo>
                    <a:pt x="1010093" y="233916"/>
                  </a:lnTo>
                  <a:lnTo>
                    <a:pt x="1233377" y="457200"/>
                  </a:lnTo>
                  <a:lnTo>
                    <a:pt x="233916" y="457200"/>
                  </a:lnTo>
                  <a:lnTo>
                    <a:pt x="0" y="223284"/>
                  </a:lnTo>
                  <a:lnTo>
                    <a:pt x="223283" y="0"/>
                  </a:lnTo>
                  <a:close/>
                </a:path>
              </a:pathLst>
            </a:custGeom>
            <a:solidFill>
              <a:srgbClr val="0070C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2060"/>
                  </a:solidFill>
                </a:rPr>
                <a:t>stpt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rot="1664667" flipV="1">
              <a:off x="4711572" y="5048547"/>
              <a:ext cx="483649" cy="90430"/>
            </a:xfrm>
            <a:custGeom>
              <a:avLst/>
              <a:gdLst>
                <a:gd name="connsiteX0" fmla="*/ 191410 w 191410"/>
                <a:gd name="connsiteY0" fmla="*/ 0 h 265813"/>
                <a:gd name="connsiteX1" fmla="*/ 24 w 191410"/>
                <a:gd name="connsiteY1" fmla="*/ 265813 h 26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410" h="265813">
                  <a:moveTo>
                    <a:pt x="191410" y="0"/>
                  </a:moveTo>
                  <a:cubicBezTo>
                    <a:pt x="94831" y="38985"/>
                    <a:pt x="-1748" y="77971"/>
                    <a:pt x="24" y="2658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901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6270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서식 제어 문자 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저장된 값을 가져와서 어떤 형태로 출력할지 정해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ko-KR" altLang="en-US" sz="2000" dirty="0">
                <a:solidFill>
                  <a:srgbClr val="002060"/>
                </a:solidFill>
              </a:rPr>
              <a:t>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‘%’ </a:t>
            </a:r>
            <a:r>
              <a:rPr lang="ko-KR" altLang="en-US" dirty="0" smtClean="0">
                <a:solidFill>
                  <a:srgbClr val="002060"/>
                </a:solidFill>
              </a:rPr>
              <a:t>문자 뒤에 약속된 형식을 </a:t>
            </a:r>
            <a:r>
              <a:rPr lang="ko-KR" altLang="en-US" dirty="0">
                <a:solidFill>
                  <a:srgbClr val="002060"/>
                </a:solidFill>
              </a:rPr>
              <a:t>가진 문자를 입력하여 </a:t>
            </a:r>
            <a:r>
              <a:rPr lang="ko-KR" altLang="en-US" dirty="0" smtClean="0">
                <a:solidFill>
                  <a:srgbClr val="002060"/>
                </a:solidFill>
              </a:rPr>
              <a:t>형식에 맞게 출력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2540327"/>
              </p:ext>
            </p:extLst>
          </p:nvPr>
        </p:nvGraphicFramePr>
        <p:xfrm>
          <a:off x="683568" y="2204864"/>
          <a:ext cx="7697787" cy="424847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24447"/>
                <a:gridCol w="5773340"/>
              </a:tblGrid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제어문자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출 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력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결  과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(Decimal)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%o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(Octal)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진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hexa_decimal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정수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%p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포인터 정수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(16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진수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%u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부호없는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(Unsigned) 10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진 정수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진형 부동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(Floating)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소수점수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5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지수형</a:t>
                      </a: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(Exponential) </a:t>
                      </a:r>
                      <a:r>
                        <a:rPr kumimoji="1" lang="ko-KR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부동소수점수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단일 문자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(Character)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</a:tr>
              <a:tr h="42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문자열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(String)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2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구조체 포인터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구조체를 만들 때 별칭으로 포인터변수에 대한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생성 가능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837029"/>
            <a:ext cx="3334586" cy="41842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id;</a:t>
            </a:r>
          </a:p>
          <a:p>
            <a:r>
              <a:rPr lang="en-US" altLang="ko-KR" dirty="0"/>
              <a:t>   	char name[10];</a:t>
            </a:r>
          </a:p>
          <a:p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 , *PSTUDENT;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STUDENT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PSTUDENT 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stpt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st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711572" y="2019602"/>
            <a:ext cx="3603151" cy="3452178"/>
            <a:chOff x="4711572" y="2019602"/>
            <a:chExt cx="3603151" cy="3452178"/>
          </a:xfrm>
        </p:grpSpPr>
        <p:grpSp>
          <p:nvGrpSpPr>
            <p:cNvPr id="7" name="그룹 6"/>
            <p:cNvGrpSpPr/>
            <p:nvPr/>
          </p:nvGrpSpPr>
          <p:grpSpPr>
            <a:xfrm>
              <a:off x="4760423" y="2734538"/>
              <a:ext cx="1152128" cy="1368152"/>
              <a:chOff x="4355977" y="2204864"/>
              <a:chExt cx="1152128" cy="136815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355977" y="2204864"/>
                <a:ext cx="1152128" cy="1368152"/>
                <a:chOff x="4355976" y="2204864"/>
                <a:chExt cx="1455801" cy="1368152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355976" y="2204864"/>
                  <a:ext cx="1455801" cy="136815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4355976" y="2564904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4355976" y="3212976"/>
                  <a:ext cx="1455801" cy="0"/>
                </a:xfrm>
                <a:prstGeom prst="line">
                  <a:avLst/>
                </a:prstGeom>
                <a:ln w="1905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741924" y="220486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id</a:t>
                </a:r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49564" y="2704274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name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8148" y="3183022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age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86803" y="2019602"/>
              <a:ext cx="1530620" cy="879618"/>
              <a:chOff x="4886803" y="2138000"/>
              <a:chExt cx="1530620" cy="879618"/>
            </a:xfrm>
          </p:grpSpPr>
          <p:sp>
            <p:nvSpPr>
              <p:cNvPr id="16" name="자유형 15"/>
              <p:cNvSpPr/>
              <p:nvPr/>
            </p:nvSpPr>
            <p:spPr>
              <a:xfrm rot="20633972">
                <a:off x="5364904" y="2138000"/>
                <a:ext cx="1052519" cy="378203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st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rot="1664667">
                <a:off x="4886803" y="2329939"/>
                <a:ext cx="390401" cy="687679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4749177" y="4509120"/>
              <a:ext cx="1262983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711572" y="5048547"/>
              <a:ext cx="1442142" cy="423233"/>
              <a:chOff x="4711572" y="5048547"/>
              <a:chExt cx="1442142" cy="423233"/>
            </a:xfrm>
          </p:grpSpPr>
          <p:sp>
            <p:nvSpPr>
              <p:cNvPr id="19" name="자유형 18"/>
              <p:cNvSpPr/>
              <p:nvPr/>
            </p:nvSpPr>
            <p:spPr>
              <a:xfrm rot="421907">
                <a:off x="5101195" y="5093577"/>
                <a:ext cx="1052519" cy="378203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stpt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자유형 19"/>
              <p:cNvSpPr/>
              <p:nvPr/>
            </p:nvSpPr>
            <p:spPr>
              <a:xfrm rot="1664667" flipV="1">
                <a:off x="4711572" y="5048547"/>
                <a:ext cx="483649" cy="90430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구부러진 연결선 21"/>
            <p:cNvCxnSpPr>
              <a:stCxn id="2" idx="1"/>
              <a:endCxn id="17" idx="1"/>
            </p:cNvCxnSpPr>
            <p:nvPr/>
          </p:nvCxnSpPr>
          <p:spPr>
            <a:xfrm rot="10800000" flipH="1">
              <a:off x="4749177" y="2768842"/>
              <a:ext cx="44" cy="1956303"/>
            </a:xfrm>
            <a:prstGeom prst="curvedConnector5">
              <a:avLst>
                <a:gd name="adj1" fmla="val -1123665909"/>
                <a:gd name="adj2" fmla="val 51102"/>
                <a:gd name="adj3" fmla="val -1147731818"/>
              </a:avLst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32239" y="2823663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id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name</a:t>
              </a:r>
            </a:p>
            <a:p>
              <a:r>
                <a:rPr lang="en-US" altLang="ko-KR" dirty="0" err="1" smtClean="0"/>
                <a:t>st</a:t>
              </a:r>
              <a:r>
                <a:rPr lang="en-US" altLang="ko-KR" dirty="0" smtClean="0"/>
                <a:t> . age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32239" y="4263479"/>
              <a:ext cx="1582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id</a:t>
              </a:r>
            </a:p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name</a:t>
              </a:r>
            </a:p>
            <a:p>
              <a:r>
                <a:rPr lang="en-US" altLang="ko-KR" dirty="0" err="1" smtClean="0"/>
                <a:t>stpt</a:t>
              </a:r>
              <a:r>
                <a:rPr lang="en-US" altLang="ko-KR" dirty="0" smtClean="0"/>
                <a:t> -&gt; age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7021" y="4529846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2060"/>
                  </a:solidFill>
                </a:rPr>
                <a:t>&amp;</a:t>
              </a:r>
              <a:r>
                <a:rPr lang="en-US" altLang="ko-KR" sz="2000" dirty="0" err="1" smtClean="0">
                  <a:solidFill>
                    <a:srgbClr val="002060"/>
                  </a:solidFill>
                </a:rPr>
                <a:t>st</a:t>
              </a:r>
              <a:endParaRPr lang="ko-KR" alt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1775146" y="3255605"/>
            <a:ext cx="1428701" cy="34931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20486" y="4598526"/>
            <a:ext cx="1783361" cy="3314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1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524855"/>
            <a:ext cx="8424936" cy="500049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Student{</a:t>
            </a:r>
          </a:p>
          <a:p>
            <a:r>
              <a:rPr lang="en-US" altLang="ko-KR" dirty="0"/>
              <a:t>	int id</a:t>
            </a:r>
            <a:r>
              <a:rPr lang="en-US" altLang="ko-KR" dirty="0" smtClean="0"/>
              <a:t>;   </a:t>
            </a:r>
            <a:r>
              <a:rPr lang="en-US" altLang="ko-KR" dirty="0"/>
              <a:t>	char name[10</a:t>
            </a:r>
            <a:r>
              <a:rPr lang="en-US" altLang="ko-KR" dirty="0" smtClean="0"/>
              <a:t>];</a:t>
            </a:r>
            <a:r>
              <a:rPr lang="en-US" altLang="ko-KR" dirty="0"/>
              <a:t>	int age;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STUDENT, *PSTUDENT 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STUDENT 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PSTUDENT  </a:t>
            </a:r>
            <a:r>
              <a:rPr lang="en-US" altLang="ko-KR" dirty="0" err="1"/>
              <a:t>stpt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 = &amp;</a:t>
            </a:r>
            <a:r>
              <a:rPr lang="en-US" altLang="ko-KR" dirty="0" err="1"/>
              <a:t>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-&gt;id = 1000;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strcpy</a:t>
            </a:r>
            <a:r>
              <a:rPr lang="en-US" altLang="ko-KR" dirty="0"/>
              <a:t>(</a:t>
            </a:r>
            <a:r>
              <a:rPr lang="en-US" altLang="ko-KR" dirty="0" err="1"/>
              <a:t>stpt</a:t>
            </a:r>
            <a:r>
              <a:rPr lang="en-US" altLang="ko-KR" dirty="0"/>
              <a:t>-&gt;name,"</a:t>
            </a:r>
            <a:r>
              <a:rPr lang="ko-KR" altLang="en-US" dirty="0"/>
              <a:t>홍길동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stpt</a:t>
            </a:r>
            <a:r>
              <a:rPr lang="en-US" altLang="ko-KR" dirty="0"/>
              <a:t>-&gt;age = 20;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포인터</a:t>
            </a:r>
            <a:r>
              <a:rPr lang="en-US" altLang="ko-KR" dirty="0"/>
              <a:t>: %d / %s / %d\n" , </a:t>
            </a:r>
            <a:r>
              <a:rPr lang="en-US" altLang="ko-KR" dirty="0" err="1"/>
              <a:t>stpt</a:t>
            </a:r>
            <a:r>
              <a:rPr lang="en-US" altLang="ko-KR" dirty="0"/>
              <a:t>-&gt;id , </a:t>
            </a:r>
            <a:r>
              <a:rPr lang="en-US" altLang="ko-KR" dirty="0" err="1"/>
              <a:t>stpt</a:t>
            </a:r>
            <a:r>
              <a:rPr lang="en-US" altLang="ko-KR" dirty="0"/>
              <a:t>-&gt;name , </a:t>
            </a:r>
            <a:r>
              <a:rPr lang="en-US" altLang="ko-KR" dirty="0" err="1"/>
              <a:t>stpt</a:t>
            </a:r>
            <a:r>
              <a:rPr lang="en-US" altLang="ko-KR" dirty="0"/>
              <a:t>-&gt;age);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구조체</a:t>
            </a:r>
            <a:r>
              <a:rPr lang="en-US" altLang="ko-KR" dirty="0"/>
              <a:t>: %d / %s / %d\n" , st.id , st.name , </a:t>
            </a:r>
            <a:r>
              <a:rPr lang="en-US" altLang="ko-KR" dirty="0" err="1"/>
              <a:t>st.age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47026" y="2335587"/>
            <a:ext cx="1152128" cy="1368152"/>
            <a:chOff x="4355976" y="2204864"/>
            <a:chExt cx="1455801" cy="1368152"/>
          </a:xfrm>
        </p:grpSpPr>
        <p:sp>
          <p:nvSpPr>
            <p:cNvPr id="12" name="직사각형 11"/>
            <p:cNvSpPr/>
            <p:nvPr/>
          </p:nvSpPr>
          <p:spPr>
            <a:xfrm>
              <a:off x="4355976" y="2204864"/>
              <a:ext cx="1455801" cy="136815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355976" y="2564904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355976" y="3212976"/>
              <a:ext cx="1455801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191423" y="2332770"/>
            <a:ext cx="764953" cy="1347490"/>
            <a:chOff x="6876256" y="1900722"/>
            <a:chExt cx="764953" cy="1347490"/>
          </a:xfrm>
        </p:grpSpPr>
        <p:sp>
          <p:nvSpPr>
            <p:cNvPr id="18" name="TextBox 17"/>
            <p:cNvSpPr txBox="1"/>
            <p:nvPr/>
          </p:nvSpPr>
          <p:spPr>
            <a:xfrm>
              <a:off x="7068616" y="190072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6256" y="240013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74840" y="287888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age</a:t>
              </a:r>
              <a:endParaRPr lang="ko-KR" altLang="en-US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67288" y="4077072"/>
            <a:ext cx="1262983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2" name="구부러진 연결선 21"/>
          <p:cNvCxnSpPr>
            <a:stCxn id="21" idx="1"/>
          </p:cNvCxnSpPr>
          <p:nvPr/>
        </p:nvCxnSpPr>
        <p:spPr>
          <a:xfrm rot="10800000" flipH="1">
            <a:off x="5967288" y="2336794"/>
            <a:ext cx="44" cy="1956303"/>
          </a:xfrm>
          <a:prstGeom prst="curvedConnector5">
            <a:avLst>
              <a:gd name="adj1" fmla="val -1123665909"/>
              <a:gd name="adj2" fmla="val 51102"/>
              <a:gd name="adj3" fmla="val -1147731818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5132" y="40977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483" y="2335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4508" y="2834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4119" y="331374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92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구조</a:t>
            </a:r>
            <a:r>
              <a:rPr lang="ko-KR" altLang="en-US" sz="2500" dirty="0">
                <a:solidFill>
                  <a:schemeClr val="bg1"/>
                </a:solidFill>
              </a:rPr>
              <a:t>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명을 입력 받는 학생관리 프로그램 만들기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각 기능을 함수로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784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메모리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5591" y="1800111"/>
            <a:ext cx="1986529" cy="357310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1"/>
            <a:endCxn id="6" idx="3"/>
          </p:cNvCxnSpPr>
          <p:nvPr/>
        </p:nvCxnSpPr>
        <p:spPr>
          <a:xfrm>
            <a:off x="3665591" y="3586664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65591" y="2636912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65591" y="4509120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9607" y="543593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가상메모리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9423" y="2060848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9423" y="2924944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89423" y="3861048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9423" y="4725144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552" y="1800111"/>
            <a:ext cx="1986529" cy="35731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1"/>
            <a:endCxn id="15" idx="3"/>
          </p:cNvCxnSpPr>
          <p:nvPr/>
        </p:nvCxnSpPr>
        <p:spPr>
          <a:xfrm>
            <a:off x="539552" y="3586664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9552" y="3283681"/>
            <a:ext cx="198652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0750" y="543593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3283643"/>
            <a:ext cx="360040" cy="30302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763688" y="1800111"/>
            <a:ext cx="1901903" cy="149416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63688" y="3586664"/>
            <a:ext cx="1901903" cy="178655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940152" y="1988840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실행할 </a:t>
            </a:r>
            <a:r>
              <a:rPr lang="ko-KR" altLang="en-US"/>
              <a:t>프로그램의 </a:t>
            </a:r>
            <a:r>
              <a:rPr lang="ko-KR" altLang="en-US" smtClean="0"/>
              <a:t>코드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940152" y="2915652"/>
            <a:ext cx="237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, static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940152" y="3851756"/>
            <a:ext cx="12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동적할당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4725144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173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267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정적 할당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>
                <a:solidFill>
                  <a:srgbClr val="002060"/>
                </a:solidFill>
              </a:rPr>
              <a:t>Compile(</a:t>
            </a:r>
            <a:r>
              <a:rPr lang="ko-KR" altLang="en-US" sz="2000" dirty="0">
                <a:solidFill>
                  <a:srgbClr val="002060"/>
                </a:solidFill>
              </a:rPr>
              <a:t>컴파일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시 할당될 메모리 크기가 결정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>
                <a:solidFill>
                  <a:srgbClr val="002060"/>
                </a:solidFill>
              </a:rPr>
              <a:t>Stack</a:t>
            </a:r>
            <a:r>
              <a:rPr lang="ko-KR" altLang="en-US" sz="2000" dirty="0">
                <a:solidFill>
                  <a:srgbClr val="002060"/>
                </a:solidFill>
              </a:rPr>
              <a:t>영역과 </a:t>
            </a:r>
            <a:r>
              <a:rPr lang="en-US" altLang="ko-KR" sz="2000" dirty="0">
                <a:solidFill>
                  <a:srgbClr val="002060"/>
                </a:solidFill>
              </a:rPr>
              <a:t>Data</a:t>
            </a:r>
            <a:r>
              <a:rPr lang="ko-KR" altLang="en-US" sz="2000" dirty="0">
                <a:solidFill>
                  <a:srgbClr val="002060"/>
                </a:solidFill>
              </a:rPr>
              <a:t>영역에 할당되는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동적 할당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dirty="0">
                <a:solidFill>
                  <a:srgbClr val="002060"/>
                </a:solidFill>
              </a:rPr>
              <a:t>중에 메모리가 할당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동적 할당된 메모리는 </a:t>
            </a:r>
            <a:r>
              <a:rPr lang="en-US" altLang="ko-KR" sz="2000" dirty="0">
                <a:solidFill>
                  <a:srgbClr val="002060"/>
                </a:solidFill>
              </a:rPr>
              <a:t>Heap</a:t>
            </a:r>
            <a:r>
              <a:rPr lang="ko-KR" altLang="en-US" sz="2000" dirty="0">
                <a:solidFill>
                  <a:srgbClr val="002060"/>
                </a:solidFill>
              </a:rPr>
              <a:t>영역에 할당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동적 할당 사용 예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 영역에서 한번만 사용하는 변수를 정적 할당 하게 되면 함수가 만들어진 시점에 할당 되어 함수가 끝날 때 할당 해제 되기 때문에 불필요한 메모리 공간을 차지함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사용할 변수 공간의 크기를 컴파일 하는 시점에 정할 수 없는 경</a:t>
            </a:r>
            <a:r>
              <a:rPr lang="ko-KR" altLang="en-US" sz="2000" dirty="0">
                <a:solidFill>
                  <a:srgbClr val="002060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xmlns="" val="9381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>
                <a:solidFill>
                  <a:schemeClr val="bg1"/>
                </a:solidFill>
              </a:rPr>
              <a:t>동적할당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malloc</a:t>
            </a:r>
            <a:r>
              <a:rPr lang="en-US" altLang="ko-KR" sz="2000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heap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영역에 동적으로 공간을 할당 해주는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(void *)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malloc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size_t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size);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인자의 </a:t>
            </a:r>
            <a:r>
              <a:rPr lang="ko-KR" altLang="en-US" sz="2000" dirty="0">
                <a:solidFill>
                  <a:srgbClr val="002060"/>
                </a:solidFill>
              </a:rPr>
              <a:t>크기만큼 메모리를 할당하고 할당된 메모리의 시작주소 </a:t>
            </a:r>
            <a:r>
              <a:rPr lang="ko-KR" altLang="en-US" sz="2000" dirty="0" smtClean="0">
                <a:solidFill>
                  <a:srgbClr val="002060"/>
                </a:solidFill>
              </a:rPr>
              <a:t>리턴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 공간 할당 실패 시 </a:t>
            </a:r>
            <a:r>
              <a:rPr lang="en-US" altLang="ko-KR" sz="2000" dirty="0" smtClean="0">
                <a:solidFill>
                  <a:srgbClr val="002060"/>
                </a:solidFill>
              </a:rPr>
              <a:t>NULL </a:t>
            </a:r>
            <a:r>
              <a:rPr lang="ko-KR" altLang="en-US" sz="2000" dirty="0" smtClean="0">
                <a:solidFill>
                  <a:srgbClr val="002060"/>
                </a:solidFill>
              </a:rPr>
              <a:t>값을 리턴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리턴 </a:t>
            </a:r>
            <a:r>
              <a:rPr lang="ko-KR" altLang="en-US" sz="2000" dirty="0">
                <a:solidFill>
                  <a:srgbClr val="002060"/>
                </a:solidFill>
              </a:rPr>
              <a:t>되는 주소는 </a:t>
            </a:r>
            <a:r>
              <a:rPr lang="en-US" altLang="ko-KR" sz="2000" dirty="0">
                <a:solidFill>
                  <a:srgbClr val="002060"/>
                </a:solidFill>
              </a:rPr>
              <a:t>void</a:t>
            </a:r>
            <a:r>
              <a:rPr lang="ko-KR" altLang="en-US" sz="2000" dirty="0">
                <a:solidFill>
                  <a:srgbClr val="002060"/>
                </a:solidFill>
              </a:rPr>
              <a:t>포인터 타입이기 때문에 반드시 형 변환해서 사용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sz="1500" dirty="0" smtClean="0">
                <a:solidFill>
                  <a:srgbClr val="002060"/>
                </a:solidFill>
              </a:rPr>
              <a:t>-. </a:t>
            </a:r>
            <a:r>
              <a:rPr lang="en-US" altLang="ko-KR" sz="1500" dirty="0" err="1" smtClean="0">
                <a:solidFill>
                  <a:srgbClr val="002060"/>
                </a:solidFill>
              </a:rPr>
              <a:t>malloc</a:t>
            </a:r>
            <a:r>
              <a:rPr lang="ko-KR" altLang="en-US" sz="1500" dirty="0">
                <a:solidFill>
                  <a:srgbClr val="002060"/>
                </a:solidFill>
              </a:rPr>
              <a:t>함수의 </a:t>
            </a:r>
            <a:r>
              <a:rPr lang="ko-KR" altLang="en-US" sz="1500" dirty="0" err="1">
                <a:solidFill>
                  <a:srgbClr val="002060"/>
                </a:solidFill>
              </a:rPr>
              <a:t>리턴형이</a:t>
            </a:r>
            <a:r>
              <a:rPr lang="ko-KR" altLang="en-US" sz="1500" dirty="0">
                <a:solidFill>
                  <a:srgbClr val="002060"/>
                </a:solidFill>
              </a:rPr>
              <a:t> </a:t>
            </a:r>
            <a:r>
              <a:rPr lang="en-US" altLang="ko-KR" sz="1500" dirty="0">
                <a:solidFill>
                  <a:srgbClr val="002060"/>
                </a:solidFill>
              </a:rPr>
              <a:t>void</a:t>
            </a:r>
            <a:r>
              <a:rPr lang="ko-KR" altLang="en-US" sz="1500" dirty="0">
                <a:solidFill>
                  <a:srgbClr val="002060"/>
                </a:solidFill>
              </a:rPr>
              <a:t>인 이유 </a:t>
            </a:r>
            <a:r>
              <a:rPr lang="en-US" altLang="ko-KR" sz="1500" dirty="0">
                <a:solidFill>
                  <a:srgbClr val="002060"/>
                </a:solidFill>
              </a:rPr>
              <a:t>: </a:t>
            </a:r>
            <a:r>
              <a:rPr lang="en-US" altLang="ko-KR" sz="1500" dirty="0" err="1">
                <a:solidFill>
                  <a:srgbClr val="002060"/>
                </a:solidFill>
              </a:rPr>
              <a:t>malloc</a:t>
            </a:r>
            <a:r>
              <a:rPr lang="ko-KR" altLang="en-US" sz="1500" dirty="0">
                <a:solidFill>
                  <a:srgbClr val="002060"/>
                </a:solidFill>
              </a:rPr>
              <a:t>함수는 인자로 숫자만 하나 </a:t>
            </a:r>
            <a:r>
              <a:rPr lang="ko-KR" altLang="en-US" sz="1500" dirty="0" smtClean="0">
                <a:solidFill>
                  <a:srgbClr val="002060"/>
                </a:solidFill>
              </a:rPr>
              <a:t>전달받을 뿐이기 </a:t>
            </a:r>
            <a:r>
              <a:rPr lang="ko-KR" altLang="en-US" sz="1500" dirty="0">
                <a:solidFill>
                  <a:srgbClr val="002060"/>
                </a:solidFill>
              </a:rPr>
              <a:t>때문에 할당하는 메모리의 용도를 알지 못함</a:t>
            </a:r>
            <a:r>
              <a:rPr lang="en-US" altLang="ko-KR" sz="1500" dirty="0">
                <a:solidFill>
                  <a:srgbClr val="002060"/>
                </a:solidFill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</a:rPr>
              <a:t>따라서 메모리의 포인터 </a:t>
            </a:r>
            <a:r>
              <a:rPr lang="ko-KR" altLang="en-US" sz="1500" dirty="0" smtClean="0">
                <a:solidFill>
                  <a:srgbClr val="002060"/>
                </a:solidFill>
              </a:rPr>
              <a:t>형을 결정짓지 </a:t>
            </a:r>
            <a:r>
              <a:rPr lang="ko-KR" altLang="en-US" sz="1500" dirty="0">
                <a:solidFill>
                  <a:srgbClr val="002060"/>
                </a:solidFill>
              </a:rPr>
              <a:t>못함</a:t>
            </a:r>
            <a:r>
              <a:rPr lang="en-US" altLang="ko-KR" sz="1500" dirty="0">
                <a:solidFill>
                  <a:srgbClr val="002060"/>
                </a:solidFill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</a:rPr>
              <a:t>때문에 형 변환의 과정을 거쳐서 할당된 메모리의 주소 값을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29245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* 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b="1" dirty="0">
                <a:solidFill>
                  <a:srgbClr val="FF0000"/>
                </a:solidFill>
              </a:rPr>
              <a:t>(int *)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malloc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(4) 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 = 100;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printf("%d\n" , 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12185" y="3284984"/>
            <a:ext cx="3232223" cy="2180275"/>
            <a:chOff x="4940177" y="1700808"/>
            <a:chExt cx="3232223" cy="218027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444208" y="1700808"/>
              <a:ext cx="0" cy="218027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40177" y="1701360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stack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752" y="170136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heap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004048" y="4293096"/>
            <a:ext cx="1224136" cy="792088"/>
            <a:chOff x="4932040" y="2708920"/>
            <a:chExt cx="1224136" cy="792088"/>
          </a:xfrm>
        </p:grpSpPr>
        <p:sp>
          <p:nvSpPr>
            <p:cNvPr id="2" name="직사각형 1"/>
            <p:cNvSpPr/>
            <p:nvPr/>
          </p:nvSpPr>
          <p:spPr>
            <a:xfrm>
              <a:off x="4932040" y="2708920"/>
              <a:ext cx="1224136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1454" y="313167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020272" y="4293096"/>
            <a:ext cx="1224136" cy="4320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15464" y="393305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9191" y="43244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13" idx="3"/>
          </p:cNvCxnSpPr>
          <p:nvPr/>
        </p:nvCxnSpPr>
        <p:spPr>
          <a:xfrm flipV="1">
            <a:off x="5940406" y="4302388"/>
            <a:ext cx="1079866" cy="206732"/>
          </a:xfrm>
          <a:prstGeom prst="curved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19790" y="43244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9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9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>
                <a:solidFill>
                  <a:schemeClr val="bg1"/>
                </a:solidFill>
              </a:rPr>
              <a:t>동적할당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free()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heap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영역에 동적으로 할당 된 공간을 해제해 주는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stdlib.h</a:t>
            </a:r>
            <a:r>
              <a:rPr lang="en-US" altLang="ko-KR" sz="2000" dirty="0">
                <a:solidFill>
                  <a:srgbClr val="002060"/>
                </a:solidFill>
              </a:rPr>
              <a:t>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free(void *);</a:t>
            </a:r>
            <a:endParaRPr lang="en-US" altLang="ko-KR" sz="2500" b="1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heap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영역의 공간은 함수가 끝나도 사라지지 않음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 </a:t>
            </a:r>
            <a:r>
              <a:rPr lang="en-US" altLang="ko-KR" sz="2000" dirty="0" err="1">
                <a:solidFill>
                  <a:srgbClr val="002060"/>
                </a:solidFill>
              </a:rPr>
              <a:t>malloc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함수를 통해 </a:t>
            </a:r>
            <a:r>
              <a:rPr lang="en-US" altLang="ko-KR" sz="2000" dirty="0">
                <a:solidFill>
                  <a:srgbClr val="002060"/>
                </a:solidFill>
              </a:rPr>
              <a:t>heap </a:t>
            </a:r>
            <a:r>
              <a:rPr lang="ko-KR" altLang="en-US" sz="2000" dirty="0">
                <a:solidFill>
                  <a:srgbClr val="002060"/>
                </a:solidFill>
              </a:rPr>
              <a:t>영역의 공간을 할당해 사용한 후 사용이 끝나면 공간을 해제 해 줘야 함</a:t>
            </a:r>
            <a:r>
              <a:rPr lang="en-US" altLang="ko-KR" sz="2000" dirty="0">
                <a:solidFill>
                  <a:srgbClr val="002060"/>
                </a:solidFill>
              </a:rPr>
              <a:t>.</a:t>
            </a:r>
          </a:p>
          <a:p>
            <a:endParaRPr lang="ko-KR" alt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  <a:endParaRPr lang="ko-KR" altLang="en-US" sz="2000" dirty="0" smtClean="0"/>
          </a:p>
          <a:p>
            <a:endParaRPr lang="ko-KR" altLang="en-US" sz="2000" dirty="0"/>
          </a:p>
          <a:p>
            <a:r>
              <a:rPr lang="en-US" altLang="ko-KR" sz="2000" dirty="0"/>
              <a:t>void main(void)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int * 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(int *)</a:t>
            </a: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(int));</a:t>
            </a:r>
            <a:endParaRPr lang="en-US" altLang="ko-KR" sz="2000" dirty="0"/>
          </a:p>
          <a:p>
            <a:r>
              <a:rPr lang="en-US" altLang="ko-KR" sz="2000" dirty="0"/>
              <a:t>	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 = 100;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printf("%d\n" , *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	printf("%d\n" 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pt</a:t>
            </a:r>
            <a:r>
              <a:rPr lang="en-US" altLang="ko-KR" sz="2000" dirty="0" smtClean="0"/>
              <a:t>));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free(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940177" y="3501008"/>
            <a:ext cx="3232223" cy="2016224"/>
            <a:chOff x="4940177" y="1700808"/>
            <a:chExt cx="3232223" cy="201622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444208" y="1700808"/>
              <a:ext cx="0" cy="2016224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40177" y="1701360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stack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9752" y="170136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heap </a:t>
              </a:r>
              <a:r>
                <a:rPr lang="ko-KR" altLang="en-US" dirty="0" smtClean="0"/>
                <a:t>영역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32040" y="4509120"/>
            <a:ext cx="1224136" cy="792088"/>
            <a:chOff x="4932040" y="2708920"/>
            <a:chExt cx="1224136" cy="792088"/>
          </a:xfrm>
        </p:grpSpPr>
        <p:sp>
          <p:nvSpPr>
            <p:cNvPr id="2" name="직사각형 1"/>
            <p:cNvSpPr/>
            <p:nvPr/>
          </p:nvSpPr>
          <p:spPr>
            <a:xfrm>
              <a:off x="4932040" y="2708920"/>
              <a:ext cx="1224136" cy="4320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1454" y="313167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pt</a:t>
              </a:r>
              <a:endParaRPr lang="ko-KR" altLang="en-US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948264" y="4509120"/>
            <a:ext cx="1224136" cy="4320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3456" y="414908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7183" y="4540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13" idx="3"/>
          </p:cNvCxnSpPr>
          <p:nvPr/>
        </p:nvCxnSpPr>
        <p:spPr>
          <a:xfrm flipV="1">
            <a:off x="5868398" y="4518412"/>
            <a:ext cx="1079866" cy="206732"/>
          </a:xfrm>
          <a:prstGeom prst="curvedConnector3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7782" y="454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0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3" grpId="0"/>
      <p:bldP spid="19" grpId="0"/>
      <p:bldP spid="19" grpId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85647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 fontScale="92500" lnSpcReduction="20000"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void main()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 , i;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몇개의</a:t>
            </a:r>
            <a:r>
              <a:rPr lang="ko-KR" altLang="en-US" sz="2000" dirty="0"/>
              <a:t> 공간을 만들까요</a:t>
            </a:r>
            <a:r>
              <a:rPr lang="en-US" altLang="ko-KR" sz="2000" dirty="0"/>
              <a:t>? 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("%d" , &amp;count);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b="1" dirty="0" err="1"/>
              <a:t>pt</a:t>
            </a:r>
            <a:r>
              <a:rPr lang="en-US" altLang="ko-KR" sz="2000" b="1" dirty="0"/>
              <a:t> = 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*)</a:t>
            </a:r>
            <a:r>
              <a:rPr lang="en-US" altLang="ko-KR" sz="2000" b="1" dirty="0" err="1"/>
              <a:t>malloc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sizeof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olidFill>
                  <a:srgbClr val="FF0000"/>
                </a:solidFill>
              </a:rPr>
              <a:t>* count</a:t>
            </a:r>
            <a:r>
              <a:rPr lang="en-US" altLang="ko-KR" sz="2000" b="1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for(i = 0 ; i&lt;count ; i++)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[i] = i+1;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("%d\n" , </a:t>
            </a:r>
            <a:r>
              <a:rPr lang="en-US" altLang="ko-KR" sz="2000" dirty="0" err="1"/>
              <a:t>pt</a:t>
            </a:r>
            <a:r>
              <a:rPr lang="en-US" altLang="ko-KR" sz="2000" dirty="0"/>
              <a:t>[i]);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free(</a:t>
            </a:r>
            <a:r>
              <a:rPr lang="en-US" altLang="ko-KR" sz="2000" dirty="0" err="1" smtClean="0"/>
              <a:t>pt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26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왼쪽 화살표 14"/>
          <p:cNvSpPr/>
          <p:nvPr/>
        </p:nvSpPr>
        <p:spPr>
          <a:xfrm>
            <a:off x="2843808" y="2718212"/>
            <a:ext cx="3384376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415" y="287650"/>
            <a:ext cx="2215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C</a:t>
            </a:r>
            <a:r>
              <a:rPr lang="ko-KR" altLang="en-US" sz="2500" dirty="0" smtClean="0">
                <a:solidFill>
                  <a:schemeClr val="bg1"/>
                </a:solidFill>
              </a:rPr>
              <a:t>언어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이해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프로그래밍 언어란</a:t>
            </a:r>
            <a:r>
              <a:rPr lang="en-US" altLang="ko-KR" sz="2000" dirty="0">
                <a:solidFill>
                  <a:srgbClr val="002060"/>
                </a:solidFill>
              </a:rPr>
              <a:t>?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컴퓨터가 사용하는 기계어와 사람이 사용하는 언어의 중간에서 좀더 쉽게 명령을 내릴 수 있도록 하</a:t>
            </a:r>
            <a:r>
              <a:rPr lang="ko-KR" altLang="en-US" sz="2000" dirty="0">
                <a:solidFill>
                  <a:srgbClr val="002060"/>
                </a:solidFill>
              </a:rPr>
              <a:t>는</a:t>
            </a:r>
            <a:r>
              <a:rPr lang="ko-KR" altLang="en-US" sz="2000" dirty="0" smtClean="0">
                <a:solidFill>
                  <a:srgbClr val="002060"/>
                </a:solidFill>
              </a:rPr>
              <a:t> 언어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18212"/>
            <a:ext cx="206305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234888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?????</a:t>
            </a:r>
            <a:endParaRPr lang="ko-KR" alt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27898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4744166"/>
            <a:ext cx="206305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53852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31640" y="4374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OK!!!</a:t>
            </a:r>
            <a:endParaRPr lang="ko-KR" altLang="en-US" b="1" dirty="0"/>
          </a:p>
        </p:txBody>
      </p:sp>
      <p:sp>
        <p:nvSpPr>
          <p:cNvPr id="26" name="왼쪽 화살표 25"/>
          <p:cNvSpPr/>
          <p:nvPr/>
        </p:nvSpPr>
        <p:spPr>
          <a:xfrm>
            <a:off x="5530585" y="4797869"/>
            <a:ext cx="864096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>
            <a:off x="2843808" y="4797869"/>
            <a:ext cx="1080120" cy="882401"/>
          </a:xfrm>
          <a:prstGeom prst="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467705" y="2425823"/>
            <a:ext cx="1920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이 일 좀 처리 해줘</a:t>
            </a:r>
            <a:r>
              <a:rPr lang="en-US" altLang="ko-KR" sz="1300" b="1" dirty="0" smtClean="0"/>
              <a:t>~!”</a:t>
            </a:r>
            <a:endParaRPr lang="ko-KR" altLang="en-US" sz="1300" b="1" dirty="0"/>
          </a:p>
        </p:txBody>
      </p:sp>
      <p:pic>
        <p:nvPicPr>
          <p:cNvPr id="1032" name="Picture 8" descr="C:\Users\jamie\AppData\Local\Microsoft\Windows\Temporary Internet Files\Low\Content.IE5\QXNZ1GX9\MC9004348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0425" y="4795805"/>
            <a:ext cx="1346334" cy="11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635896" y="4451778"/>
            <a:ext cx="24222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010110… </a:t>
            </a:r>
            <a:r>
              <a:rPr lang="ko-KR" altLang="en-US" sz="1300" b="1" dirty="0" smtClean="0"/>
              <a:t>← </a:t>
            </a:r>
            <a:r>
              <a:rPr lang="en-US" altLang="ko-KR" sz="1300" b="1" dirty="0" smtClean="0"/>
              <a:t>int main(){“…”}</a:t>
            </a:r>
            <a:endParaRPr lang="ko-KR" altLang="en-US" sz="13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045883" y="5944924"/>
            <a:ext cx="1484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&lt;</a:t>
            </a:r>
            <a:r>
              <a:rPr lang="ko-KR" altLang="en-US" sz="1300" b="1" dirty="0" smtClean="0"/>
              <a:t>처리 프로그램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67705" y="4451778"/>
            <a:ext cx="1920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“</a:t>
            </a:r>
            <a:r>
              <a:rPr lang="ko-KR" altLang="en-US" sz="1300" b="1" dirty="0" smtClean="0"/>
              <a:t>이 일 좀 처리 해줘</a:t>
            </a:r>
            <a:r>
              <a:rPr lang="en-US" altLang="ko-KR" sz="1300" b="1" dirty="0" smtClean="0"/>
              <a:t>~!”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xmlns="" val="32477427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8" grpId="0"/>
      <p:bldP spid="25" grpId="0"/>
      <p:bldP spid="26" grpId="0" animBg="1"/>
      <p:bldP spid="27" grpId="0" animBg="1"/>
      <p:bldP spid="28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8874" y="2348880"/>
            <a:ext cx="801356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b="1" dirty="0">
                <a:solidFill>
                  <a:srgbClr val="002060"/>
                </a:solidFill>
              </a:rPr>
              <a:t>(“  %d    %f    %c    %s   ” ,  30  ,  2.5  ,  ‘A’  ,  “Hello”  );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8874" y="4964107"/>
            <a:ext cx="801356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%d “ , 1 , 2 , 3 </a:t>
            </a:r>
            <a:r>
              <a:rPr lang="en-US" altLang="ko-KR" sz="2000" dirty="0" smtClean="0">
                <a:solidFill>
                  <a:srgbClr val="002060"/>
                </a:solidFill>
              </a:rPr>
              <a:t>);	 ---&gt; </a:t>
            </a:r>
            <a:r>
              <a:rPr lang="en-US" altLang="ko-KR" sz="2000" dirty="0">
                <a:solidFill>
                  <a:srgbClr val="002060"/>
                </a:solidFill>
              </a:rPr>
              <a:t>1 2 3 </a:t>
            </a:r>
            <a:r>
              <a:rPr lang="ko-KR" altLang="en-US" sz="2000" dirty="0">
                <a:solidFill>
                  <a:srgbClr val="002060"/>
                </a:solidFill>
              </a:rPr>
              <a:t>출력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“ , 1 , 2 , 3 </a:t>
            </a:r>
            <a:r>
              <a:rPr lang="en-US" altLang="ko-KR" sz="2000" dirty="0" smtClean="0">
                <a:solidFill>
                  <a:srgbClr val="002060"/>
                </a:solidFill>
              </a:rPr>
              <a:t>);		 </a:t>
            </a:r>
            <a:r>
              <a:rPr lang="en-US" altLang="ko-KR" sz="2000" dirty="0">
                <a:solidFill>
                  <a:srgbClr val="002060"/>
                </a:solidFill>
              </a:rPr>
              <a:t>---&gt; 1 2 </a:t>
            </a:r>
            <a:r>
              <a:rPr lang="ko-KR" altLang="en-US" sz="2000" dirty="0">
                <a:solidFill>
                  <a:srgbClr val="002060"/>
                </a:solidFill>
              </a:rPr>
              <a:t>출력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printf</a:t>
            </a:r>
            <a:r>
              <a:rPr lang="en-US" altLang="ko-KR" sz="2000" dirty="0">
                <a:solidFill>
                  <a:srgbClr val="002060"/>
                </a:solidFill>
              </a:rPr>
              <a:t>(“ %d %d %d” , 1 , 2 </a:t>
            </a:r>
            <a:r>
              <a:rPr lang="en-US" altLang="ko-KR" sz="2000" dirty="0" smtClean="0">
                <a:solidFill>
                  <a:srgbClr val="002060"/>
                </a:solidFill>
              </a:rPr>
              <a:t>);		 ---&gt; </a:t>
            </a:r>
            <a:r>
              <a:rPr lang="en-US" altLang="ko-KR" sz="2000" dirty="0">
                <a:solidFill>
                  <a:srgbClr val="002060"/>
                </a:solidFill>
              </a:rPr>
              <a:t>1 2 </a:t>
            </a:r>
            <a:r>
              <a:rPr lang="ko-KR" altLang="en-US" sz="2000" dirty="0">
                <a:solidFill>
                  <a:srgbClr val="002060"/>
                </a:solidFill>
              </a:rPr>
              <a:t>쓰레기 값 출력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415" y="1124744"/>
            <a:ext cx="8123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서식 제어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 사용법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출력되는 </a:t>
            </a:r>
            <a:r>
              <a:rPr lang="en-US" altLang="ko-KR" sz="2000" dirty="0" smtClean="0">
                <a:solidFill>
                  <a:srgbClr val="002060"/>
                </a:solidFill>
              </a:rPr>
              <a:t>“ “ </a:t>
            </a:r>
            <a:r>
              <a:rPr lang="ko-KR" altLang="en-US" sz="2000" dirty="0" smtClean="0">
                <a:solidFill>
                  <a:srgbClr val="002060"/>
                </a:solidFill>
              </a:rPr>
              <a:t>안에 제어문자를 입력해 주고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쉼표</a:t>
            </a:r>
            <a:r>
              <a:rPr lang="en-US" altLang="ko-KR" sz="2000" dirty="0" smtClean="0">
                <a:solidFill>
                  <a:srgbClr val="002060"/>
                </a:solidFill>
              </a:rPr>
              <a:t>( , )</a:t>
            </a:r>
            <a:r>
              <a:rPr lang="ko-KR" altLang="en-US" sz="2000" dirty="0" smtClean="0">
                <a:solidFill>
                  <a:srgbClr val="002060"/>
                </a:solidFill>
              </a:rPr>
              <a:t>로 구분하여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출력할 값을 순서대로 입력해 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98940" y="2746171"/>
            <a:ext cx="3651142" cy="360040"/>
            <a:chOff x="1496922" y="1762183"/>
            <a:chExt cx="3651142" cy="360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96922" y="1762183"/>
              <a:ext cx="504056" cy="3600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44008" y="1762183"/>
              <a:ext cx="504056" cy="3600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97754" y="2746171"/>
            <a:ext cx="3685974" cy="360040"/>
            <a:chOff x="2195736" y="1762183"/>
            <a:chExt cx="3685974" cy="36004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95736" y="1762183"/>
              <a:ext cx="504056" cy="3600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77654" y="1762183"/>
              <a:ext cx="504056" cy="3600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17834" y="2746171"/>
            <a:ext cx="3678275" cy="360040"/>
            <a:chOff x="2915816" y="1762183"/>
            <a:chExt cx="3678275" cy="36004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915816" y="1762183"/>
              <a:ext cx="504056" cy="360040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090035" y="1762183"/>
              <a:ext cx="504056" cy="360040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37914" y="2746171"/>
            <a:ext cx="4248471" cy="360040"/>
            <a:chOff x="3635896" y="1762183"/>
            <a:chExt cx="4248471" cy="3600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635896" y="1762183"/>
              <a:ext cx="504056" cy="360040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55578" y="1762183"/>
              <a:ext cx="1028789" cy="360040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9415" y="3933056"/>
            <a:ext cx="812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서식 제어문자와 출력 값의 개수를 똑같이 맞춰 줘야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제어문자가 출력 값보다 많으면 쓰레기 값이 출력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제어문자가 출력 값보다 적으면 마지막 출력 값이 출력되지 않음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5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동적할</a:t>
            </a:r>
            <a:r>
              <a:rPr lang="ko-KR" altLang="en-US" sz="2500" dirty="0" err="1">
                <a:solidFill>
                  <a:schemeClr val="bg1"/>
                </a:solidFill>
              </a:rPr>
              <a:t>당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334" y="1524855"/>
            <a:ext cx="8015106" cy="471245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altLang="ko-KR" dirty="0" smtClean="0"/>
              <a:t> -. </a:t>
            </a:r>
            <a:r>
              <a:rPr lang="ko-KR" altLang="en-US" dirty="0" smtClean="0"/>
              <a:t>학생관리 프로그램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할당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수학성적 입력 받는 구조체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학생 정보를 입력 받고 출력</a:t>
            </a:r>
            <a:endParaRPr lang="en-US" altLang="ko-KR" dirty="0" smtClean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각 기능을 함수로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===============</a:t>
            </a:r>
          </a:p>
          <a:p>
            <a:r>
              <a:rPr lang="en-US" altLang="ko-KR" dirty="0" smtClean="0"/>
              <a:t>## </a:t>
            </a:r>
            <a:r>
              <a:rPr lang="ko-KR" altLang="en-US" dirty="0" smtClean="0"/>
              <a:t>학생관리 프로그램 </a:t>
            </a:r>
            <a:r>
              <a:rPr lang="en-US" altLang="ko-KR" dirty="0" smtClean="0"/>
              <a:t>##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학생등록하기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학생정보보기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r>
              <a:rPr lang="en-US" altLang="ko-KR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3949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519039"/>
            <a:ext cx="7776864" cy="507831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printf("10</a:t>
            </a:r>
            <a:r>
              <a:rPr lang="ko-KR" altLang="en-US" dirty="0"/>
              <a:t>진수출력</a:t>
            </a:r>
            <a:r>
              <a:rPr lang="pt-BR" altLang="ko-KR" dirty="0"/>
              <a:t> : %d %d %d\n",180 , 0264 , 0xb4);</a:t>
            </a:r>
          </a:p>
          <a:p>
            <a:r>
              <a:rPr lang="en-US" altLang="ko-KR" dirty="0"/>
              <a:t>	printf("8</a:t>
            </a:r>
            <a:r>
              <a:rPr lang="ko-KR" altLang="en-US" dirty="0"/>
              <a:t>진수출력</a:t>
            </a:r>
            <a:r>
              <a:rPr lang="pt-BR" altLang="ko-KR" dirty="0"/>
              <a:t>  : %o %o %o\n",180 , 0264 , 0xb4);</a:t>
            </a:r>
          </a:p>
          <a:p>
            <a:r>
              <a:rPr lang="en-US" altLang="ko-KR" dirty="0"/>
              <a:t>	printf("16</a:t>
            </a:r>
            <a:r>
              <a:rPr lang="ko-KR" altLang="en-US" dirty="0"/>
              <a:t>진수출력</a:t>
            </a:r>
            <a:r>
              <a:rPr lang="pt-BR" altLang="ko-KR" dirty="0"/>
              <a:t> : %x %x %x\n",180 , 0264 , 0xb4);</a:t>
            </a:r>
          </a:p>
          <a:p>
            <a:r>
              <a:rPr lang="en-US" altLang="ko-KR" dirty="0"/>
              <a:t>	printf("16</a:t>
            </a:r>
            <a:r>
              <a:rPr lang="ko-KR" altLang="en-US" dirty="0"/>
              <a:t>진수출력</a:t>
            </a:r>
            <a:r>
              <a:rPr lang="pt-BR" altLang="ko-KR" dirty="0"/>
              <a:t> : %X %X %X\n",180 , 0264 , 0xb4);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단일문자출력</a:t>
            </a:r>
            <a:r>
              <a:rPr lang="en-US" altLang="ko-KR" dirty="0"/>
              <a:t>: %c \</a:t>
            </a:r>
            <a:r>
              <a:rPr lang="en-US" altLang="ko-KR" dirty="0" err="1"/>
              <a:t>n",'A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	//printf("</a:t>
            </a:r>
            <a:r>
              <a:rPr lang="ko-KR" altLang="en-US" dirty="0"/>
              <a:t>단일문자출력</a:t>
            </a:r>
            <a:r>
              <a:rPr lang="en-US" altLang="ko-KR" dirty="0"/>
              <a:t>: %s \</a:t>
            </a:r>
            <a:r>
              <a:rPr lang="en-US" altLang="ko-KR" dirty="0" err="1"/>
              <a:t>n",'A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문자열출력</a:t>
            </a:r>
            <a:r>
              <a:rPr lang="en-US" altLang="ko-KR" dirty="0"/>
              <a:t>  : %s \</a:t>
            </a:r>
            <a:r>
              <a:rPr lang="en-US" altLang="ko-KR" dirty="0" err="1"/>
              <a:t>n","Apple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문자열출력</a:t>
            </a:r>
            <a:r>
              <a:rPr lang="en-US" altLang="ko-KR" dirty="0"/>
              <a:t>  : %c \</a:t>
            </a:r>
            <a:r>
              <a:rPr lang="en-US" altLang="ko-KR" dirty="0" err="1"/>
              <a:t>n","Apple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원주율은</a:t>
            </a:r>
            <a:r>
              <a:rPr lang="en-US" altLang="ko-KR" dirty="0"/>
              <a:t>?  %f \n",3.141592);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원주율은</a:t>
            </a:r>
            <a:r>
              <a:rPr lang="en-US" altLang="ko-KR" dirty="0"/>
              <a:t>?  %d \n",3.141592);</a:t>
            </a:r>
          </a:p>
          <a:p>
            <a:r>
              <a:rPr lang="en-US" altLang="ko-KR" dirty="0"/>
              <a:t>	printf("</a:t>
            </a:r>
            <a:r>
              <a:rPr lang="ko-KR" altLang="en-US" dirty="0"/>
              <a:t>문자</a:t>
            </a:r>
            <a:r>
              <a:rPr lang="en-US" altLang="ko-KR" dirty="0"/>
              <a:t>%c</a:t>
            </a:r>
            <a:r>
              <a:rPr lang="ko-KR" altLang="en-US" dirty="0"/>
              <a:t>의</a:t>
            </a:r>
            <a:r>
              <a:rPr lang="en-US" altLang="ko-KR" dirty="0"/>
              <a:t>ASCII </a:t>
            </a:r>
            <a:r>
              <a:rPr lang="ko-KR" altLang="en-US" dirty="0" err="1"/>
              <a:t>코드값은</a:t>
            </a:r>
            <a:r>
              <a:rPr lang="en-US" altLang="ko-KR" dirty="0"/>
              <a:t>%d </a:t>
            </a:r>
            <a:r>
              <a:rPr lang="ko-KR" altLang="en-US" dirty="0"/>
              <a:t>이다</a:t>
            </a:r>
            <a:r>
              <a:rPr lang="en-US" altLang="ko-KR" dirty="0"/>
              <a:t>.\n", 'a', 'a');  </a:t>
            </a:r>
          </a:p>
          <a:p>
            <a:r>
              <a:rPr lang="en-US" altLang="ko-KR" dirty="0"/>
              <a:t>	printf("ASCII </a:t>
            </a:r>
            <a:r>
              <a:rPr lang="ko-KR" altLang="en-US" dirty="0" err="1"/>
              <a:t>코드값이</a:t>
            </a:r>
            <a:r>
              <a:rPr lang="en-US" altLang="ko-KR" dirty="0"/>
              <a:t>%d</a:t>
            </a:r>
            <a:r>
              <a:rPr lang="ko-KR" altLang="en-US" dirty="0" err="1"/>
              <a:t>인문자는</a:t>
            </a:r>
            <a:r>
              <a:rPr lang="en-US" altLang="ko-KR" dirty="0"/>
              <a:t>%c </a:t>
            </a:r>
            <a:r>
              <a:rPr lang="ko-KR" altLang="en-US" dirty="0"/>
              <a:t>이다</a:t>
            </a:r>
            <a:r>
              <a:rPr lang="en-US" altLang="ko-KR" dirty="0"/>
              <a:t>.\n", 98, 98);</a:t>
            </a:r>
          </a:p>
          <a:p>
            <a:endParaRPr lang="ko-KR" altLang="en-US" dirty="0"/>
          </a:p>
          <a:p>
            <a:r>
              <a:rPr lang="en-US" altLang="ko-KR" dirty="0"/>
              <a:t>      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2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표준 출력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519038"/>
            <a:ext cx="7776864" cy="4934297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-.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제어문자를 이용하여 다음과 같이 출력하도록 작성</a:t>
            </a: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==========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출력 결과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==========</a:t>
            </a: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나이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20</a:t>
            </a:r>
          </a:p>
          <a:p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Tel</a:t>
            </a:r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010-1234-1234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178.5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몸무게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75</a:t>
            </a:r>
          </a:p>
          <a:p>
            <a:r>
              <a:rPr lang="ko-KR" altLang="en-US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혈액형 </a:t>
            </a:r>
            <a:r>
              <a:rPr lang="en-US" altLang="ko-KR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	: O</a:t>
            </a:r>
          </a:p>
        </p:txBody>
      </p:sp>
    </p:spTree>
    <p:extLst>
      <p:ext uri="{BB962C8B-B14F-4D97-AF65-F5344CB8AC3E}">
        <p14:creationId xmlns:p14="http://schemas.microsoft.com/office/powerpoint/2010/main" xmlns="" val="14462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자료형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데이터의 형태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정수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실수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문자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를 구분하며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데이터의 범위나 부호의 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사용여부 </a:t>
            </a:r>
            <a:r>
              <a:rPr lang="ko-KR" altLang="en-US" sz="2000" dirty="0">
                <a:solidFill>
                  <a:srgbClr val="002060"/>
                </a:solidFill>
              </a:rPr>
              <a:t>등을 결정짓는 것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9974230"/>
              </p:ext>
            </p:extLst>
          </p:nvPr>
        </p:nvGraphicFramePr>
        <p:xfrm>
          <a:off x="539552" y="2204865"/>
          <a:ext cx="8208912" cy="43891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58995"/>
                <a:gridCol w="1824569"/>
                <a:gridCol w="1170212"/>
                <a:gridCol w="3755136"/>
              </a:tblGrid>
              <a:tr h="360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 ~ 32,767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short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65,535</a:t>
                      </a: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60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+38 </a:t>
                      </a:r>
                      <a:endParaRPr kumimoji="1" lang="ko-KR" alt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-307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+308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-128 ~ 127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char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255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갖지 않는 특수한 데이터 형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20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변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  <a:r>
              <a:rPr lang="ko-KR" altLang="en-US" sz="2500" dirty="0" smtClean="0">
                <a:solidFill>
                  <a:schemeClr val="bg1"/>
                </a:solidFill>
              </a:rPr>
              <a:t>와 </a:t>
            </a:r>
            <a:r>
              <a:rPr lang="ko-KR" altLang="en-US" sz="2500" dirty="0">
                <a:solidFill>
                  <a:schemeClr val="bg1"/>
                </a:solidFill>
              </a:rPr>
              <a:t>상</a:t>
            </a:r>
            <a:r>
              <a:rPr lang="ko-KR" altLang="en-US" sz="2500" dirty="0" smtClean="0">
                <a:solidFill>
                  <a:schemeClr val="bg1"/>
                </a:solidFill>
              </a:rPr>
              <a:t>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한가지 값으로 고정되지 않고 여러 </a:t>
            </a:r>
            <a:r>
              <a:rPr lang="ko-KR" altLang="en-US" sz="2000" dirty="0">
                <a:solidFill>
                  <a:srgbClr val="002060"/>
                </a:solidFill>
              </a:rPr>
              <a:t>가지 값으로 변할 수 </a:t>
            </a:r>
            <a:r>
              <a:rPr lang="ko-KR" altLang="en-US" sz="2000" dirty="0" smtClean="0">
                <a:solidFill>
                  <a:srgbClr val="002060"/>
                </a:solidFill>
              </a:rPr>
              <a:t>있는 공간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-&gt; </a:t>
            </a:r>
            <a:r>
              <a:rPr lang="ko-KR" altLang="en-US" dirty="0" smtClean="0">
                <a:solidFill>
                  <a:srgbClr val="002060"/>
                </a:solidFill>
              </a:rPr>
              <a:t>데이터를 사용하기 위해 메모리에 공간을 할당 받는데 할당 받은 공간에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    </a:t>
            </a:r>
            <a:r>
              <a:rPr lang="ko-KR" altLang="en-US" dirty="0" smtClean="0">
                <a:solidFill>
                  <a:srgbClr val="002060"/>
                </a:solidFill>
              </a:rPr>
              <a:t> 이름을 정해 두고 원할 때 꺼내 쓰거나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변경 할 수 있음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6967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415" y="4725144"/>
            <a:ext cx="8339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물컵에 생수를 담을 수도 있고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보리차를 담을 수도 있고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담아두고 먹고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</a:t>
            </a:r>
            <a:r>
              <a:rPr lang="ko-KR" altLang="en-US" dirty="0" smtClean="0">
                <a:solidFill>
                  <a:srgbClr val="002060"/>
                </a:solidFill>
              </a:rPr>
              <a:t>싶을 때 먹을 수도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&gt;&gt; </a:t>
            </a:r>
            <a:r>
              <a:rPr lang="ko-KR" altLang="en-US" dirty="0" smtClean="0">
                <a:solidFill>
                  <a:srgbClr val="002060"/>
                </a:solidFill>
              </a:rPr>
              <a:t>메모리에 같은 데이터 형태의 값이라면 변경이 가능하고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담아두고 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    </a:t>
            </a:r>
            <a:r>
              <a:rPr lang="ko-KR" altLang="en-US" dirty="0" smtClean="0">
                <a:solidFill>
                  <a:srgbClr val="002060"/>
                </a:solidFill>
              </a:rPr>
              <a:t>원할 때 사용할 수 도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-&gt; </a:t>
            </a:r>
            <a:r>
              <a:rPr lang="ko-KR" altLang="en-US" dirty="0">
                <a:solidFill>
                  <a:srgbClr val="002060"/>
                </a:solidFill>
              </a:rPr>
              <a:t>물컵에는 물을 담고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소주 컵에는 소주를 담고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와인 컵에는 와인을 담음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     &gt;&gt;</a:t>
            </a:r>
            <a:r>
              <a:rPr lang="ko-KR" altLang="en-US" dirty="0">
                <a:solidFill>
                  <a:srgbClr val="002060"/>
                </a:solidFill>
              </a:rPr>
              <a:t>메모리를 할당 받을 때 지정한 </a:t>
            </a:r>
            <a:r>
              <a:rPr lang="ko-KR" altLang="en-US" dirty="0" err="1">
                <a:solidFill>
                  <a:srgbClr val="002060"/>
                </a:solidFill>
              </a:rPr>
              <a:t>자료형에</a:t>
            </a:r>
            <a:r>
              <a:rPr lang="ko-KR" altLang="en-US" dirty="0">
                <a:solidFill>
                  <a:srgbClr val="002060"/>
                </a:solidFill>
              </a:rPr>
              <a:t> 대한 데이터만 </a:t>
            </a:r>
            <a:r>
              <a:rPr lang="ko-KR" altLang="en-US" dirty="0" smtClean="0">
                <a:solidFill>
                  <a:srgbClr val="002060"/>
                </a:solidFill>
              </a:rPr>
              <a:t>사용가능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변</a:t>
            </a:r>
            <a:r>
              <a:rPr lang="ko-KR" altLang="en-US" sz="2500" dirty="0">
                <a:solidFill>
                  <a:schemeClr val="bg1"/>
                </a:solidFill>
              </a:rPr>
              <a:t>수</a:t>
            </a:r>
            <a:r>
              <a:rPr lang="ko-KR" altLang="en-US" sz="2500" dirty="0" smtClean="0">
                <a:solidFill>
                  <a:schemeClr val="bg1"/>
                </a:solidFill>
              </a:rPr>
              <a:t>와 </a:t>
            </a:r>
            <a:r>
              <a:rPr lang="ko-KR" altLang="en-US" sz="2500" dirty="0">
                <a:solidFill>
                  <a:schemeClr val="bg1"/>
                </a:solidFill>
              </a:rPr>
              <a:t>상</a:t>
            </a:r>
            <a:r>
              <a:rPr lang="ko-KR" altLang="en-US" sz="2500" dirty="0" smtClean="0">
                <a:solidFill>
                  <a:schemeClr val="bg1"/>
                </a:solidFill>
              </a:rPr>
              <a:t>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메모리에 변수공간을 할당해 달라고 요청하는 작업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4869160"/>
            <a:ext cx="8339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-. </a:t>
            </a:r>
            <a:r>
              <a:rPr lang="ko-KR" altLang="en-US" dirty="0" err="1" smtClean="0">
                <a:solidFill>
                  <a:srgbClr val="002060"/>
                </a:solidFill>
              </a:rPr>
              <a:t>자료형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할당할 메모리 공간의 크기와 사용할 데이터 형식을 결정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변수명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할당된 메모리를 부를 때 사용할 이름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반드시 의미 있는 이름 사용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메모리의 주소로 불러서 사용하기 힘들기 때문에 이름을 붙여서 사용함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초기값 </a:t>
            </a:r>
            <a:r>
              <a:rPr lang="en-US" altLang="ko-KR" dirty="0" smtClean="0">
                <a:solidFill>
                  <a:srgbClr val="002060"/>
                </a:solidFill>
              </a:rPr>
              <a:t>: </a:t>
            </a:r>
            <a:r>
              <a:rPr lang="ko-KR" altLang="en-US" dirty="0" smtClean="0">
                <a:solidFill>
                  <a:srgbClr val="002060"/>
                </a:solidFill>
              </a:rPr>
              <a:t>변수 공간을 할당 받으면서 원하는 데이터를 입력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</a:t>
            </a:r>
            <a:r>
              <a:rPr lang="ko-KR" altLang="en-US" dirty="0" smtClean="0">
                <a:solidFill>
                  <a:srgbClr val="002060"/>
                </a:solidFill>
              </a:rPr>
              <a:t>할당 받은 메모리 공간에 어떤 값이 들어가 있을 지 모르기 때문에 </a:t>
            </a:r>
            <a:r>
              <a:rPr lang="ko-KR" altLang="en-US" dirty="0" err="1" smtClean="0">
                <a:solidFill>
                  <a:srgbClr val="002060"/>
                </a:solidFill>
              </a:rPr>
              <a:t>사용하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    </a:t>
            </a:r>
            <a:r>
              <a:rPr lang="ko-KR" altLang="en-US" dirty="0" smtClean="0">
                <a:solidFill>
                  <a:srgbClr val="002060"/>
                </a:solidFill>
              </a:rPr>
              <a:t>기 전에 </a:t>
            </a:r>
            <a:r>
              <a:rPr lang="en-US" altLang="ko-KR" dirty="0" smtClean="0">
                <a:solidFill>
                  <a:srgbClr val="002060"/>
                </a:solidFill>
              </a:rPr>
              <a:t>0</a:t>
            </a:r>
            <a:r>
              <a:rPr lang="ko-KR" altLang="en-US" dirty="0" smtClean="0">
                <a:solidFill>
                  <a:srgbClr val="002060"/>
                </a:solidFill>
              </a:rPr>
              <a:t>으로 초기화 한 뒤 사용하는 것이 좋음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2552109"/>
            <a:ext cx="4053126" cy="116492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 int   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      =  0 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13929" y="2696125"/>
            <a:ext cx="877163" cy="797108"/>
            <a:chOff x="813929" y="2696125"/>
            <a:chExt cx="877163" cy="79710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28282" y="3133193"/>
              <a:ext cx="504056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3929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002060"/>
                  </a:solidFill>
                </a:rPr>
                <a:t>자료</a:t>
              </a:r>
              <a:r>
                <a:rPr lang="ko-KR" altLang="en-US" dirty="0" err="1">
                  <a:solidFill>
                    <a:srgbClr val="002060"/>
                  </a:solidFill>
                </a:rPr>
                <a:t>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916711" y="2696125"/>
            <a:ext cx="877163" cy="791958"/>
            <a:chOff x="1916711" y="2696125"/>
            <a:chExt cx="877163" cy="79195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29866" y="3128043"/>
              <a:ext cx="648072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16711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변수명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224526" y="2696125"/>
            <a:ext cx="936104" cy="791958"/>
            <a:chOff x="3224526" y="2696125"/>
            <a:chExt cx="936104" cy="79195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224526" y="3128043"/>
              <a:ext cx="936104" cy="360040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3996" y="26961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2060"/>
                  </a:solidFill>
                </a:rPr>
                <a:t>초기값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6097" y="1916832"/>
            <a:ext cx="2736304" cy="2943181"/>
            <a:chOff x="6185871" y="3294131"/>
            <a:chExt cx="1986529" cy="2943181"/>
          </a:xfrm>
        </p:grpSpPr>
        <p:sp>
          <p:nvSpPr>
            <p:cNvPr id="24" name="직사각형 23"/>
            <p:cNvSpPr/>
            <p:nvPr/>
          </p:nvSpPr>
          <p:spPr>
            <a:xfrm>
              <a:off x="6185871" y="3294131"/>
              <a:ext cx="1986529" cy="258314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93859" y="586798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&lt;Memory&gt;</a:t>
              </a:r>
              <a:endParaRPr lang="ko-KR" altLang="en-US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24128" y="2827440"/>
            <a:ext cx="2123537" cy="50862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355294" y="2252860"/>
            <a:ext cx="4539215" cy="575400"/>
            <a:chOff x="2355294" y="2252860"/>
            <a:chExt cx="4539215" cy="575400"/>
          </a:xfrm>
        </p:grpSpPr>
        <p:grpSp>
          <p:nvGrpSpPr>
            <p:cNvPr id="57" name="그룹 56"/>
            <p:cNvGrpSpPr/>
            <p:nvPr/>
          </p:nvGrpSpPr>
          <p:grpSpPr>
            <a:xfrm>
              <a:off x="5730925" y="2252860"/>
              <a:ext cx="1163584" cy="575400"/>
              <a:chOff x="5730925" y="2252860"/>
              <a:chExt cx="1163584" cy="575400"/>
            </a:xfrm>
          </p:grpSpPr>
          <p:sp>
            <p:nvSpPr>
              <p:cNvPr id="32" name="자유형 31"/>
              <p:cNvSpPr/>
              <p:nvPr/>
            </p:nvSpPr>
            <p:spPr>
              <a:xfrm rot="20452040">
                <a:off x="5881464" y="2252860"/>
                <a:ext cx="1013045" cy="299699"/>
              </a:xfrm>
              <a:custGeom>
                <a:avLst/>
                <a:gdLst>
                  <a:gd name="connsiteX0" fmla="*/ 223283 w 1244009"/>
                  <a:gd name="connsiteY0" fmla="*/ 0 h 457200"/>
                  <a:gd name="connsiteX1" fmla="*/ 1244009 w 1244009"/>
                  <a:gd name="connsiteY1" fmla="*/ 0 h 457200"/>
                  <a:gd name="connsiteX2" fmla="*/ 1010093 w 1244009"/>
                  <a:gd name="connsiteY2" fmla="*/ 233916 h 457200"/>
                  <a:gd name="connsiteX3" fmla="*/ 1233377 w 1244009"/>
                  <a:gd name="connsiteY3" fmla="*/ 457200 h 457200"/>
                  <a:gd name="connsiteX4" fmla="*/ 233916 w 1244009"/>
                  <a:gd name="connsiteY4" fmla="*/ 457200 h 457200"/>
                  <a:gd name="connsiteX5" fmla="*/ 0 w 1244009"/>
                  <a:gd name="connsiteY5" fmla="*/ 223284 h 457200"/>
                  <a:gd name="connsiteX6" fmla="*/ 223283 w 1244009"/>
                  <a:gd name="connsiteY6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4009" h="457200">
                    <a:moveTo>
                      <a:pt x="223283" y="0"/>
                    </a:moveTo>
                    <a:lnTo>
                      <a:pt x="1244009" y="0"/>
                    </a:lnTo>
                    <a:lnTo>
                      <a:pt x="1010093" y="233916"/>
                    </a:lnTo>
                    <a:lnTo>
                      <a:pt x="1233377" y="457200"/>
                    </a:lnTo>
                    <a:lnTo>
                      <a:pt x="233916" y="457200"/>
                    </a:lnTo>
                    <a:lnTo>
                      <a:pt x="0" y="223284"/>
                    </a:lnTo>
                    <a:lnTo>
                      <a:pt x="223283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002060"/>
                    </a:solidFill>
                  </a:rPr>
                  <a:t>num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5730925" y="2562447"/>
                <a:ext cx="191410" cy="265813"/>
              </a:xfrm>
              <a:custGeom>
                <a:avLst/>
                <a:gdLst>
                  <a:gd name="connsiteX0" fmla="*/ 191410 w 191410"/>
                  <a:gd name="connsiteY0" fmla="*/ 0 h 265813"/>
                  <a:gd name="connsiteX1" fmla="*/ 24 w 191410"/>
                  <a:gd name="connsiteY1" fmla="*/ 265813 h 26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410" h="265813">
                    <a:moveTo>
                      <a:pt x="191410" y="0"/>
                    </a:moveTo>
                    <a:cubicBezTo>
                      <a:pt x="94831" y="38985"/>
                      <a:pt x="-1748" y="77971"/>
                      <a:pt x="24" y="26581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꺾인 연결선 37"/>
            <p:cNvCxnSpPr>
              <a:stCxn id="21" idx="0"/>
              <a:endCxn id="32" idx="5"/>
            </p:cNvCxnSpPr>
            <p:nvPr/>
          </p:nvCxnSpPr>
          <p:spPr>
            <a:xfrm rot="5400000" flipH="1" flipV="1">
              <a:off x="4066452" y="854276"/>
              <a:ext cx="130691" cy="3553008"/>
            </a:xfrm>
            <a:prstGeom prst="bentConnector4">
              <a:avLst>
                <a:gd name="adj1" fmla="val 298995"/>
                <a:gd name="adj2" fmla="val 7950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1280309" y="3396806"/>
            <a:ext cx="6567355" cy="643391"/>
            <a:chOff x="1280309" y="3396806"/>
            <a:chExt cx="6567355" cy="643391"/>
          </a:xfrm>
        </p:grpSpPr>
        <p:grpSp>
          <p:nvGrpSpPr>
            <p:cNvPr id="60" name="그룹 59"/>
            <p:cNvGrpSpPr/>
            <p:nvPr/>
          </p:nvGrpSpPr>
          <p:grpSpPr>
            <a:xfrm>
              <a:off x="5730924" y="3396806"/>
              <a:ext cx="2116740" cy="643391"/>
              <a:chOff x="5730924" y="3396806"/>
              <a:chExt cx="2116740" cy="643391"/>
            </a:xfrm>
          </p:grpSpPr>
          <p:sp>
            <p:nvSpPr>
              <p:cNvPr id="34" name="오른쪽 중괄호 33"/>
              <p:cNvSpPr/>
              <p:nvPr/>
            </p:nvSpPr>
            <p:spPr>
              <a:xfrm rot="5400000">
                <a:off x="6629180" y="2498550"/>
                <a:ext cx="320228" cy="211674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907349" y="3717032"/>
                <a:ext cx="176099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smtClean="0"/>
                  <a:t>4Byte </a:t>
                </a:r>
                <a:r>
                  <a:rPr lang="ko-KR" altLang="en-US" sz="1500" dirty="0" smtClean="0"/>
                  <a:t>정수형 공간</a:t>
                </a:r>
                <a:endParaRPr lang="ko-KR" altLang="en-US" sz="1500" dirty="0"/>
              </a:p>
            </p:txBody>
          </p:sp>
        </p:grpSp>
        <p:cxnSp>
          <p:nvCxnSpPr>
            <p:cNvPr id="48" name="꺾인 연결선 47"/>
            <p:cNvCxnSpPr>
              <a:stCxn id="13" idx="2"/>
              <a:endCxn id="35" idx="2"/>
            </p:cNvCxnSpPr>
            <p:nvPr/>
          </p:nvCxnSpPr>
          <p:spPr>
            <a:xfrm rot="16200000" flipH="1">
              <a:off x="3760596" y="1012946"/>
              <a:ext cx="546964" cy="5507537"/>
            </a:xfrm>
            <a:prstGeom prst="bentConnector3">
              <a:avLst>
                <a:gd name="adj1" fmla="val 14179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160630" y="2897088"/>
            <a:ext cx="2799271" cy="410975"/>
            <a:chOff x="4160630" y="2897088"/>
            <a:chExt cx="2799271" cy="410975"/>
          </a:xfrm>
        </p:grpSpPr>
        <p:sp>
          <p:nvSpPr>
            <p:cNvPr id="36" name="TextBox 35"/>
            <p:cNvSpPr txBox="1"/>
            <p:nvPr/>
          </p:nvSpPr>
          <p:spPr>
            <a:xfrm>
              <a:off x="6648597" y="2897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2060"/>
                  </a:solidFill>
                </a:rPr>
                <a:t>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1" name="꺾인 연결선 50"/>
            <p:cNvCxnSpPr>
              <a:stCxn id="14" idx="3"/>
              <a:endCxn id="36" idx="1"/>
            </p:cNvCxnSpPr>
            <p:nvPr/>
          </p:nvCxnSpPr>
          <p:spPr>
            <a:xfrm flipV="1">
              <a:off x="4160630" y="3081754"/>
              <a:ext cx="2487967" cy="226309"/>
            </a:xfrm>
            <a:prstGeom prst="bentConnector3">
              <a:avLst>
                <a:gd name="adj1" fmla="val 4188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724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411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명명규칙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이름 작성 규칙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</a:t>
            </a:r>
            <a:r>
              <a:rPr lang="ko-KR" altLang="en-US" sz="2000" dirty="0">
                <a:solidFill>
                  <a:srgbClr val="002060"/>
                </a:solidFill>
              </a:rPr>
              <a:t>이름은 알파벳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숫자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</a:rPr>
              <a:t>언더바</a:t>
            </a:r>
            <a:r>
              <a:rPr lang="en-US" altLang="ko-KR" sz="2000" dirty="0">
                <a:solidFill>
                  <a:srgbClr val="002060"/>
                </a:solidFill>
              </a:rPr>
              <a:t>(_)</a:t>
            </a:r>
            <a:r>
              <a:rPr lang="ko-KR" altLang="en-US" sz="2000" dirty="0">
                <a:solidFill>
                  <a:srgbClr val="002060"/>
                </a:solidFill>
              </a:rPr>
              <a:t>로 구성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C</a:t>
            </a:r>
            <a:r>
              <a:rPr lang="ko-KR" altLang="en-US" sz="2000" dirty="0">
                <a:solidFill>
                  <a:srgbClr val="002060"/>
                </a:solidFill>
              </a:rPr>
              <a:t>언어는 대소문자를 </a:t>
            </a:r>
            <a:r>
              <a:rPr lang="ko-KR" altLang="en-US" sz="2000" dirty="0" smtClean="0">
                <a:solidFill>
                  <a:srgbClr val="002060"/>
                </a:solidFill>
              </a:rPr>
              <a:t>구분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</a:t>
            </a:r>
            <a:r>
              <a:rPr lang="ko-KR" altLang="en-US" sz="2000" dirty="0">
                <a:solidFill>
                  <a:srgbClr val="002060"/>
                </a:solidFill>
              </a:rPr>
              <a:t>이름은 숫자로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시작할 수 없음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키워드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</a:rPr>
              <a:t>예약어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r>
              <a:rPr lang="ko-KR" altLang="en-US" sz="2000" dirty="0" smtClean="0">
                <a:solidFill>
                  <a:srgbClr val="002060"/>
                </a:solidFill>
              </a:rPr>
              <a:t>는 변수이름으로 사용 </a:t>
            </a:r>
            <a:r>
              <a:rPr lang="ko-KR" altLang="en-US" sz="2000" dirty="0">
                <a:solidFill>
                  <a:srgbClr val="002060"/>
                </a:solidFill>
              </a:rPr>
              <a:t>불가능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공백이나 </a:t>
            </a:r>
            <a:r>
              <a:rPr lang="ko-KR" altLang="en-US" sz="2000" dirty="0">
                <a:solidFill>
                  <a:srgbClr val="002060"/>
                </a:solidFill>
              </a:rPr>
              <a:t>특수 </a:t>
            </a:r>
            <a:r>
              <a:rPr lang="ko-KR" altLang="en-US" sz="2000" dirty="0" smtClean="0">
                <a:solidFill>
                  <a:srgbClr val="002060"/>
                </a:solidFill>
              </a:rPr>
              <a:t>기호는 </a:t>
            </a:r>
            <a:r>
              <a:rPr lang="ko-KR" altLang="en-US" sz="2000" dirty="0">
                <a:solidFill>
                  <a:srgbClr val="002060"/>
                </a:solidFill>
              </a:rPr>
              <a:t>포함될 수 없음</a:t>
            </a:r>
          </a:p>
          <a:p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예약어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프로그래밍 언어 중에서 의미가 고정되어 있고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사용자가 작성하는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 상태에 </a:t>
            </a:r>
            <a:r>
              <a:rPr lang="ko-KR" altLang="en-US" sz="2000" dirty="0">
                <a:solidFill>
                  <a:srgbClr val="002060"/>
                </a:solidFill>
              </a:rPr>
              <a:t>따라서 의미를 변경할 수 없는 단어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 descr="C:\Users\named\Desktop\변수 예약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09" y="4171732"/>
            <a:ext cx="7637207" cy="2349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5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변수 사용법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선언 후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 선언과 동시에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여러 개의 변수를 한번에 선언 후 데이터 입력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874" y="1844824"/>
            <a:ext cx="8013566" cy="73981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ko-KR" altLang="en-US" dirty="0" smtClean="0">
                <a:solidFill>
                  <a:srgbClr val="002060"/>
                </a:solidFill>
              </a:rPr>
              <a:t>이라는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 선언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 = 10;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이라는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874" y="3016687"/>
            <a:ext cx="8013566" cy="73981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dirty="0" smtClean="0">
                <a:solidFill>
                  <a:srgbClr val="002060"/>
                </a:solidFill>
              </a:rPr>
              <a:t> = 10;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en-US" altLang="ko-KR" dirty="0" err="1" smtClean="0">
                <a:solidFill>
                  <a:srgbClr val="002060"/>
                </a:solidFill>
              </a:rPr>
              <a:t>num</a:t>
            </a:r>
            <a:r>
              <a:rPr lang="ko-KR" altLang="en-US" dirty="0" smtClean="0">
                <a:solidFill>
                  <a:srgbClr val="002060"/>
                </a:solidFill>
              </a:rPr>
              <a:t>이라는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변수를 선언하면서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// </a:t>
            </a:r>
            <a:r>
              <a:rPr lang="ko-KR" altLang="en-US" dirty="0" smtClean="0">
                <a:solidFill>
                  <a:srgbClr val="002060"/>
                </a:solidFill>
              </a:rPr>
              <a:t>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8874" y="4293096"/>
            <a:ext cx="8013566" cy="122413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int num1, num2</a:t>
            </a:r>
            <a:r>
              <a:rPr lang="en-US" altLang="ko-KR" dirty="0" smtClean="0">
                <a:solidFill>
                  <a:srgbClr val="002060"/>
                </a:solidFill>
              </a:rPr>
              <a:t>;// num1, num2 </a:t>
            </a:r>
            <a:r>
              <a:rPr lang="ko-KR" altLang="en-US" dirty="0" smtClean="0">
                <a:solidFill>
                  <a:srgbClr val="002060"/>
                </a:solidFill>
              </a:rPr>
              <a:t>라는 이름을 가진 </a:t>
            </a:r>
            <a:r>
              <a:rPr lang="en-US" altLang="ko-KR" dirty="0" smtClean="0">
                <a:solidFill>
                  <a:srgbClr val="002060"/>
                </a:solidFill>
              </a:rPr>
              <a:t>int</a:t>
            </a:r>
            <a:r>
              <a:rPr lang="ko-KR" altLang="en-US" dirty="0" smtClean="0">
                <a:solidFill>
                  <a:srgbClr val="002060"/>
                </a:solidFill>
              </a:rPr>
              <a:t>형 변수 </a:t>
            </a:r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개 선언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num1 = 10;	</a:t>
            </a:r>
            <a:r>
              <a:rPr lang="en-US" altLang="ko-KR" dirty="0" smtClean="0">
                <a:solidFill>
                  <a:srgbClr val="002060"/>
                </a:solidFill>
              </a:rPr>
              <a:t>// num1 </a:t>
            </a:r>
            <a:r>
              <a:rPr lang="ko-KR" altLang="en-US" dirty="0" smtClean="0">
                <a:solidFill>
                  <a:srgbClr val="002060"/>
                </a:solidFill>
              </a:rPr>
              <a:t>이라는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10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num2 = 20;	</a:t>
            </a:r>
            <a:r>
              <a:rPr lang="en-US" altLang="ko-KR" dirty="0" smtClean="0">
                <a:solidFill>
                  <a:srgbClr val="002060"/>
                </a:solidFill>
              </a:rPr>
              <a:t>// num2 </a:t>
            </a:r>
            <a:r>
              <a:rPr lang="ko-KR" altLang="en-US" dirty="0" smtClean="0">
                <a:solidFill>
                  <a:srgbClr val="002060"/>
                </a:solidFill>
              </a:rPr>
              <a:t>라는 메모리 공간에 </a:t>
            </a:r>
            <a:r>
              <a:rPr lang="en-US" altLang="ko-KR" dirty="0" smtClean="0">
                <a:solidFill>
                  <a:srgbClr val="002060"/>
                </a:solidFill>
              </a:rPr>
              <a:t>20</a:t>
            </a:r>
            <a:r>
              <a:rPr lang="ko-KR" altLang="en-US" dirty="0" smtClean="0">
                <a:solidFill>
                  <a:srgbClr val="002060"/>
                </a:solidFill>
              </a:rPr>
              <a:t>이라는 값을 대입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480131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 = 10;</a:t>
            </a:r>
          </a:p>
          <a:p>
            <a:r>
              <a:rPr lang="en-US" altLang="ko-KR" dirty="0"/>
              <a:t>	float num2 = 1.5;</a:t>
            </a:r>
          </a:p>
          <a:p>
            <a:r>
              <a:rPr lang="en-US" altLang="ko-KR" dirty="0"/>
              <a:t>	char </a:t>
            </a:r>
            <a:r>
              <a:rPr lang="en-US" altLang="ko-KR" dirty="0" smtClean="0"/>
              <a:t>ch1 </a:t>
            </a:r>
            <a:r>
              <a:rPr lang="en-US" altLang="ko-KR" dirty="0"/>
              <a:t>= 'A</a:t>
            </a:r>
            <a:r>
              <a:rPr lang="en-US" altLang="ko-KR" dirty="0" smtClean="0"/>
              <a:t>';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char ch2[10] = </a:t>
            </a:r>
            <a:r>
              <a:rPr lang="pt-BR" altLang="ko-KR" dirty="0"/>
              <a:t>"</a:t>
            </a:r>
            <a:r>
              <a:rPr lang="en-US" altLang="ko-KR" dirty="0" smtClean="0"/>
              <a:t>Hello</a:t>
            </a:r>
            <a:r>
              <a:rPr lang="pt-BR" altLang="ko-KR" dirty="0"/>
              <a:t>"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ko-KR" altLang="en-US" dirty="0"/>
          </a:p>
          <a:p>
            <a:r>
              <a:rPr lang="pt-BR" altLang="ko-KR" dirty="0"/>
              <a:t>	printf("%d / %f / %</a:t>
            </a:r>
            <a:r>
              <a:rPr lang="pt-BR" altLang="ko-KR" dirty="0" smtClean="0"/>
              <a:t>c / %s \n</a:t>
            </a:r>
            <a:r>
              <a:rPr lang="pt-BR" altLang="ko-KR" dirty="0"/>
              <a:t>", num1, num2, </a:t>
            </a:r>
            <a:r>
              <a:rPr lang="en-US" altLang="ko-KR" dirty="0" smtClean="0"/>
              <a:t>ch1 , ch2</a:t>
            </a:r>
            <a:r>
              <a:rPr lang="pt-BR" altLang="ko-KR" dirty="0" smtClean="0"/>
              <a:t>);</a:t>
            </a:r>
            <a:endParaRPr lang="pt-BR" altLang="ko-KR" dirty="0"/>
          </a:p>
          <a:p>
            <a:r>
              <a:rPr lang="en-US" altLang="ko-KR" dirty="0"/>
              <a:t>	num1= 20;</a:t>
            </a:r>
          </a:p>
          <a:p>
            <a:r>
              <a:rPr lang="en-US" altLang="ko-KR" dirty="0"/>
              <a:t>	num2</a:t>
            </a:r>
            <a:r>
              <a:rPr lang="en-US" altLang="ko-KR" dirty="0" smtClean="0"/>
              <a:t>= 2.5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ch1=</a:t>
            </a:r>
            <a:r>
              <a:rPr lang="en-US" altLang="ko-KR" dirty="0"/>
              <a:t>'B';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("%10d </a:t>
            </a:r>
            <a:r>
              <a:rPr lang="pt-BR" altLang="ko-KR" dirty="0"/>
              <a:t>/ %f / %c / %s \n", num1, num2, </a:t>
            </a:r>
            <a:r>
              <a:rPr lang="pt-BR" altLang="ko-KR" dirty="0" smtClean="0"/>
              <a:t>ch1 , ch2); </a:t>
            </a:r>
            <a:endParaRPr lang="pt-BR" altLang="ko-KR" dirty="0"/>
          </a:p>
          <a:p>
            <a:r>
              <a:rPr lang="pt-BR" altLang="ko-KR" dirty="0"/>
              <a:t>	num1= 30; num2=3.5; </a:t>
            </a:r>
            <a:r>
              <a:rPr lang="pt-BR" altLang="ko-KR" dirty="0" smtClean="0"/>
              <a:t>ch1=</a:t>
            </a:r>
            <a:r>
              <a:rPr lang="pt-BR" altLang="ko-KR" dirty="0"/>
              <a:t>'C';</a:t>
            </a:r>
          </a:p>
          <a:p>
            <a:r>
              <a:rPr lang="pt-BR" altLang="ko-KR" dirty="0"/>
              <a:t>	printf</a:t>
            </a:r>
            <a:r>
              <a:rPr lang="pt-BR" altLang="ko-KR" dirty="0" smtClean="0"/>
              <a:t>("%-10d </a:t>
            </a:r>
            <a:r>
              <a:rPr lang="pt-BR" altLang="ko-KR" dirty="0"/>
              <a:t>/ </a:t>
            </a:r>
            <a:r>
              <a:rPr lang="pt-BR" altLang="ko-KR" dirty="0" smtClean="0"/>
              <a:t>%.2f </a:t>
            </a:r>
            <a:r>
              <a:rPr lang="pt-BR" altLang="ko-KR" dirty="0"/>
              <a:t>/ %c / %s \n", num1, num2, </a:t>
            </a:r>
            <a:r>
              <a:rPr lang="pt-BR" altLang="ko-KR" dirty="0" smtClean="0"/>
              <a:t>ch1, ch2); </a:t>
            </a:r>
            <a:r>
              <a:rPr lang="pt-BR" altLang="ko-KR" dirty="0"/>
              <a:t>	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변수를 이용하여 아래와 같이 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==================</a:t>
            </a:r>
            <a:r>
              <a:rPr lang="ko-KR" altLang="en-US" dirty="0" smtClean="0"/>
              <a:t>출력결과</a:t>
            </a:r>
            <a:r>
              <a:rPr lang="en-US" altLang="ko-KR" dirty="0" smtClean="0"/>
              <a:t>======================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20</a:t>
            </a:r>
            <a:r>
              <a:rPr lang="ko-KR" altLang="en-US" dirty="0"/>
              <a:t>세</a:t>
            </a:r>
          </a:p>
          <a:p>
            <a:r>
              <a:rPr lang="ko-KR" altLang="en-US" dirty="0"/>
              <a:t>키  </a:t>
            </a:r>
            <a:r>
              <a:rPr lang="en-US" altLang="ko-KR" dirty="0"/>
              <a:t>: 173.3</a:t>
            </a:r>
          </a:p>
          <a:p>
            <a:r>
              <a:rPr lang="ko-KR" altLang="en-US" dirty="0"/>
              <a:t>아이큐 </a:t>
            </a:r>
            <a:r>
              <a:rPr lang="en-US" altLang="ko-KR" dirty="0"/>
              <a:t>: 120</a:t>
            </a:r>
          </a:p>
          <a:p>
            <a:r>
              <a:rPr lang="ko-KR" altLang="en-US" dirty="0"/>
              <a:t>등급 </a:t>
            </a:r>
            <a:r>
              <a:rPr lang="en-US" altLang="ko-KR" dirty="0"/>
              <a:t>: </a:t>
            </a:r>
            <a:r>
              <a:rPr lang="en-US" altLang="ko-KR" dirty="0" smtClean="0"/>
              <a:t>B</a:t>
            </a:r>
          </a:p>
          <a:p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215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C</a:t>
            </a:r>
            <a:r>
              <a:rPr lang="ko-KR" altLang="en-US" sz="2500" dirty="0" smtClean="0">
                <a:solidFill>
                  <a:schemeClr val="bg1"/>
                </a:solidFill>
              </a:rPr>
              <a:t>언어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이해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555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언어의 역사</a:t>
            </a:r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벨 연구소에서 </a:t>
            </a:r>
            <a:r>
              <a:rPr lang="en-US" altLang="ko-KR" sz="2000" dirty="0" smtClean="0">
                <a:solidFill>
                  <a:srgbClr val="002060"/>
                </a:solidFill>
              </a:rPr>
              <a:t>1971</a:t>
            </a:r>
            <a:r>
              <a:rPr lang="ko-KR" altLang="en-US" sz="2000" dirty="0" smtClean="0">
                <a:solidFill>
                  <a:srgbClr val="002060"/>
                </a:solidFill>
              </a:rPr>
              <a:t>년에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데니스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리치와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켄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톰슨에</a:t>
            </a:r>
            <a:r>
              <a:rPr lang="ko-KR" altLang="en-US" sz="2000" dirty="0" smtClean="0">
                <a:solidFill>
                  <a:srgbClr val="002060"/>
                </a:solidFill>
              </a:rPr>
              <a:t> 의해 개발된 시스템 프로그래밍 언어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14546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00496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8" y="1700808"/>
            <a:ext cx="1214446" cy="428628"/>
          </a:xfrm>
          <a:prstGeom prst="roundRect">
            <a:avLst/>
          </a:prstGeom>
          <a:solidFill>
            <a:srgbClr val="00B0F0">
              <a:alpha val="2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58082" y="1700808"/>
            <a:ext cx="1214446" cy="428628"/>
          </a:xfrm>
          <a:prstGeom prst="roundRect">
            <a:avLst/>
          </a:prstGeom>
          <a:solidFill>
            <a:srgbClr val="00B0F0">
              <a:alpha val="7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60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7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21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4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8" algn="l" defTabSz="914307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57356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571868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86380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00892" y="1915122"/>
            <a:ext cx="285752" cy="1588"/>
          </a:xfrm>
          <a:prstGeom prst="straightConnector1">
            <a:avLst/>
          </a:prstGeom>
          <a:ln w="25400" cmpd="thickThin">
            <a:solidFill>
              <a:srgbClr val="0070C0"/>
            </a:solidFill>
            <a:tailEnd type="arrow"/>
          </a:ln>
          <a:effectLst>
            <a:outerShdw blurRad="50800" dist="38100" algn="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415" y="3573016"/>
            <a:ext cx="8555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언어의 특징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절차 지향적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순차 지향적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  <a:r>
              <a:rPr lang="ko-KR" altLang="en-US" sz="2000" dirty="0" smtClean="0">
                <a:solidFill>
                  <a:srgbClr val="002060"/>
                </a:solidFill>
              </a:rPr>
              <a:t> 언어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높은 호환성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다양한 종류의 운영체제에서 사용 가능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완성된 프로그램의 크기가 작고 실행속도가 빠름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포인터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고급언어에 속하지만 중급언어라고도 함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3390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상수란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한번 값을 초기화 하면 변경 할 수 없는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공간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선언하면서 값을 입력해 줘야 함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 -&gt; Literal </a:t>
            </a:r>
            <a:r>
              <a:rPr lang="ko-KR" altLang="en-US" dirty="0" smtClean="0">
                <a:solidFill>
                  <a:srgbClr val="002060"/>
                </a:solidFill>
              </a:rPr>
              <a:t>상수와 </a:t>
            </a:r>
            <a:r>
              <a:rPr lang="en-US" altLang="ko-KR" dirty="0" smtClean="0">
                <a:solidFill>
                  <a:srgbClr val="002060"/>
                </a:solidFill>
              </a:rPr>
              <a:t>Symbolic </a:t>
            </a:r>
            <a:r>
              <a:rPr lang="ko-KR" altLang="en-US" dirty="0" smtClean="0">
                <a:solidFill>
                  <a:srgbClr val="002060"/>
                </a:solidFill>
              </a:rPr>
              <a:t>상</a:t>
            </a:r>
            <a:r>
              <a:rPr lang="ko-KR" altLang="en-US" dirty="0">
                <a:solidFill>
                  <a:srgbClr val="002060"/>
                </a:solidFill>
              </a:rPr>
              <a:t>수</a:t>
            </a:r>
            <a:r>
              <a:rPr lang="ko-KR" altLang="en-US" dirty="0" smtClean="0">
                <a:solidFill>
                  <a:srgbClr val="002060"/>
                </a:solidFill>
              </a:rPr>
              <a:t>가 있음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Literal(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리터럴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이름이 없는 상수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어떤 값 자체를 의미 </a:t>
            </a:r>
            <a:r>
              <a:rPr lang="ko-KR" altLang="en-US" sz="2000" dirty="0" smtClean="0">
                <a:solidFill>
                  <a:srgbClr val="002060"/>
                </a:solidFill>
              </a:rPr>
              <a:t>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정수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실수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문자 상수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ko-KR" altLang="en-US" dirty="0" smtClean="0">
                <a:solidFill>
                  <a:srgbClr val="002060"/>
                </a:solidFill>
              </a:rPr>
              <a:t>문자열 상수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0882" y="3707885"/>
            <a:ext cx="2900998" cy="64167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int sum = 10 + 20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5871" y="3573016"/>
            <a:ext cx="1986529" cy="2943181"/>
            <a:chOff x="6185871" y="3294131"/>
            <a:chExt cx="1986529" cy="2943181"/>
          </a:xfrm>
        </p:grpSpPr>
        <p:sp>
          <p:nvSpPr>
            <p:cNvPr id="6" name="직사각형 5"/>
            <p:cNvSpPr/>
            <p:nvPr/>
          </p:nvSpPr>
          <p:spPr>
            <a:xfrm>
              <a:off x="6185871" y="3294131"/>
              <a:ext cx="1986529" cy="258314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93859" y="586798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&lt;Memory&gt;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9415" y="4782051"/>
            <a:ext cx="5776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-&gt; sum</a:t>
            </a:r>
            <a:r>
              <a:rPr lang="ko-KR" altLang="en-US" dirty="0" smtClean="0">
                <a:solidFill>
                  <a:srgbClr val="002060"/>
                </a:solidFill>
              </a:rPr>
              <a:t>이라는 변수에는 연산의 결과 값이 저장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b="1" u="sng" dirty="0" smtClean="0">
                <a:solidFill>
                  <a:srgbClr val="002060"/>
                </a:solidFill>
              </a:rPr>
              <a:t>연산을 하기 위해 입력 받은 값을 메모리에 저장</a:t>
            </a:r>
            <a:endParaRPr lang="en-US" altLang="ko-KR" b="1" u="sng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-&gt; </a:t>
            </a:r>
            <a:r>
              <a:rPr lang="ko-KR" altLang="en-US" dirty="0" smtClean="0">
                <a:solidFill>
                  <a:srgbClr val="002060"/>
                </a:solidFill>
              </a:rPr>
              <a:t>연산을 수행 한 후 </a:t>
            </a:r>
            <a:r>
              <a:rPr lang="en-US" altLang="ko-KR" dirty="0" smtClean="0">
                <a:solidFill>
                  <a:srgbClr val="002060"/>
                </a:solidFill>
              </a:rPr>
              <a:t>sum </a:t>
            </a:r>
            <a:r>
              <a:rPr lang="ko-KR" altLang="en-US" dirty="0" smtClean="0">
                <a:solidFill>
                  <a:srgbClr val="002060"/>
                </a:solidFill>
              </a:rPr>
              <a:t>변수에 연산 결과를 저장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※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이름이 없기 때문에 한번 저장한 값은 변경할 수 없음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732240" y="3775320"/>
            <a:ext cx="936104" cy="1170421"/>
            <a:chOff x="6732240" y="3775320"/>
            <a:chExt cx="936104" cy="1170421"/>
          </a:xfrm>
        </p:grpSpPr>
        <p:sp>
          <p:nvSpPr>
            <p:cNvPr id="8" name="직사각형 7"/>
            <p:cNvSpPr/>
            <p:nvPr/>
          </p:nvSpPr>
          <p:spPr>
            <a:xfrm>
              <a:off x="6732240" y="3775320"/>
              <a:ext cx="936104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2240" y="4437112"/>
              <a:ext cx="936104" cy="508629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93133" y="3856550"/>
            <a:ext cx="1066699" cy="355391"/>
            <a:chOff x="1993133" y="3856550"/>
            <a:chExt cx="1066699" cy="35539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627784" y="3856550"/>
              <a:ext cx="432048" cy="35539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93133" y="3856550"/>
              <a:ext cx="432048" cy="355391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09156" y="3842609"/>
            <a:ext cx="5220739" cy="1033484"/>
            <a:chOff x="2209156" y="3842609"/>
            <a:chExt cx="5220739" cy="1033484"/>
          </a:xfrm>
        </p:grpSpPr>
        <p:grpSp>
          <p:nvGrpSpPr>
            <p:cNvPr id="14" name="그룹 13"/>
            <p:cNvGrpSpPr/>
            <p:nvPr/>
          </p:nvGrpSpPr>
          <p:grpSpPr>
            <a:xfrm>
              <a:off x="3059832" y="3842609"/>
              <a:ext cx="4370063" cy="369332"/>
              <a:chOff x="3059832" y="3563724"/>
              <a:chExt cx="4370063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91955" y="356372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cxnSp>
            <p:nvCxnSpPr>
              <p:cNvPr id="11" name="직선 화살표 연결선 10"/>
              <p:cNvCxnSpPr>
                <a:stCxn id="5" idx="3"/>
                <a:endCxn id="8" idx="1"/>
              </p:cNvCxnSpPr>
              <p:nvPr/>
            </p:nvCxnSpPr>
            <p:spPr>
              <a:xfrm flipV="1">
                <a:off x="3059832" y="3750750"/>
                <a:ext cx="3672408" cy="461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2209156" y="4211941"/>
              <a:ext cx="5210106" cy="664152"/>
              <a:chOff x="2209156" y="4211941"/>
              <a:chExt cx="5210106" cy="664152"/>
            </a:xfrm>
          </p:grpSpPr>
          <p:cxnSp>
            <p:nvCxnSpPr>
              <p:cNvPr id="24" name="꺾인 연결선 23"/>
              <p:cNvCxnSpPr>
                <a:stCxn id="22" idx="2"/>
                <a:endCxn id="20" idx="1"/>
              </p:cNvCxnSpPr>
              <p:nvPr/>
            </p:nvCxnSpPr>
            <p:spPr>
              <a:xfrm rot="16200000" flipH="1">
                <a:off x="4230955" y="2190142"/>
                <a:ext cx="479486" cy="4523083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81322" y="4506761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769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Symbolic(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심볼릭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이름이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변수를 상수화하는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en-US" altLang="ko-KR" sz="2000" dirty="0" err="1">
                <a:solidFill>
                  <a:srgbClr val="002060"/>
                </a:solidFill>
              </a:rPr>
              <a:t>const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키워드를 붙여 선언한 변수와 매크로를 이용한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상수의 이름은 일반적으로 대문자로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변수의 상수화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 lvl="1"/>
            <a:r>
              <a:rPr lang="en-US" altLang="ko-KR" sz="2000" dirty="0" smtClean="0">
                <a:solidFill>
                  <a:srgbClr val="002060"/>
                </a:solidFill>
              </a:rPr>
              <a:t>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 시 반드시 값을 입력해 줘야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882" y="3114625"/>
            <a:ext cx="8157582" cy="11521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int MAX = 100;		</a:t>
            </a:r>
            <a:r>
              <a:rPr lang="en-US" altLang="ko-KR" b="1" dirty="0" smtClean="0">
                <a:solidFill>
                  <a:srgbClr val="002060"/>
                </a:solidFill>
              </a:rPr>
              <a:t>// MAX</a:t>
            </a:r>
            <a:r>
              <a:rPr lang="ko-KR" altLang="en-US" b="1" dirty="0" smtClean="0">
                <a:solidFill>
                  <a:srgbClr val="002060"/>
                </a:solidFill>
              </a:rPr>
              <a:t>라는 </a:t>
            </a:r>
            <a:r>
              <a:rPr lang="en-US" altLang="ko-KR" b="1" dirty="0" smtClean="0">
                <a:solidFill>
                  <a:srgbClr val="002060"/>
                </a:solidFill>
              </a:rPr>
              <a:t>100</a:t>
            </a:r>
            <a:r>
              <a:rPr lang="ko-KR" altLang="en-US" b="1" dirty="0" smtClean="0">
                <a:solidFill>
                  <a:srgbClr val="002060"/>
                </a:solidFill>
              </a:rPr>
              <a:t>이 들어있는 상수 선언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double PI = 3.1415;	</a:t>
            </a:r>
            <a:r>
              <a:rPr lang="en-US" altLang="ko-KR" b="1" dirty="0" smtClean="0">
                <a:solidFill>
                  <a:srgbClr val="002060"/>
                </a:solidFill>
              </a:rPr>
              <a:t>//PI</a:t>
            </a:r>
            <a:r>
              <a:rPr lang="ko-KR" altLang="en-US" b="1" dirty="0" smtClean="0">
                <a:solidFill>
                  <a:srgbClr val="002060"/>
                </a:solidFill>
              </a:rPr>
              <a:t>라는 </a:t>
            </a:r>
            <a:r>
              <a:rPr lang="en-US" altLang="ko-KR" b="1" dirty="0" smtClean="0">
                <a:solidFill>
                  <a:srgbClr val="002060"/>
                </a:solidFill>
              </a:rPr>
              <a:t>3.1415</a:t>
            </a:r>
            <a:r>
              <a:rPr lang="ko-KR" altLang="en-US" b="1" dirty="0" smtClean="0">
                <a:solidFill>
                  <a:srgbClr val="002060"/>
                </a:solidFill>
              </a:rPr>
              <a:t>가 들어있는 상수 선언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0882" y="4914825"/>
            <a:ext cx="8157582" cy="93610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int MAX;	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쓰레기 값으로 초기화 되어 버림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MAX = 100;			</a:t>
            </a:r>
            <a:r>
              <a:rPr lang="en-US" altLang="ko-KR" b="1" dirty="0" smtClean="0">
                <a:solidFill>
                  <a:srgbClr val="002060"/>
                </a:solidFill>
              </a:rPr>
              <a:t>//</a:t>
            </a:r>
            <a:r>
              <a:rPr lang="ko-KR" altLang="en-US" b="1" dirty="0" smtClean="0">
                <a:solidFill>
                  <a:srgbClr val="002060"/>
                </a:solidFill>
              </a:rPr>
              <a:t>값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변경 불가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</a:rPr>
              <a:t>컴파일 에러 발생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744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Symbolic(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심볼릭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이름이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변수를 상수화하는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</a:t>
            </a:r>
            <a:r>
              <a:rPr lang="en-US" altLang="ko-KR" sz="2000" dirty="0" err="1">
                <a:solidFill>
                  <a:srgbClr val="002060"/>
                </a:solidFill>
              </a:rPr>
              <a:t>const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키워드를 붙여 선언한 변수와 매크로를 이용한 </a:t>
            </a:r>
            <a:r>
              <a:rPr lang="ko-KR" altLang="en-US" sz="2000" dirty="0" smtClean="0">
                <a:solidFill>
                  <a:srgbClr val="002060"/>
                </a:solidFill>
              </a:rPr>
              <a:t>상수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상수의 이름은 일반적으로 대문자로 </a:t>
            </a:r>
            <a:r>
              <a:rPr lang="ko-KR" altLang="en-US" sz="2000" dirty="0" smtClean="0">
                <a:solidFill>
                  <a:srgbClr val="002060"/>
                </a:solidFill>
              </a:rPr>
              <a:t>선언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매크로 상수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882" y="3114625"/>
            <a:ext cx="8157582" cy="11521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#define   MAX   100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코드에 있는 </a:t>
            </a:r>
            <a:r>
              <a:rPr lang="en-US" altLang="ko-KR" b="1" dirty="0" smtClean="0">
                <a:solidFill>
                  <a:srgbClr val="002060"/>
                </a:solidFill>
              </a:rPr>
              <a:t>MAX </a:t>
            </a:r>
            <a:r>
              <a:rPr lang="ko-KR" altLang="en-US" b="1" dirty="0" smtClean="0">
                <a:solidFill>
                  <a:srgbClr val="002060"/>
                </a:solidFill>
              </a:rPr>
              <a:t>를 모두 </a:t>
            </a:r>
            <a:r>
              <a:rPr lang="en-US" altLang="ko-KR" b="1" dirty="0" smtClean="0">
                <a:solidFill>
                  <a:srgbClr val="002060"/>
                </a:solidFill>
              </a:rPr>
              <a:t>100</a:t>
            </a:r>
            <a:r>
              <a:rPr lang="ko-KR" altLang="en-US" b="1" dirty="0" smtClean="0">
                <a:solidFill>
                  <a:srgbClr val="002060"/>
                </a:solidFill>
              </a:rPr>
              <a:t>으로 변환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#define   PI    3.1415	</a:t>
            </a:r>
            <a:r>
              <a:rPr lang="en-US" altLang="ko-KR" b="1" dirty="0" smtClean="0">
                <a:solidFill>
                  <a:srgbClr val="002060"/>
                </a:solidFill>
              </a:rPr>
              <a:t>// </a:t>
            </a:r>
            <a:r>
              <a:rPr lang="ko-KR" altLang="en-US" b="1" dirty="0" smtClean="0">
                <a:solidFill>
                  <a:srgbClr val="002060"/>
                </a:solidFill>
              </a:rPr>
              <a:t>코드에 있는 </a:t>
            </a:r>
            <a:r>
              <a:rPr lang="en-US" altLang="ko-KR" b="1" dirty="0" smtClean="0">
                <a:solidFill>
                  <a:srgbClr val="002060"/>
                </a:solidFill>
              </a:rPr>
              <a:t>PI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를 모두 </a:t>
            </a:r>
            <a:r>
              <a:rPr lang="en-US" altLang="ko-KR" b="1" dirty="0" smtClean="0">
                <a:solidFill>
                  <a:srgbClr val="002060"/>
                </a:solidFill>
              </a:rPr>
              <a:t>3.1415</a:t>
            </a:r>
            <a:r>
              <a:rPr lang="ko-KR" altLang="en-US" b="1" dirty="0" smtClean="0">
                <a:solidFill>
                  <a:srgbClr val="002060"/>
                </a:solidFill>
              </a:rPr>
              <a:t>로 변환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1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415" y="287650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변수와 상수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1124744"/>
            <a:ext cx="833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6"/>
            <a:ext cx="7920880" cy="466833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#define COUNT 3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num</a:t>
            </a:r>
            <a:r>
              <a:rPr lang="en-US" altLang="ko-KR" dirty="0"/>
              <a:t> = COUNT;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("%d\n" 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("%d\n" , COUNT);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3501008"/>
            <a:ext cx="7920880" cy="585792"/>
          </a:xfrm>
          <a:prstGeom prst="rect">
            <a:avLst/>
          </a:prstGeom>
          <a:solidFill>
            <a:srgbClr val="0070C0">
              <a:alpha val="20000"/>
            </a:srgbClr>
          </a:solidFill>
          <a:ln w="635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표준 입</a:t>
            </a:r>
            <a:r>
              <a:rPr lang="ko-KR" altLang="en-US" sz="2000" dirty="0">
                <a:solidFill>
                  <a:srgbClr val="002060"/>
                </a:solidFill>
              </a:rPr>
              <a:t>력</a:t>
            </a:r>
            <a:r>
              <a:rPr lang="ko-KR" altLang="en-US" sz="2000" dirty="0" smtClean="0">
                <a:solidFill>
                  <a:srgbClr val="002060"/>
                </a:solidFill>
              </a:rPr>
              <a:t>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-. Header File : &lt;stdio.h&gt;</a:t>
            </a:r>
            <a:endParaRPr lang="ko-KR" altLang="en-US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형식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500" dirty="0" smtClean="0">
                <a:solidFill>
                  <a:srgbClr val="002060"/>
                </a:solidFill>
              </a:rPr>
              <a:t>   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scanf(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err="1" smtClean="0">
                <a:solidFill>
                  <a:srgbClr val="002060"/>
                </a:solidFill>
              </a:rPr>
              <a:t>const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500" b="1" dirty="0">
                <a:solidFill>
                  <a:srgbClr val="002060"/>
                </a:solidFill>
              </a:rPr>
              <a:t>char *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format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2500" b="1" dirty="0" smtClean="0">
                <a:solidFill>
                  <a:srgbClr val="002060"/>
                </a:solidFill>
              </a:rPr>
              <a:t> , argument[,...] </a:t>
            </a:r>
            <a:r>
              <a:rPr lang="en-US" altLang="ko-KR" sz="2500" b="1" dirty="0">
                <a:solidFill>
                  <a:srgbClr val="002060"/>
                </a:solidFill>
              </a:rPr>
              <a:t>);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큰따옴표</a:t>
            </a:r>
            <a:r>
              <a:rPr lang="en-US" altLang="ko-KR" sz="2000" dirty="0" smtClean="0">
                <a:solidFill>
                  <a:srgbClr val="002060"/>
                </a:solidFill>
              </a:rPr>
              <a:t>(“ “)</a:t>
            </a:r>
            <a:r>
              <a:rPr lang="ko-KR" altLang="en-US" sz="2000" dirty="0" smtClean="0">
                <a:solidFill>
                  <a:srgbClr val="002060"/>
                </a:solidFill>
              </a:rPr>
              <a:t>안의 형식에 </a:t>
            </a:r>
            <a:r>
              <a:rPr lang="ko-KR" altLang="en-US" sz="2000" dirty="0">
                <a:solidFill>
                  <a:srgbClr val="002060"/>
                </a:solidFill>
              </a:rPr>
              <a:t>맞게 버퍼의 내용을 </a:t>
            </a:r>
            <a:r>
              <a:rPr lang="ko-KR" altLang="en-US" sz="2000" dirty="0" smtClean="0">
                <a:solidFill>
                  <a:srgbClr val="002060"/>
                </a:solidFill>
              </a:rPr>
              <a:t>꺼내와서 변수에 저장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하는  함수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버퍼에 내용이 없을 시 키보드로부터 입력 받아 버퍼에 저장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변수명 앞에는 주소를 의미하는 </a:t>
            </a:r>
            <a:r>
              <a:rPr lang="en-US" altLang="ko-KR" sz="2000" dirty="0">
                <a:solidFill>
                  <a:srgbClr val="002060"/>
                </a:solidFill>
              </a:rPr>
              <a:t>&amp;</a:t>
            </a:r>
            <a:r>
              <a:rPr lang="ko-KR" altLang="en-US" sz="2000" dirty="0">
                <a:solidFill>
                  <a:srgbClr val="002060"/>
                </a:solidFill>
              </a:rPr>
              <a:t>연산자를 붙여야 </a:t>
            </a:r>
            <a:r>
              <a:rPr lang="ko-KR" altLang="en-US" sz="2000" dirty="0" smtClean="0">
                <a:solidFill>
                  <a:srgbClr val="002060"/>
                </a:solidFill>
              </a:rPr>
              <a:t>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   -&gt; </a:t>
            </a:r>
            <a:r>
              <a:rPr lang="ko-KR" altLang="en-US" dirty="0" smtClean="0">
                <a:solidFill>
                  <a:srgbClr val="002060"/>
                </a:solidFill>
              </a:rPr>
              <a:t>배열을 사용하는 문자열에는 </a:t>
            </a:r>
            <a:r>
              <a:rPr lang="en-US" altLang="ko-KR" dirty="0" smtClean="0">
                <a:solidFill>
                  <a:srgbClr val="002060"/>
                </a:solidFill>
              </a:rPr>
              <a:t>&amp;</a:t>
            </a:r>
            <a:r>
              <a:rPr lang="ko-KR" altLang="en-US" dirty="0" smtClean="0">
                <a:solidFill>
                  <a:srgbClr val="002060"/>
                </a:solidFill>
              </a:rPr>
              <a:t>를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붙이지 않음</a:t>
            </a:r>
            <a:endParaRPr lang="ko-KR" altLang="en-US" dirty="0">
              <a:solidFill>
                <a:srgbClr val="002060"/>
              </a:solidFill>
            </a:endParaRP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5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 사용 예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정수를 입력 받을 경우       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실수를 입력 받을 경우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문자를 입력 받을 경우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             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문자열을 입력 받을 경우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228" y="2211261"/>
            <a:ext cx="3117022" cy="128974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int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scanf(“%d”,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3370" y="2211261"/>
            <a:ext cx="3117022" cy="128974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float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scanf(“%f”,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num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228" y="4293096"/>
            <a:ext cx="3117022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scanf(“%c”, &amp;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ch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3370" y="4293096"/>
            <a:ext cx="3117022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char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str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[10];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scanf(“%s”,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str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1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776864" cy="369331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 name[10];</a:t>
            </a:r>
          </a:p>
          <a:p>
            <a:r>
              <a:rPr lang="en-US" altLang="ko-KR" dirty="0"/>
              <a:t>	int age;</a:t>
            </a:r>
          </a:p>
          <a:p>
            <a:endParaRPr lang="ko-KR" altLang="en-US" dirty="0"/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이름을 입력하세요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	scanf("%s" , name);</a:t>
            </a:r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나이를 입력하세요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	scanf("%d" , &amp;age);</a:t>
            </a:r>
          </a:p>
          <a:p>
            <a:r>
              <a:rPr lang="en-US" altLang="ko-KR" dirty="0"/>
              <a:t>	printf("</a:t>
            </a:r>
            <a:r>
              <a:rPr lang="ko-KR" altLang="en-US" dirty="0" smtClean="0"/>
              <a:t>나의 이름은 </a:t>
            </a:r>
            <a:r>
              <a:rPr lang="en-US" altLang="ko-KR" dirty="0" smtClean="0"/>
              <a:t>%</a:t>
            </a:r>
            <a:r>
              <a:rPr lang="en-US" altLang="ko-KR" dirty="0"/>
              <a:t>s</a:t>
            </a:r>
            <a:r>
              <a:rPr lang="ko-KR" altLang="en-US" dirty="0" smtClean="0"/>
              <a:t>이고 나이는 </a:t>
            </a:r>
            <a:r>
              <a:rPr lang="en-US" altLang="ko-KR" dirty="0" smtClean="0"/>
              <a:t>%</a:t>
            </a:r>
            <a:r>
              <a:rPr lang="en-US" altLang="ko-KR" dirty="0"/>
              <a:t>d</a:t>
            </a:r>
            <a:r>
              <a:rPr lang="ko-KR" altLang="en-US" dirty="0"/>
              <a:t>살입니다</a:t>
            </a:r>
            <a:r>
              <a:rPr lang="en-US" altLang="ko-KR" dirty="0"/>
              <a:t>.\n", name, age);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319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848872" cy="459632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학생 이름과 국어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수학 점수를 입력 받아 출력하시오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  &lt;</a:t>
            </a:r>
            <a:r>
              <a:rPr lang="ko-KR" altLang="en-US" sz="2000" dirty="0" smtClean="0"/>
              <a:t>결과</a:t>
            </a:r>
            <a:r>
              <a:rPr lang="en-US" altLang="ko-KR" sz="2000" dirty="0" smtClean="0"/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57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12997"/>
            <a:ext cx="7848872" cy="4596323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다음 점수와 등급을 </a:t>
            </a:r>
            <a:r>
              <a:rPr lang="ko-KR" altLang="en-US" sz="2000" dirty="0" smtClean="0"/>
              <a:t>입력 받고 </a:t>
            </a:r>
            <a:r>
              <a:rPr lang="ko-KR" altLang="en-US" sz="2000" dirty="0"/>
              <a:t>출력 되도록 하는 프로그램 </a:t>
            </a:r>
            <a:r>
              <a:rPr lang="ko-KR" altLang="en-US" sz="2000" dirty="0" smtClean="0"/>
              <a:t>만들기</a:t>
            </a:r>
            <a:endParaRPr lang="en-US" altLang="ko-KR" sz="2000" dirty="0"/>
          </a:p>
          <a:p>
            <a:r>
              <a:rPr lang="ko-KR" altLang="en-US" sz="2000" dirty="0"/>
              <a:t>점수 입력 </a:t>
            </a:r>
            <a:r>
              <a:rPr lang="en-US" altLang="ko-KR" sz="2000" dirty="0"/>
              <a:t>: 100           </a:t>
            </a:r>
          </a:p>
          <a:p>
            <a:r>
              <a:rPr lang="ko-KR" altLang="en-US" sz="2000" dirty="0"/>
              <a:t>등급 입력 </a:t>
            </a:r>
            <a:r>
              <a:rPr lang="en-US" altLang="ko-KR" sz="2000" dirty="0"/>
              <a:t>:  A</a:t>
            </a:r>
          </a:p>
          <a:p>
            <a:endParaRPr lang="en-US" altLang="ko-KR" sz="2000" dirty="0"/>
          </a:p>
          <a:p>
            <a:r>
              <a:rPr lang="en-US" altLang="ko-KR" sz="2000" dirty="0"/>
              <a:t>==================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======================</a:t>
            </a:r>
          </a:p>
          <a:p>
            <a:r>
              <a:rPr lang="ko-KR" altLang="en-US" sz="2000" dirty="0"/>
              <a:t>당신은 점수가 </a:t>
            </a:r>
            <a:r>
              <a:rPr lang="en-US" altLang="ko-KR" sz="2000" dirty="0"/>
              <a:t>100</a:t>
            </a:r>
            <a:r>
              <a:rPr lang="ko-KR" altLang="en-US" sz="2000" dirty="0"/>
              <a:t>점 이고 </a:t>
            </a:r>
            <a:r>
              <a:rPr lang="en-US" altLang="ko-KR" sz="2000" dirty="0"/>
              <a:t>A </a:t>
            </a:r>
            <a:r>
              <a:rPr lang="ko-KR" altLang="en-US" sz="2000" dirty="0"/>
              <a:t>등급 이군요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3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7655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표준 입력 함수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483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scanf()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함수와 </a:t>
            </a:r>
            <a:r>
              <a:rPr lang="en-US" altLang="ko-KR" sz="2000" dirty="0" smtClean="0">
                <a:solidFill>
                  <a:srgbClr val="002060"/>
                </a:solidFill>
              </a:rPr>
              <a:t>Buffer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※ </a:t>
            </a:r>
            <a:r>
              <a:rPr lang="ko-KR" altLang="en-US" sz="2000" dirty="0" smtClean="0">
                <a:solidFill>
                  <a:srgbClr val="002060"/>
                </a:solidFill>
              </a:rPr>
              <a:t>키보드로 입력 시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엔터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값도 </a:t>
            </a:r>
            <a:r>
              <a:rPr lang="en-US" altLang="ko-KR" sz="2000" dirty="0" smtClean="0">
                <a:solidFill>
                  <a:srgbClr val="002060"/>
                </a:solidFill>
              </a:rPr>
              <a:t>Buffer</a:t>
            </a:r>
            <a:r>
              <a:rPr lang="ko-KR" altLang="en-US" sz="2000" dirty="0" smtClean="0">
                <a:solidFill>
                  <a:srgbClr val="002060"/>
                </a:solidFill>
              </a:rPr>
              <a:t>에 저장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%d :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정수형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찾아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</a:t>
            </a:r>
            <a:r>
              <a:rPr lang="ko-KR" altLang="en-US" sz="2000" dirty="0">
                <a:solidFill>
                  <a:srgbClr val="002060"/>
                </a:solidFill>
              </a:rPr>
              <a:t>을</a:t>
            </a:r>
            <a:r>
              <a:rPr lang="ko-KR" altLang="en-US" sz="2000" dirty="0" smtClean="0">
                <a:solidFill>
                  <a:srgbClr val="002060"/>
                </a:solidFill>
              </a:rPr>
              <a:t> 만나기 전까지의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정수형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만나기 전까지의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</a:t>
            </a:r>
            <a:r>
              <a:rPr lang="en-US" altLang="ko-KR" sz="2000" dirty="0" smtClean="0">
                <a:solidFill>
                  <a:srgbClr val="002060"/>
                </a:solidFill>
              </a:rPr>
              <a:t>, \t</a:t>
            </a:r>
            <a:r>
              <a:rPr lang="ko-KR" altLang="en-US" sz="2000" dirty="0" smtClean="0">
                <a:solidFill>
                  <a:srgbClr val="002060"/>
                </a:solidFill>
              </a:rPr>
              <a:t>는 무시함</a:t>
            </a:r>
            <a:r>
              <a:rPr lang="en-US" altLang="ko-KR" sz="20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%s : 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제외한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찾아 </a:t>
            </a:r>
            <a:r>
              <a:rPr lang="en-US" altLang="ko-KR" sz="2000" dirty="0" smtClean="0">
                <a:solidFill>
                  <a:srgbClr val="002060"/>
                </a:solidFill>
              </a:rPr>
              <a:t>\n, </a:t>
            </a:r>
            <a:r>
              <a:rPr lang="ko-KR" altLang="en-US" sz="2000" dirty="0" smtClean="0">
                <a:solidFill>
                  <a:srgbClr val="002060"/>
                </a:solidFill>
              </a:rPr>
              <a:t>공백을 만나기 전까지의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%c : Data</a:t>
            </a:r>
            <a:r>
              <a:rPr lang="ko-KR" altLang="en-US" sz="2000" dirty="0" smtClean="0">
                <a:solidFill>
                  <a:srgbClr val="002060"/>
                </a:solidFill>
              </a:rPr>
              <a:t>의 종류에 상관없이 무조건 </a:t>
            </a:r>
            <a:r>
              <a:rPr lang="en-US" altLang="ko-KR" sz="2000" dirty="0" smtClean="0">
                <a:solidFill>
                  <a:srgbClr val="002060"/>
                </a:solidFill>
              </a:rPr>
              <a:t>Data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하나를 가져 옴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2492896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2  0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70399" y="2541714"/>
            <a:ext cx="2137706" cy="475569"/>
            <a:chOff x="2241003" y="2858233"/>
            <a:chExt cx="3267103" cy="475569"/>
          </a:xfrm>
        </p:grpSpPr>
        <p:sp>
          <p:nvSpPr>
            <p:cNvPr id="6" name="타원 5"/>
            <p:cNvSpPr/>
            <p:nvPr/>
          </p:nvSpPr>
          <p:spPr>
            <a:xfrm>
              <a:off x="4517643" y="2858233"/>
              <a:ext cx="990463" cy="4755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2"/>
            </p:cNvCxnSpPr>
            <p:nvPr/>
          </p:nvCxnSpPr>
          <p:spPr>
            <a:xfrm flipH="1">
              <a:off x="3174918" y="3096018"/>
              <a:ext cx="13427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1003" y="2915652"/>
              <a:ext cx="64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</a:t>
              </a:r>
              <a:r>
                <a:rPr lang="ko-KR" altLang="en-US" dirty="0"/>
                <a:t>시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69732" y="2541714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296846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32" name="그룹 31"/>
          <p:cNvGrpSpPr/>
          <p:nvPr/>
        </p:nvGrpSpPr>
        <p:grpSpPr>
          <a:xfrm>
            <a:off x="1043608" y="2590495"/>
            <a:ext cx="5002430" cy="426788"/>
            <a:chOff x="1043608" y="2907014"/>
            <a:chExt cx="5002430" cy="426788"/>
          </a:xfrm>
        </p:grpSpPr>
        <p:sp>
          <p:nvSpPr>
            <p:cNvPr id="25" name="TextBox 24"/>
            <p:cNvSpPr txBox="1"/>
            <p:nvPr/>
          </p:nvSpPr>
          <p:spPr>
            <a:xfrm>
              <a:off x="1043608" y="290701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  <p:sp>
          <p:nvSpPr>
            <p:cNvPr id="27" name="왼쪽 대괄호 26"/>
            <p:cNvSpPr/>
            <p:nvPr/>
          </p:nvSpPr>
          <p:spPr>
            <a:xfrm rot="-5400000">
              <a:off x="5726098" y="3013860"/>
              <a:ext cx="91314" cy="548567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꺾인 연결선 28"/>
            <p:cNvCxnSpPr>
              <a:stCxn id="27" idx="1"/>
              <a:endCxn id="18" idx="3"/>
            </p:cNvCxnSpPr>
            <p:nvPr/>
          </p:nvCxnSpPr>
          <p:spPr>
            <a:xfrm rot="5400000" flipH="1">
              <a:off x="3655904" y="1217949"/>
              <a:ext cx="266270" cy="3965435"/>
            </a:xfrm>
            <a:prstGeom prst="bentConnector4">
              <a:avLst>
                <a:gd name="adj1" fmla="val -85853"/>
                <a:gd name="adj2" fmla="val 6854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33"/>
          <p:cNvSpPr/>
          <p:nvPr/>
        </p:nvSpPr>
        <p:spPr>
          <a:xfrm>
            <a:off x="4644008" y="4257963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H e l </a:t>
            </a:r>
            <a:r>
              <a:rPr lang="en-US" altLang="ko-KR" dirty="0" err="1" smtClean="0">
                <a:solidFill>
                  <a:srgbClr val="002060"/>
                </a:solidFill>
              </a:rPr>
              <a:t>l</a:t>
            </a:r>
            <a:r>
              <a:rPr lang="en-US" altLang="ko-KR" dirty="0" smtClean="0">
                <a:solidFill>
                  <a:srgbClr val="002060"/>
                </a:solidFill>
              </a:rPr>
              <a:t> o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70399" y="4306781"/>
            <a:ext cx="2137706" cy="475569"/>
            <a:chOff x="2241003" y="2858233"/>
            <a:chExt cx="3267103" cy="475569"/>
          </a:xfrm>
        </p:grpSpPr>
        <p:sp>
          <p:nvSpPr>
            <p:cNvPr id="36" name="타원 35"/>
            <p:cNvSpPr/>
            <p:nvPr/>
          </p:nvSpPr>
          <p:spPr>
            <a:xfrm>
              <a:off x="4517643" y="2858233"/>
              <a:ext cx="990463" cy="4755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>
              <a:stCxn id="36" idx="2"/>
            </p:cNvCxnSpPr>
            <p:nvPr/>
          </p:nvCxnSpPr>
          <p:spPr>
            <a:xfrm flipH="1">
              <a:off x="3174918" y="3096018"/>
              <a:ext cx="13427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41003" y="2915652"/>
              <a:ext cx="64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</a:t>
              </a:r>
              <a:r>
                <a:rPr lang="ko-KR" altLang="en-US" dirty="0"/>
                <a:t>시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769732" y="4306781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71600" y="473353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41" name="그룹 40"/>
          <p:cNvGrpSpPr/>
          <p:nvPr/>
        </p:nvGrpSpPr>
        <p:grpSpPr>
          <a:xfrm>
            <a:off x="966802" y="4355562"/>
            <a:ext cx="5549416" cy="426788"/>
            <a:chOff x="966802" y="2907014"/>
            <a:chExt cx="5549416" cy="426788"/>
          </a:xfrm>
        </p:grpSpPr>
        <p:sp>
          <p:nvSpPr>
            <p:cNvPr id="42" name="TextBox 41"/>
            <p:cNvSpPr txBox="1"/>
            <p:nvPr/>
          </p:nvSpPr>
          <p:spPr>
            <a:xfrm>
              <a:off x="966802" y="290701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Hello</a:t>
              </a:r>
              <a:endParaRPr lang="ko-KR" altLang="en-US" dirty="0"/>
            </a:p>
          </p:txBody>
        </p:sp>
        <p:sp>
          <p:nvSpPr>
            <p:cNvPr id="43" name="왼쪽 대괄호 42"/>
            <p:cNvSpPr/>
            <p:nvPr/>
          </p:nvSpPr>
          <p:spPr>
            <a:xfrm rot="16200000">
              <a:off x="5961187" y="2778771"/>
              <a:ext cx="91315" cy="1018746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꺾인 연결선 43"/>
            <p:cNvCxnSpPr>
              <a:stCxn id="43" idx="1"/>
              <a:endCxn id="39" idx="3"/>
            </p:cNvCxnSpPr>
            <p:nvPr/>
          </p:nvCxnSpPr>
          <p:spPr>
            <a:xfrm rot="5400000" flipH="1">
              <a:off x="3773447" y="1100405"/>
              <a:ext cx="266271" cy="4200524"/>
            </a:xfrm>
            <a:prstGeom prst="bentConnector4">
              <a:avLst>
                <a:gd name="adj1" fmla="val -85852"/>
                <a:gd name="adj2" fmla="val 70287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모서리가 둥근 직사각형 49"/>
          <p:cNvSpPr/>
          <p:nvPr/>
        </p:nvSpPr>
        <p:spPr>
          <a:xfrm>
            <a:off x="4644008" y="5841561"/>
            <a:ext cx="3240360" cy="61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 \  n  A  \  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732" y="5890379"/>
            <a:ext cx="1036589" cy="475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6317130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변수</a:t>
            </a:r>
            <a:endParaRPr lang="ko-KR" altLang="en-US" sz="1500"/>
          </a:p>
        </p:txBody>
      </p:sp>
      <p:grpSp>
        <p:nvGrpSpPr>
          <p:cNvPr id="57" name="그룹 56"/>
          <p:cNvGrpSpPr/>
          <p:nvPr/>
        </p:nvGrpSpPr>
        <p:grpSpPr>
          <a:xfrm>
            <a:off x="1043608" y="5939160"/>
            <a:ext cx="4392489" cy="426787"/>
            <a:chOff x="1043608" y="2907014"/>
            <a:chExt cx="5135835" cy="426787"/>
          </a:xfrm>
        </p:grpSpPr>
        <p:sp>
          <p:nvSpPr>
            <p:cNvPr id="58" name="TextBox 57"/>
            <p:cNvSpPr txBox="1"/>
            <p:nvPr/>
          </p:nvSpPr>
          <p:spPr>
            <a:xfrm>
              <a:off x="1043608" y="2907014"/>
              <a:ext cx="577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\n</a:t>
              </a:r>
              <a:endParaRPr lang="ko-KR" altLang="en-US" dirty="0"/>
            </a:p>
          </p:txBody>
        </p:sp>
        <p:sp>
          <p:nvSpPr>
            <p:cNvPr id="59" name="왼쪽 대괄호 58"/>
            <p:cNvSpPr/>
            <p:nvPr/>
          </p:nvSpPr>
          <p:spPr>
            <a:xfrm rot="16200000">
              <a:off x="5792800" y="2947158"/>
              <a:ext cx="91316" cy="681970"/>
            </a:xfrm>
            <a:prstGeom prst="leftBracket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꺾인 연결선 59"/>
            <p:cNvCxnSpPr>
              <a:stCxn id="59" idx="1"/>
              <a:endCxn id="55" idx="3"/>
            </p:cNvCxnSpPr>
            <p:nvPr/>
          </p:nvCxnSpPr>
          <p:spPr>
            <a:xfrm rot="5400000" flipH="1">
              <a:off x="3768035" y="1263379"/>
              <a:ext cx="237783" cy="3903062"/>
            </a:xfrm>
            <a:prstGeom prst="bentConnector4">
              <a:avLst>
                <a:gd name="adj1" fmla="val -96138"/>
                <a:gd name="adj2" fmla="val 5068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777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화살표 10"/>
          <p:cNvSpPr/>
          <p:nvPr/>
        </p:nvSpPr>
        <p:spPr>
          <a:xfrm>
            <a:off x="2339752" y="40770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6588224" y="40770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처리 프로그램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프로그래밍 언어를 기계어로 번역해 주는 프로그램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컴퓨터에 명령을 내리기 위한 다양한 도구들을 담아놓은 도구상자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사용자가 좀 더 쉽게 프로그래밍 할 수 있도록 다양한 기능을 제공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29000"/>
            <a:ext cx="1695450" cy="2614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79318" y="6135107"/>
            <a:ext cx="2204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 smtClean="0"/>
              <a:t>파일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새로 만들기 </a:t>
            </a:r>
            <a:r>
              <a:rPr lang="en-US" altLang="ko-KR" sz="1000" b="1" dirty="0" smtClean="0"/>
              <a:t>-&gt; </a:t>
            </a:r>
            <a:r>
              <a:rPr lang="ko-KR" altLang="en-US" sz="1000" b="1" dirty="0" smtClean="0"/>
              <a:t>프로젝트</a:t>
            </a:r>
            <a:r>
              <a:rPr lang="en-US" altLang="ko-KR" sz="1000" b="1" dirty="0"/>
              <a:t>]</a:t>
            </a:r>
            <a:endParaRPr lang="en-US" altLang="ko-KR" sz="10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87824" y="6135107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[Win32 -&gt; Win32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콘솔 응용 프로그램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이름 입력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찾아보기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저장 경로 지정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후 확인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6876257" y="6135107"/>
            <a:ext cx="1839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콘솔 응용 프로그램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 빈 프로젝트 선택 후 마침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768" y="3371513"/>
            <a:ext cx="1965984" cy="2671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287" y="3371512"/>
            <a:ext cx="3820824" cy="2671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9415" y="2647545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Microsoft Visual Studio 2008 </a:t>
            </a:r>
            <a:r>
              <a:rPr lang="ko-KR" altLang="en-US" sz="2000" dirty="0" smtClean="0">
                <a:solidFill>
                  <a:srgbClr val="002060"/>
                </a:solidFill>
              </a:rPr>
              <a:t>사용하기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1.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프로젝트 만들기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3" grpId="0"/>
      <p:bldP spid="7" grpId="0"/>
      <p:bldP spid="8" grpId="0"/>
      <p:bldP spid="9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연산자란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실행해야 하는 행동을 지정하는 것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1922700"/>
              </p:ext>
            </p:extLst>
          </p:nvPr>
        </p:nvGraphicFramePr>
        <p:xfrm>
          <a:off x="539552" y="2060848"/>
          <a:ext cx="8136904" cy="41259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6980"/>
                <a:gridCol w="5059924"/>
              </a:tblGrid>
              <a:tr h="4832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연산자</a:t>
                      </a:r>
                      <a:endParaRPr lang="ko-KR" altLang="en-US" sz="24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sz="2400" dirty="0" smtClean="0"/>
                        <a:t>기 호</a:t>
                      </a:r>
                      <a:endParaRPr lang="ko-KR" altLang="en-US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83224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산술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/>
                        <a:t>+ - * / %</a:t>
                      </a:r>
                      <a:endParaRPr lang="en-US" altLang="ko-KR" sz="2000" b="1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83224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대입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= ,+=, -=, *=, /=, %=</a:t>
                      </a:r>
                      <a:endParaRPr lang="en-US" altLang="ko-KR" sz="20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증가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감소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/>
                        <a:t>++ </a:t>
                      </a:r>
                      <a:r>
                        <a:rPr lang="en-US" altLang="ko-KR" sz="2000" dirty="0" smtClean="0"/>
                        <a:t>--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관계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/>
                        <a:t>== != &lt; &gt; &lt;= &gt;=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논리 </a:t>
                      </a:r>
                      <a:r>
                        <a:rPr lang="ko-KR" altLang="en-US" sz="2000" dirty="0" smtClean="0"/>
                        <a:t>연산자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/>
                        <a:t>! &amp;&amp; ||</a:t>
                      </a:r>
                      <a:endParaRPr 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smtClean="0"/>
                        <a:t>비트 </a:t>
                      </a:r>
                      <a:r>
                        <a:rPr lang="ko-KR" altLang="en-US" sz="2000" dirty="0"/>
                        <a:t>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b="0" dirty="0" smtClean="0">
                          <a:latin typeface="+mn-lt"/>
                          <a:ea typeface="+mn-ea"/>
                        </a:rPr>
                        <a:t>&amp;</a:t>
                      </a:r>
                      <a:r>
                        <a:rPr lang="en-US" altLang="ko-KR" sz="2000" b="0" baseline="0" dirty="0" smtClean="0">
                          <a:latin typeface="+mn-lt"/>
                          <a:ea typeface="+mn-ea"/>
                        </a:rPr>
                        <a:t> | ^ ~ &lt;&lt; &gt;&gt;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조건부 연산자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dirty="0" smtClean="0"/>
                        <a:t>? :</a:t>
                      </a:r>
                      <a:endParaRPr lang="en-US" altLang="ko-KR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  <a:tr h="446051"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연산자</a:t>
                      </a:r>
                      <a:endParaRPr lang="ko-KR" alt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21" marR="25921" marT="25921" marB="25921"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)</a:t>
                      </a:r>
                      <a:endParaRPr lang="en-US" altLang="ko-KR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921" marR="25921" marT="25921" marB="2592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04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산술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두 개의 값에 대한 산술 연산을 수행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 간 </a:t>
            </a:r>
            <a:r>
              <a:rPr lang="ko-KR" altLang="en-US" sz="2000" dirty="0">
                <a:solidFill>
                  <a:srgbClr val="002060"/>
                </a:solidFill>
              </a:rPr>
              <a:t>연산의 결과는 정수이며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정수와 실수 연산의 결과는 실수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정수 </a:t>
            </a:r>
            <a:r>
              <a:rPr lang="ko-KR" altLang="en-US" sz="2000" dirty="0">
                <a:solidFill>
                  <a:srgbClr val="002060"/>
                </a:solidFill>
              </a:rPr>
              <a:t>나눗셈의 결과가 양수면 소수점 아래를 버리고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음수면 </a:t>
            </a:r>
            <a:r>
              <a:rPr lang="ko-KR" altLang="en-US" sz="2000" dirty="0" smtClean="0">
                <a:solidFill>
                  <a:srgbClr val="002060"/>
                </a:solidFill>
              </a:rPr>
              <a:t>소수점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아래를 </a:t>
            </a:r>
            <a:r>
              <a:rPr lang="ko-KR" altLang="en-US" sz="2000" dirty="0" smtClean="0">
                <a:solidFill>
                  <a:srgbClr val="002060"/>
                </a:solidFill>
              </a:rPr>
              <a:t>올림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나머지를 구하는 </a:t>
            </a:r>
            <a:r>
              <a:rPr lang="en-US" altLang="ko-KR" sz="2000" dirty="0">
                <a:solidFill>
                  <a:srgbClr val="002060"/>
                </a:solidFill>
              </a:rPr>
              <a:t>%</a:t>
            </a:r>
            <a:r>
              <a:rPr lang="ko-KR" altLang="en-US" sz="2000" dirty="0">
                <a:solidFill>
                  <a:srgbClr val="002060"/>
                </a:solidFill>
              </a:rPr>
              <a:t>연산자는 정수 연산에만 사용할 수 있음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4937900"/>
              </p:ext>
            </p:extLst>
          </p:nvPr>
        </p:nvGraphicFramePr>
        <p:xfrm>
          <a:off x="755576" y="1920641"/>
          <a:ext cx="7487973" cy="266048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20963"/>
                <a:gridCol w="2371592"/>
                <a:gridCol w="2495418"/>
              </a:tblGrid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산술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a+b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두수의 합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두수의 차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a*b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두수의 곱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a/b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나누기 몫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44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a%b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나누기 나머지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83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%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 사용 예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짝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홀수 구분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10 </a:t>
            </a:r>
            <a:r>
              <a:rPr lang="en-US" altLang="ko-KR" sz="2000" dirty="0">
                <a:solidFill>
                  <a:srgbClr val="002060"/>
                </a:solidFill>
              </a:rPr>
              <a:t>% 2	=&gt; 0</a:t>
            </a:r>
            <a:r>
              <a:rPr lang="ko-KR" altLang="en-US" sz="2000" dirty="0">
                <a:solidFill>
                  <a:srgbClr val="002060"/>
                </a:solidFill>
              </a:rPr>
              <a:t>으로 짝수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% 2	=&gt; 1</a:t>
            </a:r>
            <a:r>
              <a:rPr lang="ko-KR" altLang="en-US" sz="2000" dirty="0">
                <a:solidFill>
                  <a:srgbClr val="002060"/>
                </a:solidFill>
              </a:rPr>
              <a:t>로 홀수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배수 </a:t>
            </a:r>
            <a:r>
              <a:rPr lang="ko-KR" altLang="en-US" sz="2000" dirty="0">
                <a:solidFill>
                  <a:srgbClr val="002060"/>
                </a:solidFill>
              </a:rPr>
              <a:t>구분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123 </a:t>
            </a:r>
            <a:r>
              <a:rPr lang="en-US" altLang="ko-KR" sz="2000" dirty="0">
                <a:solidFill>
                  <a:srgbClr val="002060"/>
                </a:solidFill>
              </a:rPr>
              <a:t>% 3	=&gt; 0</a:t>
            </a:r>
            <a:r>
              <a:rPr lang="ko-KR" altLang="en-US" sz="2000" dirty="0">
                <a:solidFill>
                  <a:srgbClr val="002060"/>
                </a:solidFill>
              </a:rPr>
              <a:t>으로 </a:t>
            </a:r>
            <a:r>
              <a:rPr lang="en-US" altLang="ko-KR" sz="2000" dirty="0">
                <a:solidFill>
                  <a:srgbClr val="002060"/>
                </a:solidFill>
              </a:rPr>
              <a:t>3</a:t>
            </a:r>
            <a:r>
              <a:rPr lang="ko-KR" altLang="en-US" sz="2000" dirty="0">
                <a:solidFill>
                  <a:srgbClr val="002060"/>
                </a:solidFill>
              </a:rPr>
              <a:t>의 배수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숫자의 </a:t>
            </a:r>
            <a:r>
              <a:rPr lang="ko-KR" altLang="en-US" sz="2000" dirty="0" err="1">
                <a:solidFill>
                  <a:srgbClr val="002060"/>
                </a:solidFill>
              </a:rPr>
              <a:t>자리수</a:t>
            </a:r>
            <a:r>
              <a:rPr lang="ko-KR" altLang="en-US" sz="2000" dirty="0">
                <a:solidFill>
                  <a:srgbClr val="002060"/>
                </a:solidFill>
              </a:rPr>
              <a:t> 구분하기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156 </a:t>
            </a:r>
            <a:r>
              <a:rPr lang="en-US" altLang="ko-KR" sz="2000" dirty="0">
                <a:solidFill>
                  <a:srgbClr val="002060"/>
                </a:solidFill>
              </a:rPr>
              <a:t>%10 	=&gt; 6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156 </a:t>
            </a:r>
            <a:r>
              <a:rPr lang="en-US" altLang="ko-KR" sz="2000" dirty="0">
                <a:solidFill>
                  <a:srgbClr val="002060"/>
                </a:solidFill>
              </a:rPr>
              <a:t>/ 10 	=&gt; 15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%10 	=&gt; 5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15 </a:t>
            </a:r>
            <a:r>
              <a:rPr lang="en-US" altLang="ko-KR" sz="2000" dirty="0">
                <a:solidFill>
                  <a:srgbClr val="002060"/>
                </a:solidFill>
              </a:rPr>
              <a:t>/ 10 	=&gt; 1</a:t>
            </a: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범위 </a:t>
            </a:r>
            <a:r>
              <a:rPr lang="ko-KR" altLang="en-US" sz="2000" dirty="0">
                <a:solidFill>
                  <a:srgbClr val="002060"/>
                </a:solidFill>
              </a:rPr>
              <a:t>안의 숫자 구하기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N </a:t>
            </a:r>
            <a:r>
              <a:rPr lang="en-US" altLang="ko-KR" sz="2000" dirty="0">
                <a:solidFill>
                  <a:srgbClr val="002060"/>
                </a:solidFill>
              </a:rPr>
              <a:t>% 100	=&gt; 0~99 </a:t>
            </a:r>
            <a:r>
              <a:rPr lang="ko-KR" altLang="en-US" sz="2000" dirty="0">
                <a:solidFill>
                  <a:srgbClr val="002060"/>
                </a:solidFill>
              </a:rPr>
              <a:t>사이의 값을 구할 수 있다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5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712997"/>
            <a:ext cx="777686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num1=9, num2=2;</a:t>
            </a:r>
          </a:p>
          <a:p>
            <a:r>
              <a:rPr lang="en-US" altLang="ko-KR" dirty="0"/>
              <a:t>	printf("%d</a:t>
            </a:r>
            <a:r>
              <a:rPr lang="ko-KR" altLang="en-US" dirty="0"/>
              <a:t>＋</a:t>
            </a:r>
            <a:r>
              <a:rPr lang="pt-BR" altLang="ko-KR" dirty="0"/>
              <a:t>%d=%d\n", num1, num2, num1+num2);</a:t>
            </a:r>
          </a:p>
          <a:p>
            <a:r>
              <a:rPr lang="en-US" altLang="ko-KR" dirty="0"/>
              <a:t>	printf("%d</a:t>
            </a:r>
            <a:r>
              <a:rPr lang="ko-KR" altLang="en-US" dirty="0"/>
              <a:t>－</a:t>
            </a:r>
            <a:r>
              <a:rPr lang="pt-BR" altLang="ko-KR" dirty="0"/>
              <a:t>%d=%d\n", num1, num2, num1-num2);</a:t>
            </a:r>
          </a:p>
          <a:p>
            <a:r>
              <a:rPr lang="pt-BR" altLang="ko-KR" dirty="0"/>
              <a:t>	printf("%d×%d=%d\n", num1, num2, num1*num2);</a:t>
            </a:r>
          </a:p>
          <a:p>
            <a:r>
              <a:rPr lang="en-US" altLang="ko-KR" dirty="0"/>
              <a:t>	printf("%d÷%d</a:t>
            </a:r>
            <a:r>
              <a:rPr lang="ko-KR" altLang="en-US" dirty="0" smtClean="0"/>
              <a:t>의 몫</a:t>
            </a:r>
            <a:r>
              <a:rPr lang="en-US" altLang="ko-KR" dirty="0"/>
              <a:t>=%d\n", num1, num2, num1/num2);</a:t>
            </a:r>
          </a:p>
          <a:p>
            <a:r>
              <a:rPr lang="en-US" altLang="ko-KR" dirty="0"/>
              <a:t>	printf("%d÷%d</a:t>
            </a:r>
            <a:r>
              <a:rPr lang="ko-KR" altLang="en-US" dirty="0" smtClean="0"/>
              <a:t>의 나머지</a:t>
            </a:r>
            <a:r>
              <a:rPr lang="en-US" altLang="ko-KR" dirty="0"/>
              <a:t>=%d\n", num1, num2, num1%num2);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34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대입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우측에 수행한 결과를 좌측에 지정된 변수로 </a:t>
            </a:r>
            <a:r>
              <a:rPr lang="ko-KR" altLang="en-US" sz="2000" dirty="0" smtClean="0">
                <a:solidFill>
                  <a:srgbClr val="002060"/>
                </a:solidFill>
              </a:rPr>
              <a:t>대입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◈ 복합대입연산자</a:t>
            </a:r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대입연산자를 </a:t>
            </a:r>
            <a:r>
              <a:rPr lang="ko-KR" altLang="en-US" sz="2000" dirty="0">
                <a:solidFill>
                  <a:srgbClr val="002060"/>
                </a:solidFill>
              </a:rPr>
              <a:t>다른 연산자와 결합하여 사용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8660744"/>
              </p:ext>
            </p:extLst>
          </p:nvPr>
        </p:nvGraphicFramePr>
        <p:xfrm>
          <a:off x="539552" y="3717032"/>
          <a:ext cx="7840531" cy="237744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744788"/>
                <a:gridCol w="2481660"/>
                <a:gridCol w="2614083"/>
              </a:tblGrid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복합 대입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+=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a+=b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a=a+b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a=a-b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a*=b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a=a*b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4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/=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a/=b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a=a/b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239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%=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a%=b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</a:t>
                      </a: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a%b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2491835"/>
              </p:ext>
            </p:extLst>
          </p:nvPr>
        </p:nvGraphicFramePr>
        <p:xfrm>
          <a:off x="539552" y="1916832"/>
          <a:ext cx="7840531" cy="79248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744788"/>
                <a:gridCol w="2481660"/>
                <a:gridCol w="2614083"/>
              </a:tblGrid>
              <a:tr h="194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대입 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a=b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를 대입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9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712997"/>
            <a:ext cx="813690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r>
              <a:rPr lang="en-US" altLang="ko-KR" dirty="0"/>
              <a:t>int main(int argc, char * argv[])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 num1=3, num2=5, num3=10;</a:t>
            </a:r>
          </a:p>
          <a:p>
            <a:r>
              <a:rPr lang="en-US" altLang="ko-KR" dirty="0"/>
              <a:t>	printf("num1</a:t>
            </a:r>
            <a:r>
              <a:rPr lang="ko-KR" altLang="en-US" dirty="0"/>
              <a:t>은</a:t>
            </a:r>
            <a:r>
              <a:rPr lang="en-US" altLang="ko-KR" dirty="0"/>
              <a:t>%d, num2</a:t>
            </a:r>
            <a:r>
              <a:rPr lang="ko-KR" altLang="en-US" dirty="0"/>
              <a:t>는</a:t>
            </a:r>
            <a:r>
              <a:rPr lang="en-US" altLang="ko-KR" dirty="0"/>
              <a:t>%d, num3</a:t>
            </a:r>
            <a:r>
              <a:rPr lang="ko-KR" altLang="en-US" dirty="0"/>
              <a:t>은</a:t>
            </a:r>
            <a:r>
              <a:rPr lang="en-US" altLang="ko-KR" dirty="0"/>
              <a:t>%d\n",num1, num2, num3);</a:t>
            </a:r>
          </a:p>
          <a:p>
            <a:r>
              <a:rPr lang="en-US" altLang="ko-KR" dirty="0"/>
              <a:t>	num1 += 2;</a:t>
            </a:r>
          </a:p>
          <a:p>
            <a:r>
              <a:rPr lang="en-US" altLang="ko-KR" dirty="0"/>
              <a:t>	num2 -= 2;</a:t>
            </a:r>
          </a:p>
          <a:p>
            <a:r>
              <a:rPr lang="en-US" altLang="ko-KR" dirty="0"/>
              <a:t>	num3 /= num1;	</a:t>
            </a:r>
          </a:p>
          <a:p>
            <a:r>
              <a:rPr lang="en-US" altLang="ko-KR" dirty="0"/>
              <a:t>	printf("num1</a:t>
            </a:r>
            <a:r>
              <a:rPr lang="ko-KR" altLang="en-US" dirty="0"/>
              <a:t>은</a:t>
            </a:r>
            <a:r>
              <a:rPr lang="en-US" altLang="ko-KR" dirty="0"/>
              <a:t>%d, num2</a:t>
            </a:r>
            <a:r>
              <a:rPr lang="ko-KR" altLang="en-US" dirty="0"/>
              <a:t>는</a:t>
            </a:r>
            <a:r>
              <a:rPr lang="en-US" altLang="ko-KR" dirty="0"/>
              <a:t>%d, num3</a:t>
            </a:r>
            <a:r>
              <a:rPr lang="ko-KR" altLang="en-US" dirty="0"/>
              <a:t>은</a:t>
            </a:r>
            <a:r>
              <a:rPr lang="en-US" altLang="ko-KR" dirty="0"/>
              <a:t>%d\n",num1, num2, num3);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632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증감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값을 </a:t>
            </a:r>
            <a:r>
              <a:rPr lang="ko-KR" altLang="en-US" sz="2000" dirty="0" smtClean="0">
                <a:solidFill>
                  <a:srgbClr val="002060"/>
                </a:solidFill>
              </a:rPr>
              <a:t>하나씩 증가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또는 </a:t>
            </a:r>
            <a:r>
              <a:rPr lang="ko-KR" altLang="en-US" sz="2000" dirty="0">
                <a:solidFill>
                  <a:srgbClr val="002060"/>
                </a:solidFill>
              </a:rPr>
              <a:t>감소시키는 경우에 사용되는 </a:t>
            </a:r>
            <a:r>
              <a:rPr lang="ko-KR" altLang="en-US" sz="2000" dirty="0" err="1">
                <a:solidFill>
                  <a:srgbClr val="002060"/>
                </a:solidFill>
              </a:rPr>
              <a:t>단항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ko-KR" altLang="en-US" sz="2000" dirty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전치연산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증감연산자가 변수 앞에 나오는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: ++a, --a)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변수에 </a:t>
            </a:r>
            <a:r>
              <a:rPr lang="ko-KR" altLang="en-US" sz="2000" dirty="0">
                <a:solidFill>
                  <a:srgbClr val="002060"/>
                </a:solidFill>
              </a:rPr>
              <a:t>저장된 값을 증</a:t>
            </a:r>
            <a:r>
              <a:rPr lang="en-US" altLang="ko-KR" sz="2000" dirty="0">
                <a:solidFill>
                  <a:srgbClr val="002060"/>
                </a:solidFill>
              </a:rPr>
              <a:t>/</a:t>
            </a:r>
            <a:r>
              <a:rPr lang="ko-KR" altLang="en-US" sz="2000" dirty="0">
                <a:solidFill>
                  <a:srgbClr val="002060"/>
                </a:solidFill>
              </a:rPr>
              <a:t>감 시킨 후 연산</a:t>
            </a: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후치연산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증감연산자가 변수 뒤에 나오는 </a:t>
            </a:r>
            <a:r>
              <a:rPr lang="ko-KR" altLang="en-US" sz="2000" dirty="0" smtClean="0">
                <a:solidFill>
                  <a:srgbClr val="002060"/>
                </a:solidFill>
              </a:rPr>
              <a:t>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: a++, a--)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 </a:t>
            </a:r>
            <a:r>
              <a:rPr lang="ko-KR" altLang="en-US" sz="2000" dirty="0">
                <a:solidFill>
                  <a:srgbClr val="002060"/>
                </a:solidFill>
              </a:rPr>
              <a:t>수행 후 변수에 저장된 값을 증</a:t>
            </a:r>
            <a:r>
              <a:rPr lang="en-US" altLang="ko-KR" sz="2000" dirty="0">
                <a:solidFill>
                  <a:srgbClr val="002060"/>
                </a:solidFill>
              </a:rPr>
              <a:t>/</a:t>
            </a:r>
            <a:r>
              <a:rPr lang="ko-KR" altLang="en-US" sz="2000" dirty="0">
                <a:solidFill>
                  <a:srgbClr val="002060"/>
                </a:solidFill>
              </a:rPr>
              <a:t>감</a:t>
            </a:r>
          </a:p>
          <a:p>
            <a:endParaRPr lang="ko-KR" altLang="en-US" sz="2000" dirty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1787217"/>
              </p:ext>
            </p:extLst>
          </p:nvPr>
        </p:nvGraphicFramePr>
        <p:xfrm>
          <a:off x="457200" y="1916832"/>
          <a:ext cx="8147248" cy="27940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934226"/>
                <a:gridCol w="2900654"/>
                <a:gridCol w="331236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증감연산자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++a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값을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만큼 증가 후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a++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연산 후 값을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증가</a:t>
                      </a:r>
                    </a:p>
                  </a:txBody>
                  <a:tcPr marL="99060" marR="99060" anchor="ctr" horzOverflow="overflow"/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--a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만큼 감소 후 연산</a:t>
                      </a:r>
                    </a:p>
                  </a:txBody>
                  <a:tcPr marL="99060" marR="99060" anchor="ctr" horzOverflow="overflow"/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a--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 후 값을 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만큼 감소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313932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&lt;stdio.h&gt;</a:t>
            </a:r>
          </a:p>
          <a:p>
            <a:endParaRPr lang="ko-KR" altLang="en-US" dirty="0"/>
          </a:p>
          <a:p>
            <a:r>
              <a:rPr lang="fr-FR" altLang="ko-KR" dirty="0"/>
              <a:t>int main(int argc, int argv[])</a:t>
            </a:r>
          </a:p>
          <a:p>
            <a:r>
              <a:rPr lang="en-US" altLang="ko-KR" dirty="0"/>
              <a:t>{</a:t>
            </a:r>
          </a:p>
          <a:p>
            <a:r>
              <a:rPr lang="pt-BR" altLang="ko-KR" dirty="0"/>
              <a:t>	int sum1=0, sum2=0, num1 = 5, num2 = 5;</a:t>
            </a:r>
          </a:p>
          <a:p>
            <a:r>
              <a:rPr lang="en-US" altLang="ko-KR" dirty="0"/>
              <a:t>	sum1 += ++num1;</a:t>
            </a:r>
          </a:p>
          <a:p>
            <a:r>
              <a:rPr lang="pt-BR" altLang="ko-KR" dirty="0"/>
              <a:t>	printf("</a:t>
            </a:r>
            <a:r>
              <a:rPr lang="pt-BR" altLang="ko-KR" dirty="0" smtClean="0"/>
              <a:t>sum1 </a:t>
            </a:r>
            <a:r>
              <a:rPr lang="pt-BR" altLang="ko-KR" dirty="0"/>
              <a:t>= %d, num1 = %d\n", sum1, num1);</a:t>
            </a:r>
          </a:p>
          <a:p>
            <a:r>
              <a:rPr lang="en-US" altLang="ko-KR" dirty="0"/>
              <a:t>	sum2 += num2++;</a:t>
            </a:r>
          </a:p>
          <a:p>
            <a:r>
              <a:rPr lang="pt-BR" altLang="ko-KR" dirty="0"/>
              <a:t>	printf("</a:t>
            </a:r>
            <a:r>
              <a:rPr lang="pt-BR" altLang="ko-KR" dirty="0" smtClean="0"/>
              <a:t>sum2 </a:t>
            </a:r>
            <a:r>
              <a:rPr lang="pt-BR" altLang="ko-KR" dirty="0"/>
              <a:t>= %d, num2 = %d\n", sum2, num2);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3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관계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왼쪽에 있는 값을 기준으로 두 값의 관계를 비교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만족하면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true(1),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만족하지 못하면 </a:t>
            </a:r>
            <a:r>
              <a:rPr lang="en-US" altLang="ko-KR" sz="2000" dirty="0" smtClean="0">
                <a:solidFill>
                  <a:srgbClr val="002060"/>
                </a:solidFill>
              </a:rPr>
              <a:t>false(0)</a:t>
            </a:r>
            <a:r>
              <a:rPr lang="ko-KR" altLang="en-US" sz="2000" dirty="0" smtClean="0">
                <a:solidFill>
                  <a:srgbClr val="002060"/>
                </a:solidFill>
              </a:rPr>
              <a:t>을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반환</a:t>
            </a:r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4761447"/>
              </p:ext>
            </p:extLst>
          </p:nvPr>
        </p:nvGraphicFramePr>
        <p:xfrm>
          <a:off x="457200" y="2204615"/>
          <a:ext cx="7995312" cy="417671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898650"/>
                <a:gridCol w="1928118"/>
                <a:gridCol w="4168544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&lt;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a&lt;b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크다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a&lt;=b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작거나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a&gt;=b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크거나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a==10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같다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a!=10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같지 않다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7500" marR="97500" marT="46800" marB="46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13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286232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=10;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printf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"</a:t>
            </a:r>
            <a:r>
              <a:rPr lang="ko-KR" altLang="en-US" sz="2000" dirty="0" smtClean="0"/>
              <a:t>참 </a:t>
            </a:r>
            <a:r>
              <a:rPr lang="en-US" altLang="ko-KR" sz="2000" dirty="0" smtClean="0"/>
              <a:t>: %d\n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"</a:t>
            </a:r>
            <a:r>
              <a:rPr lang="ko-KR" altLang="en-US" sz="2000" dirty="0" smtClean="0"/>
              <a:t>거짓 </a:t>
            </a:r>
            <a:r>
              <a:rPr lang="en-US" altLang="ko-KR" sz="2000" dirty="0" smtClean="0"/>
              <a:t>: %</a:t>
            </a:r>
            <a:r>
              <a:rPr lang="en-US" altLang="ko-KR" sz="2000" dirty="0"/>
              <a:t>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&gt;100);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285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2915816" y="2276872"/>
            <a:ext cx="432048" cy="12961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2. </a:t>
            </a:r>
            <a:r>
              <a:rPr lang="ko-KR" altLang="en-US" sz="2000" dirty="0" smtClean="0">
                <a:solidFill>
                  <a:srgbClr val="002060"/>
                </a:solidFill>
              </a:rPr>
              <a:t>소스 파일 만들기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이름 입력 시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확장자를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주지 않으면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C++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소스파일로 생성되고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.c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라는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확장자를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주면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소스파일로 생성 됨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(C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언어 공부할 때는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.c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파일로 생성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2"/>
            <a:ext cx="2376264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70321"/>
            <a:ext cx="5371356" cy="2866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6264" y="4541058"/>
            <a:ext cx="2468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솔루션 탐색기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소스 파일 우측 클릭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추가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새 항목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  <p:sp>
        <p:nvSpPr>
          <p:cNvPr id="5" name="직사각형 4"/>
          <p:cNvSpPr/>
          <p:nvPr/>
        </p:nvSpPr>
        <p:spPr>
          <a:xfrm>
            <a:off x="4215847" y="4541058"/>
            <a:ext cx="31644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템플릿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C++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파일 선택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이름 입력 후 확인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xmlns="" val="163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논리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여러 조건을 검사하고자 할 때 조건과 조건 사이에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중 하나라도 참이면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논리합</a:t>
            </a:r>
            <a:r>
              <a:rPr lang="en-US" altLang="ko-KR" sz="2000" dirty="0" smtClean="0">
                <a:solidFill>
                  <a:srgbClr val="002060"/>
                </a:solidFill>
              </a:rPr>
              <a:t>(OR)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모든 조건이 참일 때만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논리곱</a:t>
            </a:r>
            <a:r>
              <a:rPr lang="en-US" altLang="ko-KR" sz="2000" dirty="0" smtClean="0">
                <a:solidFill>
                  <a:srgbClr val="002060"/>
                </a:solidFill>
              </a:rPr>
              <a:t>(AND)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조건결과를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반대로 변경하고자 할 때 사용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참이면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false(0) , </a:t>
            </a:r>
            <a:r>
              <a:rPr lang="ko-KR" altLang="en-US" sz="2000" dirty="0" smtClean="0">
                <a:solidFill>
                  <a:srgbClr val="002060"/>
                </a:solidFill>
              </a:rPr>
              <a:t>거짓이면 </a:t>
            </a:r>
            <a:r>
              <a:rPr lang="en-US" altLang="ko-KR" sz="2000" dirty="0" smtClean="0">
                <a:solidFill>
                  <a:srgbClr val="002060"/>
                </a:solidFill>
              </a:rPr>
              <a:t>true(1)</a:t>
            </a:r>
            <a:r>
              <a:rPr lang="ko-KR" altLang="en-US" sz="2000" dirty="0" smtClean="0">
                <a:solidFill>
                  <a:srgbClr val="002060"/>
                </a:solidFill>
              </a:rPr>
              <a:t>를 반환 </a:t>
            </a:r>
            <a:r>
              <a:rPr lang="en-US" altLang="ko-KR" sz="2000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dirty="0" smtClean="0">
                <a:solidFill>
                  <a:srgbClr val="002060"/>
                </a:solidFill>
              </a:rPr>
              <a:t>부정</a:t>
            </a:r>
            <a:r>
              <a:rPr lang="en-US" altLang="ko-KR" sz="2000" dirty="0" smtClean="0">
                <a:solidFill>
                  <a:srgbClr val="002060"/>
                </a:solidFill>
              </a:rPr>
              <a:t>(NOT)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581826"/>
              </p:ext>
            </p:extLst>
          </p:nvPr>
        </p:nvGraphicFramePr>
        <p:xfrm>
          <a:off x="457200" y="3303260"/>
          <a:ext cx="8219256" cy="15659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63324"/>
                <a:gridCol w="1844459"/>
                <a:gridCol w="4911473"/>
              </a:tblGrid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 || a&lt;c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크거나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작으면 참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a&gt;b &amp;&amp; a&lt;c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크고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작으면 참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!(a&gt;b)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크면 거짓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12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=10;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||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&lt;100);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/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&gt;50 &amp;&amp;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&lt;0);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부정</a:t>
            </a:r>
            <a:r>
              <a:rPr lang="en-US" altLang="ko-KR" sz="2000" dirty="0"/>
              <a:t>(</a:t>
            </a:r>
            <a:r>
              <a:rPr lang="ko-KR" altLang="en-US" sz="2000" dirty="0"/>
              <a:t>참</a:t>
            </a:r>
            <a:r>
              <a:rPr lang="en-US" altLang="ko-KR" sz="2000" dirty="0"/>
              <a:t>) : %d\n", !(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&gt;0));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/>
              <a:t>부정</a:t>
            </a:r>
            <a:r>
              <a:rPr lang="en-US" altLang="ko-KR" sz="2000" dirty="0"/>
              <a:t>(</a:t>
            </a:r>
            <a:r>
              <a:rPr lang="ko-KR" altLang="en-US" sz="2000" dirty="0"/>
              <a:t>거짓</a:t>
            </a:r>
            <a:r>
              <a:rPr lang="en-US" altLang="ko-KR" sz="2000" dirty="0"/>
              <a:t>) : %d\n", !(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&gt;100));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967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비</a:t>
            </a:r>
            <a:r>
              <a:rPr lang="ko-KR" altLang="en-US" sz="2000" dirty="0">
                <a:solidFill>
                  <a:srgbClr val="002060"/>
                </a:solidFill>
              </a:rPr>
              <a:t>트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2</a:t>
            </a:r>
            <a:r>
              <a:rPr lang="ko-KR" altLang="en-US" sz="2000" dirty="0">
                <a:solidFill>
                  <a:srgbClr val="002060"/>
                </a:solidFill>
              </a:rPr>
              <a:t>진수로 변환하여 비트 단위의 연산을 수행하는 연산자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int</a:t>
            </a:r>
            <a:r>
              <a:rPr lang="en-US" altLang="ko-KR" sz="2000" dirty="0">
                <a:solidFill>
                  <a:srgbClr val="002060"/>
                </a:solidFill>
              </a:rPr>
              <a:t>, short, long</a:t>
            </a:r>
            <a:r>
              <a:rPr lang="ko-KR" altLang="en-US" sz="2000" dirty="0">
                <a:solidFill>
                  <a:srgbClr val="002060"/>
                </a:solidFill>
              </a:rPr>
              <a:t>형 데이터에서만 사용 가능</a:t>
            </a: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주로 </a:t>
            </a:r>
            <a:r>
              <a:rPr lang="ko-KR" altLang="en-US" sz="2000" dirty="0">
                <a:solidFill>
                  <a:srgbClr val="002060"/>
                </a:solidFill>
              </a:rPr>
              <a:t>하드웨어를 직접 제어하거나 한글 등을 처리할 때 이용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3998791"/>
              </p:ext>
            </p:extLst>
          </p:nvPr>
        </p:nvGraphicFramePr>
        <p:xfrm>
          <a:off x="457200" y="2636912"/>
          <a:ext cx="8219256" cy="274032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63324"/>
                <a:gridCol w="1844459"/>
                <a:gridCol w="4911473"/>
              </a:tblGrid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논리 연산자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사용 예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 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| b</a:t>
                      </a: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&amp; b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^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^ b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~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~a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</a:t>
                      </a:r>
                      <a:endParaRPr kumimoji="1" lang="en-US" altLang="ko-KR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&gt;&gt;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 &gt;&gt; 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오른쪽으로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/>
                </a:tc>
              </a:tr>
              <a:tr h="39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&lt;&lt;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 &lt;&lt; 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kumimoji="1" lang="ko-KR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변환하여 왼쪽으로 </a:t>
                      </a:r>
                      <a:r>
                        <a:rPr kumimoji="1" lang="en-US" altLang="ko-KR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90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56291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dirty="0"/>
              <a:t>#include &lt;stdio.h&gt;</a:t>
            </a:r>
          </a:p>
          <a:p>
            <a:pPr>
              <a:lnSpc>
                <a:spcPts val="2700"/>
              </a:lnSpc>
            </a:pPr>
            <a:endParaRPr lang="ko-KR" altLang="en-US" sz="2000" dirty="0"/>
          </a:p>
          <a:p>
            <a:pPr>
              <a:lnSpc>
                <a:spcPts val="2700"/>
              </a:lnSpc>
            </a:pPr>
            <a:r>
              <a:rPr lang="en-US" altLang="ko-KR" sz="2000" dirty="0"/>
              <a:t>int main(int argc , char * argv[])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int num1=15 , num2=20;</a:t>
            </a:r>
          </a:p>
          <a:p>
            <a:pPr>
              <a:lnSpc>
                <a:spcPts val="2700"/>
              </a:lnSpc>
            </a:pPr>
            <a:endParaRPr lang="ko-KR" altLang="en-US" sz="2000" dirty="0"/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printf("AND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&amp;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printf("OR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num1 |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printf("XOR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num1 ^ num2);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printf("NOT</a:t>
            </a:r>
            <a:r>
              <a:rPr lang="ko-KR" altLang="en-US" sz="2000" dirty="0"/>
              <a:t>연산</a:t>
            </a:r>
            <a:r>
              <a:rPr lang="en-US" altLang="ko-KR" sz="2000" dirty="0"/>
              <a:t>: %d\n", ~num1);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</a:t>
            </a:r>
            <a:r>
              <a:rPr lang="ko-KR" altLang="en-US" sz="2000" dirty="0" err="1"/>
              <a:t>오른쪽쉬프트</a:t>
            </a:r>
            <a:r>
              <a:rPr lang="en-US" altLang="ko-KR" sz="2000" dirty="0"/>
              <a:t>: %d\n", num1 &gt;&gt; 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	printf("</a:t>
            </a:r>
            <a:r>
              <a:rPr lang="ko-KR" altLang="en-US" sz="2000" dirty="0" err="1"/>
              <a:t>왼쪽쉬프트</a:t>
            </a:r>
            <a:r>
              <a:rPr lang="en-US" altLang="ko-KR" sz="2000" dirty="0"/>
              <a:t>: %d\n", num2 &lt;&lt; 2);</a:t>
            </a:r>
          </a:p>
          <a:p>
            <a:pPr>
              <a:lnSpc>
                <a:spcPts val="2700"/>
              </a:lnSpc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771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조건</a:t>
            </a:r>
            <a:r>
              <a:rPr lang="ko-KR" altLang="en-US" sz="2000" dirty="0">
                <a:solidFill>
                  <a:srgbClr val="002060"/>
                </a:solidFill>
              </a:rPr>
              <a:t>부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조건을 판별하여 조건이 참인 경우 </a:t>
            </a:r>
            <a:r>
              <a:rPr lang="ko-KR" altLang="en-US" sz="2000" dirty="0" smtClean="0">
                <a:solidFill>
                  <a:srgbClr val="002060"/>
                </a:solidFill>
              </a:rPr>
              <a:t>참의 내용을 </a:t>
            </a:r>
            <a:r>
              <a:rPr lang="ko-KR" altLang="en-US" sz="2000" dirty="0">
                <a:solidFill>
                  <a:srgbClr val="002060"/>
                </a:solidFill>
              </a:rPr>
              <a:t>실행하고 거짓인 경우 </a:t>
            </a:r>
            <a:r>
              <a:rPr lang="ko-KR" altLang="en-US" sz="2000" dirty="0" smtClean="0">
                <a:solidFill>
                  <a:srgbClr val="002060"/>
                </a:solidFill>
              </a:rPr>
              <a:t>거짓의 내용 </a:t>
            </a:r>
            <a:r>
              <a:rPr lang="ko-KR" altLang="en-US" sz="2000" dirty="0">
                <a:solidFill>
                  <a:srgbClr val="002060"/>
                </a:solidFill>
              </a:rPr>
              <a:t>수행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2361805"/>
            <a:ext cx="5040560" cy="85117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 내용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거짓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35696" y="2607305"/>
            <a:ext cx="267354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5856" y="2607305"/>
            <a:ext cx="28803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94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347787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number;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scanf("%d" , </a:t>
            </a:r>
            <a:r>
              <a:rPr lang="en-US" altLang="ko-KR" sz="2000" dirty="0" smtClean="0"/>
              <a:t>number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(number%2==0) ? 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 : 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811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기</a:t>
            </a:r>
            <a:r>
              <a:rPr lang="ko-KR" altLang="en-US" sz="2000" dirty="0">
                <a:solidFill>
                  <a:srgbClr val="002060"/>
                </a:solidFill>
              </a:rPr>
              <a:t>타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, (</a:t>
            </a:r>
            <a:r>
              <a:rPr lang="ko-KR" altLang="en-US" sz="2000" dirty="0" smtClean="0">
                <a:solidFill>
                  <a:srgbClr val="002060"/>
                </a:solidFill>
              </a:rPr>
              <a:t>콤마</a:t>
            </a:r>
            <a:r>
              <a:rPr lang="en-US" altLang="ko-KR" sz="2000" dirty="0" smtClean="0">
                <a:solidFill>
                  <a:srgbClr val="002060"/>
                </a:solidFill>
              </a:rPr>
              <a:t>)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둘 </a:t>
            </a:r>
            <a:r>
              <a:rPr lang="ko-KR" altLang="en-US" sz="2000" dirty="0">
                <a:solidFill>
                  <a:srgbClr val="002060"/>
                </a:solidFill>
              </a:rPr>
              <a:t>이상의 변수를 동시에 선언하거나 둘 이상의 문장을 한 행에 삽입하는 경우에 </a:t>
            </a:r>
            <a:r>
              <a:rPr lang="ko-KR" altLang="en-US" sz="2000" dirty="0">
                <a:solidFill>
                  <a:srgbClr val="FF0000"/>
                </a:solidFill>
              </a:rPr>
              <a:t>구분을 </a:t>
            </a:r>
            <a:r>
              <a:rPr lang="ko-KR" altLang="en-US" sz="2000" dirty="0" smtClean="0">
                <a:solidFill>
                  <a:srgbClr val="FF0000"/>
                </a:solidFill>
              </a:rPr>
              <a:t>목적으로 </a:t>
            </a:r>
            <a:r>
              <a:rPr lang="ko-KR" altLang="en-US" sz="2000" dirty="0">
                <a:solidFill>
                  <a:srgbClr val="FF0000"/>
                </a:solidFill>
              </a:rPr>
              <a:t>사용</a:t>
            </a: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en-US" altLang="ko-KR" sz="2000" dirty="0" err="1" smtClean="0">
                <a:solidFill>
                  <a:srgbClr val="002060"/>
                </a:solidFill>
              </a:rPr>
              <a:t>sizeof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: </a:t>
            </a:r>
            <a:r>
              <a:rPr lang="ko-KR" altLang="en-US" sz="2000" dirty="0">
                <a:solidFill>
                  <a:srgbClr val="002060"/>
                </a:solidFill>
              </a:rPr>
              <a:t>데이터 형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상수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변수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수식에 대한 기억장소의 크기</a:t>
            </a:r>
            <a:r>
              <a:rPr lang="en-US" altLang="ko-KR" sz="2000" dirty="0">
                <a:solidFill>
                  <a:srgbClr val="002060"/>
                </a:solidFill>
              </a:rPr>
              <a:t>(byte)</a:t>
            </a:r>
            <a:r>
              <a:rPr lang="ko-KR" altLang="en-US" sz="2000" dirty="0">
                <a:solidFill>
                  <a:srgbClr val="002060"/>
                </a:solidFill>
              </a:rPr>
              <a:t>를 구하는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형변환</a:t>
            </a:r>
            <a:r>
              <a:rPr lang="ko-KR" altLang="en-US" sz="2000" dirty="0" smtClean="0">
                <a:solidFill>
                  <a:srgbClr val="002060"/>
                </a:solidFill>
              </a:rPr>
              <a:t> 연산자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: </a:t>
            </a:r>
            <a:r>
              <a:rPr lang="ko-KR" altLang="en-US" sz="2000" dirty="0">
                <a:solidFill>
                  <a:srgbClr val="002060"/>
                </a:solidFill>
              </a:rPr>
              <a:t>이미 지정된 </a:t>
            </a:r>
            <a:r>
              <a:rPr lang="ko-KR" altLang="en-US" sz="2000" dirty="0" smtClean="0">
                <a:solidFill>
                  <a:srgbClr val="002060"/>
                </a:solidFill>
              </a:rPr>
              <a:t>데이</a:t>
            </a:r>
            <a:r>
              <a:rPr lang="ko-KR" altLang="en-US" sz="2000" dirty="0">
                <a:solidFill>
                  <a:srgbClr val="002060"/>
                </a:solidFill>
              </a:rPr>
              <a:t>터</a:t>
            </a:r>
            <a:r>
              <a:rPr lang="ko-KR" altLang="en-US" sz="2000" dirty="0" smtClean="0">
                <a:solidFill>
                  <a:srgbClr val="002060"/>
                </a:solidFill>
              </a:rPr>
              <a:t>의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일시적으로 다른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자료형으로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변환하는 연산자 </a:t>
            </a:r>
          </a:p>
          <a:p>
            <a:endParaRPr lang="ko-KR" altLang="en-US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717032"/>
            <a:ext cx="2880320" cy="57606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sizeof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데이터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562981"/>
            <a:ext cx="2880320" cy="57606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 (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데이</a:t>
            </a:r>
            <a:r>
              <a:rPr lang="ko-KR" altLang="en-US" sz="2000" b="1" dirty="0">
                <a:solidFill>
                  <a:srgbClr val="002060"/>
                </a:solidFill>
              </a:rPr>
              <a:t>터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0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 smtClean="0"/>
              <a:t>{</a:t>
            </a:r>
            <a:endParaRPr lang="en-US" altLang="ko-KR" sz="2000" dirty="0"/>
          </a:p>
          <a:p>
            <a:r>
              <a:rPr lang="en-US" altLang="ko-KR" sz="2000" dirty="0"/>
              <a:t>	double a = 3.14;</a:t>
            </a:r>
          </a:p>
          <a:p>
            <a:r>
              <a:rPr lang="en-US" altLang="ko-KR" sz="2000" dirty="0"/>
              <a:t>	short b = 3;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("int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("short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(short)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변수</a:t>
            </a:r>
            <a:r>
              <a:rPr lang="en-US" altLang="ko-KR" sz="2000" dirty="0"/>
              <a:t>a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(a)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변수</a:t>
            </a:r>
            <a:r>
              <a:rPr lang="en-US" altLang="ko-KR" sz="2000" dirty="0"/>
              <a:t>b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(b)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정수상수</a:t>
            </a:r>
            <a:r>
              <a:rPr lang="en-US" altLang="ko-KR" sz="2000" dirty="0"/>
              <a:t>5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(5)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("5+4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(5+4)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실수상수</a:t>
            </a:r>
            <a:r>
              <a:rPr lang="en-US" altLang="ko-KR" sz="2000" dirty="0"/>
              <a:t>123.12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(123.12) 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printf</a:t>
            </a:r>
            <a:r>
              <a:rPr lang="en-US" altLang="ko-KR" sz="2000" dirty="0"/>
              <a:t>("</a:t>
            </a:r>
            <a:r>
              <a:rPr lang="ko-KR" altLang="en-US" sz="2000" dirty="0"/>
              <a:t>실수상수</a:t>
            </a:r>
            <a:r>
              <a:rPr lang="en-US" altLang="ko-KR" sz="2000" dirty="0"/>
              <a:t>123.12f = %</a:t>
            </a:r>
            <a:r>
              <a:rPr lang="en-US" altLang="ko-KR" sz="2000" dirty="0" err="1"/>
              <a:t>dbyte</a:t>
            </a:r>
            <a:r>
              <a:rPr lang="en-US" altLang="ko-KR" sz="2000" dirty="0"/>
              <a:t>\n",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(123.12f) 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129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10;</a:t>
            </a:r>
          </a:p>
          <a:p>
            <a:r>
              <a:rPr lang="en-US" altLang="ko-KR" sz="2000" dirty="0"/>
              <a:t>	float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/3</a:t>
            </a:r>
            <a:r>
              <a:rPr lang="en-US" altLang="ko-KR" sz="2000" dirty="0"/>
              <a:t>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num,avg);</a:t>
            </a:r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/(</a:t>
            </a:r>
            <a:r>
              <a:rPr lang="en-US" altLang="ko-KR" sz="2000" dirty="0"/>
              <a:t>float)3;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 = (</a:t>
            </a:r>
            <a:r>
              <a:rPr lang="en-US" altLang="ko-KR" sz="2000" dirty="0" smtClean="0"/>
              <a:t>float)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/3</a:t>
            </a:r>
            <a:r>
              <a:rPr lang="en-US" altLang="ko-KR" sz="2000" dirty="0"/>
              <a:t>;</a:t>
            </a:r>
          </a:p>
          <a:p>
            <a:r>
              <a:rPr lang="pt-BR" altLang="ko-KR" sz="2000" dirty="0"/>
              <a:t>	printf("%d / 3 = %f\n" , </a:t>
            </a:r>
            <a:r>
              <a:rPr lang="pt-BR" altLang="ko-KR" sz="2000" dirty="0" smtClean="0"/>
              <a:t>num,avg</a:t>
            </a:r>
            <a:r>
              <a:rPr lang="pt-BR" altLang="ko-KR" sz="2000" dirty="0"/>
              <a:t>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22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연산자 우선순위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22596294"/>
              </p:ext>
            </p:extLst>
          </p:nvPr>
        </p:nvGraphicFramePr>
        <p:xfrm>
          <a:off x="539552" y="1524854"/>
          <a:ext cx="7848872" cy="518477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511236"/>
                <a:gridCol w="1337636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연산자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우선순위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(), [], -&gt;, .(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점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sizeof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(type), &amp;, *, -(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단항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+(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단항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--, ++, ~, !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*(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곱셈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), / , %, +, /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&lt;&lt;, &gt;&gt;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&lt;, &lt;=, &gt;, &gt;=, ==, !=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&amp;, ^, | 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&amp;&amp;, ||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 :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%=, /=, *=, -=, +=, =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99060" marR="99060" horzOverflow="overflow"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5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프로그램 작성 과정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5574" y="1809691"/>
            <a:ext cx="7786742" cy="4211597"/>
            <a:chOff x="625574" y="1809691"/>
            <a:chExt cx="7786742" cy="4211597"/>
          </a:xfrm>
        </p:grpSpPr>
        <p:cxnSp>
          <p:nvCxnSpPr>
            <p:cNvPr id="3" name="직선 화살표 연결선 2"/>
            <p:cNvCxnSpPr/>
            <p:nvPr/>
          </p:nvCxnSpPr>
          <p:spPr>
            <a:xfrm rot="5400000">
              <a:off x="1555062" y="3809161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모서리가 둥근 직사각형 3"/>
            <p:cNvSpPr/>
            <p:nvPr/>
          </p:nvSpPr>
          <p:spPr>
            <a:xfrm>
              <a:off x="7054994" y="2738385"/>
              <a:ext cx="1357322" cy="642942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05433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419747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6340614" y="3024137"/>
              <a:ext cx="642942" cy="1588"/>
            </a:xfrm>
            <a:prstGeom prst="straightConnector1">
              <a:avLst/>
            </a:prstGeom>
            <a:ln w="25400" cmpd="thickThin">
              <a:solidFill>
                <a:srgbClr val="0070C0"/>
              </a:solidFill>
              <a:tailEnd type="arrow"/>
            </a:ln>
            <a:effectLst>
              <a:outerShdw blurRad="50800" dist="38100" algn="l" rotWithShape="0">
                <a:srgbClr val="00B0F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450" y="3595641"/>
              <a:ext cx="10763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5886" y="3552782"/>
              <a:ext cx="12001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8550" y="3590882"/>
              <a:ext cx="104775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76871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기계어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91185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실행파일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5574" y="2738385"/>
              <a:ext cx="1357322" cy="1428760"/>
            </a:xfrm>
            <a:prstGeom prst="roundRect">
              <a:avLst/>
            </a:prstGeom>
            <a:solidFill>
              <a:srgbClr val="00B0F0">
                <a:alpha val="4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rot="5400000">
              <a:off x="3696614" y="3880599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5400000">
              <a:off x="5841342" y="3880599"/>
              <a:ext cx="1571636" cy="1588"/>
            </a:xfrm>
            <a:prstGeom prst="straightConnector1">
              <a:avLst/>
            </a:prstGeom>
            <a:ln w="25400">
              <a:solidFill>
                <a:srgbClr val="98C4D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625706" y="4810087"/>
              <a:ext cx="1357322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Compiler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코드 번역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54532" y="4810087"/>
              <a:ext cx="1785950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Linker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실행 파일 생성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40548" y="4810087"/>
              <a:ext cx="1714512" cy="714380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Loader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Arial Rounded MT Bold" pitchFamily="34" charset="0"/>
                </a:rPr>
                <a:t>메모리에 적재</a:t>
              </a:r>
              <a:r>
                <a:rPr lang="en-US" altLang="ko-KR" dirty="0" smtClean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hape 22"/>
            <p:cNvCxnSpPr>
              <a:endCxn id="13" idx="0"/>
            </p:cNvCxnSpPr>
            <p:nvPr/>
          </p:nvCxnSpPr>
          <p:spPr>
            <a:xfrm rot="10800000">
              <a:off x="1304236" y="2738385"/>
              <a:ext cx="1035851" cy="214314"/>
            </a:xfrm>
            <a:prstGeom prst="bentConnector4">
              <a:avLst>
                <a:gd name="adj1" fmla="val -1150"/>
                <a:gd name="adj2" fmla="val 393331"/>
              </a:avLst>
            </a:prstGeom>
            <a:ln w="25400">
              <a:solidFill>
                <a:srgbClr val="0070C0">
                  <a:alpha val="48000"/>
                </a:srgb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768582" y="1809691"/>
              <a:ext cx="1071570" cy="500066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hape 24"/>
            <p:cNvCxnSpPr/>
            <p:nvPr/>
          </p:nvCxnSpPr>
          <p:spPr>
            <a:xfrm rot="10800000">
              <a:off x="3447376" y="2738385"/>
              <a:ext cx="1035851" cy="214314"/>
            </a:xfrm>
            <a:prstGeom prst="bentConnector4">
              <a:avLst>
                <a:gd name="adj1" fmla="val -1150"/>
                <a:gd name="adj2" fmla="val 393331"/>
              </a:avLst>
            </a:prstGeom>
            <a:ln w="25400">
              <a:solidFill>
                <a:srgbClr val="0070C0">
                  <a:alpha val="48000"/>
                </a:srgb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911722" y="1809691"/>
              <a:ext cx="1071570" cy="500066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rgbClr val="98C4D4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72551" y="5698123"/>
              <a:ext cx="361952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 smtClean="0">
                  <a:latin typeface="Arial Rounded MT Bold" pitchFamily="34" charset="0"/>
                </a:rPr>
                <a:t>※ Compile + Link </a:t>
              </a:r>
              <a:r>
                <a:rPr lang="ko-KR" altLang="en-US" sz="1500" dirty="0" smtClean="0">
                  <a:latin typeface="Arial Rounded MT Bold" pitchFamily="34" charset="0"/>
                </a:rPr>
                <a:t>를</a:t>
              </a:r>
              <a:r>
                <a:rPr lang="en-US" altLang="ko-KR" sz="1500" dirty="0" smtClean="0">
                  <a:latin typeface="Arial Rounded MT Bold" pitchFamily="34" charset="0"/>
                </a:rPr>
                <a:t> Build </a:t>
              </a:r>
              <a:r>
                <a:rPr lang="ko-KR" altLang="en-US" sz="1500" dirty="0" smtClean="0">
                  <a:latin typeface="Arial Rounded MT Bold" pitchFamily="34" charset="0"/>
                </a:rPr>
                <a:t>라 함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3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smtClean="0">
                <a:solidFill>
                  <a:schemeClr val="bg1"/>
                </a:solidFill>
              </a:rPr>
              <a:t>연산자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712997"/>
            <a:ext cx="8136904" cy="393954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를 입력 받아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의 배수인지 아닌지 구분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	ex)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10 ,  </a:t>
            </a:r>
            <a:r>
              <a:rPr lang="ko-KR" altLang="en-US" sz="2000" dirty="0" smtClean="0"/>
              <a:t>결과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의 배수 입니다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 입력 받아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보다 크고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작으면 정상</a:t>
            </a:r>
            <a:r>
              <a:rPr lang="en-US" altLang="ko-KR" sz="2000" dirty="0" smtClean="0"/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		</a:t>
            </a:r>
            <a:r>
              <a:rPr lang="ko-KR" altLang="en-US" sz="2000" dirty="0" smtClean="0"/>
              <a:t>아니면 비정상으로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짝수이면서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의 배수이면 출력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불합격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967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제어</a:t>
            </a:r>
            <a:r>
              <a:rPr lang="ko-KR" altLang="en-US" sz="2500" dirty="0" err="1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제어문이란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>
                <a:solidFill>
                  <a:srgbClr val="002060"/>
                </a:solidFill>
              </a:rPr>
              <a:t>프로그램 수행의 흐름을 결정하는 데 사용되는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프로그램은 항상 위에서 부터 아래로 실행되는데 조건에 따라 원하는 순서로 실행되도록 흐름을 조정 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ko-KR" altLang="en-US" sz="2000" dirty="0" smtClean="0">
                <a:solidFill>
                  <a:srgbClr val="002060"/>
                </a:solidFill>
              </a:rPr>
              <a:t>◈ 제어문의 종류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조건문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if –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선택문</a:t>
            </a:r>
            <a:r>
              <a:rPr lang="en-US" altLang="ko-KR" sz="2000" dirty="0" smtClean="0">
                <a:solidFill>
                  <a:srgbClr val="002060"/>
                </a:solidFill>
              </a:rPr>
              <a:t> : switch – case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반복문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: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, do –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r>
              <a:rPr lang="en-US" altLang="ko-KR" sz="2000" dirty="0" smtClean="0">
                <a:solidFill>
                  <a:srgbClr val="002060"/>
                </a:solidFill>
              </a:rPr>
              <a:t>, 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흐름 변경문 </a:t>
            </a:r>
            <a:r>
              <a:rPr lang="en-US" altLang="ko-KR" sz="2000" dirty="0" smtClean="0">
                <a:solidFill>
                  <a:srgbClr val="002060"/>
                </a:solidFill>
              </a:rPr>
              <a:t>: continue , break , return , exit( )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5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조건문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조건에 따라 실행 될 프로그램의 내용을 결정 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다음에 오는 하나의 명령을 실행 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실행 할 내용이 한 줄 이상일 경우 </a:t>
            </a:r>
            <a:r>
              <a:rPr lang="en-US" altLang="ko-KR" sz="2000" dirty="0" smtClean="0">
                <a:solidFill>
                  <a:srgbClr val="002060"/>
                </a:solidFill>
              </a:rPr>
              <a:t>{ } </a:t>
            </a:r>
            <a:r>
              <a:rPr lang="ko-KR" altLang="en-US" sz="2000" dirty="0" smtClean="0">
                <a:solidFill>
                  <a:srgbClr val="002060"/>
                </a:solidFill>
              </a:rPr>
              <a:t>로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영역지</a:t>
            </a:r>
            <a:r>
              <a:rPr lang="ko-KR" altLang="en-US" sz="2000" dirty="0">
                <a:solidFill>
                  <a:srgbClr val="002060"/>
                </a:solidFill>
              </a:rPr>
              <a:t>정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780928"/>
            <a:ext cx="5040560" cy="129614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6967" y="2944122"/>
            <a:ext cx="38146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4913" y="294621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913" y="357301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4653136"/>
            <a:ext cx="5040560" cy="172819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5051122"/>
            <a:ext cx="2376264" cy="1258197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97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if(num%2==0)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if(num%2==1)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80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–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참일 때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 다음 명령을 실행하고 거짓일 때 </a:t>
            </a:r>
            <a:r>
              <a:rPr lang="en-US" altLang="ko-KR" sz="2000" dirty="0" smtClean="0">
                <a:solidFill>
                  <a:srgbClr val="002060"/>
                </a:solidFill>
              </a:rPr>
              <a:t>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다음 명령을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132856"/>
            <a:ext cx="5040560" cy="14401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거짓일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6969" y="2206952"/>
            <a:ext cx="146415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6968" y="2852936"/>
            <a:ext cx="56265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3717032"/>
            <a:ext cx="5040560" cy="28803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 }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>
                <a:solidFill>
                  <a:srgbClr val="002060"/>
                </a:solidFill>
              </a:rPr>
              <a:t>거짓일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8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40120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if(num%2==0)</a:t>
            </a:r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짝수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</a:t>
            </a:r>
            <a:endParaRPr lang="en-US" altLang="ko-KR" sz="2000" dirty="0"/>
          </a:p>
          <a:p>
            <a:r>
              <a:rPr lang="en-US" altLang="ko-KR" sz="2000" dirty="0"/>
              <a:t>		printf("</a:t>
            </a:r>
            <a:r>
              <a:rPr lang="ko-KR" altLang="en-US" sz="2000" dirty="0"/>
              <a:t>홀수</a:t>
            </a:r>
            <a:r>
              <a:rPr lang="en-US" altLang="ko-KR" sz="2000" dirty="0"/>
              <a:t>\n");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900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393954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를 입력 받아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의 배수인지 아닌지 구분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	ex)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10 ,  </a:t>
            </a:r>
            <a:r>
              <a:rPr lang="ko-KR" altLang="en-US" sz="2000" dirty="0" smtClean="0"/>
              <a:t>결과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의 배수 입니다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 입력 받아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보다 크고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작으면 정상</a:t>
            </a:r>
            <a:r>
              <a:rPr lang="en-US" altLang="ko-KR" sz="2000" dirty="0" smtClean="0"/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		</a:t>
            </a:r>
            <a:r>
              <a:rPr lang="ko-KR" altLang="en-US" sz="2000" dirty="0" smtClean="0"/>
              <a:t>아니면 비정상으로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짝수이면서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의 배수이면 출력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불합격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59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if – else if - else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</a:t>
            </a:r>
            <a:r>
              <a:rPr lang="en-US" altLang="ko-KR" sz="2000" dirty="0" smtClean="0">
                <a:solidFill>
                  <a:srgbClr val="002060"/>
                </a:solidFill>
              </a:rPr>
              <a:t>2</a:t>
            </a:r>
            <a:r>
              <a:rPr lang="ko-KR" altLang="en-US" sz="2000" dirty="0" smtClean="0">
                <a:solidFill>
                  <a:srgbClr val="002060"/>
                </a:solidFill>
              </a:rPr>
              <a:t>개 이상 주고 각 조건에 따라 다른 내용을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132856"/>
            <a:ext cx="6120680" cy="374441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이 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 if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가 참일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else</a:t>
            </a: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모든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조건이 거짓일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36969" y="2278960"/>
            <a:ext cx="165285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6968" y="3501008"/>
            <a:ext cx="190684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6968" y="4725144"/>
            <a:ext cx="56264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19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70898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scanf("%d" , &amp;</a:t>
            </a:r>
            <a:r>
              <a:rPr lang="en-US" altLang="ko-KR" sz="2000" dirty="0" err="1"/>
              <a:t>num</a:t>
            </a:r>
            <a:r>
              <a:rPr lang="en-US" altLang="ko-KR" sz="2000" dirty="0"/>
              <a:t>);</a:t>
            </a:r>
          </a:p>
          <a:p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&gt;0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	printf</a:t>
            </a:r>
            <a:r>
              <a:rPr lang="en-US" altLang="ko-KR" sz="2000" dirty="0" smtClean="0"/>
              <a:t>(“0</a:t>
            </a:r>
            <a:r>
              <a:rPr lang="ko-KR" altLang="en-US" sz="2000" dirty="0" smtClean="0"/>
              <a:t>보다 큰 수</a:t>
            </a:r>
            <a:r>
              <a:rPr lang="en-US" altLang="ko-KR" sz="2000" dirty="0" smtClean="0"/>
              <a:t>\n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 if(</a:t>
            </a:r>
            <a:r>
              <a:rPr lang="en-US" altLang="ko-KR" sz="2000" dirty="0" err="1" smtClean="0"/>
              <a:t>num</a:t>
            </a:r>
            <a:r>
              <a:rPr lang="en-US" altLang="ko-KR" sz="2000" dirty="0" smtClean="0"/>
              <a:t>&lt;0)</a:t>
            </a:r>
            <a:endParaRPr lang="en-US" altLang="ko-KR" sz="2000" dirty="0"/>
          </a:p>
          <a:p>
            <a:r>
              <a:rPr lang="en-US" altLang="ko-KR" sz="2000" dirty="0"/>
              <a:t>		printf</a:t>
            </a:r>
            <a:r>
              <a:rPr lang="en-US" altLang="ko-KR" sz="2000" dirty="0" smtClean="0"/>
              <a:t>(“0</a:t>
            </a:r>
            <a:r>
              <a:rPr lang="ko-KR" altLang="en-US" sz="2000" dirty="0" smtClean="0"/>
              <a:t>보다 작은 수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else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/>
              <a:t>printf(“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수</a:t>
            </a:r>
            <a:r>
              <a:rPr lang="en-US" altLang="ko-KR" sz="2000" dirty="0" smtClean="0"/>
              <a:t>\n");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392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712997"/>
            <a:ext cx="8136904" cy="4324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 smtClean="0"/>
              <a:t> -. </a:t>
            </a:r>
            <a:r>
              <a:rPr lang="ko-KR" altLang="en-US" sz="2000" dirty="0" smtClean="0"/>
              <a:t>점수를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입력 받아 평균이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점 이상이고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각 점수가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점 이상이면 합격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아니면 평균 불합격인지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과목 불합격인지 사유를 출력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영문자를 </a:t>
            </a:r>
            <a:r>
              <a:rPr lang="ko-KR" altLang="en-US" sz="2000" dirty="0"/>
              <a:t>입력 받아 대</a:t>
            </a:r>
            <a:r>
              <a:rPr lang="en-US" altLang="ko-KR" sz="2000" dirty="0"/>
              <a:t>,</a:t>
            </a:r>
            <a:r>
              <a:rPr lang="ko-KR" altLang="en-US" sz="2000" dirty="0"/>
              <a:t>소문자를 구분 한 뒤 소문자는 대문자로 </a:t>
            </a:r>
            <a:endParaRPr lang="en-US" altLang="ko-KR" sz="2000" dirty="0" smtClean="0"/>
          </a:p>
          <a:p>
            <a:pPr>
              <a:lnSpc>
                <a:spcPts val="3000"/>
              </a:lnSpc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대문자는 </a:t>
            </a:r>
            <a:r>
              <a:rPr lang="ko-KR" altLang="en-US" sz="2000" dirty="0"/>
              <a:t>소문자로 서로 변환하여 출력 하시오</a:t>
            </a:r>
            <a:r>
              <a:rPr lang="en-US" altLang="ko-KR" sz="2000" dirty="0"/>
              <a:t>.</a:t>
            </a:r>
          </a:p>
          <a:p>
            <a:pPr>
              <a:lnSpc>
                <a:spcPts val="3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-&gt; </a:t>
            </a:r>
            <a:r>
              <a:rPr lang="ko-KR" altLang="en-US" sz="2000" dirty="0" smtClean="0"/>
              <a:t>특수문자 </a:t>
            </a:r>
            <a:r>
              <a:rPr lang="ko-KR" altLang="en-US" sz="2000" dirty="0"/>
              <a:t>및 숫자를 입력할 시 잘못된 입력이라는 문구 </a:t>
            </a:r>
            <a:r>
              <a:rPr lang="ko-KR" altLang="en-US" sz="2000" dirty="0" smtClean="0"/>
              <a:t>표시</a:t>
            </a: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9371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예제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Compile</a:t>
            </a:r>
            <a:r>
              <a:rPr lang="ko-KR" altLang="en-US" sz="2000" dirty="0" smtClean="0">
                <a:solidFill>
                  <a:srgbClr val="002060"/>
                </a:solidFill>
              </a:rPr>
              <a:t> 및 </a:t>
            </a:r>
            <a:r>
              <a:rPr lang="en-US" altLang="ko-KR" sz="2000" dirty="0" smtClean="0">
                <a:solidFill>
                  <a:srgbClr val="002060"/>
                </a:solidFill>
              </a:rPr>
              <a:t>Build</a:t>
            </a:r>
            <a:r>
              <a:rPr lang="ko-KR" altLang="en-US" sz="2000" dirty="0" smtClean="0">
                <a:solidFill>
                  <a:srgbClr val="002060"/>
                </a:solidFill>
              </a:rPr>
              <a:t> 후 실행 결과 확인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988841"/>
            <a:ext cx="7632848" cy="439248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730800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#include &lt;stdio.h&gt;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 main(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argc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, char  *  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argv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[])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3000" b="1" dirty="0" err="1" smtClean="0">
                <a:latin typeface="돋움" pitchFamily="50" charset="-127"/>
                <a:ea typeface="돋움" pitchFamily="50" charset="-127"/>
              </a:rPr>
              <a:t>printf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(“Hello C”);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return  0;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sz="3000" b="1" dirty="0" smtClean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68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중첩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if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안에 또 다른 </a:t>
            </a:r>
            <a:r>
              <a:rPr lang="en-US" altLang="ko-KR" sz="2000" dirty="0" smtClean="0">
                <a:solidFill>
                  <a:srgbClr val="002060"/>
                </a:solidFill>
              </a:rPr>
              <a:t>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넣어 다시 조건을 비교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32630"/>
            <a:ext cx="7704856" cy="476472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   if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)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이 참일 경우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   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두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모두 참일 경우 실행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첫번째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참이고 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	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두번째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거짓일 경우 실행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  else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첫번째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if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문 조건이 거짓일 경우 실행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15703" y="1884933"/>
            <a:ext cx="1652852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47664" y="2852936"/>
            <a:ext cx="6408712" cy="2880320"/>
          </a:xfrm>
          <a:prstGeom prst="roundRect">
            <a:avLst>
              <a:gd name="adj" fmla="val 5322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89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놀이 공원 프로그램 만들기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</a:t>
            </a:r>
            <a:r>
              <a:rPr lang="ko-KR" altLang="en-US" sz="2000" dirty="0" smtClean="0"/>
              <a:t>놀이 공원 프로그램</a:t>
            </a:r>
            <a:r>
              <a:rPr lang="en-US" altLang="ko-KR" sz="2000" dirty="0" smtClean="0"/>
              <a:t>##</a:t>
            </a:r>
          </a:p>
          <a:p>
            <a:r>
              <a:rPr lang="ko-KR" altLang="en-US" sz="2000" dirty="0" smtClean="0"/>
              <a:t>입장 하실 인원은 총 몇 명입니까</a:t>
            </a:r>
            <a:r>
              <a:rPr lang="en-US" altLang="ko-KR" sz="2000" dirty="0" smtClean="0"/>
              <a:t>? 3</a:t>
            </a:r>
          </a:p>
          <a:p>
            <a:r>
              <a:rPr lang="ko-KR" altLang="en-US" sz="2000" dirty="0" smtClean="0"/>
              <a:t>어른은 몇 명입니까</a:t>
            </a:r>
            <a:r>
              <a:rPr lang="en-US" altLang="ko-KR" sz="2000" dirty="0" smtClean="0"/>
              <a:t>? (</a:t>
            </a:r>
            <a:r>
              <a:rPr lang="ko-KR" altLang="en-US" sz="2000" dirty="0" smtClean="0"/>
              <a:t>인원당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천원</a:t>
            </a:r>
            <a:r>
              <a:rPr lang="en-US" altLang="ko-KR" sz="2000" dirty="0" smtClean="0"/>
              <a:t>) 1</a:t>
            </a:r>
          </a:p>
          <a:p>
            <a:r>
              <a:rPr lang="ko-KR" altLang="en-US" sz="2000" dirty="0" smtClean="0"/>
              <a:t>아이는 몇 명입니까</a:t>
            </a:r>
            <a:r>
              <a:rPr lang="en-US" altLang="ko-KR" sz="2000" dirty="0" smtClean="0"/>
              <a:t>? (</a:t>
            </a:r>
            <a:r>
              <a:rPr lang="ko-KR" altLang="en-US" sz="2000" dirty="0" smtClean="0"/>
              <a:t>인원당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천원</a:t>
            </a:r>
            <a:r>
              <a:rPr lang="en-US" altLang="ko-KR" sz="2000" dirty="0" smtClean="0"/>
              <a:t>) 2</a:t>
            </a:r>
          </a:p>
          <a:p>
            <a:r>
              <a:rPr lang="ko-KR" altLang="en-US" sz="2000" dirty="0" smtClean="0"/>
              <a:t>지불하실 총 금액은 </a:t>
            </a:r>
            <a:r>
              <a:rPr lang="en-US" altLang="ko-KR" sz="2000" dirty="0" smtClean="0"/>
              <a:t>25000</a:t>
            </a:r>
            <a:r>
              <a:rPr lang="ko-KR" altLang="en-US" sz="2000" dirty="0" smtClean="0"/>
              <a:t>원 입니다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74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1804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if – else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계산기 만들기</a:t>
            </a:r>
            <a:r>
              <a:rPr lang="en-US" altLang="ko-KR" sz="2000" dirty="0" smtClean="0"/>
              <a:t>(if</a:t>
            </a:r>
            <a:r>
              <a:rPr lang="ko-KR" altLang="en-US" sz="2000" dirty="0" smtClean="0"/>
              <a:t>문 사용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</a:t>
            </a:r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4000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267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선</a:t>
            </a:r>
            <a:r>
              <a:rPr lang="ko-KR" altLang="en-US" sz="2000" dirty="0" err="1">
                <a:solidFill>
                  <a:srgbClr val="002060"/>
                </a:solidFill>
              </a:rPr>
              <a:t>택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문</a:t>
            </a:r>
            <a:r>
              <a:rPr lang="ko-KR" altLang="en-US" sz="2000" dirty="0" smtClean="0">
                <a:solidFill>
                  <a:srgbClr val="002060"/>
                </a:solidFill>
              </a:rPr>
              <a:t> 이란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값에 해당하는 경우를</a:t>
            </a:r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찾아 선택하여 실행 하는 것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 smtClean="0">
                <a:solidFill>
                  <a:srgbClr val="002060"/>
                </a:solidFill>
              </a:rPr>
              <a:t> ◈ </a:t>
            </a:r>
            <a:r>
              <a:rPr lang="en-US" altLang="ko-KR" sz="2000" dirty="0" smtClean="0">
                <a:solidFill>
                  <a:srgbClr val="002060"/>
                </a:solidFill>
              </a:rPr>
              <a:t>switch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상수값을</a:t>
            </a:r>
            <a:r>
              <a:rPr lang="ko-KR" altLang="en-US" sz="2000" dirty="0" smtClean="0">
                <a:solidFill>
                  <a:srgbClr val="002060"/>
                </a:solidFill>
              </a:rPr>
              <a:t> 가지는 조건을 입력 받아 동일한 </a:t>
            </a:r>
            <a:r>
              <a:rPr lang="en-US" altLang="ko-KR" sz="2000" dirty="0" smtClean="0">
                <a:solidFill>
                  <a:srgbClr val="002060"/>
                </a:solidFill>
              </a:rPr>
              <a:t>case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 이후 내용부터 모두 실행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3063736"/>
            <a:ext cx="3744416" cy="33896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switch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3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default :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6967" y="3212976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22244" y="3223609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6082" y="412690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6083" y="5517232"/>
            <a:ext cx="115764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2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1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 1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2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2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3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case 4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4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</a:t>
            </a:r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281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break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if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문을 제외한 가장 처음 만나는 중괄호를 빠져나가는 명령어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916832"/>
            <a:ext cx="3744416" cy="47525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switch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1 :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break;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break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  case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3 </a:t>
            </a:r>
            <a:r>
              <a:rPr lang="en-US" altLang="ko-KR" sz="2000" b="1" dirty="0">
                <a:solidFill>
                  <a:srgbClr val="002060"/>
                </a:solidFill>
              </a:rPr>
              <a:t>: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</a:t>
            </a:r>
            <a:r>
              <a:rPr lang="ko-KR" altLang="en-US" sz="2000" b="1" dirty="0">
                <a:solidFill>
                  <a:srgbClr val="002060"/>
                </a:solidFill>
              </a:rPr>
              <a:t>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break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default :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break</a:t>
            </a:r>
            <a:r>
              <a:rPr lang="en-US" altLang="ko-KR" sz="2000" b="1" dirty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4906" y="3356992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44906" y="4113076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4906" y="4941168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4906" y="5661248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5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1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 1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	break;</a:t>
            </a:r>
            <a:endParaRPr lang="en-US" altLang="ko-KR" sz="2000" dirty="0"/>
          </a:p>
          <a:p>
            <a:r>
              <a:rPr lang="en-US" altLang="ko-KR" sz="2000" dirty="0"/>
              <a:t>	case 2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2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3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case 4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	printf(" 4 </a:t>
            </a:r>
            <a:r>
              <a:rPr lang="ko-KR" altLang="en-US" sz="2000" dirty="0"/>
              <a:t>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</a:t>
            </a:r>
            <a:r>
              <a:rPr lang="en-US" altLang="ko-KR" sz="2000" dirty="0"/>
              <a:t>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  <a:r>
              <a:rPr lang="en-US" altLang="ko-KR" sz="2000" dirty="0"/>
              <a:t> 	break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962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char select;</a:t>
            </a:r>
          </a:p>
          <a:p>
            <a:r>
              <a:rPr lang="en-US" altLang="ko-KR" sz="2000" dirty="0"/>
              <a:t>	scanf("%c" , &amp;select);</a:t>
            </a:r>
          </a:p>
          <a:p>
            <a:r>
              <a:rPr lang="en-US" altLang="ko-KR" sz="2000" dirty="0"/>
              <a:t>	switch(select)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'a' :	printf(" a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	break;</a:t>
            </a:r>
          </a:p>
          <a:p>
            <a:r>
              <a:rPr lang="en-US" altLang="ko-KR" sz="2000" dirty="0"/>
              <a:t>	case 'b' :	printf(" b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'c' :	printf(" c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'd' :	printf(" d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default :	printf(" 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 	break;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70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501675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</a:t>
            </a:r>
            <a:r>
              <a:rPr lang="fr-FR" altLang="ko-KR" sz="2000" dirty="0" smtClean="0"/>
              <a:t>, char * </a:t>
            </a:r>
            <a:r>
              <a:rPr lang="fr-FR" altLang="ko-KR" sz="2000" dirty="0"/>
              <a:t>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select;</a:t>
            </a:r>
          </a:p>
          <a:p>
            <a:r>
              <a:rPr lang="en-US" altLang="ko-KR" sz="2000" dirty="0"/>
              <a:t>	scanf("%d" , &amp;select);</a:t>
            </a:r>
          </a:p>
          <a:p>
            <a:r>
              <a:rPr lang="en-US" altLang="ko-KR" sz="2000" dirty="0"/>
              <a:t>	switch(select/10)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case 0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("0~9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case 1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("10~19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	case 2 :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("20~29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case 3 </a:t>
            </a:r>
            <a:r>
              <a:rPr lang="en-US" altLang="ko-KR" sz="2000" dirty="0" smtClean="0"/>
              <a:t>:	</a:t>
            </a:r>
            <a:r>
              <a:rPr lang="en-US" altLang="ko-KR" sz="2000" dirty="0"/>
              <a:t>	printf("30~39 </a:t>
            </a:r>
            <a:r>
              <a:rPr lang="ko-KR" altLang="en-US" sz="2000" dirty="0"/>
              <a:t>입력</a:t>
            </a:r>
            <a:r>
              <a:rPr lang="en-US" altLang="ko-KR" sz="2000" dirty="0"/>
              <a:t>\n"); 	break;</a:t>
            </a:r>
          </a:p>
          <a:p>
            <a:r>
              <a:rPr lang="en-US" altLang="ko-KR" sz="2000" dirty="0"/>
              <a:t>	default </a:t>
            </a:r>
            <a:r>
              <a:rPr lang="en-US" altLang="ko-KR" sz="2000" dirty="0" smtClean="0"/>
              <a:t>:	printf</a:t>
            </a:r>
            <a:r>
              <a:rPr lang="en-US" altLang="ko-KR" sz="2000" dirty="0"/>
              <a:t>("</a:t>
            </a:r>
            <a:r>
              <a:rPr lang="ko-KR" altLang="en-US" sz="2000" dirty="0"/>
              <a:t>기타입력</a:t>
            </a:r>
            <a:r>
              <a:rPr lang="en-US" altLang="ko-KR" sz="2000" dirty="0"/>
              <a:t>\n"); 	</a:t>
            </a:r>
            <a:r>
              <a:rPr lang="en-US" altLang="ko-KR" sz="2000" dirty="0" smtClean="0"/>
              <a:t>	break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48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9677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>
                <a:solidFill>
                  <a:schemeClr val="bg1"/>
                </a:solidFill>
              </a:rPr>
              <a:t>switch – case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712997"/>
            <a:ext cx="8136904" cy="452431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 smtClean="0"/>
              <a:t>계산기 만들기</a:t>
            </a:r>
            <a:r>
              <a:rPr lang="en-US" altLang="ko-KR" sz="2000" dirty="0" smtClean="0"/>
              <a:t>(switch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</a:t>
            </a:r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 </a:t>
            </a:r>
            <a:r>
              <a:rPr lang="ko-KR" altLang="en-US" sz="2000" dirty="0" smtClean="0"/>
              <a:t>계산기 </a:t>
            </a:r>
            <a:r>
              <a:rPr lang="en-US" altLang="ko-KR" sz="2000" dirty="0" smtClean="0"/>
              <a:t>##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빼기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나누기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xmlns="" val="29776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9738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 기초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C</a:t>
            </a:r>
            <a:r>
              <a:rPr lang="ko-KR" altLang="en-US" sz="2000" dirty="0" smtClean="0">
                <a:solidFill>
                  <a:srgbClr val="002060"/>
                </a:solidFill>
              </a:rPr>
              <a:t>언어 기본 구성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1556792"/>
            <a:ext cx="7632848" cy="4967514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74292" lvl="0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31492" lvl="1" indent="-274292" algn="just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#include &lt;stdio.h&gt;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int main(int argc, char * argv[])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{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>
                <a:solidFill>
                  <a:srgbClr val="000000"/>
                </a:solidFill>
                <a:latin typeface="굴림"/>
                <a:ea typeface="굴림"/>
              </a:rPr>
              <a:t>	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printf(“Hello C”)</a:t>
            </a:r>
            <a:r>
              <a:rPr kumimoji="1" lang="ko-KR" altLang="en-US" b="1" kern="0" dirty="0" smtClean="0">
                <a:solidFill>
                  <a:srgbClr val="000000"/>
                </a:solidFill>
                <a:latin typeface="굴림"/>
                <a:ea typeface="굴림"/>
              </a:rPr>
              <a:t>   </a:t>
            </a: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</a:t>
            </a:r>
            <a:r>
              <a:rPr kumimoji="1" lang="en-US" altLang="ko-KR" b="1" kern="0" dirty="0" smtClean="0">
                <a:latin typeface="굴림"/>
                <a:ea typeface="굴림"/>
              </a:rPr>
              <a:t>//</a:t>
            </a:r>
            <a:r>
              <a:rPr kumimoji="1" lang="ko-KR" altLang="en-US" b="1" kern="0" dirty="0" smtClean="0">
                <a:latin typeface="굴림"/>
                <a:ea typeface="굴림"/>
              </a:rPr>
              <a:t>코드 설명</a:t>
            </a: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latin typeface="굴림"/>
                <a:ea typeface="굴림"/>
              </a:rPr>
              <a:t>	/* </a:t>
            </a:r>
            <a:r>
              <a:rPr kumimoji="1" lang="ko-KR" altLang="en-US" b="1" kern="0" dirty="0" smtClean="0">
                <a:latin typeface="굴림"/>
                <a:ea typeface="굴림"/>
              </a:rPr>
              <a:t>코드</a:t>
            </a: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latin typeface="굴림"/>
                <a:ea typeface="굴림"/>
              </a:rPr>
              <a:t>		</a:t>
            </a:r>
            <a:r>
              <a:rPr kumimoji="1" lang="ko-KR" altLang="en-US" b="1" kern="0" dirty="0" smtClean="0">
                <a:latin typeface="굴림"/>
                <a:ea typeface="굴림"/>
              </a:rPr>
              <a:t>설명 </a:t>
            </a:r>
            <a:r>
              <a:rPr kumimoji="1" lang="en-US" altLang="ko-KR" b="1" kern="0" dirty="0" smtClean="0">
                <a:latin typeface="굴림"/>
                <a:ea typeface="굴림"/>
              </a:rPr>
              <a:t>*/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	return 0;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b="1" kern="0" dirty="0" smtClean="0">
              <a:solidFill>
                <a:srgbClr val="000000"/>
              </a:solidFill>
              <a:latin typeface="굴림"/>
              <a:ea typeface="굴림"/>
            </a:endParaRP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srgbClr val="000000"/>
                </a:solidFill>
                <a:latin typeface="굴림"/>
                <a:ea typeface="굴림"/>
              </a:rPr>
              <a:t> 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15616" y="1887097"/>
            <a:ext cx="5698377" cy="398920"/>
            <a:chOff x="1115616" y="2103121"/>
            <a:chExt cx="5698377" cy="3989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15616" y="2103121"/>
              <a:ext cx="2267690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>
              <a:stCxn id="26" idx="3"/>
            </p:cNvCxnSpPr>
            <p:nvPr/>
          </p:nvCxnSpPr>
          <p:spPr>
            <a:xfrm>
              <a:off x="3383306" y="2302581"/>
              <a:ext cx="2196806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24244" y="211791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 처리기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15616" y="2492896"/>
            <a:ext cx="5749673" cy="398920"/>
            <a:chOff x="1115616" y="2708920"/>
            <a:chExt cx="5749673" cy="39892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115616" y="2708920"/>
              <a:ext cx="3672408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stCxn id="31" idx="3"/>
            </p:cNvCxnSpPr>
            <p:nvPr/>
          </p:nvCxnSpPr>
          <p:spPr>
            <a:xfrm>
              <a:off x="4788024" y="2908380"/>
              <a:ext cx="79208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24244" y="2723714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 </a:t>
              </a:r>
              <a:r>
                <a:rPr lang="ko-KR" altLang="en-US" dirty="0" smtClean="0"/>
                <a:t>함</a:t>
              </a:r>
              <a:r>
                <a:rPr lang="ko-KR" altLang="en-US" dirty="0"/>
                <a:t>수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15616" y="3068960"/>
            <a:ext cx="6160042" cy="398920"/>
            <a:chOff x="1115616" y="3284984"/>
            <a:chExt cx="6160042" cy="39892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115616" y="3284984"/>
              <a:ext cx="50405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/>
            <p:cNvCxnSpPr>
              <a:stCxn id="38" idx="3"/>
            </p:cNvCxnSpPr>
            <p:nvPr/>
          </p:nvCxnSpPr>
          <p:spPr>
            <a:xfrm>
              <a:off x="1619672" y="3484444"/>
              <a:ext cx="39604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624244" y="329977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시작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95776" y="3688739"/>
            <a:ext cx="6235749" cy="661125"/>
            <a:chOff x="1395776" y="3904763"/>
            <a:chExt cx="6235749" cy="66112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395776" y="3904763"/>
              <a:ext cx="238413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stCxn id="47" idx="3"/>
            </p:cNvCxnSpPr>
            <p:nvPr/>
          </p:nvCxnSpPr>
          <p:spPr>
            <a:xfrm>
              <a:off x="3779912" y="4104223"/>
              <a:ext cx="180020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24244" y="3919557"/>
              <a:ext cx="2007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내용</a:t>
              </a:r>
              <a:endParaRPr lang="en-US" altLang="ko-KR" dirty="0" smtClean="0"/>
            </a:p>
            <a:p>
              <a:r>
                <a:rPr lang="en-US" altLang="ko-KR" dirty="0" smtClean="0"/>
                <a:t>( ; </a:t>
              </a:r>
              <a:r>
                <a:rPr lang="ko-KR" altLang="en-US" dirty="0" smtClean="0"/>
                <a:t>명령어의 종료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95776" y="4293096"/>
            <a:ext cx="4874799" cy="1080120"/>
            <a:chOff x="1395776" y="4509120"/>
            <a:chExt cx="4874799" cy="108012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395776" y="4509120"/>
              <a:ext cx="1664056" cy="10801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>
              <a:stCxn id="49" idx="3"/>
            </p:cNvCxnSpPr>
            <p:nvPr/>
          </p:nvCxnSpPr>
          <p:spPr>
            <a:xfrm>
              <a:off x="3059832" y="5049180"/>
              <a:ext cx="252028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24244" y="48645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주석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15616" y="6087307"/>
            <a:ext cx="5929210" cy="398920"/>
            <a:chOff x="1115616" y="5733256"/>
            <a:chExt cx="5929210" cy="39892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115616" y="5733256"/>
              <a:ext cx="504056" cy="3989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45" idx="3"/>
            </p:cNvCxnSpPr>
            <p:nvPr/>
          </p:nvCxnSpPr>
          <p:spPr>
            <a:xfrm>
              <a:off x="1619672" y="5932716"/>
              <a:ext cx="396044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624244" y="57480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프로그램 끝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395776" y="5557882"/>
            <a:ext cx="5187385" cy="370131"/>
            <a:chOff x="1395776" y="4509120"/>
            <a:chExt cx="5187385" cy="112491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395776" y="4509120"/>
              <a:ext cx="1192068" cy="1080120"/>
            </a:xfrm>
            <a:prstGeom prst="roundRect">
              <a:avLst>
                <a:gd name="adj" fmla="val 9179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35" idx="3"/>
            </p:cNvCxnSpPr>
            <p:nvPr/>
          </p:nvCxnSpPr>
          <p:spPr>
            <a:xfrm>
              <a:off x="2587844" y="5049180"/>
              <a:ext cx="299226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624244" y="4511548"/>
              <a:ext cx="958917" cy="1122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반환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93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26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반복문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특정조건을 만족하는 동안 명령을 반복하여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참인 경우에 내용을 반복하여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조건이 참이면 다음 내용을 실행 한 뒤 실행이 끝나면 다시 조건을 검사하러 올라 감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423776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while 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36967" y="3901157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79712" y="391179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2945" y="4824016"/>
            <a:ext cx="1634919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3423776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while    (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69415" y="3901157"/>
            <a:ext cx="956316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3911790"/>
            <a:ext cx="97621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97407" y="4398496"/>
            <a:ext cx="2482905" cy="133476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60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317009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endParaRPr lang="ko-KR" altLang="en-US" sz="2000" dirty="0"/>
          </a:p>
          <a:p>
            <a:r>
              <a:rPr lang="en-US" altLang="ko-KR" sz="2000" dirty="0"/>
              <a:t>	while(1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printf</a:t>
            </a:r>
            <a:r>
              <a:rPr lang="en-US" altLang="ko-KR" sz="2000" dirty="0"/>
              <a:t>("Hello\n</a:t>
            </a:r>
            <a:r>
              <a:rPr lang="en-US" altLang="ko-KR" sz="2000" dirty="0" smtClean="0"/>
              <a:t>");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</a:t>
            </a:r>
            <a:r>
              <a:rPr lang="en-US" altLang="ko-KR" sz="2000" dirty="0"/>
              <a:t>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297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1652602"/>
            <a:ext cx="8136904" cy="317009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while(5)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printf("Hello\n");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358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652602"/>
            <a:ext cx="8136904" cy="4093428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int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&lt;5)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printf("Hello\n");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948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받아서 입력 받은 수 만큼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반복할 횟수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번째 반복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4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다중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ko-KR" altLang="en-US" sz="2000" dirty="0">
                <a:solidFill>
                  <a:srgbClr val="002060"/>
                </a:solidFill>
              </a:rPr>
              <a:t>안에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ko-KR" altLang="en-US" sz="2000" dirty="0">
                <a:solidFill>
                  <a:srgbClr val="002060"/>
                </a:solidFill>
              </a:rPr>
              <a:t>들어간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형태로 외부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번 실행될 때 내부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문은 조건이 참일 동안 반복실행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총 반복 횟수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외부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내부 </a:t>
            </a:r>
            <a:r>
              <a:rPr lang="en-US" altLang="ko-KR" sz="2000" dirty="0">
                <a:solidFill>
                  <a:srgbClr val="002060"/>
                </a:solidFill>
              </a:rPr>
              <a:t>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636912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while   (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while   </a:t>
            </a:r>
            <a:r>
              <a:rPr lang="en-US" altLang="ko-KR" sz="2000" b="1" dirty="0">
                <a:solidFill>
                  <a:srgbClr val="002060"/>
                </a:solidFill>
              </a:rPr>
              <a:t>(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  </a:t>
            </a:r>
            <a:r>
              <a:rPr lang="en-US" altLang="ko-K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102" y="3755648"/>
            <a:ext cx="5624170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8108" y="2887235"/>
            <a:ext cx="5400600" cy="469757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22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0, </a:t>
            </a:r>
            <a:r>
              <a:rPr lang="en-US" altLang="ko-KR" sz="2000" dirty="0"/>
              <a:t>j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{	j = 0;</a:t>
            </a:r>
            <a:endParaRPr lang="en-US" altLang="ko-KR" sz="2000" dirty="0"/>
          </a:p>
          <a:p>
            <a:r>
              <a:rPr lang="en-US" altLang="ko-KR" sz="2000" dirty="0"/>
              <a:t>		printf("======</a:t>
            </a:r>
            <a:r>
              <a:rPr lang="ko-KR" altLang="en-US" sz="2000" dirty="0" smtClean="0"/>
              <a:t>외부</a:t>
            </a:r>
            <a:r>
              <a:rPr lang="en-US" altLang="ko-KR" sz="2000" dirty="0" smtClean="0"/>
              <a:t>while</a:t>
            </a:r>
            <a:r>
              <a:rPr lang="ko-KR" altLang="en-US" sz="2000" dirty="0" err="1" smtClean="0"/>
              <a:t>문실행</a:t>
            </a:r>
            <a:r>
              <a:rPr lang="en-US" altLang="ko-KR" sz="2000" dirty="0"/>
              <a:t>======\n");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smtClean="0"/>
              <a:t>while ( </a:t>
            </a:r>
            <a:r>
              <a:rPr lang="en-US" altLang="ko-KR" sz="2000" dirty="0"/>
              <a:t>j&lt;10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{</a:t>
            </a:r>
            <a:r>
              <a:rPr lang="en-US" altLang="ko-KR" sz="2000" dirty="0"/>
              <a:t>	printf("</a:t>
            </a:r>
            <a:r>
              <a:rPr lang="ko-KR" altLang="en-US" sz="2000" dirty="0" smtClean="0"/>
              <a:t>내부</a:t>
            </a:r>
            <a:r>
              <a:rPr lang="en-US" altLang="ko-KR" sz="2000" dirty="0" smtClean="0"/>
              <a:t>while</a:t>
            </a:r>
            <a:r>
              <a:rPr lang="ko-KR" altLang="en-US" sz="2000" dirty="0" err="1" smtClean="0"/>
              <a:t>문실행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j ++;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}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8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int </a:t>
            </a:r>
            <a:r>
              <a:rPr lang="en-US" altLang="ko-KR" sz="2000" dirty="0"/>
              <a:t>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 smtClean="0"/>
              <a:t> = 0, </a:t>
            </a:r>
            <a:r>
              <a:rPr lang="en-US" altLang="ko-KR" sz="2000" dirty="0"/>
              <a:t>j , count=0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while(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&lt;10 )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{	j = 0;</a:t>
            </a:r>
            <a:endParaRPr lang="en-US" altLang="ko-KR" sz="2000" dirty="0"/>
          </a:p>
          <a:p>
            <a:r>
              <a:rPr lang="en-US" altLang="ko-KR" sz="2000" dirty="0"/>
              <a:t>		</a:t>
            </a:r>
            <a:r>
              <a:rPr lang="en-US" altLang="ko-KR" sz="2000" dirty="0" smtClean="0"/>
              <a:t>while( </a:t>
            </a:r>
            <a:r>
              <a:rPr lang="en-US" altLang="ko-KR" sz="2000" dirty="0"/>
              <a:t>j&lt;10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{</a:t>
            </a:r>
            <a:r>
              <a:rPr lang="en-US" altLang="ko-KR" sz="2000" dirty="0"/>
              <a:t>	count</a:t>
            </a:r>
            <a:r>
              <a:rPr lang="en-US" altLang="ko-KR" sz="2000" dirty="0" smtClean="0"/>
              <a:t>++;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		j ++;</a:t>
            </a:r>
            <a:endParaRPr lang="en-US" altLang="ko-KR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++;</a:t>
            </a:r>
            <a:endParaRPr lang="en-US" altLang="ko-KR" sz="2000" dirty="0"/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 err="1"/>
              <a:t>총반복횟수</a:t>
            </a:r>
            <a:r>
              <a:rPr lang="en-US" altLang="ko-KR" sz="2000" dirty="0"/>
              <a:t>: %d\n" , count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xmlns="" val="2182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1~10</a:t>
            </a:r>
            <a:r>
              <a:rPr lang="ko-KR" altLang="en-US" sz="2000" dirty="0" smtClean="0"/>
              <a:t>까지 수 출력하기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/>
              <a:t>수를 입력 받아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입력 받은 수까지의 짝수들 합 </a:t>
            </a:r>
            <a:r>
              <a:rPr lang="ko-KR" altLang="en-US" sz="2000" dirty="0" smtClean="0"/>
              <a:t>구하기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출력하기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입력 받은 단 하나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출력하기</a:t>
            </a:r>
            <a:r>
              <a:rPr lang="en-US" altLang="ko-KR" sz="2000" dirty="0" smtClean="0"/>
              <a:t>(2~9</a:t>
            </a:r>
            <a:r>
              <a:rPr lang="ko-KR" altLang="en-US" sz="2000" dirty="0" smtClean="0"/>
              <a:t>단 모두 출력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5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94475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구구단 출력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626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4673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70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프로그래밍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함수란</a:t>
            </a:r>
            <a:r>
              <a:rPr lang="en-US" altLang="ko-KR" sz="2000" dirty="0" smtClean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어떤 </a:t>
            </a:r>
            <a:r>
              <a:rPr lang="ko-KR" altLang="en-US" sz="2000" dirty="0">
                <a:solidFill>
                  <a:srgbClr val="002060"/>
                </a:solidFill>
              </a:rPr>
              <a:t>특정한 한가지 기능을 수행해 주는 </a:t>
            </a:r>
            <a:r>
              <a:rPr lang="ko-KR" altLang="en-US" sz="2000" dirty="0" smtClean="0">
                <a:solidFill>
                  <a:srgbClr val="002060"/>
                </a:solidFill>
              </a:rPr>
              <a:t>도구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  </a:t>
            </a:r>
            <a:r>
              <a:rPr lang="en-US" altLang="ko-KR" dirty="0" smtClean="0">
                <a:solidFill>
                  <a:srgbClr val="002060"/>
                </a:solidFill>
              </a:rPr>
              <a:t>-&gt; </a:t>
            </a:r>
            <a:r>
              <a:rPr lang="ko-KR" altLang="en-US" dirty="0" smtClean="0">
                <a:solidFill>
                  <a:srgbClr val="002060"/>
                </a:solidFill>
              </a:rPr>
              <a:t>어떤 값을 입력 받아 자신이 가진 기능을 수행 한 후 결과 값을 돌려줌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C</a:t>
            </a:r>
            <a:r>
              <a:rPr lang="ko-KR" altLang="en-US" sz="2000" dirty="0">
                <a:solidFill>
                  <a:srgbClr val="002060"/>
                </a:solidFill>
              </a:rPr>
              <a:t>언어 프로그램은 하나 이상의 함수가 모여 있는 </a:t>
            </a:r>
            <a:r>
              <a:rPr lang="ko-KR" altLang="en-US" sz="2000" dirty="0" smtClean="0">
                <a:solidFill>
                  <a:srgbClr val="002060"/>
                </a:solidFill>
              </a:rPr>
              <a:t>프로그램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07066"/>
            <a:ext cx="2664296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827584" y="2943401"/>
            <a:ext cx="1152128" cy="485041"/>
            <a:chOff x="827584" y="3594282"/>
            <a:chExt cx="1152128" cy="48504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27584" y="3594282"/>
              <a:ext cx="1152128" cy="4850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592" y="3657947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“Hello”</a:t>
              </a:r>
              <a:endParaRPr lang="ko-KR" altLang="en-US" sz="2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44254" y="3498199"/>
            <a:ext cx="143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printf()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72200" y="3714223"/>
            <a:ext cx="1440160" cy="1365901"/>
            <a:chOff x="6372200" y="4365104"/>
            <a:chExt cx="1440160" cy="1365901"/>
          </a:xfrm>
        </p:grpSpPr>
        <p:grpSp>
          <p:nvGrpSpPr>
            <p:cNvPr id="32" name="그룹 31"/>
            <p:cNvGrpSpPr/>
            <p:nvPr/>
          </p:nvGrpSpPr>
          <p:grpSpPr>
            <a:xfrm>
              <a:off x="6372200" y="4365104"/>
              <a:ext cx="1440160" cy="1365901"/>
              <a:chOff x="6372200" y="4079323"/>
              <a:chExt cx="1440160" cy="1365901"/>
            </a:xfrm>
            <a:solidFill>
              <a:schemeClr val="accent1">
                <a:alpha val="20000"/>
              </a:schemeClr>
            </a:solidFill>
          </p:grpSpPr>
          <p:sp>
            <p:nvSpPr>
              <p:cNvPr id="29" name="직사각형 28"/>
              <p:cNvSpPr/>
              <p:nvPr/>
            </p:nvSpPr>
            <p:spPr>
              <a:xfrm>
                <a:off x="6372200" y="4079323"/>
                <a:ext cx="1440160" cy="110922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6804248" y="5188550"/>
                <a:ext cx="576064" cy="256674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444208" y="4456127"/>
              <a:ext cx="1296144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967023" y="2708920"/>
            <a:ext cx="1658679" cy="510539"/>
            <a:chOff x="1967023" y="3359801"/>
            <a:chExt cx="1658679" cy="510539"/>
          </a:xfrm>
        </p:grpSpPr>
        <p:sp>
          <p:nvSpPr>
            <p:cNvPr id="27" name="자유형 26"/>
            <p:cNvSpPr/>
            <p:nvPr/>
          </p:nvSpPr>
          <p:spPr>
            <a:xfrm>
              <a:off x="1967023" y="3359801"/>
              <a:ext cx="1658679" cy="499818"/>
            </a:xfrm>
            <a:custGeom>
              <a:avLst/>
              <a:gdLst>
                <a:gd name="connsiteX0" fmla="*/ 0 w 1658679"/>
                <a:gd name="connsiteY0" fmla="*/ 467920 h 499818"/>
                <a:gd name="connsiteX1" fmla="*/ 1041991 w 1658679"/>
                <a:gd name="connsiteY1" fmla="*/ 87 h 499818"/>
                <a:gd name="connsiteX2" fmla="*/ 1658679 w 1658679"/>
                <a:gd name="connsiteY2" fmla="*/ 499818 h 49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499818">
                  <a:moveTo>
                    <a:pt x="0" y="467920"/>
                  </a:moveTo>
                  <a:cubicBezTo>
                    <a:pt x="382772" y="231345"/>
                    <a:pt x="765545" y="-5229"/>
                    <a:pt x="1041991" y="87"/>
                  </a:cubicBezTo>
                  <a:cubicBezTo>
                    <a:pt x="1318437" y="5403"/>
                    <a:pt x="1555898" y="345646"/>
                    <a:pt x="1658679" y="49981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57517" y="35010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004048" y="4084170"/>
            <a:ext cx="2450670" cy="1430253"/>
            <a:chOff x="5004048" y="4735051"/>
            <a:chExt cx="2450670" cy="1430253"/>
          </a:xfrm>
        </p:grpSpPr>
        <p:grpSp>
          <p:nvGrpSpPr>
            <p:cNvPr id="39" name="그룹 38"/>
            <p:cNvGrpSpPr/>
            <p:nvPr/>
          </p:nvGrpSpPr>
          <p:grpSpPr>
            <a:xfrm>
              <a:off x="5004048" y="4735051"/>
              <a:ext cx="2450670" cy="1430253"/>
              <a:chOff x="5004048" y="4735051"/>
              <a:chExt cx="2450670" cy="1430253"/>
            </a:xfrm>
          </p:grpSpPr>
          <p:sp>
            <p:nvSpPr>
              <p:cNvPr id="30" name="자유형 29"/>
              <p:cNvSpPr/>
              <p:nvPr/>
            </p:nvSpPr>
            <p:spPr>
              <a:xfrm flipH="1" flipV="1">
                <a:off x="5004048" y="5755098"/>
                <a:ext cx="1584176" cy="410206"/>
              </a:xfrm>
              <a:custGeom>
                <a:avLst/>
                <a:gdLst>
                  <a:gd name="connsiteX0" fmla="*/ 0 w 1658679"/>
                  <a:gd name="connsiteY0" fmla="*/ 467920 h 499818"/>
                  <a:gd name="connsiteX1" fmla="*/ 1041991 w 1658679"/>
                  <a:gd name="connsiteY1" fmla="*/ 87 h 499818"/>
                  <a:gd name="connsiteX2" fmla="*/ 1658679 w 1658679"/>
                  <a:gd name="connsiteY2" fmla="*/ 499818 h 49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499818">
                    <a:moveTo>
                      <a:pt x="0" y="467920"/>
                    </a:moveTo>
                    <a:cubicBezTo>
                      <a:pt x="382772" y="231345"/>
                      <a:pt x="765545" y="-5229"/>
                      <a:pt x="1041991" y="87"/>
                    </a:cubicBezTo>
                    <a:cubicBezTo>
                      <a:pt x="1318437" y="5403"/>
                      <a:pt x="1555898" y="345646"/>
                      <a:pt x="1658679" y="499818"/>
                    </a:cubicBezTo>
                  </a:path>
                </a:pathLst>
              </a:custGeom>
              <a:noFill/>
              <a:ln>
                <a:headEnd type="stealth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729841" y="4735051"/>
                <a:ext cx="724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Hello</a:t>
                </a:r>
                <a:endParaRPr lang="ko-KR" alt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36096" y="5602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</a:t>
              </a:r>
              <a:r>
                <a:rPr lang="ko-KR" altLang="en-US" dirty="0"/>
                <a:t>력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9415" y="578733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>
                <a:solidFill>
                  <a:srgbClr val="002060"/>
                </a:solidFill>
              </a:rPr>
              <a:t>표준 함수 </a:t>
            </a:r>
            <a:r>
              <a:rPr lang="en-US" altLang="ko-KR" sz="2000" dirty="0">
                <a:solidFill>
                  <a:srgbClr val="002060"/>
                </a:solidFill>
              </a:rPr>
              <a:t>: C </a:t>
            </a:r>
            <a:r>
              <a:rPr lang="ko-KR" altLang="en-US" sz="2000" dirty="0">
                <a:solidFill>
                  <a:srgbClr val="002060"/>
                </a:solidFill>
              </a:rPr>
              <a:t>언어에서 제공하는 함수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-.</a:t>
            </a:r>
            <a:r>
              <a:rPr lang="ko-KR" altLang="en-US" sz="2000" dirty="0">
                <a:solidFill>
                  <a:srgbClr val="002060"/>
                </a:solidFill>
              </a:rPr>
              <a:t> 사용자 정의 함수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프로그래머가 필요에 의해 직접 작성한 </a:t>
            </a:r>
            <a:r>
              <a:rPr lang="ko-KR" altLang="en-US" sz="2000" dirty="0" smtClean="0">
                <a:solidFill>
                  <a:srgbClr val="002060"/>
                </a:solidFill>
              </a:rPr>
              <a:t>함수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-. </a:t>
            </a:r>
            <a:r>
              <a:rPr lang="ko-KR" altLang="en-US" sz="2000" dirty="0"/>
              <a:t>계산기 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반복해서 실행되도록 구성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/>
              <a:t>===============</a:t>
            </a:r>
          </a:p>
          <a:p>
            <a:endParaRPr lang="en-US" altLang="ko-KR" sz="2000" dirty="0"/>
          </a:p>
          <a:p>
            <a:r>
              <a:rPr lang="en-US" altLang="ko-KR" sz="2000" dirty="0"/>
              <a:t>## </a:t>
            </a:r>
            <a:r>
              <a:rPr lang="ko-KR" altLang="en-US" sz="2000" dirty="0"/>
              <a:t>계산기 </a:t>
            </a:r>
            <a:r>
              <a:rPr lang="en-US" altLang="ko-KR" sz="2000" dirty="0"/>
              <a:t>##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더하기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빼기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나누기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곱하기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종료</a:t>
            </a:r>
            <a:endParaRPr lang="en-US" altLang="ko-KR" sz="2000" dirty="0"/>
          </a:p>
          <a:p>
            <a:r>
              <a:rPr lang="ko-KR" altLang="en-US" sz="2000" dirty="0"/>
              <a:t>선택 </a:t>
            </a:r>
            <a:r>
              <a:rPr lang="en-US" altLang="ko-KR" sz="2000" dirty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8004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 </a:t>
            </a:r>
            <a:r>
              <a:rPr lang="en-US" altLang="ko-KR" sz="2500" dirty="0" smtClean="0">
                <a:solidFill>
                  <a:schemeClr val="bg1"/>
                </a:solidFill>
              </a:rPr>
              <a:t>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1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do – while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smtClean="0">
                <a:solidFill>
                  <a:srgbClr val="002060"/>
                </a:solidFill>
              </a:rPr>
              <a:t>조건을 검사하기 전에 먼저 한번 실행 한 후 조건을 검사하여 반복할 지 여부를 결정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do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>
                <a:solidFill>
                  <a:srgbClr val="002060"/>
                </a:solidFill>
              </a:rPr>
              <a:t>while    ( </a:t>
            </a:r>
            <a:r>
              <a:rPr lang="ko-KR" altLang="en-US" sz="2000" b="1" dirty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64959" y="2996952"/>
            <a:ext cx="39467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5" y="3911790"/>
            <a:ext cx="79208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3688" y="3429000"/>
            <a:ext cx="1512168" cy="36004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3911790"/>
            <a:ext cx="1080120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50495" y="3911790"/>
            <a:ext cx="32536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6016" y="2276872"/>
            <a:ext cx="3744416" cy="266952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do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{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  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} </a:t>
            </a:r>
            <a:r>
              <a:rPr lang="en-US" altLang="ko-KR" sz="2000" b="1" dirty="0">
                <a:solidFill>
                  <a:srgbClr val="002060"/>
                </a:solidFill>
              </a:rPr>
              <a:t>while    ( </a:t>
            </a:r>
            <a:r>
              <a:rPr lang="ko-KR" altLang="en-US" sz="2000" b="1" dirty="0">
                <a:solidFill>
                  <a:srgbClr val="002060"/>
                </a:solidFill>
              </a:rPr>
              <a:t>조건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   ;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69415" y="2780928"/>
            <a:ext cx="394673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4149080"/>
            <a:ext cx="792088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8144" y="3645024"/>
            <a:ext cx="1512168" cy="360040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4149080"/>
            <a:ext cx="97343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51960" y="4149080"/>
            <a:ext cx="325361" cy="36004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4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fr-FR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do</a:t>
            </a:r>
          </a:p>
          <a:p>
            <a:r>
              <a:rPr lang="en-US" altLang="ko-KR" sz="2000" dirty="0" smtClean="0"/>
              <a:t>	{</a:t>
            </a:r>
            <a:endParaRPr lang="en-US" altLang="ko-KR" sz="2000" dirty="0"/>
          </a:p>
          <a:p>
            <a:r>
              <a:rPr lang="en-US" altLang="ko-KR" sz="2000" dirty="0"/>
              <a:t>		printf("Hello\n</a:t>
            </a:r>
            <a:r>
              <a:rPr lang="en-US" altLang="ko-KR" sz="2000" dirty="0" smtClean="0"/>
              <a:t>");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} while(0) 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6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728726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smtClean="0"/>
              <a:t>-. </a:t>
            </a:r>
            <a:r>
              <a:rPr lang="ko-KR" altLang="en-US" sz="2000" dirty="0" smtClean="0"/>
              <a:t>수를 입력 받아 그대로 출력하는 프로그램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-&gt; 0</a:t>
            </a:r>
            <a:r>
              <a:rPr lang="ko-KR" altLang="en-US" sz="2000" dirty="0" smtClean="0"/>
              <a:t>을 입력 받으면 프로그램 종료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=============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=================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2541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do - while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31021"/>
            <a:ext cx="4476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74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</a:t>
            </a:r>
            <a:r>
              <a:rPr lang="en-US" altLang="ko-KR" sz="2000" dirty="0" smtClean="0">
                <a:solidFill>
                  <a:srgbClr val="002060"/>
                </a:solidFill>
              </a:rPr>
              <a:t>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조건식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증감식을</a:t>
            </a:r>
            <a:r>
              <a:rPr lang="ko-KR" altLang="en-US" sz="2000" dirty="0" smtClean="0">
                <a:solidFill>
                  <a:srgbClr val="002060"/>
                </a:solidFill>
              </a:rPr>
              <a:t> 이용하여 원하는 횟수만큼 반복 실행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-.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2060"/>
                </a:solidFill>
              </a:rPr>
              <a:t>증감식은</a:t>
            </a:r>
            <a:r>
              <a:rPr lang="ko-KR" altLang="en-US" sz="2000" dirty="0" smtClean="0">
                <a:solidFill>
                  <a:srgbClr val="002060"/>
                </a:solidFill>
              </a:rPr>
              <a:t> 일부 또는 모두 생략 가능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	-&gt; </a:t>
            </a:r>
            <a:r>
              <a:rPr lang="ko-KR" altLang="en-US" sz="2000" dirty="0" smtClean="0">
                <a:solidFill>
                  <a:srgbClr val="002060"/>
                </a:solidFill>
              </a:rPr>
              <a:t>모두 생략 할 경우 항상 참의 값을 가짐</a:t>
            </a:r>
            <a:endParaRPr lang="en-US" altLang="ko-KR" sz="2000" dirty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		</a:t>
            </a:r>
            <a:r>
              <a:rPr lang="en-US" altLang="ko-KR" sz="2000" dirty="0" smtClean="0">
                <a:solidFill>
                  <a:srgbClr val="002060"/>
                </a:solidFill>
              </a:rPr>
              <a:t>for (   ;   ;   )  {   }</a:t>
            </a:r>
            <a:r>
              <a:rPr lang="ko-KR" altLang="en-US" sz="2000" dirty="0" smtClean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for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060848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for   (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증감식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조건이 참일 경우 반복 실행 내용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2564904"/>
            <a:ext cx="504056" cy="412212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467616"/>
            <a:ext cx="5256584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63688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2564904"/>
            <a:ext cx="936982" cy="412212"/>
          </a:xfrm>
          <a:prstGeom prst="roundRect">
            <a:avLst>
              <a:gd name="adj" fmla="val 870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843808" y="2564904"/>
            <a:ext cx="1861807" cy="412212"/>
            <a:chOff x="2843808" y="2780928"/>
            <a:chExt cx="1861807" cy="36004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843808" y="2780928"/>
              <a:ext cx="325361" cy="36004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380254" y="2780928"/>
              <a:ext cx="325361" cy="36004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085961" y="2195572"/>
            <a:ext cx="1152567" cy="375683"/>
            <a:chOff x="1085961" y="2195572"/>
            <a:chExt cx="1152567" cy="375683"/>
          </a:xfrm>
        </p:grpSpPr>
        <p:cxnSp>
          <p:nvCxnSpPr>
            <p:cNvPr id="21" name="구부러진 연결선 20"/>
            <p:cNvCxnSpPr>
              <a:stCxn id="5" idx="0"/>
              <a:endCxn id="7" idx="0"/>
            </p:cNvCxnSpPr>
            <p:nvPr/>
          </p:nvCxnSpPr>
          <p:spPr>
            <a:xfrm rot="5400000" flipH="1" flipV="1">
              <a:off x="1655895" y="1988621"/>
              <a:ext cx="12700" cy="1152567"/>
            </a:xfrm>
            <a:prstGeom prst="curvedConnector3">
              <a:avLst>
                <a:gd name="adj1" fmla="val 2972071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51367" y="21955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38529" y="2180309"/>
            <a:ext cx="1584176" cy="390945"/>
            <a:chOff x="2238529" y="2180309"/>
            <a:chExt cx="1584176" cy="390945"/>
          </a:xfrm>
        </p:grpSpPr>
        <p:cxnSp>
          <p:nvCxnSpPr>
            <p:cNvPr id="26" name="구부러진 연결선 25"/>
            <p:cNvCxnSpPr>
              <a:stCxn id="7" idx="0"/>
              <a:endCxn id="16" idx="0"/>
            </p:cNvCxnSpPr>
            <p:nvPr/>
          </p:nvCxnSpPr>
          <p:spPr>
            <a:xfrm rot="5400000" flipH="1" flipV="1">
              <a:off x="3024267" y="1772816"/>
              <a:ext cx="12700" cy="1584176"/>
            </a:xfrm>
            <a:prstGeom prst="curvedConnector3">
              <a:avLst>
                <a:gd name="adj1" fmla="val 3055819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8078" y="21803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71600" y="2977117"/>
            <a:ext cx="2844755" cy="703912"/>
            <a:chOff x="971600" y="2977117"/>
            <a:chExt cx="2844755" cy="703912"/>
          </a:xfrm>
        </p:grpSpPr>
        <p:cxnSp>
          <p:nvCxnSpPr>
            <p:cNvPr id="30" name="구부러진 연결선 29"/>
            <p:cNvCxnSpPr>
              <a:stCxn id="16" idx="2"/>
            </p:cNvCxnSpPr>
            <p:nvPr/>
          </p:nvCxnSpPr>
          <p:spPr>
            <a:xfrm rot="5400000">
              <a:off x="2042022" y="1906695"/>
              <a:ext cx="703912" cy="2844755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492772" y="31444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③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71600" y="2771010"/>
            <a:ext cx="5816098" cy="1937968"/>
            <a:chOff x="971600" y="2771010"/>
            <a:chExt cx="5816098" cy="1937968"/>
          </a:xfrm>
        </p:grpSpPr>
        <p:cxnSp>
          <p:nvCxnSpPr>
            <p:cNvPr id="42" name="구부러진 연결선 41"/>
            <p:cNvCxnSpPr>
              <a:endCxn id="17" idx="3"/>
            </p:cNvCxnSpPr>
            <p:nvPr/>
          </p:nvCxnSpPr>
          <p:spPr>
            <a:xfrm flipV="1">
              <a:off x="971600" y="2771010"/>
              <a:ext cx="4825414" cy="1937968"/>
            </a:xfrm>
            <a:prstGeom prst="curvedConnector3">
              <a:avLst>
                <a:gd name="adj1" fmla="val 111127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72200" y="35553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④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22705" y="2180309"/>
            <a:ext cx="1512168" cy="390945"/>
            <a:chOff x="3822705" y="2180309"/>
            <a:chExt cx="1512168" cy="390945"/>
          </a:xfrm>
        </p:grpSpPr>
        <p:cxnSp>
          <p:nvCxnSpPr>
            <p:cNvPr id="49" name="구부러진 연결선 48"/>
            <p:cNvCxnSpPr>
              <a:stCxn id="17" idx="0"/>
              <a:endCxn id="16" idx="0"/>
            </p:cNvCxnSpPr>
            <p:nvPr/>
          </p:nvCxnSpPr>
          <p:spPr>
            <a:xfrm rot="16200000" flipV="1">
              <a:off x="4572439" y="1808820"/>
              <a:ext cx="12700" cy="1512168"/>
            </a:xfrm>
            <a:prstGeom prst="curvedConnector3">
              <a:avLst>
                <a:gd name="adj1" fmla="val 2972087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380254" y="21803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⑤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58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/>
              <a:t>int </a:t>
            </a:r>
            <a:r>
              <a:rPr lang="en-US" altLang="ko-KR" sz="2000" dirty="0" smtClean="0"/>
              <a:t>main(int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argc , char * argv[])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=1;i&lt;=10;i++){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	printf("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%d \n",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}</a:t>
            </a:r>
          </a:p>
          <a:p>
            <a:r>
              <a:rPr lang="en-US" altLang="ko-KR" sz="2000" dirty="0"/>
              <a:t>  return 0;	  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xmlns="" val="20997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52602"/>
            <a:ext cx="8136904" cy="415266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smtClean="0"/>
              <a:t> -. </a:t>
            </a:r>
            <a:r>
              <a:rPr lang="ko-KR" altLang="en-US" sz="2000" dirty="0" smtClean="0"/>
              <a:t>수를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받아서 입력 받은 수 만큼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================</a:t>
            </a:r>
            <a:r>
              <a:rPr lang="ko-KR" altLang="en-US" sz="2000" dirty="0"/>
              <a:t>출력</a:t>
            </a:r>
            <a:r>
              <a:rPr lang="en-US" altLang="ko-KR" sz="2000" dirty="0" smtClean="0"/>
              <a:t>===============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반복할 횟수 </a:t>
            </a:r>
            <a:r>
              <a:rPr lang="en-US" altLang="ko-KR" sz="2000" dirty="0" smtClean="0"/>
              <a:t>: 5</a:t>
            </a:r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번째 반복</a:t>
            </a:r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번째 반복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xmlns="" val="31706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1124744"/>
            <a:ext cx="826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다중 </a:t>
            </a:r>
            <a:r>
              <a:rPr lang="en-US" altLang="ko-KR" sz="2000" dirty="0" smtClean="0">
                <a:solidFill>
                  <a:srgbClr val="002060"/>
                </a:solidFill>
              </a:rPr>
              <a:t>for 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>
                <a:solidFill>
                  <a:srgbClr val="002060"/>
                </a:solidFill>
              </a:rPr>
              <a:t> -. for</a:t>
            </a:r>
            <a:r>
              <a:rPr lang="ko-KR" altLang="en-US" sz="2000" dirty="0">
                <a:solidFill>
                  <a:srgbClr val="002060"/>
                </a:solidFill>
              </a:rPr>
              <a:t>문 안에 </a:t>
            </a:r>
            <a:r>
              <a:rPr lang="en-US" altLang="ko-KR" sz="2000" dirty="0">
                <a:solidFill>
                  <a:srgbClr val="002060"/>
                </a:solidFill>
              </a:rPr>
              <a:t>for</a:t>
            </a:r>
            <a:r>
              <a:rPr lang="ko-KR" altLang="en-US" sz="2000" dirty="0">
                <a:solidFill>
                  <a:srgbClr val="002060"/>
                </a:solidFill>
              </a:rPr>
              <a:t>문이 들어간 </a:t>
            </a:r>
            <a:r>
              <a:rPr lang="ko-KR" altLang="en-US" sz="2000" dirty="0" smtClean="0">
                <a:solidFill>
                  <a:srgbClr val="002060"/>
                </a:solidFill>
              </a:rPr>
              <a:t>형태로 외부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문이 </a:t>
            </a:r>
            <a:r>
              <a:rPr lang="en-US" altLang="ko-KR" sz="2000" dirty="0" smtClean="0">
                <a:solidFill>
                  <a:srgbClr val="002060"/>
                </a:solidFill>
              </a:rPr>
              <a:t>1</a:t>
            </a:r>
            <a:r>
              <a:rPr lang="ko-KR" altLang="en-US" sz="2000" dirty="0" smtClean="0">
                <a:solidFill>
                  <a:srgbClr val="002060"/>
                </a:solidFill>
              </a:rPr>
              <a:t>번 실행될 때 내부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문은 조건이 참일 동안 반복실행 됨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총 반복 횟수 </a:t>
            </a:r>
            <a:r>
              <a:rPr lang="en-US" altLang="ko-KR" sz="2000" dirty="0" smtClean="0">
                <a:solidFill>
                  <a:srgbClr val="002060"/>
                </a:solidFill>
              </a:rPr>
              <a:t>: </a:t>
            </a:r>
            <a:r>
              <a:rPr lang="ko-KR" altLang="en-US" sz="2000" dirty="0" smtClean="0">
                <a:solidFill>
                  <a:srgbClr val="002060"/>
                </a:solidFill>
              </a:rPr>
              <a:t>외부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 </a:t>
            </a:r>
            <a:r>
              <a:rPr lang="en-US" altLang="ko-KR" sz="2000" dirty="0" smtClean="0">
                <a:solidFill>
                  <a:srgbClr val="002060"/>
                </a:solidFill>
              </a:rPr>
              <a:t>* </a:t>
            </a:r>
            <a:r>
              <a:rPr lang="ko-KR" altLang="en-US" sz="2000" dirty="0" smtClean="0">
                <a:solidFill>
                  <a:srgbClr val="002060"/>
                </a:solidFill>
              </a:rPr>
              <a:t>내부 </a:t>
            </a:r>
            <a:r>
              <a:rPr lang="en-US" altLang="ko-KR" sz="2000" dirty="0" smtClean="0">
                <a:solidFill>
                  <a:srgbClr val="002060"/>
                </a:solidFill>
              </a:rPr>
              <a:t>for</a:t>
            </a:r>
            <a:r>
              <a:rPr lang="ko-KR" altLang="en-US" sz="2000" dirty="0" smtClean="0">
                <a:solidFill>
                  <a:srgbClr val="002060"/>
                </a:solidFill>
              </a:rPr>
              <a:t>문</a:t>
            </a:r>
            <a:endParaRPr lang="en-US" altLang="ko-KR" sz="2000" dirty="0" smtClean="0">
              <a:solidFill>
                <a:srgbClr val="002060"/>
              </a:solidFill>
            </a:endParaRPr>
          </a:p>
          <a:p>
            <a:endParaRPr lang="en-US" altLang="ko-KR" sz="2000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</a:t>
            </a:r>
            <a:r>
              <a:rPr lang="en-US" altLang="ko-KR" sz="2500" dirty="0" smtClean="0">
                <a:solidFill>
                  <a:schemeClr val="bg1"/>
                </a:solidFill>
              </a:rPr>
              <a:t> for </a:t>
            </a:r>
            <a:r>
              <a:rPr lang="ko-KR" altLang="en-US" sz="2500" dirty="0" smtClean="0">
                <a:solidFill>
                  <a:schemeClr val="bg1"/>
                </a:solidFill>
              </a:rPr>
              <a:t>문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636912"/>
            <a:ext cx="6912768" cy="324036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for   (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초기식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조건식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증감식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{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</a:t>
            </a:r>
            <a:r>
              <a:rPr lang="en-US" altLang="ko-KR" sz="2000" b="1" dirty="0">
                <a:solidFill>
                  <a:srgbClr val="002060"/>
                </a:solidFill>
              </a:rPr>
              <a:t>for   (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초기식</a:t>
            </a:r>
            <a:r>
              <a:rPr lang="ko-KR" altLang="en-US" sz="2000" b="1" dirty="0">
                <a:solidFill>
                  <a:srgbClr val="002060"/>
                </a:solidFill>
              </a:rPr>
              <a:t>    </a:t>
            </a:r>
            <a:r>
              <a:rPr lang="en-US" altLang="ko-KR" sz="2000" b="1" dirty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조건식</a:t>
            </a:r>
            <a:r>
              <a:rPr lang="ko-KR" altLang="en-US" sz="2000" b="1" dirty="0">
                <a:solidFill>
                  <a:srgbClr val="002060"/>
                </a:solidFill>
              </a:rPr>
              <a:t>    </a:t>
            </a:r>
            <a:r>
              <a:rPr lang="en-US" altLang="ko-KR" sz="2000" b="1" dirty="0">
                <a:solidFill>
                  <a:srgbClr val="002060"/>
                </a:solidFill>
              </a:rPr>
              <a:t>;    </a:t>
            </a:r>
            <a:r>
              <a:rPr lang="ko-KR" altLang="en-US" sz="2000" b="1" dirty="0" err="1">
                <a:solidFill>
                  <a:srgbClr val="002060"/>
                </a:solidFill>
              </a:rPr>
              <a:t>증감식</a:t>
            </a:r>
            <a:r>
              <a:rPr lang="ko-KR" altLang="en-US" sz="2000" b="1" dirty="0">
                <a:solidFill>
                  <a:srgbClr val="002060"/>
                </a:solidFill>
              </a:rPr>
              <a:t>   </a:t>
            </a:r>
            <a:r>
              <a:rPr lang="en-US" altLang="ko-K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</a:rPr>
              <a:t>	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}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102" y="3755648"/>
            <a:ext cx="5624170" cy="1473552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8108" y="2887235"/>
            <a:ext cx="5400600" cy="469757"/>
          </a:xfrm>
          <a:prstGeom prst="roundRect">
            <a:avLst>
              <a:gd name="adj" fmla="val 9451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55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endParaRPr lang="ko-KR" altLang="en-US" sz="2000" dirty="0"/>
          </a:p>
          <a:p>
            <a:r>
              <a:rPr lang="en-US" altLang="ko-KR" sz="2000" dirty="0"/>
              <a:t>int 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printf("======</a:t>
            </a:r>
            <a:r>
              <a:rPr lang="ko-KR" altLang="en-US" sz="2000" dirty="0"/>
              <a:t>외부</a:t>
            </a:r>
            <a:r>
              <a:rPr lang="en-US" altLang="ko-KR" sz="2000" dirty="0"/>
              <a:t>for</a:t>
            </a:r>
            <a:r>
              <a:rPr lang="ko-KR" altLang="en-US" sz="2000" dirty="0" err="1"/>
              <a:t>문실행</a:t>
            </a:r>
            <a:r>
              <a:rPr lang="en-US" altLang="ko-KR" sz="2000" dirty="0"/>
              <a:t>======\n");</a:t>
            </a:r>
          </a:p>
          <a:p>
            <a:r>
              <a:rPr lang="en-US" altLang="ko-KR" sz="2000" dirty="0"/>
              <a:t>		for(j=0; j&lt;10 ; j++)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printf("</a:t>
            </a:r>
            <a:r>
              <a:rPr lang="ko-KR" altLang="en-US" sz="2000" dirty="0"/>
              <a:t>내부</a:t>
            </a:r>
            <a:r>
              <a:rPr lang="en-US" altLang="ko-KR" sz="2000" dirty="0"/>
              <a:t>for</a:t>
            </a:r>
            <a:r>
              <a:rPr lang="ko-KR" altLang="en-US" sz="2000" dirty="0" err="1"/>
              <a:t>문실행</a:t>
            </a:r>
            <a:r>
              <a:rPr lang="en-US" altLang="ko-KR" sz="2000" dirty="0"/>
              <a:t>\n");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 smtClean="0"/>
              <a:t>}</a:t>
            </a:r>
            <a:endParaRPr lang="ko-KR" altLang="en-US" sz="2000" dirty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xmlns="" val="2012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415" y="1124744"/>
            <a:ext cx="826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</a:rPr>
              <a:t> </a:t>
            </a:r>
            <a:r>
              <a:rPr lang="ko-KR" altLang="en-US" sz="2000" dirty="0" smtClean="0">
                <a:solidFill>
                  <a:srgbClr val="002060"/>
                </a:solidFill>
              </a:rPr>
              <a:t>◈ 예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52602"/>
            <a:ext cx="8136904" cy="487274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#include &lt;stdio.h&gt;</a:t>
            </a:r>
          </a:p>
          <a:p>
            <a:r>
              <a:rPr lang="en-US" altLang="ko-KR" sz="2000" dirty="0" smtClean="0"/>
              <a:t>int </a:t>
            </a:r>
            <a:r>
              <a:rPr lang="en-US" altLang="ko-KR" sz="2000" dirty="0"/>
              <a:t>main(int argc , char * argv[])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 , count=0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	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&lt;10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for(j=0; j&lt;10 ; j++)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		count++;</a:t>
            </a:r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}</a:t>
            </a:r>
          </a:p>
          <a:p>
            <a:r>
              <a:rPr lang="ko-KR" altLang="en-US" sz="2000" dirty="0"/>
              <a:t>	</a:t>
            </a:r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	printf("</a:t>
            </a:r>
            <a:r>
              <a:rPr lang="ko-KR" altLang="en-US" sz="2000" dirty="0" err="1"/>
              <a:t>총반복횟수</a:t>
            </a:r>
            <a:r>
              <a:rPr lang="en-US" altLang="ko-KR" sz="2000" dirty="0"/>
              <a:t>: %d\n" , count);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415" y="287650"/>
            <a:ext cx="1457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▣</a:t>
            </a:r>
            <a:r>
              <a:rPr lang="en-US" altLang="ko-KR" sz="2500" dirty="0">
                <a:solidFill>
                  <a:schemeClr val="bg1"/>
                </a:solidFill>
              </a:rPr>
              <a:t> for </a:t>
            </a:r>
            <a:r>
              <a:rPr lang="ko-KR" altLang="en-US" sz="25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xmlns="" val="4023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218767</TotalTime>
  <Words>8973</Words>
  <Application>Microsoft Office PowerPoint</Application>
  <PresentationFormat>화면 슬라이드 쇼(4:3)</PresentationFormat>
  <Paragraphs>3695</Paragraphs>
  <Slides>200</Slides>
  <Notes>129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200</vt:i4>
      </vt:variant>
    </vt:vector>
  </HeadingPairs>
  <TitlesOfParts>
    <vt:vector size="20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  <vt:lpstr>슬라이드 164</vt:lpstr>
      <vt:lpstr>슬라이드 165</vt:lpstr>
      <vt:lpstr>슬라이드 166</vt:lpstr>
      <vt:lpstr>슬라이드 167</vt:lpstr>
      <vt:lpstr>슬라이드 168</vt:lpstr>
      <vt:lpstr>슬라이드 169</vt:lpstr>
      <vt:lpstr>슬라이드 170</vt:lpstr>
      <vt:lpstr>슬라이드 171</vt:lpstr>
      <vt:lpstr>슬라이드 172</vt:lpstr>
      <vt:lpstr>슬라이드 173</vt:lpstr>
      <vt:lpstr>슬라이드 174</vt:lpstr>
      <vt:lpstr>슬라이드 175</vt:lpstr>
      <vt:lpstr>슬라이드 176</vt:lpstr>
      <vt:lpstr>슬라이드 177</vt:lpstr>
      <vt:lpstr>슬라이드 178</vt:lpstr>
      <vt:lpstr>슬라이드 179</vt:lpstr>
      <vt:lpstr>슬라이드 180</vt:lpstr>
      <vt:lpstr>슬라이드 181</vt:lpstr>
      <vt:lpstr>슬라이드 182</vt:lpstr>
      <vt:lpstr>슬라이드 183</vt:lpstr>
      <vt:lpstr>슬라이드 184</vt:lpstr>
      <vt:lpstr>슬라이드 185</vt:lpstr>
      <vt:lpstr>슬라이드 186</vt:lpstr>
      <vt:lpstr>슬라이드 187</vt:lpstr>
      <vt:lpstr>슬라이드 188</vt:lpstr>
      <vt:lpstr>슬라이드 189</vt:lpstr>
      <vt:lpstr>슬라이드 190</vt:lpstr>
      <vt:lpstr>슬라이드 191</vt:lpstr>
      <vt:lpstr>슬라이드 192</vt:lpstr>
      <vt:lpstr>슬라이드 193</vt:lpstr>
      <vt:lpstr>슬라이드 194</vt:lpstr>
      <vt:lpstr>슬라이드 195</vt:lpstr>
      <vt:lpstr>슬라이드 196</vt:lpstr>
      <vt:lpstr>슬라이드 197</vt:lpstr>
      <vt:lpstr>슬라이드 198</vt:lpstr>
      <vt:lpstr>슬라이드 199</vt:lpstr>
      <vt:lpstr>슬라이드 200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T</cp:lastModifiedBy>
  <cp:revision>231</cp:revision>
  <dcterms:created xsi:type="dcterms:W3CDTF">2013-09-05T08:18:30Z</dcterms:created>
  <dcterms:modified xsi:type="dcterms:W3CDTF">2014-10-11T05:33:13Z</dcterms:modified>
</cp:coreProperties>
</file>