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336" r:id="rId2"/>
    <p:sldId id="337" r:id="rId3"/>
    <p:sldId id="256" r:id="rId4"/>
    <p:sldId id="257" r:id="rId5"/>
    <p:sldId id="271" r:id="rId6"/>
    <p:sldId id="259" r:id="rId7"/>
    <p:sldId id="306" r:id="rId8"/>
    <p:sldId id="338" r:id="rId9"/>
    <p:sldId id="263" r:id="rId10"/>
    <p:sldId id="308" r:id="rId11"/>
    <p:sldId id="309" r:id="rId12"/>
    <p:sldId id="310" r:id="rId13"/>
    <p:sldId id="270" r:id="rId14"/>
    <p:sldId id="267" r:id="rId15"/>
    <p:sldId id="311" r:id="rId16"/>
    <p:sldId id="312" r:id="rId17"/>
    <p:sldId id="313" r:id="rId18"/>
    <p:sldId id="314" r:id="rId19"/>
    <p:sldId id="319" r:id="rId20"/>
    <p:sldId id="316" r:id="rId21"/>
    <p:sldId id="317" r:id="rId22"/>
    <p:sldId id="320" r:id="rId23"/>
    <p:sldId id="330" r:id="rId24"/>
    <p:sldId id="331" r:id="rId25"/>
    <p:sldId id="332" r:id="rId26"/>
    <p:sldId id="334" r:id="rId27"/>
    <p:sldId id="335" r:id="rId28"/>
    <p:sldId id="333" r:id="rId29"/>
    <p:sldId id="272" r:id="rId30"/>
    <p:sldId id="323" r:id="rId31"/>
    <p:sldId id="325" r:id="rId32"/>
    <p:sldId id="326" r:id="rId33"/>
    <p:sldId id="329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1" autoAdjust="0"/>
    <p:restoredTop sz="94670" autoAdjust="0"/>
  </p:normalViewPr>
  <p:slideViewPr>
    <p:cSldViewPr>
      <p:cViewPr varScale="1">
        <p:scale>
          <a:sx n="103" d="100"/>
          <a:sy n="103" d="100"/>
        </p:scale>
        <p:origin x="72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2016-09-03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39094-E69D-4448-AECD-15BB85A8848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smtClean="0"/>
          </a:p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맑은 고딕" pitchFamily="50" charset="-127"/>
        <a:buChar char="■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맑은 고딕" pitchFamily="50" charset="-127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lee@tu.ac.k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1/10/Internet_Explorer_7_Logo.png" TargetMode="External"/><Relationship Id="rId7" Type="http://schemas.openxmlformats.org/officeDocument/2006/relationships/image" Target="../media/image24.png"/><Relationship Id="rId2" Type="http://schemas.openxmlformats.org/officeDocument/2006/relationships/hyperlink" Target="http://upload.wikimedia.org/wikipedia/en/d/d0/Chrome_Logo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 프로그래밍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게임공학과 이강혁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823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웹</a:t>
            </a:r>
            <a:r>
              <a:rPr lang="en-US" altLang="ko-KR" smtClean="0"/>
              <a:t>(WWW)</a:t>
            </a:r>
            <a:r>
              <a:rPr lang="ko-KR" altLang="ko-KR" smtClean="0"/>
              <a:t>의 탄생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‘World-wide Distributed Hypertext’</a:t>
            </a:r>
            <a:r>
              <a:rPr lang="ko-KR" altLang="ko-KR" dirty="0" smtClean="0"/>
              <a:t> 프로젝트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1989</a:t>
            </a:r>
            <a:r>
              <a:rPr lang="ko-KR" altLang="ko-KR" dirty="0" smtClean="0"/>
              <a:t>년 팀 </a:t>
            </a:r>
            <a:r>
              <a:rPr lang="ko-KR" altLang="ko-KR" dirty="0" err="1" smtClean="0"/>
              <a:t>버너스</a:t>
            </a:r>
            <a:r>
              <a:rPr lang="en-US" altLang="ko-KR" dirty="0" smtClean="0"/>
              <a:t>-</a:t>
            </a:r>
            <a:r>
              <a:rPr lang="ko-KR" altLang="ko-KR" dirty="0" smtClean="0"/>
              <a:t>리</a:t>
            </a:r>
            <a:r>
              <a:rPr lang="en-US" altLang="ko-KR" dirty="0" smtClean="0"/>
              <a:t>(Tim Berners-Lee) </a:t>
            </a:r>
            <a:r>
              <a:rPr lang="ko-KR" altLang="en-US" dirty="0" smtClean="0"/>
              <a:t>제안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인터넷 상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분산형</a:t>
            </a:r>
            <a:r>
              <a:rPr lang="ko-KR" altLang="ko-KR" dirty="0" smtClean="0"/>
              <a:t> 멀티미디어 하이퍼텍스트 시스템 구축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서로 다른 기종의 컴퓨터에서 서로 다른 유형의 파일이나 데이터를 호환성 있게 교환하는 것이 목적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ko-KR" altLang="ko-KR" dirty="0" smtClean="0"/>
              <a:t>웹은 인터넷 서비스 중의 한 가지 방법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특징</a:t>
            </a:r>
            <a:r>
              <a:rPr lang="en-US" altLang="ko-KR" dirty="0" smtClean="0"/>
              <a:t>: </a:t>
            </a:r>
            <a:r>
              <a:rPr lang="ko-KR" altLang="ko-KR" dirty="0" smtClean="0"/>
              <a:t>하이퍼링크</a:t>
            </a:r>
            <a:r>
              <a:rPr lang="en-US" altLang="ko-KR" dirty="0" smtClean="0"/>
              <a:t>, </a:t>
            </a:r>
            <a:r>
              <a:rPr lang="ko-KR" altLang="ko-KR" dirty="0" smtClean="0"/>
              <a:t>그래픽 환경의</a:t>
            </a:r>
            <a:r>
              <a:rPr lang="en-US" altLang="ko-KR" dirty="0" smtClean="0"/>
              <a:t> GUI, </a:t>
            </a:r>
            <a:r>
              <a:rPr lang="ko-KR" altLang="ko-KR" dirty="0" smtClean="0"/>
              <a:t>멀티미디어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하이퍼링크 개념을 </a:t>
            </a:r>
            <a:r>
              <a:rPr lang="ko-KR" altLang="en-US" dirty="0" smtClean="0"/>
              <a:t>기반으로 </a:t>
            </a:r>
            <a:r>
              <a:rPr lang="ko-KR" altLang="ko-KR" dirty="0" smtClean="0"/>
              <a:t>몇 가지 표준 기술을 개발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HTML(</a:t>
            </a:r>
            <a:r>
              <a:rPr lang="en-US" altLang="ko-KR" dirty="0" err="1" smtClean="0"/>
              <a:t>HyperText</a:t>
            </a:r>
            <a:r>
              <a:rPr lang="en-US" altLang="ko-KR" dirty="0" smtClean="0"/>
              <a:t> Markup Language) : </a:t>
            </a:r>
            <a:r>
              <a:rPr lang="ko-KR" altLang="ko-KR" dirty="0"/>
              <a:t>인터넷 상의 </a:t>
            </a:r>
            <a:r>
              <a:rPr lang="ko-KR" altLang="ko-KR" dirty="0" smtClean="0"/>
              <a:t>정보표현 언어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HTTP(</a:t>
            </a:r>
            <a:r>
              <a:rPr lang="en-US" altLang="ko-KR" dirty="0" err="1" smtClean="0"/>
              <a:t>HyperText</a:t>
            </a:r>
            <a:r>
              <a:rPr lang="en-US" altLang="ko-KR" dirty="0" smtClean="0"/>
              <a:t> Transfer Protocol) </a:t>
            </a:r>
            <a:r>
              <a:rPr lang="ko-KR" altLang="ko-KR" dirty="0" smtClean="0"/>
              <a:t>프로토콜</a:t>
            </a:r>
            <a:r>
              <a:rPr lang="en-US" altLang="ko-KR" dirty="0" smtClean="0"/>
              <a:t> : </a:t>
            </a:r>
            <a:r>
              <a:rPr lang="ko-KR" altLang="ko-KR" dirty="0" err="1" smtClean="0"/>
              <a:t>웹페이지</a:t>
            </a:r>
            <a:r>
              <a:rPr lang="ko-KR" altLang="ko-KR" dirty="0" smtClean="0"/>
              <a:t> 정보</a:t>
            </a:r>
            <a:r>
              <a:rPr lang="en-US" altLang="ko-KR" dirty="0" smtClean="0"/>
              <a:t> </a:t>
            </a:r>
            <a:r>
              <a:rPr lang="ko-KR" altLang="ko-KR" dirty="0" smtClean="0"/>
              <a:t>전송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URL(Uniform Resource Locator) :</a:t>
            </a:r>
            <a:r>
              <a:rPr lang="ko-KR" altLang="ko-KR" dirty="0" smtClean="0"/>
              <a:t> 표준 주소표기 방식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70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웹브라우저의 보급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err="1" smtClean="0"/>
              <a:t>웹브라우저란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컴퓨터 화면에서 웹 정보를 볼 수 있</a:t>
            </a:r>
            <a:r>
              <a:rPr lang="ko-KR" altLang="en-US" dirty="0" smtClean="0"/>
              <a:t>도</a:t>
            </a:r>
            <a:r>
              <a:rPr lang="ko-KR" altLang="en-US" dirty="0"/>
              <a:t>록</a:t>
            </a:r>
            <a:r>
              <a:rPr lang="ko-KR" altLang="en-US" dirty="0" smtClean="0"/>
              <a:t> </a:t>
            </a:r>
            <a:r>
              <a:rPr lang="ko-KR" altLang="ko-KR" dirty="0" smtClean="0"/>
              <a:t>만든 프로그램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모자익</a:t>
            </a:r>
            <a:r>
              <a:rPr lang="en-US" altLang="ko-KR" dirty="0" smtClean="0"/>
              <a:t>(Mosaic)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웹브라우저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1993</a:t>
            </a:r>
            <a:r>
              <a:rPr lang="ko-KR" altLang="ko-KR" dirty="0" smtClean="0"/>
              <a:t>년 미국 </a:t>
            </a:r>
            <a:r>
              <a:rPr lang="ko-KR" altLang="ko-KR" dirty="0" err="1" smtClean="0"/>
              <a:t>일리노이</a:t>
            </a:r>
            <a:r>
              <a:rPr lang="ko-KR" altLang="ko-KR" dirty="0" smtClean="0"/>
              <a:t> 대학</a:t>
            </a:r>
            <a:r>
              <a:rPr lang="en-US" altLang="ko-KR" dirty="0" smtClean="0"/>
              <a:t> </a:t>
            </a:r>
            <a:r>
              <a:rPr lang="ko-KR" altLang="ko-KR" dirty="0" smtClean="0"/>
              <a:t>마크 </a:t>
            </a:r>
            <a:r>
              <a:rPr lang="ko-KR" altLang="ko-KR" dirty="0" err="1" smtClean="0"/>
              <a:t>안드레센</a:t>
            </a:r>
            <a:r>
              <a:rPr lang="ko-KR" altLang="en-US" dirty="0" err="1" smtClean="0"/>
              <a:t>과</a:t>
            </a:r>
            <a:r>
              <a:rPr lang="ko-KR" altLang="en-US" dirty="0" smtClean="0"/>
              <a:t> 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에릭</a:t>
            </a:r>
            <a:r>
              <a:rPr lang="ko-KR" altLang="ko-KR" dirty="0" smtClean="0"/>
              <a:t> 비나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상업용 브라우저</a:t>
            </a:r>
            <a:endParaRPr lang="en-US" altLang="ko-KR" dirty="0" smtClean="0"/>
          </a:p>
          <a:p>
            <a:pPr lvl="2"/>
            <a:r>
              <a:rPr lang="ko-KR" altLang="ko-KR" dirty="0" err="1" smtClean="0"/>
              <a:t>넷스케이프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내비게이터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인터넷 </a:t>
            </a:r>
            <a:r>
              <a:rPr lang="ko-KR" altLang="ko-KR" dirty="0" err="1" smtClean="0"/>
              <a:t>익스플로러</a:t>
            </a:r>
            <a:r>
              <a:rPr lang="en-US" altLang="ko-KR" dirty="0"/>
              <a:t> </a:t>
            </a:r>
            <a:r>
              <a:rPr lang="ko-KR" altLang="ko-KR" dirty="0" smtClean="0"/>
              <a:t>등</a:t>
            </a:r>
            <a:endParaRPr lang="en-US" altLang="ko-KR" dirty="0" smtClean="0"/>
          </a:p>
          <a:p>
            <a:pPr lvl="2"/>
            <a:r>
              <a:rPr lang="ko-KR" altLang="ko-KR" dirty="0" err="1" smtClean="0"/>
              <a:t>웹브라우저의</a:t>
            </a:r>
            <a:r>
              <a:rPr lang="ko-KR" altLang="ko-KR" dirty="0" smtClean="0"/>
              <a:t> 편리한 </a:t>
            </a:r>
            <a:r>
              <a:rPr lang="ko-KR" altLang="ko-KR" dirty="0" err="1" smtClean="0"/>
              <a:t>사용성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ko-KR" altLang="ko-KR" dirty="0" smtClean="0"/>
              <a:t>인터넷 사용자가 폭발적으로 증가</a:t>
            </a:r>
            <a:r>
              <a:rPr lang="en-US" altLang="ko-KR" dirty="0" smtClean="0"/>
              <a:t> =&gt; </a:t>
            </a:r>
            <a:r>
              <a:rPr lang="ko-KR" altLang="ko-KR" dirty="0" smtClean="0"/>
              <a:t>웹을 대중화하는데 커다란 기여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0" name="_x72710152" descr="EMB00001e344e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81128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164265584" descr="EMB0000162c66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44083"/>
            <a:ext cx="225742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14" y="5106058"/>
            <a:ext cx="543694" cy="5436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891" y="5106058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8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WWW </a:t>
            </a:r>
            <a:r>
              <a:rPr lang="ko-KR" altLang="ko-KR" smtClean="0"/>
              <a:t>컨소시엄</a:t>
            </a:r>
            <a:r>
              <a:rPr lang="en-US" altLang="ko-KR" smtClean="0"/>
              <a:t> </a:t>
            </a:r>
            <a:r>
              <a:rPr lang="ko-KR" altLang="en-US" smtClean="0"/>
              <a:t>결성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World Wide Web Consortium(</a:t>
            </a:r>
            <a:r>
              <a:rPr lang="ko-KR" altLang="ko-KR" dirty="0" err="1" smtClean="0"/>
              <a:t>웹컨소시엄</a:t>
            </a:r>
            <a:r>
              <a:rPr lang="en-US" altLang="ko-KR" dirty="0" smtClean="0"/>
              <a:t>, W3C)</a:t>
            </a:r>
          </a:p>
          <a:p>
            <a:pPr lvl="1"/>
            <a:r>
              <a:rPr lang="en-US" altLang="ko-KR" dirty="0" smtClean="0"/>
              <a:t>1994</a:t>
            </a:r>
            <a:r>
              <a:rPr lang="ko-KR" altLang="ko-KR" dirty="0" smtClean="0"/>
              <a:t>년</a:t>
            </a:r>
            <a:r>
              <a:rPr lang="en-US" altLang="ko-KR" dirty="0" smtClean="0"/>
              <a:t> 10</a:t>
            </a:r>
            <a:r>
              <a:rPr lang="ko-KR" altLang="ko-KR" dirty="0" smtClean="0"/>
              <a:t>월 팀 </a:t>
            </a:r>
            <a:r>
              <a:rPr lang="ko-KR" altLang="ko-KR" dirty="0" err="1" smtClean="0"/>
              <a:t>버너스리를</a:t>
            </a:r>
            <a:r>
              <a:rPr lang="ko-KR" altLang="ko-KR" dirty="0" smtClean="0"/>
              <a:t> 중심으로 </a:t>
            </a:r>
            <a:r>
              <a:rPr lang="ko-KR" altLang="en-US" dirty="0" smtClean="0"/>
              <a:t>결성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웹 관련 표준안을 제정하고 이를 확산하</a:t>
            </a:r>
            <a:r>
              <a:rPr lang="ko-KR" altLang="en-US" dirty="0" smtClean="0"/>
              <a:t>는 목적</a:t>
            </a:r>
            <a:endParaRPr lang="en-US" altLang="ko-KR" dirty="0" smtClean="0"/>
          </a:p>
          <a:p>
            <a:r>
              <a:rPr lang="en-US" altLang="ko-KR" dirty="0" smtClean="0"/>
              <a:t>WWW </a:t>
            </a:r>
            <a:r>
              <a:rPr lang="ko-KR" altLang="en-US" dirty="0" smtClean="0"/>
              <a:t>운영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미국</a:t>
            </a:r>
            <a:r>
              <a:rPr lang="en-US" altLang="ko-KR" dirty="0" smtClean="0"/>
              <a:t> MIT </a:t>
            </a:r>
            <a:r>
              <a:rPr lang="ko-KR" altLang="ko-KR" dirty="0" smtClean="0"/>
              <a:t>대학교</a:t>
            </a:r>
            <a:r>
              <a:rPr lang="en-US" altLang="ko-KR" dirty="0" smtClean="0"/>
              <a:t>, </a:t>
            </a:r>
            <a:r>
              <a:rPr lang="ko-KR" altLang="ko-KR" dirty="0" smtClean="0"/>
              <a:t>유럽</a:t>
            </a:r>
            <a:r>
              <a:rPr lang="en-US" altLang="ko-KR" dirty="0" smtClean="0"/>
              <a:t> INRIA </a:t>
            </a:r>
            <a:r>
              <a:rPr lang="ko-KR" altLang="ko-KR" dirty="0" smtClean="0"/>
              <a:t>연구소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일본 게이오 대학에 메인 </a:t>
            </a:r>
            <a:r>
              <a:rPr lang="ko-KR" altLang="en-US" dirty="0" smtClean="0"/>
              <a:t>호스트 </a:t>
            </a:r>
            <a:r>
              <a:rPr lang="ko-KR" altLang="ko-KR" dirty="0" smtClean="0"/>
              <a:t>서버 설치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각 지역</a:t>
            </a:r>
            <a:r>
              <a:rPr lang="ko-KR" altLang="en-US" dirty="0" smtClean="0"/>
              <a:t>에 </a:t>
            </a:r>
            <a:r>
              <a:rPr lang="ko-KR" altLang="ko-KR" dirty="0" smtClean="0"/>
              <a:t>지역 사무국을</a:t>
            </a:r>
            <a:r>
              <a:rPr lang="en-US" altLang="ko-KR" dirty="0" smtClean="0"/>
              <a:t> </a:t>
            </a:r>
            <a:r>
              <a:rPr lang="ko-KR" altLang="ko-KR" dirty="0" smtClean="0"/>
              <a:t>운영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우리나라는 한국전자통신연구원에</a:t>
            </a:r>
            <a:r>
              <a:rPr lang="ko-KR" altLang="en-US" dirty="0" smtClean="0"/>
              <a:t>서</a:t>
            </a:r>
            <a:r>
              <a:rPr lang="en-US" altLang="ko-KR" dirty="0" smtClean="0"/>
              <a:t> W3C </a:t>
            </a:r>
            <a:r>
              <a:rPr lang="ko-KR" altLang="ko-KR" dirty="0" smtClean="0"/>
              <a:t>대한</a:t>
            </a:r>
            <a:r>
              <a:rPr lang="ko-KR" altLang="en-US" dirty="0" smtClean="0"/>
              <a:t>민</a:t>
            </a:r>
            <a:r>
              <a:rPr lang="ko-KR" altLang="ko-KR" dirty="0" smtClean="0"/>
              <a:t>국 사무국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운영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전 세계의</a:t>
            </a:r>
            <a:r>
              <a:rPr lang="en-US" altLang="ko-KR" dirty="0" smtClean="0"/>
              <a:t> 300</a:t>
            </a:r>
            <a:r>
              <a:rPr lang="ko-KR" altLang="ko-KR" dirty="0" smtClean="0"/>
              <a:t>여 개 단체가 회원으로 소속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웹 관련된 기술의 발전에 대해 논의하고 기술 표준안을 </a:t>
            </a:r>
            <a:r>
              <a:rPr lang="ko-KR" altLang="en-US" dirty="0" smtClean="0"/>
              <a:t>공동 </a:t>
            </a:r>
            <a:r>
              <a:rPr lang="ko-KR" altLang="ko-KR" dirty="0" smtClean="0"/>
              <a:t>개발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W3C </a:t>
            </a:r>
            <a:r>
              <a:rPr lang="ko-KR" altLang="ko-KR" dirty="0" smtClean="0"/>
              <a:t>표</a:t>
            </a:r>
            <a:r>
              <a:rPr lang="ko-KR" altLang="en-US" dirty="0" smtClean="0"/>
              <a:t>준은</a:t>
            </a:r>
            <a:r>
              <a:rPr lang="ko-KR" altLang="ko-KR" dirty="0" smtClean="0"/>
              <a:t> 국제공인표준과 동등하게 중요한 기준으로 인정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웹 개발자를 위한 정보 공유</a:t>
            </a:r>
            <a:r>
              <a:rPr lang="en-US" altLang="ko-KR" dirty="0" smtClean="0"/>
              <a:t>, </a:t>
            </a:r>
            <a:r>
              <a:rPr lang="ko-KR" altLang="ko-KR" dirty="0" smtClean="0"/>
              <a:t>다양한 웹 소프트웨어의 개발 및 교육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매년 봄에 정기적인</a:t>
            </a:r>
            <a:r>
              <a:rPr lang="en-US" altLang="ko-KR" dirty="0" smtClean="0"/>
              <a:t> WWW </a:t>
            </a:r>
            <a:r>
              <a:rPr lang="ko-KR" altLang="ko-KR" dirty="0" err="1" smtClean="0"/>
              <a:t>컨퍼런스</a:t>
            </a:r>
            <a:r>
              <a:rPr lang="ko-KR" altLang="ko-KR" dirty="0" smtClean="0"/>
              <a:t> 개최</a:t>
            </a:r>
            <a:r>
              <a:rPr lang="en-US" altLang="ko-KR" dirty="0" smtClean="0"/>
              <a:t>,</a:t>
            </a:r>
            <a:r>
              <a:rPr lang="ko-KR" altLang="ko-KR" dirty="0" smtClean="0"/>
              <a:t> 다양한 포럼 운</a:t>
            </a:r>
            <a:r>
              <a:rPr lang="ko-KR" altLang="en-US" dirty="0" smtClean="0"/>
              <a:t>영</a:t>
            </a:r>
            <a:endParaRPr lang="en-US" altLang="ko-KR" dirty="0" smtClean="0"/>
          </a:p>
        </p:txBody>
      </p:sp>
      <p:pic>
        <p:nvPicPr>
          <p:cNvPr id="8" name="_x72315688" descr="EMB00001e344ec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476672"/>
            <a:ext cx="1440160" cy="99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 descr="Tim BL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628800"/>
            <a:ext cx="1905000" cy="124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500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2771800" y="3044952"/>
            <a:ext cx="5430368" cy="3120352"/>
          </a:xfrm>
        </p:spPr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언어 및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언어의 역사</a:t>
            </a:r>
          </a:p>
          <a:p>
            <a:r>
              <a:rPr lang="en-US" altLang="ko-KR" dirty="0" smtClean="0"/>
              <a:t>1.2.2 HTML5 </a:t>
            </a:r>
            <a:r>
              <a:rPr lang="ko-KR" altLang="en-US" dirty="0" smtClean="0"/>
              <a:t>언어의 특징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HTML</a:t>
            </a:r>
            <a:r>
              <a:rPr lang="ko-KR" altLang="en-US" dirty="0" smtClean="0"/>
              <a:t>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1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smtClean="0"/>
              <a:t>마크업 언어 및</a:t>
            </a:r>
            <a:r>
              <a:rPr lang="en-US" altLang="ko-KR" smtClean="0"/>
              <a:t> HTML </a:t>
            </a:r>
            <a:r>
              <a:rPr lang="ko-KR" altLang="ko-KR" smtClean="0"/>
              <a:t>언어의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마크업 언어</a:t>
            </a:r>
            <a:r>
              <a:rPr lang="en-US" altLang="ko-KR" dirty="0" smtClean="0"/>
              <a:t>(</a:t>
            </a:r>
            <a:r>
              <a:rPr lang="en-US" altLang="ko-KR" dirty="0"/>
              <a:t>Markup </a:t>
            </a:r>
            <a:r>
              <a:rPr lang="en-US" altLang="ko-KR" dirty="0" smtClean="0"/>
              <a:t>Language)</a:t>
            </a:r>
          </a:p>
          <a:p>
            <a:pPr lvl="1"/>
            <a:r>
              <a:rPr lang="ko-KR" altLang="en-US" dirty="0" smtClean="0"/>
              <a:t>인쇄 교정지의 </a:t>
            </a:r>
            <a:r>
              <a:rPr lang="ko-KR" altLang="ko-KR" dirty="0" smtClean="0"/>
              <a:t>‘</a:t>
            </a:r>
            <a:r>
              <a:rPr lang="ko-KR" altLang="ko-KR" dirty="0"/>
              <a:t>마크</a:t>
            </a:r>
            <a:r>
              <a:rPr lang="en-US" altLang="ko-KR" dirty="0"/>
              <a:t>-</a:t>
            </a:r>
            <a:r>
              <a:rPr lang="ko-KR" altLang="ko-KR" dirty="0"/>
              <a:t>업</a:t>
            </a:r>
            <a:r>
              <a:rPr lang="en-US" altLang="ko-KR" dirty="0"/>
              <a:t>(Mark-up)</a:t>
            </a:r>
            <a:r>
              <a:rPr lang="ko-KR" altLang="ko-KR" dirty="0"/>
              <a:t>’에서 유래 </a:t>
            </a:r>
            <a:endParaRPr lang="en-US" altLang="ko-KR" dirty="0"/>
          </a:p>
          <a:p>
            <a:pPr lvl="1"/>
            <a:r>
              <a:rPr lang="ko-KR" altLang="ko-KR" dirty="0"/>
              <a:t>문서의 속성을 설정하기 위한 마크업을 태그의 형태로 </a:t>
            </a:r>
            <a:r>
              <a:rPr lang="ko-KR" altLang="ko-KR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ko-KR" dirty="0"/>
              <a:t>대표적인 마크업 </a:t>
            </a:r>
            <a:r>
              <a:rPr lang="ko-KR" altLang="ko-KR" dirty="0" smtClean="0"/>
              <a:t>언어</a:t>
            </a:r>
            <a:r>
              <a:rPr lang="en-US" altLang="ko-KR" dirty="0" smtClean="0"/>
              <a:t> :</a:t>
            </a:r>
            <a:r>
              <a:rPr lang="ko-KR" altLang="ko-KR" dirty="0" smtClean="0"/>
              <a:t> </a:t>
            </a:r>
            <a:r>
              <a:rPr lang="en-US" altLang="ko-KR" dirty="0"/>
              <a:t>SGML, HTML, XML </a:t>
            </a:r>
            <a:r>
              <a:rPr lang="ko-KR" altLang="ko-KR" dirty="0" smtClean="0"/>
              <a:t>등</a:t>
            </a:r>
            <a:endParaRPr lang="en-US" altLang="ko-KR" dirty="0" smtClean="0"/>
          </a:p>
          <a:p>
            <a:pPr lvl="2"/>
            <a:r>
              <a:rPr lang="en-US" altLang="ko-KR" dirty="0"/>
              <a:t>HTML </a:t>
            </a:r>
            <a:r>
              <a:rPr lang="ko-KR" altLang="ko-KR" dirty="0"/>
              <a:t>언어는 </a:t>
            </a:r>
            <a:r>
              <a:rPr lang="en-US" altLang="ko-KR" dirty="0"/>
              <a:t>SGML </a:t>
            </a:r>
            <a:r>
              <a:rPr lang="ko-KR" altLang="ko-KR" dirty="0"/>
              <a:t>표준에 따라 </a:t>
            </a:r>
            <a:r>
              <a:rPr lang="ko-KR" altLang="ko-KR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일반 </a:t>
            </a:r>
            <a:r>
              <a:rPr lang="ko-KR" altLang="ko-KR" dirty="0"/>
              <a:t>텍스트 형식의 파일로 저장되며 </a:t>
            </a:r>
            <a:r>
              <a:rPr lang="ko-KR" altLang="ko-KR" dirty="0" err="1"/>
              <a:t>확장자는</a:t>
            </a:r>
            <a:r>
              <a:rPr lang="ko-KR" altLang="ko-KR" dirty="0"/>
              <a:t> </a:t>
            </a:r>
            <a:r>
              <a:rPr lang="en-US" altLang="ko-KR" dirty="0"/>
              <a:t>*.html </a:t>
            </a:r>
            <a:r>
              <a:rPr lang="ko-KR" altLang="ko-KR" dirty="0"/>
              <a:t>또는 </a:t>
            </a:r>
            <a:r>
              <a:rPr lang="en-US" altLang="ko-KR" dirty="0"/>
              <a:t>*.</a:t>
            </a:r>
            <a:r>
              <a:rPr lang="en-US" altLang="ko-KR" dirty="0" err="1" smtClean="0"/>
              <a:t>htm</a:t>
            </a:r>
            <a:endParaRPr lang="ko-KR" altLang="en-US" dirty="0"/>
          </a:p>
        </p:txBody>
      </p:sp>
      <p:pic>
        <p:nvPicPr>
          <p:cNvPr id="6" name="_x167789312" descr="EMB00001b0c63a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437111"/>
            <a:ext cx="2139950" cy="1252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167790352"/>
          <p:cNvSpPr>
            <a:spLocks noChangeArrowheads="1"/>
          </p:cNvSpPr>
          <p:nvPr/>
        </p:nvSpPr>
        <p:spPr bwMode="auto">
          <a:xfrm>
            <a:off x="4067944" y="4290474"/>
            <a:ext cx="3240360" cy="1464816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&lt;li&gt;&lt;font size="12pt"&gt;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마크업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(Mark-Up)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의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유래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: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&lt;/font&gt;</a:t>
            </a:r>
            <a:endParaRPr kumimoji="1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&lt;</a:t>
            </a:r>
            <a:r>
              <a:rPr kumimoji="1" lang="en-US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br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&gt;&lt;font size="10pt"&gt;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활자의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식자를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위한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수기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형태의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주석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&lt;/font&gt;&lt;/li&gt;</a:t>
            </a:r>
            <a:endParaRPr kumimoji="1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&lt;li&gt;&lt;font size="12pt"&gt;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마크업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언어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: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&lt;/font&gt;</a:t>
            </a:r>
            <a:endParaRPr kumimoji="1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&lt;</a:t>
            </a:r>
            <a:r>
              <a:rPr kumimoji="1" lang="en-US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br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&gt;&lt;font size="10pt"&gt;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문서의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구조와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내용에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추가적인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의미를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부여하는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마크업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규칙을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규정하는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언어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&lt;/font&gt;&lt;/li&gt;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4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dirty="0" smtClean="0"/>
              <a:t>SGML(Standard </a:t>
            </a:r>
            <a:r>
              <a:rPr lang="en-US" altLang="ko-KR" dirty="0"/>
              <a:t>Generalized Markup Language)</a:t>
            </a:r>
            <a:endParaRPr lang="ko-KR" altLang="ko-KR" dirty="0"/>
          </a:p>
          <a:p>
            <a:pPr lvl="1" fontAlgn="base"/>
            <a:r>
              <a:rPr lang="en-US" altLang="ko-KR" dirty="0"/>
              <a:t>1986</a:t>
            </a:r>
            <a:r>
              <a:rPr lang="ko-KR" altLang="ko-KR" dirty="0"/>
              <a:t>년 국제표준기구인 </a:t>
            </a:r>
            <a:r>
              <a:rPr lang="en-US" altLang="ko-KR" dirty="0"/>
              <a:t>ISO</a:t>
            </a:r>
            <a:r>
              <a:rPr lang="ko-KR" altLang="ko-KR" dirty="0"/>
              <a:t>에서 개발 </a:t>
            </a:r>
            <a:endParaRPr lang="en-US" altLang="ko-KR" dirty="0"/>
          </a:p>
          <a:p>
            <a:pPr lvl="2" fontAlgn="base"/>
            <a:r>
              <a:rPr lang="ko-KR" altLang="ko-KR" dirty="0" smtClean="0"/>
              <a:t>다양한 </a:t>
            </a:r>
            <a:r>
              <a:rPr lang="ko-KR" altLang="ko-KR" dirty="0"/>
              <a:t>형식의 전자문서들의 구조와 내용을 </a:t>
            </a:r>
            <a:r>
              <a:rPr lang="ko-KR" altLang="ko-KR" dirty="0" smtClean="0"/>
              <a:t>기술하</a:t>
            </a:r>
            <a:r>
              <a:rPr lang="ko-KR" altLang="en-US" dirty="0" smtClean="0"/>
              <a:t>는 </a:t>
            </a:r>
            <a:r>
              <a:rPr lang="ko-KR" altLang="ko-KR" dirty="0" smtClean="0"/>
              <a:t>국제표준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시스템 </a:t>
            </a:r>
            <a:r>
              <a:rPr lang="ko-KR" altLang="ko-KR" dirty="0"/>
              <a:t>및 응용에 독립적으로 문서를 호환하기 </a:t>
            </a:r>
            <a:r>
              <a:rPr lang="ko-KR" altLang="ko-KR" dirty="0" smtClean="0"/>
              <a:t>위</a:t>
            </a:r>
            <a:r>
              <a:rPr lang="ko-KR" altLang="en-US" dirty="0" smtClean="0"/>
              <a:t>한 목적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전자도서</a:t>
            </a:r>
            <a:r>
              <a:rPr lang="en-US" altLang="ko-KR" dirty="0"/>
              <a:t>, </a:t>
            </a:r>
            <a:r>
              <a:rPr lang="ko-KR" altLang="ko-KR" dirty="0"/>
              <a:t>전자상거래 문서 </a:t>
            </a:r>
            <a:r>
              <a:rPr lang="ko-KR" altLang="ko-KR" dirty="0" smtClean="0"/>
              <a:t>등 </a:t>
            </a:r>
            <a:r>
              <a:rPr lang="ko-KR" altLang="ko-KR" dirty="0"/>
              <a:t>다양한 </a:t>
            </a:r>
            <a:r>
              <a:rPr lang="ko-KR" altLang="ko-KR" dirty="0" smtClean="0"/>
              <a:t>문서 </a:t>
            </a:r>
            <a:r>
              <a:rPr lang="ko-KR" altLang="ko-KR" dirty="0"/>
              <a:t>형식을 정의하는데 </a:t>
            </a:r>
            <a:r>
              <a:rPr lang="ko-KR" altLang="ko-KR" dirty="0" smtClean="0"/>
              <a:t>사용</a:t>
            </a:r>
            <a:r>
              <a:rPr lang="en-US" altLang="ko-KR" dirty="0" smtClean="0"/>
              <a:t> </a:t>
            </a:r>
          </a:p>
          <a:p>
            <a:pPr lvl="2" fontAlgn="base"/>
            <a:r>
              <a:rPr lang="en-US" altLang="ko-KR" dirty="0" smtClean="0"/>
              <a:t>HTML</a:t>
            </a:r>
            <a:r>
              <a:rPr lang="ko-KR" altLang="ko-KR" dirty="0"/>
              <a:t>은 </a:t>
            </a:r>
            <a:r>
              <a:rPr lang="en-US" altLang="ko-KR" dirty="0"/>
              <a:t>SGML</a:t>
            </a:r>
            <a:r>
              <a:rPr lang="ko-KR" altLang="ko-KR" dirty="0"/>
              <a:t>로 정의된 문서 </a:t>
            </a:r>
            <a:r>
              <a:rPr lang="ko-KR" altLang="ko-KR" dirty="0" smtClean="0"/>
              <a:t>형식</a:t>
            </a:r>
            <a:r>
              <a:rPr lang="ko-KR" altLang="en-US" dirty="0" smtClean="0"/>
              <a:t>으로 </a:t>
            </a:r>
            <a:r>
              <a:rPr lang="ko-KR" altLang="ko-KR" dirty="0" smtClean="0"/>
              <a:t>주로 </a:t>
            </a:r>
            <a:r>
              <a:rPr lang="ko-KR" altLang="ko-KR" dirty="0" err="1"/>
              <a:t>웹문서</a:t>
            </a:r>
            <a:r>
              <a:rPr lang="ko-KR" altLang="ko-KR" dirty="0"/>
              <a:t> </a:t>
            </a:r>
            <a:r>
              <a:rPr lang="ko-KR" altLang="ko-KR" dirty="0" smtClean="0"/>
              <a:t>작성</a:t>
            </a:r>
            <a:r>
              <a:rPr lang="ko-KR" altLang="en-US" dirty="0" smtClean="0"/>
              <a:t>에 사용</a:t>
            </a:r>
            <a:endParaRPr lang="en-US" altLang="ko-KR" dirty="0" smtClean="0"/>
          </a:p>
          <a:p>
            <a:pPr fontAlgn="base"/>
            <a:r>
              <a:rPr lang="en-US" altLang="ko-KR" dirty="0"/>
              <a:t>HTML(</a:t>
            </a:r>
            <a:r>
              <a:rPr lang="en-US" altLang="ko-KR" dirty="0" err="1"/>
              <a:t>HyperText</a:t>
            </a:r>
            <a:r>
              <a:rPr lang="en-US" altLang="ko-KR" dirty="0"/>
              <a:t> Markup Language)</a:t>
            </a:r>
            <a:endParaRPr lang="ko-KR" altLang="ko-KR" dirty="0"/>
          </a:p>
          <a:p>
            <a:pPr lvl="1" fontAlgn="base"/>
            <a:r>
              <a:rPr lang="en-US" altLang="ko-KR" dirty="0" smtClean="0"/>
              <a:t>1994</a:t>
            </a:r>
            <a:r>
              <a:rPr lang="ko-KR" altLang="ko-KR" dirty="0"/>
              <a:t>년 </a:t>
            </a:r>
            <a:r>
              <a:rPr lang="en-US" altLang="ko-KR" dirty="0"/>
              <a:t>HTML </a:t>
            </a:r>
            <a:r>
              <a:rPr lang="ko-KR" altLang="ko-KR" dirty="0"/>
              <a:t>버전 </a:t>
            </a:r>
            <a:r>
              <a:rPr lang="en-US" altLang="ko-KR" dirty="0" smtClean="0"/>
              <a:t>2.0, </a:t>
            </a:r>
            <a:r>
              <a:rPr lang="en-US" altLang="ko-KR" dirty="0"/>
              <a:t>1997</a:t>
            </a:r>
            <a:r>
              <a:rPr lang="ko-KR" altLang="ko-KR" dirty="0"/>
              <a:t>년 </a:t>
            </a:r>
            <a:r>
              <a:rPr lang="en-US" altLang="ko-KR" dirty="0"/>
              <a:t>HTML 4.0 </a:t>
            </a:r>
            <a:r>
              <a:rPr lang="ko-KR" altLang="ko-KR" dirty="0" smtClean="0"/>
              <a:t>버전</a:t>
            </a:r>
            <a:endParaRPr lang="en-US" altLang="ko-KR" dirty="0" smtClean="0"/>
          </a:p>
          <a:p>
            <a:pPr lvl="1" fontAlgn="base"/>
            <a:r>
              <a:rPr lang="ko-KR" altLang="ko-KR" dirty="0"/>
              <a:t>배우기 쉽고 사용하기 편리하여 인터넷의 대중화에 매우 큰 기여</a:t>
            </a:r>
            <a:endParaRPr lang="en-US" altLang="ko-KR" dirty="0"/>
          </a:p>
          <a:p>
            <a:pPr lvl="2" fontAlgn="base"/>
            <a:r>
              <a:rPr lang="ko-KR" altLang="ko-KR" dirty="0" smtClean="0"/>
              <a:t>반면에 태그가 </a:t>
            </a:r>
            <a:r>
              <a:rPr lang="ko-KR" altLang="ko-KR" dirty="0"/>
              <a:t>제한적이고 정교한 페이지를 표현하기에는 </a:t>
            </a:r>
            <a:r>
              <a:rPr lang="ko-KR" altLang="ko-KR" dirty="0" smtClean="0"/>
              <a:t>부족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HTML </a:t>
            </a:r>
            <a:r>
              <a:rPr lang="en-US" altLang="ko-KR" dirty="0"/>
              <a:t>4.0</a:t>
            </a:r>
            <a:r>
              <a:rPr lang="ko-KR" altLang="ko-KR" dirty="0"/>
              <a:t>에서는 동적 </a:t>
            </a:r>
            <a:r>
              <a:rPr lang="en-US" altLang="ko-KR" dirty="0"/>
              <a:t>HTML (Dynamic HTML) </a:t>
            </a:r>
            <a:r>
              <a:rPr lang="ko-KR" altLang="ko-KR" dirty="0" smtClean="0"/>
              <a:t>문서 표현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스타일시트를 </a:t>
            </a:r>
            <a:r>
              <a:rPr lang="ko-KR" altLang="ko-KR" dirty="0"/>
              <a:t>설정하는 </a:t>
            </a:r>
            <a:r>
              <a:rPr lang="en-US" altLang="ko-KR" dirty="0"/>
              <a:t>CSS </a:t>
            </a:r>
            <a:r>
              <a:rPr lang="ko-KR" altLang="ko-KR" dirty="0"/>
              <a:t>기능과 상호작용을 코드로 표현하기 위한 자바스크립트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/>
              <a:t>) </a:t>
            </a:r>
            <a:r>
              <a:rPr lang="ko-KR" altLang="ko-KR" dirty="0"/>
              <a:t>언어가 </a:t>
            </a:r>
            <a:r>
              <a:rPr lang="ko-KR" altLang="ko-KR" dirty="0" smtClean="0"/>
              <a:t>포함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508808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dirty="0"/>
              <a:t>XML(</a:t>
            </a:r>
            <a:r>
              <a:rPr lang="en-US" altLang="ko-KR" dirty="0" err="1"/>
              <a:t>eXtensible</a:t>
            </a:r>
            <a:r>
              <a:rPr lang="en-US" altLang="ko-KR" dirty="0"/>
              <a:t> Markup Language) </a:t>
            </a:r>
            <a:r>
              <a:rPr lang="ko-KR" altLang="ko-KR" dirty="0"/>
              <a:t>및</a:t>
            </a:r>
            <a:r>
              <a:rPr lang="en-US" altLang="ko-KR" dirty="0"/>
              <a:t> XHTML</a:t>
            </a:r>
            <a:endParaRPr lang="ko-KR" altLang="ko-KR" dirty="0"/>
          </a:p>
          <a:p>
            <a:pPr lvl="1" fontAlgn="base"/>
            <a:r>
              <a:rPr lang="ko-KR" altLang="ko-KR" dirty="0" smtClean="0"/>
              <a:t>문서나 </a:t>
            </a:r>
            <a:r>
              <a:rPr lang="ko-KR" altLang="ko-KR" dirty="0"/>
              <a:t>자료의 교환이 필요한 경우 </a:t>
            </a:r>
            <a:r>
              <a:rPr lang="ko-KR" altLang="ko-KR" dirty="0" smtClean="0"/>
              <a:t>새로운 </a:t>
            </a:r>
            <a:r>
              <a:rPr lang="ko-KR" altLang="ko-KR" dirty="0"/>
              <a:t>언어가 </a:t>
            </a:r>
            <a:r>
              <a:rPr lang="ko-KR" altLang="ko-KR" dirty="0" smtClean="0"/>
              <a:t>필요</a:t>
            </a:r>
            <a:r>
              <a:rPr lang="en-US" altLang="ko-KR" dirty="0" smtClean="0"/>
              <a:t> </a:t>
            </a:r>
          </a:p>
          <a:p>
            <a:pPr lvl="1" fontAlgn="base"/>
            <a:r>
              <a:rPr lang="en-US" altLang="ko-KR" dirty="0" smtClean="0"/>
              <a:t>SGML</a:t>
            </a:r>
            <a:r>
              <a:rPr lang="ko-KR" altLang="ko-KR" dirty="0"/>
              <a:t>을 간소화한 </a:t>
            </a:r>
            <a:r>
              <a:rPr lang="en-US" altLang="ko-KR" dirty="0"/>
              <a:t>XML</a:t>
            </a:r>
            <a:r>
              <a:rPr lang="ko-KR" altLang="ko-KR" dirty="0"/>
              <a:t>이 </a:t>
            </a:r>
            <a:r>
              <a:rPr lang="en-US" altLang="ko-KR" dirty="0"/>
              <a:t>1998</a:t>
            </a:r>
            <a:r>
              <a:rPr lang="ko-KR" altLang="ko-KR" dirty="0"/>
              <a:t>년 </a:t>
            </a:r>
            <a:r>
              <a:rPr lang="ko-KR" altLang="ko-KR" dirty="0" smtClean="0"/>
              <a:t>제정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XML </a:t>
            </a:r>
            <a:r>
              <a:rPr lang="ko-KR" altLang="ko-KR" dirty="0" smtClean="0"/>
              <a:t>언어</a:t>
            </a:r>
            <a:r>
              <a:rPr lang="ko-KR" altLang="en-US" dirty="0" smtClean="0"/>
              <a:t>로 </a:t>
            </a:r>
            <a:r>
              <a:rPr lang="ko-KR" altLang="ko-KR" dirty="0" smtClean="0"/>
              <a:t>원하는 </a:t>
            </a:r>
            <a:r>
              <a:rPr lang="ko-KR" altLang="ko-KR" dirty="0"/>
              <a:t>문서 형식을 정의하여 다양한 정보를 </a:t>
            </a:r>
            <a:r>
              <a:rPr lang="ko-KR" altLang="ko-KR" dirty="0" smtClean="0"/>
              <a:t>표현</a:t>
            </a:r>
            <a:r>
              <a:rPr lang="en-US" altLang="ko-KR" dirty="0" smtClean="0"/>
              <a:t>/</a:t>
            </a:r>
            <a:r>
              <a:rPr lang="ko-KR" altLang="ko-KR" dirty="0" smtClean="0"/>
              <a:t>교환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HTML </a:t>
            </a:r>
            <a:r>
              <a:rPr lang="ko-KR" altLang="ko-KR" dirty="0"/>
              <a:t>언어도 </a:t>
            </a:r>
            <a:r>
              <a:rPr lang="en-US" altLang="ko-KR" dirty="0"/>
              <a:t>XML</a:t>
            </a:r>
            <a:r>
              <a:rPr lang="ko-KR" altLang="ko-KR" dirty="0"/>
              <a:t>에 기반한 </a:t>
            </a:r>
            <a:r>
              <a:rPr lang="en-US" altLang="ko-KR" dirty="0"/>
              <a:t>XHTML</a:t>
            </a:r>
            <a:r>
              <a:rPr lang="ko-KR" altLang="ko-KR" dirty="0"/>
              <a:t>로 </a:t>
            </a:r>
            <a:r>
              <a:rPr lang="ko-KR" altLang="ko-KR" dirty="0" smtClean="0"/>
              <a:t>발전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XHTML 1.0</a:t>
            </a:r>
            <a:r>
              <a:rPr lang="ko-KR" altLang="en-US" dirty="0"/>
              <a:t>은</a:t>
            </a:r>
            <a:r>
              <a:rPr lang="ko-KR" altLang="ko-KR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</a:t>
            </a:r>
            <a:r>
              <a:rPr lang="ko-KR" altLang="ko-KR" dirty="0" smtClean="0"/>
              <a:t>문서형식</a:t>
            </a:r>
            <a:r>
              <a:rPr lang="ko-KR" altLang="en-US" dirty="0" smtClean="0"/>
              <a:t>만</a:t>
            </a:r>
            <a:r>
              <a:rPr lang="ko-KR" altLang="ko-KR" dirty="0" smtClean="0"/>
              <a:t> 정의</a:t>
            </a:r>
            <a:r>
              <a:rPr lang="en-US" altLang="ko-KR" dirty="0" smtClean="0"/>
              <a:t>, </a:t>
            </a:r>
            <a:r>
              <a:rPr lang="ko-KR" altLang="ko-KR" dirty="0" smtClean="0"/>
              <a:t>태그</a:t>
            </a:r>
            <a:r>
              <a:rPr lang="ko-KR" altLang="en-US" dirty="0" smtClean="0"/>
              <a:t>는 </a:t>
            </a:r>
            <a:r>
              <a:rPr lang="ko-KR" altLang="ko-KR" dirty="0" smtClean="0"/>
              <a:t>그 </a:t>
            </a:r>
            <a:r>
              <a:rPr lang="ko-KR" altLang="ko-KR" dirty="0"/>
              <a:t>전의 </a:t>
            </a:r>
            <a:r>
              <a:rPr lang="en-US" altLang="ko-KR" dirty="0"/>
              <a:t>HTML</a:t>
            </a:r>
            <a:r>
              <a:rPr lang="ko-KR" altLang="ko-KR" dirty="0"/>
              <a:t>과 </a:t>
            </a:r>
            <a:r>
              <a:rPr lang="ko-KR" altLang="ko-KR" dirty="0" smtClean="0"/>
              <a:t>동일</a:t>
            </a:r>
            <a:endParaRPr lang="en-US" altLang="ko-KR" dirty="0" smtClean="0"/>
          </a:p>
          <a:p>
            <a:pPr lvl="4" fontAlgn="base"/>
            <a:endParaRPr lang="ko-KR" altLang="ko-KR" dirty="0"/>
          </a:p>
          <a:p>
            <a:pPr fontAlgn="base"/>
            <a:r>
              <a:rPr lang="en-US" altLang="ko-KR" dirty="0"/>
              <a:t>HTML5</a:t>
            </a:r>
            <a:endParaRPr lang="ko-KR" altLang="ko-KR" dirty="0"/>
          </a:p>
          <a:p>
            <a:pPr lvl="1" fontAlgn="base"/>
            <a:r>
              <a:rPr lang="ko-KR" altLang="ko-KR" dirty="0" smtClean="0"/>
              <a:t>웹 </a:t>
            </a:r>
            <a:r>
              <a:rPr lang="ko-KR" altLang="ko-KR" dirty="0"/>
              <a:t>하이퍼텍스트 </a:t>
            </a:r>
            <a:r>
              <a:rPr lang="ko-KR" altLang="ko-KR" dirty="0" err="1"/>
              <a:t>워킹그룹</a:t>
            </a:r>
            <a:r>
              <a:rPr lang="en-US" altLang="ko-KR" dirty="0"/>
              <a:t>(</a:t>
            </a:r>
            <a:r>
              <a:rPr lang="en-US" altLang="ko-KR" dirty="0" smtClean="0"/>
              <a:t>WHATWG)</a:t>
            </a:r>
          </a:p>
          <a:p>
            <a:pPr lvl="2" fontAlgn="base"/>
            <a:r>
              <a:rPr lang="ko-KR" altLang="ko-KR" dirty="0"/>
              <a:t>모질라</a:t>
            </a:r>
            <a:r>
              <a:rPr lang="en-US" altLang="ko-KR" dirty="0"/>
              <a:t>, </a:t>
            </a:r>
            <a:r>
              <a:rPr lang="ko-KR" altLang="ko-KR" dirty="0"/>
              <a:t>애플</a:t>
            </a:r>
            <a:r>
              <a:rPr lang="en-US" altLang="ko-KR" dirty="0"/>
              <a:t>, </a:t>
            </a:r>
            <a:r>
              <a:rPr lang="ko-KR" altLang="ko-KR" dirty="0"/>
              <a:t>오페라 등 </a:t>
            </a:r>
            <a:r>
              <a:rPr lang="ko-KR" altLang="ko-KR" dirty="0" err="1" smtClean="0"/>
              <a:t>웹브라우저</a:t>
            </a:r>
            <a:r>
              <a:rPr lang="ko-KR" altLang="ko-KR" dirty="0" smtClean="0"/>
              <a:t> </a:t>
            </a:r>
            <a:r>
              <a:rPr lang="ko-KR" altLang="ko-KR" dirty="0"/>
              <a:t>개발사 </a:t>
            </a:r>
            <a:r>
              <a:rPr lang="ko-KR" altLang="ko-KR" dirty="0" smtClean="0"/>
              <a:t>주도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2006</a:t>
            </a:r>
            <a:r>
              <a:rPr lang="ko-KR" altLang="ko-KR" dirty="0"/>
              <a:t>년 </a:t>
            </a:r>
            <a:r>
              <a:rPr lang="ko-KR" altLang="en-US" dirty="0" smtClean="0"/>
              <a:t>결성</a:t>
            </a:r>
            <a:endParaRPr lang="en-US" altLang="ko-KR" dirty="0"/>
          </a:p>
          <a:p>
            <a:pPr lvl="1" fontAlgn="base"/>
            <a:r>
              <a:rPr lang="en-US" altLang="ko-KR" dirty="0" smtClean="0"/>
              <a:t>W3C</a:t>
            </a:r>
            <a:r>
              <a:rPr lang="ko-KR" altLang="ko-KR" dirty="0" smtClean="0"/>
              <a:t>도 </a:t>
            </a:r>
            <a:r>
              <a:rPr lang="en-US" altLang="ko-KR" dirty="0"/>
              <a:t>WHATWG</a:t>
            </a:r>
            <a:r>
              <a:rPr lang="ko-KR" altLang="ko-KR" dirty="0"/>
              <a:t>과 협력하여 </a:t>
            </a:r>
            <a:r>
              <a:rPr lang="en-US" altLang="ko-KR" dirty="0" smtClean="0"/>
              <a:t>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HTML5 </a:t>
            </a:r>
            <a:r>
              <a:rPr lang="ko-KR" altLang="ko-KR" dirty="0" err="1" smtClean="0"/>
              <a:t>워킹그룹</a:t>
            </a:r>
            <a:r>
              <a:rPr lang="ko-KR" altLang="ko-KR" dirty="0" smtClean="0"/>
              <a:t> 신</a:t>
            </a:r>
            <a:r>
              <a:rPr lang="ko-KR" altLang="en-US" dirty="0" smtClean="0"/>
              <a:t>설</a:t>
            </a:r>
            <a:endParaRPr lang="ko-KR" altLang="ko-KR" dirty="0"/>
          </a:p>
          <a:p>
            <a:pPr lvl="1" fontAlgn="base"/>
            <a:r>
              <a:rPr lang="en-US" altLang="ko-KR" dirty="0" smtClean="0"/>
              <a:t>2014</a:t>
            </a:r>
            <a:r>
              <a:rPr lang="ko-KR" altLang="ko-KR" dirty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 </a:t>
            </a:r>
            <a:r>
              <a:rPr lang="ko-KR" altLang="ko-KR" dirty="0" smtClean="0"/>
              <a:t>최종 표준안 </a:t>
            </a:r>
            <a:r>
              <a:rPr lang="ko-KR" altLang="en-US" dirty="0" smtClean="0"/>
              <a:t>확정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6421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ko-KR" dirty="0"/>
              <a:t>의 발전 역사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_x135571144" descr="EMB000017043a1a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76871"/>
            <a:ext cx="6593681" cy="3243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603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ko-KR" dirty="0"/>
              <a:t>언어의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dirty="0"/>
              <a:t>HTML 4.0 </a:t>
            </a:r>
            <a:r>
              <a:rPr lang="ko-KR" altLang="ko-KR" dirty="0"/>
              <a:t>이후 </a:t>
            </a:r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다양한 인터페이스</a:t>
            </a:r>
            <a:r>
              <a:rPr lang="en-US" altLang="ko-KR" dirty="0" smtClean="0"/>
              <a:t>, </a:t>
            </a:r>
            <a:r>
              <a:rPr lang="ko-KR" altLang="ko-KR" dirty="0" smtClean="0"/>
              <a:t>다양한 </a:t>
            </a:r>
            <a:r>
              <a:rPr lang="ko-KR" altLang="ko-KR" dirty="0"/>
              <a:t>형식의 미디어 </a:t>
            </a:r>
            <a:r>
              <a:rPr lang="ko-KR" altLang="ko-KR" dirty="0" smtClean="0"/>
              <a:t>파일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비동기</a:t>
            </a:r>
            <a:r>
              <a:rPr lang="ko-KR" altLang="ko-KR" dirty="0" smtClean="0"/>
              <a:t> 처리</a:t>
            </a:r>
            <a:endParaRPr lang="ko-KR" altLang="ko-KR" dirty="0"/>
          </a:p>
          <a:p>
            <a:pPr lvl="1"/>
            <a:r>
              <a:rPr lang="ko-KR" altLang="ko-KR" dirty="0" smtClean="0"/>
              <a:t>웹 </a:t>
            </a:r>
            <a:r>
              <a:rPr lang="ko-KR" altLang="ko-KR" dirty="0"/>
              <a:t>표준 기술을 사용하자는 </a:t>
            </a:r>
            <a:r>
              <a:rPr lang="ko-KR" altLang="ko-KR" dirty="0" smtClean="0"/>
              <a:t>시도</a:t>
            </a:r>
            <a:endParaRPr lang="en-US" altLang="ko-KR" dirty="0" smtClean="0"/>
          </a:p>
          <a:p>
            <a:pPr lvl="2"/>
            <a:r>
              <a:rPr lang="ko-KR" altLang="ko-KR" dirty="0"/>
              <a:t>웹 </a:t>
            </a:r>
            <a:r>
              <a:rPr lang="ko-KR" altLang="en-US" dirty="0"/>
              <a:t>애</a:t>
            </a:r>
            <a:r>
              <a:rPr lang="ko-KR" altLang="ko-KR" dirty="0" smtClean="0"/>
              <a:t>플리케이션 개발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XML</a:t>
            </a:r>
            <a:r>
              <a:rPr lang="en-US" altLang="ko-KR" dirty="0"/>
              <a:t>, CSS, </a:t>
            </a:r>
            <a:r>
              <a:rPr lang="ko-KR" altLang="ko-KR" dirty="0" smtClean="0"/>
              <a:t>자바스크립트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이용</a:t>
            </a:r>
            <a:endParaRPr lang="en-US" altLang="ko-KR" dirty="0"/>
          </a:p>
          <a:p>
            <a:r>
              <a:rPr lang="en-US" altLang="ko-KR" dirty="0" smtClean="0"/>
              <a:t>HTML5</a:t>
            </a:r>
            <a:r>
              <a:rPr lang="ko-KR" altLang="en-US" dirty="0" smtClean="0"/>
              <a:t>의 방향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마크업에 </a:t>
            </a:r>
            <a:r>
              <a:rPr lang="ko-KR" altLang="ko-KR" dirty="0"/>
              <a:t>보다 의미를 </a:t>
            </a:r>
            <a:r>
              <a:rPr lang="ko-KR" altLang="ko-KR" dirty="0" smtClean="0"/>
              <a:t>부여</a:t>
            </a:r>
            <a:r>
              <a:rPr lang="en-US" altLang="ko-KR" dirty="0" smtClean="0"/>
              <a:t>, </a:t>
            </a:r>
            <a:r>
              <a:rPr lang="ko-KR" altLang="ko-KR" dirty="0" smtClean="0"/>
              <a:t>스타일은 분리하</a:t>
            </a:r>
            <a:r>
              <a:rPr lang="ko-KR" altLang="en-US" dirty="0" smtClean="0"/>
              <a:t>도록</a:t>
            </a:r>
            <a:r>
              <a:rPr lang="en-US" altLang="ko-KR" dirty="0" smtClean="0"/>
              <a:t> CSS3</a:t>
            </a:r>
            <a:r>
              <a:rPr lang="ko-KR" altLang="ko-KR" dirty="0" smtClean="0"/>
              <a:t> 활용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플러그인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대신 </a:t>
            </a:r>
            <a:r>
              <a:rPr lang="ko-KR" altLang="ko-KR" dirty="0" smtClean="0"/>
              <a:t>웹 </a:t>
            </a:r>
            <a:r>
              <a:rPr lang="ko-KR" altLang="ko-KR" dirty="0"/>
              <a:t>표준을 </a:t>
            </a:r>
            <a:r>
              <a:rPr lang="ko-KR" altLang="ko-KR" dirty="0" smtClean="0"/>
              <a:t>적용하</a:t>
            </a:r>
            <a:r>
              <a:rPr lang="ko-KR" altLang="en-US" dirty="0" smtClean="0"/>
              <a:t>도록 </a:t>
            </a:r>
            <a:r>
              <a:rPr lang="en-US" altLang="ko-KR" dirty="0" smtClean="0"/>
              <a:t>SVG, </a:t>
            </a:r>
            <a:r>
              <a:rPr lang="en-US" altLang="ko-KR" dirty="0" err="1" smtClean="0"/>
              <a:t>MathML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지원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ko-KR" dirty="0" err="1" smtClean="0"/>
              <a:t>인터랙션</a:t>
            </a:r>
            <a:r>
              <a:rPr lang="ko-KR" altLang="ko-KR" dirty="0" smtClean="0"/>
              <a:t> </a:t>
            </a:r>
            <a:r>
              <a:rPr lang="ko-KR" altLang="ko-KR" dirty="0"/>
              <a:t>개발을 위해 자바스크립트를 </a:t>
            </a:r>
            <a:r>
              <a:rPr lang="ko-KR" altLang="ko-KR" dirty="0" smtClean="0"/>
              <a:t>지원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웹 </a:t>
            </a:r>
            <a:r>
              <a:rPr lang="ko-KR" altLang="en-US" dirty="0" smtClean="0"/>
              <a:t>애</a:t>
            </a:r>
            <a:r>
              <a:rPr lang="ko-KR" altLang="ko-KR" dirty="0" smtClean="0"/>
              <a:t>플리케이션</a:t>
            </a:r>
            <a:r>
              <a:rPr lang="ko-KR" altLang="en-US" dirty="0" smtClean="0"/>
              <a:t>의 </a:t>
            </a:r>
            <a:r>
              <a:rPr lang="ko-KR" altLang="ko-KR" dirty="0" smtClean="0"/>
              <a:t>개발</a:t>
            </a:r>
            <a:r>
              <a:rPr lang="ko-KR" altLang="en-US" dirty="0" smtClean="0"/>
              <a:t>을 </a:t>
            </a:r>
            <a:r>
              <a:rPr lang="ko-KR" altLang="ko-KR" dirty="0" smtClean="0"/>
              <a:t>위하여 </a:t>
            </a:r>
            <a:r>
              <a:rPr lang="ko-KR" altLang="ko-KR" dirty="0"/>
              <a:t>다양한</a:t>
            </a:r>
            <a:r>
              <a:rPr lang="en-US" altLang="ko-KR" dirty="0"/>
              <a:t> API</a:t>
            </a:r>
            <a:r>
              <a:rPr lang="ko-KR" altLang="ko-KR" dirty="0"/>
              <a:t>를 </a:t>
            </a:r>
            <a:r>
              <a:rPr lang="ko-KR" altLang="ko-KR" dirty="0" smtClean="0"/>
              <a:t>제공</a:t>
            </a:r>
            <a:endParaRPr lang="en-US" altLang="ko-KR" dirty="0"/>
          </a:p>
          <a:p>
            <a:pPr lvl="2"/>
            <a:r>
              <a:rPr lang="ko-KR" altLang="ko-KR" dirty="0" smtClean="0"/>
              <a:t>특히 위치관련 </a:t>
            </a:r>
            <a:r>
              <a:rPr lang="ko-KR" altLang="ko-KR" dirty="0"/>
              <a:t>및 오프라인 등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err="1" smtClean="0"/>
              <a:t>모바일</a:t>
            </a:r>
            <a:r>
              <a:rPr lang="ko-KR" altLang="ko-KR" dirty="0" smtClean="0"/>
              <a:t> </a:t>
            </a:r>
            <a:r>
              <a:rPr lang="ko-KR" altLang="ko-KR" dirty="0"/>
              <a:t>환경까지 고려한</a:t>
            </a:r>
            <a:r>
              <a:rPr lang="en-US" altLang="ko-KR" dirty="0"/>
              <a:t> </a:t>
            </a:r>
            <a:r>
              <a:rPr lang="en-US" altLang="ko-KR" dirty="0" smtClean="0"/>
              <a:t>API</a:t>
            </a:r>
            <a:r>
              <a:rPr lang="ko-KR" altLang="ko-KR" dirty="0" smtClean="0"/>
              <a:t> 제공</a:t>
            </a:r>
            <a:endParaRPr lang="ko-KR" altLang="en-US" dirty="0"/>
          </a:p>
        </p:txBody>
      </p:sp>
      <p:pic>
        <p:nvPicPr>
          <p:cNvPr id="4" name="_x32511232" descr="EMB000009cc3c7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5157191"/>
            <a:ext cx="3107531" cy="12787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2761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ko-KR" dirty="0" smtClean="0"/>
              <a:t>강화된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의미를 부여할 수 있는 구조적 </a:t>
            </a:r>
            <a:r>
              <a:rPr lang="ko-KR" altLang="ko-KR" dirty="0" err="1" smtClean="0"/>
              <a:t>마크업</a:t>
            </a:r>
            <a:r>
              <a:rPr lang="ko-KR" altLang="ko-KR" dirty="0" smtClean="0"/>
              <a:t>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[2</a:t>
            </a:r>
            <a:r>
              <a:rPr lang="ko-KR" altLang="ko-KR" dirty="0" smtClean="0"/>
              <a:t>장에서 설명</a:t>
            </a:r>
            <a:r>
              <a:rPr lang="en-US" altLang="ko-KR" dirty="0" smtClean="0"/>
              <a:t>]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페이지 단위의 문서 구조를 표현</a:t>
            </a:r>
            <a:endParaRPr lang="en-US" altLang="ko-KR" dirty="0" smtClean="0"/>
          </a:p>
          <a:p>
            <a:pPr lvl="4"/>
            <a:endParaRPr lang="en-US" altLang="ko-KR" sz="1200" dirty="0" smtClean="0"/>
          </a:p>
          <a:p>
            <a:pPr fontAlgn="base"/>
            <a:r>
              <a:rPr lang="ko-KR" altLang="ko-KR" dirty="0" smtClean="0"/>
              <a:t>다양하고 편리한 웹 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WebForm</a:t>
            </a:r>
            <a:r>
              <a:rPr lang="en-US" altLang="ko-KR" dirty="0" smtClean="0"/>
              <a:t>) </a:t>
            </a:r>
            <a:r>
              <a:rPr lang="ko-KR" altLang="ko-KR" dirty="0" smtClean="0"/>
              <a:t>입력 기능</a:t>
            </a:r>
            <a:r>
              <a:rPr lang="en-US" altLang="ko-KR" dirty="0" smtClean="0"/>
              <a:t> [6</a:t>
            </a:r>
            <a:r>
              <a:rPr lang="ko-KR" altLang="ko-KR" dirty="0" smtClean="0"/>
              <a:t>장 참조</a:t>
            </a:r>
            <a:r>
              <a:rPr lang="en-US" altLang="ko-KR" dirty="0" smtClean="0"/>
              <a:t>]</a:t>
            </a:r>
            <a:endParaRPr lang="ko-KR" altLang="ko-KR" dirty="0" smtClean="0"/>
          </a:p>
          <a:p>
            <a:pPr lvl="1" fontAlgn="base"/>
            <a:r>
              <a:rPr lang="ko-KR" altLang="ko-KR" dirty="0" smtClean="0"/>
              <a:t>편리한 사용자 인터페이스 개발을 위해 </a:t>
            </a:r>
            <a:r>
              <a:rPr lang="en-US" altLang="ko-KR" dirty="0" smtClean="0"/>
              <a:t>Form </a:t>
            </a:r>
            <a:r>
              <a:rPr lang="ko-KR" altLang="ko-KR" dirty="0" smtClean="0"/>
              <a:t>기능 대폭 개선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&lt;input&gt; </a:t>
            </a:r>
            <a:r>
              <a:rPr lang="ko-KR" altLang="en-US" dirty="0" smtClean="0"/>
              <a:t>요소</a:t>
            </a:r>
            <a:r>
              <a:rPr lang="ko-KR" altLang="ko-KR" dirty="0" smtClean="0"/>
              <a:t>에</a:t>
            </a:r>
            <a:r>
              <a:rPr lang="en-US" altLang="ko-KR" dirty="0" smtClean="0"/>
              <a:t> date, number, color, file </a:t>
            </a:r>
            <a:r>
              <a:rPr lang="ko-KR" altLang="ko-KR" dirty="0" smtClean="0"/>
              <a:t>등 각종</a:t>
            </a:r>
            <a:r>
              <a:rPr lang="en-US" altLang="ko-KR" dirty="0" smtClean="0"/>
              <a:t> type </a:t>
            </a:r>
            <a:r>
              <a:rPr lang="ko-KR" altLang="ko-KR" dirty="0" smtClean="0"/>
              <a:t>속성 추가</a:t>
            </a:r>
            <a:endParaRPr lang="en-US" altLang="ko-KR" dirty="0" smtClean="0"/>
          </a:p>
          <a:p>
            <a:pPr lvl="4" fontAlgn="base"/>
            <a:endParaRPr lang="en-US" altLang="ko-KR" sz="1200" dirty="0" smtClean="0"/>
          </a:p>
          <a:p>
            <a:r>
              <a:rPr lang="ko-KR" altLang="ko-KR" dirty="0" smtClean="0"/>
              <a:t>웹 미디어 기능의 강화</a:t>
            </a:r>
            <a:r>
              <a:rPr lang="en-US" altLang="ko-KR" dirty="0" smtClean="0"/>
              <a:t> [3</a:t>
            </a:r>
            <a:r>
              <a:rPr lang="ko-KR" altLang="ko-KR" dirty="0" smtClean="0"/>
              <a:t>장</a:t>
            </a:r>
            <a:r>
              <a:rPr lang="en-US" altLang="ko-KR" dirty="0" smtClean="0"/>
              <a:t>, 11</a:t>
            </a:r>
            <a:r>
              <a:rPr lang="ko-KR" altLang="ko-KR" dirty="0" smtClean="0"/>
              <a:t>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]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멀티미디어 및 그래픽스 관련 기능의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&lt;video&gt; </a:t>
            </a:r>
            <a:r>
              <a:rPr lang="ko-KR" altLang="en-US" dirty="0" smtClean="0"/>
              <a:t>요소</a:t>
            </a:r>
            <a:r>
              <a:rPr lang="ko-KR" altLang="ko-KR" dirty="0" smtClean="0"/>
              <a:t>와</a:t>
            </a:r>
            <a:r>
              <a:rPr lang="en-US" altLang="ko-KR" dirty="0" smtClean="0"/>
              <a:t> &lt;audio&gt;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&lt;canvas&gt;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SVG(Scalable Vector Graphics), </a:t>
            </a:r>
            <a:r>
              <a:rPr lang="en-US" altLang="ko-KR" dirty="0" err="1" smtClean="0"/>
              <a:t>MathML</a:t>
            </a:r>
            <a:endParaRPr lang="en-US" altLang="ko-KR" dirty="0" smtClean="0"/>
          </a:p>
        </p:txBody>
      </p:sp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6660232" y="1484784"/>
            <a:ext cx="2041145" cy="1425831"/>
            <a:chOff x="4571999" y="1844824"/>
            <a:chExt cx="2886321" cy="201622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571999" y="1844824"/>
              <a:ext cx="2886321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latin typeface="Consolas" pitchFamily="49" charset="0"/>
                </a:rPr>
                <a:t>&lt;header&gt;</a:t>
              </a:r>
              <a:endParaRPr lang="ko-KR" altLang="en-US" sz="1200" dirty="0" smtClean="0">
                <a:latin typeface="Consolas" pitchFamily="49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571999" y="2132856"/>
              <a:ext cx="2886321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latin typeface="Consolas" pitchFamily="49" charset="0"/>
                </a:rPr>
                <a:t>&lt;</a:t>
              </a:r>
              <a:r>
                <a:rPr lang="en-US" altLang="ko-KR" sz="1200" dirty="0" err="1" smtClean="0">
                  <a:latin typeface="Consolas" pitchFamily="49" charset="0"/>
                </a:rPr>
                <a:t>nav</a:t>
              </a:r>
              <a:r>
                <a:rPr lang="en-US" altLang="ko-KR" sz="1200" dirty="0" smtClean="0">
                  <a:latin typeface="Consolas" pitchFamily="49" charset="0"/>
                </a:rPr>
                <a:t>&gt;</a:t>
              </a:r>
              <a:endParaRPr lang="ko-KR" altLang="en-US" sz="1200" dirty="0" smtClean="0">
                <a:latin typeface="Consolas" pitchFamily="49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571999" y="3645024"/>
              <a:ext cx="2886321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latin typeface="Consolas" pitchFamily="49" charset="0"/>
                </a:rPr>
                <a:t>&lt;footer&gt;</a:t>
              </a:r>
              <a:endParaRPr lang="ko-KR" altLang="en-US" sz="1200" dirty="0" smtClean="0">
                <a:latin typeface="Consolas" pitchFamily="49" charset="0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571999" y="2420888"/>
              <a:ext cx="1794199" cy="11521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latin typeface="Consolas" pitchFamily="49" charset="0"/>
                </a:rPr>
                <a:t>&lt;article&gt;</a:t>
              </a:r>
            </a:p>
            <a:p>
              <a:pPr algn="ctr"/>
              <a:endParaRPr lang="en-US" altLang="ko-KR" sz="1200" dirty="0" smtClean="0">
                <a:latin typeface="Consolas" pitchFamily="49" charset="0"/>
              </a:endParaRPr>
            </a:p>
            <a:p>
              <a:pPr algn="ctr"/>
              <a:endParaRPr lang="en-US" altLang="ko-KR" sz="1200" dirty="0" smtClean="0">
                <a:latin typeface="Consolas" pitchFamily="49" charset="0"/>
              </a:endParaRPr>
            </a:p>
            <a:p>
              <a:pPr algn="ctr"/>
              <a:endParaRPr lang="en-US" altLang="ko-KR" sz="1200" dirty="0" smtClean="0">
                <a:latin typeface="Consolas" pitchFamily="49" charset="0"/>
              </a:endParaRPr>
            </a:p>
            <a:p>
              <a:pPr algn="ctr"/>
              <a:endParaRPr lang="ko-KR" altLang="en-US" sz="1200" dirty="0" smtClean="0">
                <a:latin typeface="Consolas" pitchFamily="49" charset="0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516216" y="2420888"/>
              <a:ext cx="936104" cy="11521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latin typeface="Consolas" pitchFamily="49" charset="0"/>
                </a:rPr>
                <a:t>&lt;aside&gt;</a:t>
              </a:r>
              <a:endParaRPr lang="ko-KR" altLang="en-US" sz="1200" dirty="0" smtClean="0">
                <a:latin typeface="Consolas" pitchFamily="49" charset="0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716015" y="2780928"/>
              <a:ext cx="1482165" cy="28803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latin typeface="Consolas" pitchFamily="49" charset="0"/>
                </a:rPr>
                <a:t>&lt;section&gt;</a:t>
              </a:r>
              <a:endParaRPr lang="ko-KR" altLang="en-US" sz="1200" dirty="0" smtClean="0">
                <a:latin typeface="Consolas" pitchFamily="49" charset="0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716015" y="3140968"/>
              <a:ext cx="1482165" cy="28803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latin typeface="Consolas" pitchFamily="49" charset="0"/>
                </a:rPr>
                <a:t>&lt;section&gt;</a:t>
              </a:r>
              <a:endParaRPr lang="ko-KR" altLang="en-US" sz="1200" dirty="0" smtClean="0">
                <a:latin typeface="Consolas" pitchFamily="49" charset="0"/>
              </a:endParaRPr>
            </a:p>
          </p:txBody>
        </p:sp>
      </p:grpSp>
      <p:pic>
        <p:nvPicPr>
          <p:cNvPr id="13" name="_x159703920" descr="EMB000010d43dd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293096"/>
            <a:ext cx="155916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_x159702160" descr="DRW000010d43df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869160"/>
            <a:ext cx="727710" cy="904240"/>
          </a:xfrm>
          <a:prstGeom prst="rect">
            <a:avLst/>
          </a:prstGeom>
          <a:noFill/>
        </p:spPr>
      </p:pic>
      <p:pic>
        <p:nvPicPr>
          <p:cNvPr id="15" name="_x159702480" descr="DRW000010d43dfc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4293096"/>
            <a:ext cx="993140" cy="491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841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Course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About 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Office: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정보통신관 </a:t>
            </a:r>
            <a:r>
              <a:rPr lang="en-US" altLang="ko-KR" dirty="0" smtClean="0"/>
              <a:t>308</a:t>
            </a:r>
            <a:r>
              <a:rPr lang="ko-KR" altLang="en-US" dirty="0" smtClean="0"/>
              <a:t>호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Phone: 629-1251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Mobile: 010-2203-6657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Email: </a:t>
            </a:r>
            <a:r>
              <a:rPr lang="en-US" altLang="ko-KR" dirty="0" smtClean="0">
                <a:hlinkClick r:id="rId2"/>
              </a:rPr>
              <a:t>klee@tu.ac.kr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Website: http://mahasattva.github.io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Textbook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임순범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박희민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이창환</a:t>
            </a:r>
            <a:r>
              <a:rPr lang="en-US" altLang="ko-KR" dirty="0" smtClean="0"/>
              <a:t>, “HTML5 </a:t>
            </a:r>
            <a:r>
              <a:rPr lang="ko-KR" altLang="en-US" dirty="0" smtClean="0"/>
              <a:t>웹 프로그래밍 입문</a:t>
            </a:r>
            <a:r>
              <a:rPr lang="en-US" altLang="ko-KR" dirty="0" smtClean="0"/>
              <a:t>“, </a:t>
            </a:r>
            <a:r>
              <a:rPr lang="ko-KR" altLang="en-US" dirty="0" err="1" smtClean="0"/>
              <a:t>생능출판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Grading Plan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Attendance: 20%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Assignments: 20%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Midterm Exam: 30%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Final Project: 30%</a:t>
            </a:r>
            <a:endParaRPr lang="ko-KR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79512" y="6021288"/>
            <a:ext cx="648072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1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(2) CSS3</a:t>
            </a:r>
            <a:r>
              <a:rPr lang="ko-KR" altLang="ko-KR" dirty="0"/>
              <a:t>의 완전 지원</a:t>
            </a:r>
            <a:r>
              <a:rPr lang="en-US" altLang="ko-KR" dirty="0"/>
              <a:t> </a:t>
            </a:r>
            <a:r>
              <a:rPr lang="en-US" altLang="ko-KR" dirty="0" smtClean="0"/>
              <a:t>[4~5</a:t>
            </a:r>
            <a:r>
              <a:rPr lang="ko-KR" altLang="ko-KR" dirty="0" smtClean="0"/>
              <a:t>장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ko-KR" dirty="0"/>
              <a:t>스타일시트</a:t>
            </a:r>
            <a:r>
              <a:rPr lang="en-US" altLang="ko-KR" dirty="0"/>
              <a:t>(</a:t>
            </a:r>
            <a:r>
              <a:rPr lang="en-US" altLang="ko-KR" dirty="0" err="1"/>
              <a:t>Stylesheet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ko-KR" altLang="ko-KR" dirty="0" smtClean="0"/>
              <a:t>웹 </a:t>
            </a:r>
            <a:r>
              <a:rPr lang="ko-KR" altLang="ko-KR" dirty="0"/>
              <a:t>문서의 외형 스타일을 </a:t>
            </a:r>
            <a:r>
              <a:rPr lang="ko-KR" altLang="en-US" dirty="0" smtClean="0"/>
              <a:t>지정</a:t>
            </a:r>
            <a:r>
              <a:rPr lang="ko-KR" altLang="ko-KR" dirty="0" smtClean="0"/>
              <a:t>하는 언어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HTML </a:t>
            </a:r>
            <a:r>
              <a:rPr lang="ko-KR" altLang="ko-KR" dirty="0" smtClean="0"/>
              <a:t>문서에</a:t>
            </a:r>
            <a:r>
              <a:rPr lang="ko-KR" altLang="en-US" dirty="0" smtClean="0"/>
              <a:t>는 </a:t>
            </a:r>
            <a:r>
              <a:rPr lang="ko-KR" altLang="ko-KR" dirty="0" smtClean="0"/>
              <a:t>일반적으로</a:t>
            </a:r>
            <a:r>
              <a:rPr lang="en-US" altLang="ko-KR" dirty="0" smtClean="0"/>
              <a:t> </a:t>
            </a:r>
            <a:r>
              <a:rPr lang="en-US" altLang="ko-KR" dirty="0"/>
              <a:t>CSS(Cascading Style Sheet)</a:t>
            </a:r>
            <a:r>
              <a:rPr lang="ko-KR" altLang="ko-KR" dirty="0"/>
              <a:t>가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1996 CSS1, 1998</a:t>
            </a:r>
            <a:r>
              <a:rPr lang="ko-KR" altLang="ko-KR" dirty="0" smtClean="0"/>
              <a:t> </a:t>
            </a:r>
            <a:r>
              <a:rPr lang="en-US" altLang="ko-KR" dirty="0" smtClean="0"/>
              <a:t>CSS2</a:t>
            </a:r>
            <a:r>
              <a:rPr lang="en-US" altLang="ko-KR" dirty="0"/>
              <a:t>, 2005</a:t>
            </a:r>
            <a:r>
              <a:rPr lang="ko-KR" altLang="ko-KR" dirty="0"/>
              <a:t>년 이후 </a:t>
            </a:r>
            <a:r>
              <a:rPr lang="en-US" altLang="ko-KR" dirty="0" smtClean="0"/>
              <a:t>CSS3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모듈별</a:t>
            </a:r>
            <a:r>
              <a:rPr lang="ko-KR" altLang="en-US" dirty="0" err="1" smtClean="0"/>
              <a:t>로</a:t>
            </a:r>
            <a:r>
              <a:rPr lang="ko-KR" altLang="ko-KR" dirty="0" smtClean="0"/>
              <a:t> 개발 중</a:t>
            </a:r>
            <a:endParaRPr lang="ko-KR" altLang="ko-KR" dirty="0"/>
          </a:p>
          <a:p>
            <a:pPr fontAlgn="base"/>
            <a:r>
              <a:rPr lang="en-US" altLang="ko-KR" dirty="0"/>
              <a:t>HTML5</a:t>
            </a:r>
            <a:r>
              <a:rPr lang="ko-KR" altLang="ko-KR" dirty="0" smtClean="0"/>
              <a:t>에서는</a:t>
            </a:r>
            <a:r>
              <a:rPr lang="en-US" altLang="ko-KR" dirty="0"/>
              <a:t> </a:t>
            </a:r>
            <a:r>
              <a:rPr lang="en-US" altLang="ko-KR" dirty="0" smtClean="0"/>
              <a:t>CSS1, CSS2, CSS3</a:t>
            </a:r>
            <a:r>
              <a:rPr lang="ko-KR" altLang="en-US" dirty="0" smtClean="0"/>
              <a:t>까지</a:t>
            </a:r>
            <a:r>
              <a:rPr lang="ko-KR" altLang="ko-KR" dirty="0" smtClean="0"/>
              <a:t> </a:t>
            </a:r>
            <a:r>
              <a:rPr lang="ko-KR" altLang="ko-KR" dirty="0"/>
              <a:t>완전히 </a:t>
            </a:r>
            <a:r>
              <a:rPr lang="ko-KR" altLang="ko-KR" dirty="0" smtClean="0"/>
              <a:t>지원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기존</a:t>
            </a:r>
            <a:r>
              <a:rPr lang="en-US" altLang="ko-KR" dirty="0" smtClean="0"/>
              <a:t> CSS</a:t>
            </a:r>
            <a:r>
              <a:rPr lang="ko-KR" altLang="ko-KR" dirty="0" smtClean="0"/>
              <a:t>는 </a:t>
            </a:r>
            <a:r>
              <a:rPr lang="ko-KR" altLang="ko-KR" dirty="0"/>
              <a:t>주로 </a:t>
            </a:r>
            <a:r>
              <a:rPr lang="ko-KR" altLang="ko-KR" dirty="0" smtClean="0"/>
              <a:t>텍스트</a:t>
            </a:r>
            <a:r>
              <a:rPr lang="en-US" altLang="ko-KR" dirty="0" smtClean="0"/>
              <a:t>, </a:t>
            </a:r>
            <a:r>
              <a:rPr lang="ko-KR" altLang="ko-KR" dirty="0"/>
              <a:t>배경 및 색상</a:t>
            </a:r>
            <a:r>
              <a:rPr lang="en-US" altLang="ko-KR" dirty="0"/>
              <a:t>, </a:t>
            </a:r>
            <a:r>
              <a:rPr lang="ko-KR" altLang="ko-KR" dirty="0"/>
              <a:t>목록</a:t>
            </a:r>
            <a:r>
              <a:rPr lang="en-US" altLang="ko-KR" dirty="0"/>
              <a:t>, </a:t>
            </a:r>
            <a:r>
              <a:rPr lang="ko-KR" altLang="ko-KR" dirty="0"/>
              <a:t>박스모델 </a:t>
            </a:r>
            <a:r>
              <a:rPr lang="ko-KR" altLang="ko-KR" dirty="0" smtClean="0"/>
              <a:t>등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CSS3</a:t>
            </a:r>
            <a:r>
              <a:rPr lang="ko-KR" altLang="ko-KR" dirty="0"/>
              <a:t>에는 더욱 다양한 스타일 지정 기능을 </a:t>
            </a:r>
            <a:r>
              <a:rPr lang="ko-KR" altLang="ko-KR" dirty="0" smtClean="0"/>
              <a:t>포함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예제 화면 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박스의 </a:t>
            </a:r>
            <a:r>
              <a:rPr lang="ko-KR" altLang="ko-KR" dirty="0"/>
              <a:t>모서리 처리</a:t>
            </a:r>
            <a:r>
              <a:rPr lang="en-US" altLang="ko-KR" dirty="0"/>
              <a:t>, </a:t>
            </a:r>
            <a:r>
              <a:rPr lang="ko-KR" altLang="ko-KR" dirty="0"/>
              <a:t>그림자 효과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다단</a:t>
            </a:r>
            <a:r>
              <a:rPr lang="en-US" altLang="ko-KR" dirty="0"/>
              <a:t>(multi-column) </a:t>
            </a:r>
            <a:r>
              <a:rPr lang="ko-KR" altLang="ko-KR" dirty="0"/>
              <a:t>지정</a:t>
            </a:r>
            <a:r>
              <a:rPr lang="en-US" altLang="ko-KR" dirty="0"/>
              <a:t>, 2D/3D </a:t>
            </a:r>
            <a:r>
              <a:rPr lang="ko-KR" altLang="ko-KR" dirty="0"/>
              <a:t>기하변환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ko-KR" dirty="0" smtClean="0"/>
              <a:t>텍스트의 </a:t>
            </a:r>
            <a:r>
              <a:rPr lang="ko-KR" altLang="ko-KR" dirty="0"/>
              <a:t>그림자 등 다양한 </a:t>
            </a:r>
            <a:r>
              <a:rPr lang="ko-KR" altLang="ko-KR" dirty="0" smtClean="0"/>
              <a:t>효과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이 </a:t>
            </a:r>
            <a:r>
              <a:rPr lang="ko-KR" altLang="ko-KR" dirty="0"/>
              <a:t>외에도 장면 변환</a:t>
            </a:r>
            <a:r>
              <a:rPr lang="en-US" altLang="ko-KR" dirty="0"/>
              <a:t>(transition), </a:t>
            </a:r>
            <a:r>
              <a:rPr lang="ko-KR" altLang="ko-KR" dirty="0"/>
              <a:t>애니메이션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사용자 </a:t>
            </a:r>
            <a:r>
              <a:rPr lang="ko-KR" altLang="ko-KR" dirty="0"/>
              <a:t>인터페이스에 관련된 </a:t>
            </a:r>
            <a:r>
              <a:rPr lang="ko-KR" altLang="ko-KR" dirty="0" smtClean="0"/>
              <a:t>속성</a:t>
            </a:r>
            <a:endParaRPr lang="ko-KR" altLang="ko-KR" dirty="0"/>
          </a:p>
        </p:txBody>
      </p:sp>
      <p:pic>
        <p:nvPicPr>
          <p:cNvPr id="4" name="_x159965912" descr="EMB000010d43dc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4581128"/>
            <a:ext cx="2910656" cy="1721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6213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(3) </a:t>
            </a:r>
            <a:r>
              <a:rPr lang="ko-KR" altLang="ko-KR" dirty="0" smtClean="0"/>
              <a:t>다양한</a:t>
            </a:r>
            <a:r>
              <a:rPr lang="en-US" altLang="ko-KR" dirty="0" smtClean="0"/>
              <a:t> </a:t>
            </a:r>
            <a:r>
              <a:rPr lang="en-US" altLang="ko-KR" dirty="0"/>
              <a:t>API </a:t>
            </a:r>
            <a:r>
              <a:rPr lang="ko-KR" altLang="ko-KR" dirty="0"/>
              <a:t>지원</a:t>
            </a:r>
            <a:r>
              <a:rPr lang="en-US" altLang="ko-KR" dirty="0"/>
              <a:t>[</a:t>
            </a:r>
            <a:r>
              <a:rPr lang="en-US" altLang="ko-KR" dirty="0" smtClean="0"/>
              <a:t>11~13</a:t>
            </a:r>
            <a:r>
              <a:rPr lang="ko-KR" altLang="ko-KR" dirty="0" smtClean="0"/>
              <a:t>장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웹 </a:t>
            </a:r>
            <a:r>
              <a:rPr lang="ko-KR" altLang="en-US" dirty="0"/>
              <a:t>애</a:t>
            </a:r>
            <a:r>
              <a:rPr lang="ko-KR" altLang="ko-KR" dirty="0" smtClean="0"/>
              <a:t>플리케이션 </a:t>
            </a:r>
            <a:r>
              <a:rPr lang="ko-KR" altLang="ko-KR" dirty="0"/>
              <a:t>개발에 많은 도움을 줄 수 있는 </a:t>
            </a:r>
            <a:r>
              <a:rPr lang="ko-KR" altLang="ko-KR" dirty="0" smtClean="0"/>
              <a:t>다양한</a:t>
            </a:r>
            <a:r>
              <a:rPr lang="en-US" altLang="ko-KR" dirty="0" smtClean="0"/>
              <a:t> </a:t>
            </a:r>
            <a:r>
              <a:rPr lang="en-US" altLang="ko-KR" dirty="0"/>
              <a:t>API(Application Programming Interface</a:t>
            </a:r>
            <a:r>
              <a:rPr lang="en-US" altLang="ko-KR" dirty="0" smtClean="0"/>
              <a:t>)</a:t>
            </a:r>
            <a:r>
              <a:rPr lang="ko-KR" altLang="ko-KR" dirty="0" smtClean="0"/>
              <a:t>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자바스크립트로 구현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video&gt;</a:t>
            </a:r>
            <a:r>
              <a:rPr lang="ko-KR" altLang="ko-KR" dirty="0"/>
              <a:t>와</a:t>
            </a:r>
            <a:r>
              <a:rPr lang="en-US" altLang="ko-KR" dirty="0"/>
              <a:t> &lt;audio&gt; </a:t>
            </a:r>
            <a:r>
              <a:rPr lang="ko-KR" altLang="en-US" dirty="0" smtClean="0"/>
              <a:t>요소</a:t>
            </a:r>
            <a:r>
              <a:rPr lang="ko-KR" altLang="ko-KR" dirty="0" smtClean="0"/>
              <a:t>를 </a:t>
            </a:r>
            <a:r>
              <a:rPr lang="ko-KR" altLang="ko-KR" dirty="0"/>
              <a:t>제어하는</a:t>
            </a:r>
            <a:r>
              <a:rPr lang="en-US" altLang="ko-KR" dirty="0"/>
              <a:t> API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canvas&gt; </a:t>
            </a:r>
            <a:r>
              <a:rPr lang="ko-KR" altLang="en-US" dirty="0" smtClean="0"/>
              <a:t>요소</a:t>
            </a:r>
            <a:r>
              <a:rPr lang="ko-KR" altLang="ko-KR" dirty="0" smtClean="0"/>
              <a:t>에 </a:t>
            </a:r>
            <a:r>
              <a:rPr lang="ko-KR" altLang="ko-KR" dirty="0"/>
              <a:t>그림을 그리는</a:t>
            </a:r>
            <a:r>
              <a:rPr lang="en-US" altLang="ko-KR" dirty="0"/>
              <a:t> API </a:t>
            </a:r>
            <a:r>
              <a:rPr lang="ko-KR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ko-KR" altLang="ko-KR" dirty="0" smtClean="0"/>
              <a:t>별도의 </a:t>
            </a:r>
            <a:r>
              <a:rPr lang="ko-KR" altLang="ko-KR" dirty="0"/>
              <a:t>사양으로 </a:t>
            </a:r>
            <a:r>
              <a:rPr lang="ko-KR" altLang="ko-KR" dirty="0" smtClean="0"/>
              <a:t>분리된 </a:t>
            </a:r>
            <a:r>
              <a:rPr lang="en-US" altLang="ko-KR" dirty="0" smtClean="0"/>
              <a:t>API</a:t>
            </a:r>
          </a:p>
          <a:p>
            <a:pPr lvl="1"/>
            <a:r>
              <a:rPr lang="ko-KR" altLang="ko-KR" dirty="0" smtClean="0"/>
              <a:t>웹 </a:t>
            </a:r>
            <a:r>
              <a:rPr lang="ko-KR" altLang="ko-KR" dirty="0"/>
              <a:t>소켓</a:t>
            </a:r>
            <a:r>
              <a:rPr lang="en-US" altLang="ko-KR" dirty="0"/>
              <a:t>, </a:t>
            </a:r>
            <a:r>
              <a:rPr lang="ko-KR" altLang="ko-KR" dirty="0"/>
              <a:t>웹 </a:t>
            </a:r>
            <a:r>
              <a:rPr lang="ko-KR" altLang="ko-KR" dirty="0" err="1"/>
              <a:t>워커</a:t>
            </a:r>
            <a:r>
              <a:rPr lang="en-US" altLang="ko-KR" dirty="0"/>
              <a:t>, </a:t>
            </a:r>
            <a:r>
              <a:rPr lang="ko-KR" altLang="ko-KR" dirty="0"/>
              <a:t>웹 스토리지</a:t>
            </a:r>
            <a:r>
              <a:rPr lang="en-US" altLang="ko-KR" dirty="0"/>
              <a:t>, </a:t>
            </a:r>
            <a:r>
              <a:rPr lang="ko-KR" altLang="ko-KR" dirty="0"/>
              <a:t>로컬 데이터베이스</a:t>
            </a:r>
            <a:r>
              <a:rPr lang="en-US" altLang="ko-KR" dirty="0"/>
              <a:t>, </a:t>
            </a:r>
            <a:r>
              <a:rPr lang="ko-KR" altLang="ko-KR" dirty="0"/>
              <a:t>웹 </a:t>
            </a:r>
            <a:r>
              <a:rPr lang="ko-KR" altLang="ko-KR" dirty="0" err="1"/>
              <a:t>메세징</a:t>
            </a:r>
            <a:r>
              <a:rPr lang="en-US" altLang="ko-KR" dirty="0"/>
              <a:t>, </a:t>
            </a:r>
            <a:r>
              <a:rPr lang="ko-KR" altLang="ko-KR" dirty="0"/>
              <a:t>위치정보 등의</a:t>
            </a:r>
            <a:r>
              <a:rPr lang="en-US" altLang="ko-KR" dirty="0"/>
              <a:t> API</a:t>
            </a:r>
            <a:r>
              <a:rPr lang="ko-KR" altLang="ko-KR" dirty="0"/>
              <a:t>도 </a:t>
            </a:r>
            <a:r>
              <a:rPr lang="ko-KR" altLang="ko-KR" dirty="0" smtClean="0"/>
              <a:t>지원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이들 </a:t>
            </a:r>
            <a:r>
              <a:rPr lang="ko-KR" altLang="ko-KR" dirty="0"/>
              <a:t>모두가</a:t>
            </a:r>
            <a:r>
              <a:rPr lang="en-US" altLang="ko-KR" dirty="0"/>
              <a:t> HTML5</a:t>
            </a:r>
            <a:r>
              <a:rPr lang="ko-KR" altLang="ko-KR" dirty="0"/>
              <a:t>의 </a:t>
            </a:r>
            <a:r>
              <a:rPr lang="ko-KR" altLang="ko-KR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자바스크립트로 </a:t>
            </a:r>
            <a:r>
              <a:rPr lang="ko-KR" altLang="ko-KR" dirty="0" smtClean="0"/>
              <a:t>매우 </a:t>
            </a:r>
            <a:r>
              <a:rPr lang="ko-KR" altLang="ko-KR" dirty="0"/>
              <a:t>다양하고 강력한 기능의 </a:t>
            </a:r>
            <a:r>
              <a:rPr lang="ko-KR" altLang="ko-KR" dirty="0" err="1" smtClean="0"/>
              <a:t>웹</a:t>
            </a:r>
            <a:r>
              <a:rPr lang="ko-KR" altLang="en-US" dirty="0" err="1" smtClean="0"/>
              <a:t>애</a:t>
            </a:r>
            <a:r>
              <a:rPr lang="ko-KR" altLang="ko-KR" dirty="0" err="1" smtClean="0"/>
              <a:t>플리케이션</a:t>
            </a:r>
            <a:r>
              <a:rPr lang="ko-KR" altLang="ko-KR" dirty="0" smtClean="0"/>
              <a:t> 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가능해짐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ko-KR" dirty="0"/>
              <a:t>자바스크립트는</a:t>
            </a:r>
            <a:r>
              <a:rPr lang="en-US" altLang="ko-KR" dirty="0"/>
              <a:t> </a:t>
            </a:r>
            <a:r>
              <a:rPr lang="en-US" altLang="ko-KR" dirty="0" smtClean="0"/>
              <a:t>8~10</a:t>
            </a:r>
            <a:r>
              <a:rPr lang="ko-KR" altLang="ko-KR" dirty="0" smtClean="0"/>
              <a:t>장에서 설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ko-KR" dirty="0" err="1" smtClean="0"/>
              <a:t>드래그앤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드롭</a:t>
            </a:r>
            <a:r>
              <a:rPr lang="en-US" altLang="ko-KR" dirty="0" smtClean="0"/>
              <a:t>(Drag &amp; Drop), </a:t>
            </a:r>
            <a:r>
              <a:rPr lang="ko-KR" altLang="en-US" dirty="0" smtClean="0"/>
              <a:t>위치정보</a:t>
            </a:r>
            <a:r>
              <a:rPr lang="en-US" altLang="ko-KR" dirty="0" smtClean="0"/>
              <a:t>(Geo-Location), </a:t>
            </a:r>
            <a:r>
              <a:rPr lang="ko-KR" altLang="ko-KR" dirty="0" smtClean="0"/>
              <a:t>웹 스토리지</a:t>
            </a:r>
            <a:r>
              <a:rPr lang="en-US" altLang="ko-KR" dirty="0" smtClean="0"/>
              <a:t>(Web Storage), </a:t>
            </a:r>
            <a:r>
              <a:rPr lang="ko-KR" altLang="ko-KR" dirty="0" smtClean="0"/>
              <a:t>웹 소켓</a:t>
            </a:r>
            <a:r>
              <a:rPr lang="en-US" altLang="ko-KR" dirty="0" smtClean="0"/>
              <a:t>(Web Sockets), </a:t>
            </a:r>
            <a:r>
              <a:rPr lang="ko-KR" altLang="ko-KR" dirty="0" smtClean="0"/>
              <a:t>파일</a:t>
            </a:r>
            <a:r>
              <a:rPr lang="en-US" altLang="ko-KR" dirty="0" smtClean="0"/>
              <a:t>(File) </a:t>
            </a:r>
            <a:r>
              <a:rPr lang="ko-KR" altLang="en-US" dirty="0" smtClean="0"/>
              <a:t>등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47041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(4) </a:t>
            </a:r>
            <a:r>
              <a:rPr lang="ko-KR" altLang="ko-KR" dirty="0" err="1"/>
              <a:t>모바일</a:t>
            </a:r>
            <a:r>
              <a:rPr lang="ko-KR" altLang="ko-KR" dirty="0"/>
              <a:t> 웹 </a:t>
            </a:r>
            <a:r>
              <a:rPr lang="ko-KR" altLang="ko-KR" dirty="0" smtClean="0"/>
              <a:t>환경 </a:t>
            </a:r>
            <a:r>
              <a:rPr lang="ko-KR" altLang="ko-KR" dirty="0"/>
              <a:t>고려</a:t>
            </a:r>
            <a:r>
              <a:rPr lang="en-US" altLang="ko-KR" dirty="0"/>
              <a:t> [</a:t>
            </a:r>
            <a:r>
              <a:rPr lang="en-US" altLang="ko-KR" dirty="0" smtClean="0"/>
              <a:t>12~14</a:t>
            </a:r>
            <a:r>
              <a:rPr lang="ko-KR" altLang="ko-KR" dirty="0" smtClean="0"/>
              <a:t>장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ko-KR" dirty="0" smtClean="0"/>
              <a:t>모바일 환경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일찍부터</a:t>
            </a:r>
            <a:r>
              <a:rPr lang="en-US" altLang="ko-KR" dirty="0" smtClean="0"/>
              <a:t> </a:t>
            </a:r>
            <a:r>
              <a:rPr lang="en-US" altLang="ko-KR" dirty="0"/>
              <a:t>HTML5</a:t>
            </a:r>
            <a:r>
              <a:rPr lang="ko-KR" altLang="ko-KR" dirty="0"/>
              <a:t>를 지원하는 웹브라우저를 </a:t>
            </a:r>
            <a:r>
              <a:rPr lang="ko-KR" altLang="ko-KR" dirty="0" smtClean="0"/>
              <a:t>탑재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웹브라우저마다 구현 </a:t>
            </a:r>
            <a:r>
              <a:rPr lang="ko-KR" altLang="ko-KR" dirty="0"/>
              <a:t>상황이 서로 다른 </a:t>
            </a:r>
            <a:r>
              <a:rPr lang="ko-KR" altLang="ko-KR" dirty="0" err="1"/>
              <a:t>데스크탑</a:t>
            </a:r>
            <a:r>
              <a:rPr lang="ko-KR" altLang="ko-KR" dirty="0"/>
              <a:t> 환경보다는 모바일 환경이</a:t>
            </a:r>
            <a:r>
              <a:rPr lang="en-US" altLang="ko-KR" dirty="0"/>
              <a:t> HTML5 </a:t>
            </a:r>
            <a:r>
              <a:rPr lang="ko-KR" altLang="ko-KR" dirty="0"/>
              <a:t>어플리케이션을 개발하기에 더 나은 </a:t>
            </a:r>
            <a:r>
              <a:rPr lang="ko-KR" altLang="ko-KR" dirty="0" smtClean="0"/>
              <a:t>입장</a:t>
            </a:r>
            <a:endParaRPr lang="ko-KR" altLang="ko-KR" dirty="0"/>
          </a:p>
          <a:p>
            <a:pPr fontAlgn="base"/>
            <a:r>
              <a:rPr lang="ko-KR" altLang="ko-KR" dirty="0" smtClean="0"/>
              <a:t>모바일 </a:t>
            </a:r>
            <a:r>
              <a:rPr lang="ko-KR" altLang="ko-KR" dirty="0"/>
              <a:t>환경을 위한</a:t>
            </a:r>
            <a:r>
              <a:rPr lang="en-US" altLang="ko-KR" dirty="0"/>
              <a:t> HTML5</a:t>
            </a:r>
            <a:r>
              <a:rPr lang="ko-KR" altLang="ko-KR" dirty="0"/>
              <a:t>의 특별한 </a:t>
            </a:r>
            <a:r>
              <a:rPr lang="ko-KR" altLang="ko-KR" dirty="0" smtClean="0"/>
              <a:t>기능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위치정보</a:t>
            </a:r>
            <a:r>
              <a:rPr lang="en-US" altLang="ko-KR" dirty="0" smtClean="0"/>
              <a:t> API</a:t>
            </a:r>
          </a:p>
          <a:p>
            <a:pPr lvl="2" fontAlgn="base"/>
            <a:r>
              <a:rPr lang="ko-KR" altLang="ko-KR" dirty="0" smtClean="0"/>
              <a:t>위치정보는 </a:t>
            </a:r>
            <a:r>
              <a:rPr lang="ko-KR" altLang="en-US" dirty="0" smtClean="0"/>
              <a:t>모바일 애</a:t>
            </a:r>
            <a:r>
              <a:rPr lang="ko-KR" altLang="ko-KR" dirty="0" smtClean="0"/>
              <a:t>플리케이션 </a:t>
            </a:r>
            <a:r>
              <a:rPr lang="ko-KR" altLang="ko-KR" dirty="0"/>
              <a:t>개발에 </a:t>
            </a:r>
            <a:r>
              <a:rPr lang="ko-KR" altLang="ko-KR" dirty="0" smtClean="0"/>
              <a:t>최적 활용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오프라인 </a:t>
            </a:r>
            <a:r>
              <a:rPr lang="ko-KR" altLang="ko-KR" dirty="0"/>
              <a:t>어플리케이션</a:t>
            </a:r>
            <a:r>
              <a:rPr lang="en-US" altLang="ko-KR" dirty="0"/>
              <a:t> </a:t>
            </a:r>
            <a:r>
              <a:rPr lang="en-US" altLang="ko-KR" dirty="0" smtClean="0"/>
              <a:t>API</a:t>
            </a:r>
          </a:p>
          <a:p>
            <a:pPr lvl="2" fontAlgn="base"/>
            <a:r>
              <a:rPr lang="ko-KR" altLang="ko-KR" dirty="0" smtClean="0"/>
              <a:t>모바일 </a:t>
            </a:r>
            <a:r>
              <a:rPr lang="ko-KR" altLang="ko-KR" dirty="0"/>
              <a:t>환경에서 접속이 끊기거나 </a:t>
            </a:r>
            <a:r>
              <a:rPr lang="ko-KR" altLang="ko-KR" dirty="0" err="1" smtClean="0"/>
              <a:t>트래픽</a:t>
            </a:r>
            <a:r>
              <a:rPr lang="ko-KR" altLang="ko-KR" dirty="0" smtClean="0"/>
              <a:t> 최적화</a:t>
            </a:r>
            <a:r>
              <a:rPr lang="ko-KR" altLang="en-US" dirty="0" smtClean="0"/>
              <a:t>에 긴</a:t>
            </a:r>
            <a:r>
              <a:rPr lang="ko-KR" altLang="ko-KR" dirty="0" smtClean="0"/>
              <a:t>요하게 활용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오프라인이 </a:t>
            </a:r>
            <a:r>
              <a:rPr lang="ko-KR" altLang="ko-KR" dirty="0"/>
              <a:t>될 경우에 </a:t>
            </a:r>
            <a:r>
              <a:rPr lang="ko-KR" altLang="ko-KR" dirty="0" smtClean="0"/>
              <a:t>로컬 </a:t>
            </a:r>
            <a:r>
              <a:rPr lang="ko-KR" altLang="ko-KR" dirty="0"/>
              <a:t>스토리지</a:t>
            </a:r>
            <a:r>
              <a:rPr lang="en-US" altLang="ko-KR" dirty="0"/>
              <a:t>, </a:t>
            </a:r>
            <a:r>
              <a:rPr lang="ko-KR" altLang="ko-KR" dirty="0"/>
              <a:t>웹 데이터베이스</a:t>
            </a:r>
            <a:r>
              <a:rPr lang="en-US" altLang="ko-KR" dirty="0"/>
              <a:t>, </a:t>
            </a:r>
            <a:r>
              <a:rPr lang="ko-KR" altLang="ko-KR" dirty="0"/>
              <a:t>어플리케이션 캐시 등이 유용하게 </a:t>
            </a:r>
            <a:r>
              <a:rPr lang="ko-KR" altLang="ko-KR" dirty="0" smtClean="0"/>
              <a:t>활용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새로운 </a:t>
            </a:r>
            <a:r>
              <a:rPr lang="ko-KR" altLang="ko-KR" dirty="0"/>
              <a:t>유형의 다양한 입력 </a:t>
            </a:r>
            <a:r>
              <a:rPr lang="ko-KR" altLang="ko-KR" dirty="0" smtClean="0"/>
              <a:t>폼 지원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모바일 </a:t>
            </a:r>
            <a:r>
              <a:rPr lang="ko-KR" altLang="en-US" dirty="0" smtClean="0"/>
              <a:t>애</a:t>
            </a:r>
            <a:r>
              <a:rPr lang="ko-KR" altLang="ko-KR" dirty="0" smtClean="0"/>
              <a:t>플리케이션의 </a:t>
            </a:r>
            <a:r>
              <a:rPr lang="ko-KR" altLang="ko-KR" dirty="0"/>
              <a:t>사용자 </a:t>
            </a:r>
            <a:r>
              <a:rPr lang="ko-KR" altLang="ko-KR" dirty="0" smtClean="0"/>
              <a:t>인터페이스 </a:t>
            </a:r>
            <a:r>
              <a:rPr lang="ko-KR" altLang="ko-KR" dirty="0"/>
              <a:t>개발 및 사용이 </a:t>
            </a:r>
            <a:r>
              <a:rPr lang="ko-KR" altLang="ko-KR" dirty="0" smtClean="0"/>
              <a:t>편리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929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1.3.1 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서버 모델</a:t>
            </a:r>
            <a:endParaRPr lang="ko-KR" altLang="en-US" dirty="0"/>
          </a:p>
          <a:p>
            <a:pPr lvl="0"/>
            <a:r>
              <a:rPr lang="en-US" altLang="ko-KR" dirty="0" smtClean="0"/>
              <a:t>1.3.2 </a:t>
            </a:r>
            <a:r>
              <a:rPr lang="ko-KR" altLang="en-US" dirty="0" smtClean="0"/>
              <a:t>인터넷의 전송방식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1.3.3 </a:t>
            </a:r>
            <a:r>
              <a:rPr lang="ko-KR" altLang="en-US" dirty="0" smtClean="0"/>
              <a:t>주소체계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1.3 </a:t>
            </a:r>
            <a:r>
              <a:rPr lang="ko-KR" altLang="en-US" dirty="0" smtClean="0"/>
              <a:t>인터넷의 기본 개념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663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mtClean="0"/>
              <a:t>클라이언트</a:t>
            </a:r>
            <a:r>
              <a:rPr lang="en-US" altLang="ko-KR" smtClean="0"/>
              <a:t>-</a:t>
            </a:r>
            <a:r>
              <a:rPr lang="ko-KR" altLang="en-US" smtClean="0"/>
              <a:t>서버 모델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클라이언트</a:t>
            </a:r>
            <a:r>
              <a:rPr lang="en-US" altLang="ko-KR" dirty="0" smtClean="0"/>
              <a:t>-</a:t>
            </a:r>
            <a:r>
              <a:rPr lang="ko-KR" altLang="ko-KR" dirty="0" smtClean="0"/>
              <a:t>서버 모델</a:t>
            </a:r>
            <a:r>
              <a:rPr lang="en-US" altLang="ko-KR" dirty="0" smtClean="0"/>
              <a:t>(Client-Server Model)</a:t>
            </a:r>
            <a:r>
              <a:rPr lang="ko-KR" altLang="ko-KR" dirty="0" smtClean="0"/>
              <a:t>을 기반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서버</a:t>
            </a:r>
            <a:r>
              <a:rPr lang="en-US" altLang="ko-KR" dirty="0" smtClean="0"/>
              <a:t> :</a:t>
            </a:r>
            <a:r>
              <a:rPr lang="ko-KR" altLang="ko-KR" dirty="0" smtClean="0"/>
              <a:t> 제공하는 서비스에 적합한 정보들을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 보관하고 이를 외부에 공개해주는 컴퓨터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클라이언트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서버에서 제공하는 정보를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받기 위해 사용자가 작동시키는 컴퓨터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여러 가지 정보들을 서버에서 관리하고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ko-KR" dirty="0" smtClean="0"/>
              <a:t>일반 사용자</a:t>
            </a:r>
            <a:r>
              <a:rPr lang="ko-KR" altLang="en-US" dirty="0" smtClean="0"/>
              <a:t>는</a:t>
            </a:r>
            <a:r>
              <a:rPr lang="ko-KR" altLang="ko-KR" dirty="0" smtClean="0"/>
              <a:t> 자신의 컴퓨터를 이용하여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서버에 접속하여 여러 가지 정보들을 이용</a:t>
            </a:r>
            <a:endParaRPr lang="en-US" altLang="ko-KR" dirty="0" smtClean="0"/>
          </a:p>
          <a:p>
            <a:r>
              <a:rPr lang="ko-KR" altLang="ko-KR" dirty="0" smtClean="0"/>
              <a:t>클라이언트</a:t>
            </a:r>
            <a:r>
              <a:rPr lang="en-US" altLang="ko-KR" dirty="0" smtClean="0"/>
              <a:t>-</a:t>
            </a:r>
            <a:r>
              <a:rPr lang="ko-KR" altLang="ko-KR" dirty="0" smtClean="0"/>
              <a:t>서버</a:t>
            </a:r>
            <a:r>
              <a:rPr lang="ko-KR" altLang="en-US" dirty="0" smtClean="0"/>
              <a:t>에 필요한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</a:t>
            </a:r>
            <a:r>
              <a:rPr lang="ko-KR" altLang="ko-KR" dirty="0" smtClean="0"/>
              <a:t>서버 </a:t>
            </a:r>
            <a:r>
              <a:rPr lang="ko-KR" altLang="en-US" dirty="0" smtClean="0"/>
              <a:t>역할을 수행하는 서버 </a:t>
            </a:r>
            <a:r>
              <a:rPr lang="ko-KR" altLang="ko-KR" dirty="0" smtClean="0"/>
              <a:t>프로그램이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</a:t>
            </a:r>
            <a:r>
              <a:rPr lang="ko-KR" altLang="ko-KR" dirty="0" smtClean="0"/>
              <a:t>을 이용하려면 아파치</a:t>
            </a:r>
            <a:r>
              <a:rPr lang="en-US" altLang="ko-KR" dirty="0" smtClean="0"/>
              <a:t>(Apache) </a:t>
            </a:r>
            <a:r>
              <a:rPr lang="ko-KR" altLang="ko-KR" dirty="0" smtClean="0"/>
              <a:t>또는 </a:t>
            </a:r>
            <a:r>
              <a:rPr lang="en-US" altLang="ko-KR" dirty="0" smtClean="0"/>
              <a:t>IIS</a:t>
            </a:r>
            <a:r>
              <a:rPr lang="ko-KR" altLang="ko-KR" dirty="0" smtClean="0"/>
              <a:t>라는 웹 서버 프로그램이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클라이언트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서비스를 이용하</a:t>
            </a:r>
            <a:r>
              <a:rPr lang="ko-KR" altLang="en-US" dirty="0" smtClean="0"/>
              <a:t>기 위한 </a:t>
            </a:r>
            <a:r>
              <a:rPr lang="ko-KR" altLang="ko-KR" dirty="0" smtClean="0"/>
              <a:t>클라이언트 프로그램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크롬</a:t>
            </a:r>
            <a:r>
              <a:rPr lang="en-US" altLang="ko-KR" dirty="0" smtClean="0"/>
              <a:t>(chrome)</a:t>
            </a:r>
            <a:r>
              <a:rPr lang="ko-KR" altLang="ko-KR" dirty="0" smtClean="0"/>
              <a:t>이나 익스플로러</a:t>
            </a:r>
            <a:r>
              <a:rPr lang="en-US" altLang="ko-KR" dirty="0" smtClean="0"/>
              <a:t>(Explorer)</a:t>
            </a:r>
            <a:r>
              <a:rPr lang="ko-KR" altLang="ko-KR" dirty="0" smtClean="0"/>
              <a:t>와 같은 웹브라우저</a:t>
            </a:r>
            <a:endParaRPr lang="ko-KR" altLang="en-US" dirty="0"/>
          </a:p>
        </p:txBody>
      </p:sp>
      <p:pic>
        <p:nvPicPr>
          <p:cNvPr id="6" name="그림 5" descr="H:\textbook\IT이해\최종파일\6장\6-3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8" t="-1657" r="-728" b="-4007"/>
          <a:stretch/>
        </p:blipFill>
        <p:spPr bwMode="auto">
          <a:xfrm>
            <a:off x="6084168" y="2348880"/>
            <a:ext cx="2900362" cy="169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7736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smtClean="0"/>
              <a:t>인터넷의 전송방식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dirty="0" smtClean="0"/>
              <a:t>TCP/IP </a:t>
            </a:r>
            <a:r>
              <a:rPr lang="ko-KR" altLang="ko-KR" dirty="0" smtClean="0"/>
              <a:t>통신 프로토콜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인터넷은 </a:t>
            </a:r>
            <a:r>
              <a:rPr lang="ko-KR" altLang="ko-KR" dirty="0" smtClean="0"/>
              <a:t>운영체제나 데이터 형식이 다양한 종류의 컴퓨터 연결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모든 컴퓨터에 </a:t>
            </a:r>
            <a:r>
              <a:rPr lang="en-US" altLang="ko-KR" dirty="0" smtClean="0"/>
              <a:t>IP </a:t>
            </a:r>
            <a:r>
              <a:rPr lang="ko-KR" altLang="ko-KR" dirty="0" smtClean="0"/>
              <a:t>주소를 할당하</a:t>
            </a:r>
            <a:r>
              <a:rPr lang="ko-KR" altLang="en-US" dirty="0" smtClean="0"/>
              <a:t>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데이터를 주고받기 위하여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통신 프로토콜</a:t>
            </a:r>
            <a:r>
              <a:rPr lang="en-US" altLang="ko-KR" dirty="0" smtClean="0"/>
              <a:t> :</a:t>
            </a:r>
            <a:r>
              <a:rPr lang="ko-KR" altLang="ko-KR" dirty="0" smtClean="0"/>
              <a:t> 컴퓨터간의 통신 규약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컴퓨터 사이에 정보를 전달하기 위하여 필요한 규칙 및 약속의 집합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TCP(Transmission Control Protocol)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데이터의 흐름을 제어하고 데이터가 정확한지 확인하는 역할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데이터를 여러 개의 작은 조각으로 나누어 </a:t>
            </a:r>
            <a:r>
              <a:rPr lang="ko-KR" altLang="ko-KR" dirty="0" err="1" smtClean="0"/>
              <a:t>패킷</a:t>
            </a:r>
            <a:r>
              <a:rPr lang="en-US" altLang="ko-KR" dirty="0" smtClean="0"/>
              <a:t>(Packet)</a:t>
            </a:r>
            <a:r>
              <a:rPr lang="ko-KR" altLang="ko-KR" dirty="0" smtClean="0"/>
              <a:t>이란 정보단위를 생성하고 패킷이 제대로 전송되는지 확인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IP(Internet Protocol)</a:t>
            </a:r>
          </a:p>
          <a:p>
            <a:pPr lvl="2" fontAlgn="base"/>
            <a:r>
              <a:rPr lang="ko-KR" altLang="ko-KR" dirty="0" smtClean="0"/>
              <a:t>데이터를 이동시킬 목적지를 지정하는 역할</a:t>
            </a:r>
            <a:endParaRPr lang="en-US" altLang="ko-KR" dirty="0" smtClean="0"/>
          </a:p>
          <a:p>
            <a:pPr lvl="2"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736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IP(Internet Protocol) </a:t>
            </a:r>
            <a:r>
              <a:rPr lang="ko-KR" altLang="ko-KR" dirty="0" smtClean="0"/>
              <a:t>주소</a:t>
            </a:r>
          </a:p>
          <a:p>
            <a:pPr lvl="1" fontAlgn="base"/>
            <a:r>
              <a:rPr lang="ko-KR" altLang="ko-KR" dirty="0" err="1" smtClean="0"/>
              <a:t>패킷을</a:t>
            </a:r>
            <a:r>
              <a:rPr lang="ko-KR" altLang="ko-KR" dirty="0" smtClean="0"/>
              <a:t> 어떻게 목적지까지 보낼 것인가에 대한 전송 프로토콜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우체국에서 편지를 보내기 위한 우편규칙과도 유사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IP </a:t>
            </a:r>
            <a:r>
              <a:rPr lang="ko-KR" altLang="ko-KR" dirty="0" smtClean="0"/>
              <a:t>주소</a:t>
            </a:r>
            <a:r>
              <a:rPr lang="en-US" altLang="ko-KR" dirty="0" smtClean="0"/>
              <a:t>(IP Address) : </a:t>
            </a:r>
            <a:r>
              <a:rPr lang="ko-KR" altLang="ko-KR" dirty="0" smtClean="0"/>
              <a:t>정보 전송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위한 주소체계</a:t>
            </a:r>
            <a:r>
              <a:rPr lang="ko-KR" altLang="en-US" dirty="0" smtClean="0"/>
              <a:t>로 </a:t>
            </a:r>
            <a:r>
              <a:rPr lang="ko-KR" altLang="ko-KR" dirty="0" smtClean="0"/>
              <a:t>숫자로 표현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인터넷에 접속되어 있는 모든 호스트 컴퓨터들은 고유한 </a:t>
            </a:r>
            <a:r>
              <a:rPr lang="en-US" altLang="ko-KR" dirty="0" smtClean="0"/>
              <a:t>IP </a:t>
            </a:r>
            <a:r>
              <a:rPr lang="ko-KR" altLang="ko-KR" dirty="0" smtClean="0"/>
              <a:t>주소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IPv4 </a:t>
            </a:r>
            <a:r>
              <a:rPr lang="ko-KR" altLang="ko-KR" dirty="0" smtClean="0"/>
              <a:t>주소</a:t>
            </a:r>
            <a:r>
              <a:rPr lang="en-US" altLang="ko-KR" dirty="0" smtClean="0"/>
              <a:t> :</a:t>
            </a:r>
            <a:r>
              <a:rPr lang="ko-KR" altLang="ko-KR" dirty="0" smtClean="0"/>
              <a:t> </a:t>
            </a:r>
            <a:r>
              <a:rPr lang="en-US" altLang="ko-KR" dirty="0" smtClean="0"/>
              <a:t>4</a:t>
            </a:r>
            <a:r>
              <a:rPr lang="ko-KR" altLang="ko-KR" dirty="0" smtClean="0"/>
              <a:t>개의 바이트</a:t>
            </a:r>
            <a:r>
              <a:rPr lang="en-US" altLang="ko-KR" dirty="0" smtClean="0"/>
              <a:t>(Byte)</a:t>
            </a:r>
            <a:r>
              <a:rPr lang="ko-KR" altLang="ko-KR" dirty="0" smtClean="0"/>
              <a:t>로 구성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222.122.84.200</a:t>
            </a:r>
            <a:r>
              <a:rPr lang="ko-KR" altLang="ko-KR" dirty="0" smtClean="0"/>
              <a:t>와 같이 ‘</a:t>
            </a:r>
            <a:r>
              <a:rPr lang="en-US" altLang="ko-KR" dirty="0" smtClean="0"/>
              <a:t>.</a:t>
            </a:r>
            <a:r>
              <a:rPr lang="ko-KR" altLang="ko-KR" dirty="0" smtClean="0"/>
              <a:t>’</a:t>
            </a:r>
            <a:r>
              <a:rPr lang="ko-KR" altLang="ko-KR" dirty="0" err="1" smtClean="0"/>
              <a:t>으로</a:t>
            </a:r>
            <a:r>
              <a:rPr lang="ko-KR" altLang="ko-KR" dirty="0" smtClean="0"/>
              <a:t> 구분하여 표현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254</a:t>
            </a:r>
            <a:r>
              <a:rPr lang="ko-KR" altLang="ko-KR" dirty="0" smtClean="0"/>
              <a:t>×</a:t>
            </a:r>
            <a:r>
              <a:rPr lang="en-US" altLang="ko-KR" dirty="0" smtClean="0"/>
              <a:t>254</a:t>
            </a:r>
            <a:r>
              <a:rPr lang="ko-KR" altLang="ko-KR" dirty="0" smtClean="0"/>
              <a:t>×</a:t>
            </a:r>
            <a:r>
              <a:rPr lang="en-US" altLang="ko-KR" dirty="0" smtClean="0"/>
              <a:t>254</a:t>
            </a:r>
            <a:r>
              <a:rPr lang="ko-KR" altLang="ko-KR" dirty="0" smtClean="0"/>
              <a:t>×</a:t>
            </a:r>
            <a:r>
              <a:rPr lang="en-US" altLang="ko-KR" dirty="0" smtClean="0"/>
              <a:t>254, </a:t>
            </a:r>
            <a:r>
              <a:rPr lang="ko-KR" altLang="ko-KR" dirty="0" smtClean="0"/>
              <a:t>약</a:t>
            </a:r>
            <a:r>
              <a:rPr lang="en-US" altLang="ko-KR" dirty="0" smtClean="0"/>
              <a:t> 42</a:t>
            </a:r>
            <a:r>
              <a:rPr lang="ko-KR" altLang="ko-KR" dirty="0" err="1" smtClean="0"/>
              <a:t>억개의</a:t>
            </a:r>
            <a:r>
              <a:rPr lang="ko-KR" altLang="ko-KR" dirty="0" smtClean="0"/>
              <a:t> 주소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IPv6 :</a:t>
            </a:r>
            <a:r>
              <a:rPr lang="ko-KR" altLang="ko-KR" dirty="0" smtClean="0"/>
              <a:t> </a:t>
            </a:r>
            <a:r>
              <a:rPr lang="en-US" altLang="ko-KR" dirty="0" smtClean="0"/>
              <a:t>6</a:t>
            </a:r>
            <a:r>
              <a:rPr lang="ko-KR" altLang="ko-KR" dirty="0" smtClean="0"/>
              <a:t>바이트 </a:t>
            </a:r>
            <a:r>
              <a:rPr lang="ko-KR" altLang="en-US" dirty="0" smtClean="0"/>
              <a:t>주소</a:t>
            </a:r>
            <a:r>
              <a:rPr lang="ko-KR" altLang="ko-KR" dirty="0" smtClean="0"/>
              <a:t>체계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사물인터넷 시대</a:t>
            </a:r>
            <a:r>
              <a:rPr lang="ko-KR" altLang="en-US" dirty="0" smtClean="0"/>
              <a:t>에 </a:t>
            </a:r>
            <a:r>
              <a:rPr lang="ko-KR" altLang="ko-KR" dirty="0" smtClean="0"/>
              <a:t>주변의 모든 기기에 인터넷 </a:t>
            </a:r>
            <a:r>
              <a:rPr lang="en-US" altLang="ko-KR" dirty="0" smtClean="0"/>
              <a:t>IP </a:t>
            </a:r>
            <a:r>
              <a:rPr lang="ko-KR" altLang="ko-KR" dirty="0" smtClean="0"/>
              <a:t>주소 할당</a:t>
            </a:r>
            <a:r>
              <a:rPr lang="ko-KR" altLang="en-US" dirty="0" smtClean="0"/>
              <a:t>할</a:t>
            </a:r>
            <a:r>
              <a:rPr lang="ko-KR" altLang="ko-KR" dirty="0" smtClean="0"/>
              <a:t> 필요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2</a:t>
            </a:r>
            <a:r>
              <a:rPr lang="en-US" altLang="ko-KR" baseline="30000" dirty="0" smtClean="0"/>
              <a:t>128</a:t>
            </a:r>
            <a:r>
              <a:rPr lang="en-US" altLang="ko-KR" dirty="0" smtClean="0"/>
              <a:t> </a:t>
            </a:r>
            <a:r>
              <a:rPr lang="ko-KR" altLang="ko-KR" dirty="0" smtClean="0"/>
              <a:t>개의 충분한 개수의 주소를 사용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HTTP </a:t>
            </a:r>
            <a:r>
              <a:rPr lang="ko-KR" altLang="ko-KR" dirty="0" smtClean="0"/>
              <a:t>서비스 프로토콜</a:t>
            </a:r>
          </a:p>
          <a:p>
            <a:pPr lvl="1" fontAlgn="base"/>
            <a:r>
              <a:rPr lang="en-US" altLang="ko-KR" dirty="0" smtClean="0"/>
              <a:t>TCP/IP </a:t>
            </a:r>
            <a:r>
              <a:rPr lang="ko-KR" altLang="ko-KR" dirty="0" smtClean="0"/>
              <a:t>전송 프로토콜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인터넷에 연결</a:t>
            </a:r>
            <a:r>
              <a:rPr lang="ko-KR" altLang="en-US" dirty="0" smtClean="0"/>
              <a:t>된</a:t>
            </a:r>
            <a:r>
              <a:rPr lang="ko-KR" altLang="ko-KR" dirty="0" smtClean="0"/>
              <a:t> 시스템 사이에 데이터를 송수신하는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통신규약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인터넷 서비스 프로토콜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다양한 인터넷 애플리케이션 서비스</a:t>
            </a:r>
            <a:r>
              <a:rPr lang="ko-KR" altLang="en-US" dirty="0" smtClean="0"/>
              <a:t>를 위한 프로토콜 필요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서버와 클라이언트 컴퓨터 사이에 서비스를 위한 데이터 통신 규약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HTTP, FTP, Telnet, Mailto </a:t>
            </a:r>
            <a:r>
              <a:rPr lang="ko-KR" altLang="ko-KR" dirty="0" smtClean="0"/>
              <a:t>등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HTTP(HyperText Transfer Protocol)</a:t>
            </a:r>
          </a:p>
          <a:p>
            <a:pPr lvl="2" fontAlgn="base"/>
            <a:r>
              <a:rPr lang="ko-KR" altLang="ko-KR" dirty="0" smtClean="0"/>
              <a:t>웹에서 가장 기본적으로 사용하는 서비스 프로토콜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웹 서버와 웹 브라우저 사이에 하이퍼텍스트 문서를 </a:t>
            </a:r>
            <a:r>
              <a:rPr lang="ko-KR" altLang="en-US" dirty="0" smtClean="0"/>
              <a:t>위한 </a:t>
            </a:r>
            <a:r>
              <a:rPr lang="ko-KR" altLang="ko-KR" dirty="0" smtClean="0"/>
              <a:t>통신규약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smtClean="0"/>
              <a:t>주소체계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ko-KR" dirty="0" smtClean="0"/>
              <a:t>도메인 이름</a:t>
            </a:r>
            <a:r>
              <a:rPr lang="en-US" altLang="ko-KR" dirty="0" smtClean="0"/>
              <a:t>(Domain Name)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IP </a:t>
            </a:r>
            <a:r>
              <a:rPr lang="ko-KR" altLang="ko-KR" dirty="0" smtClean="0"/>
              <a:t>주소는 숫자로 구성되어 있어서 이용</a:t>
            </a:r>
            <a:r>
              <a:rPr lang="en-US" altLang="ko-KR" dirty="0" smtClean="0"/>
              <a:t>/</a:t>
            </a:r>
            <a:r>
              <a:rPr lang="ko-KR" altLang="ko-KR" dirty="0" smtClean="0"/>
              <a:t>기억하기 불편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도메인 이름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쉽게 기억할 수 있도록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주소를 </a:t>
            </a:r>
            <a:r>
              <a:rPr lang="ko-KR" altLang="ko-KR" dirty="0" smtClean="0"/>
              <a:t>문자로 대체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국가별 도메인</a:t>
            </a:r>
            <a:r>
              <a:rPr lang="en-US" altLang="ko-KR" dirty="0" smtClean="0"/>
              <a:t>:</a:t>
            </a:r>
            <a:r>
              <a:rPr lang="ko-KR" altLang="ko-KR" dirty="0" smtClean="0"/>
              <a:t> “호스트이름</a:t>
            </a:r>
            <a:r>
              <a:rPr lang="en-US" altLang="ko-KR" dirty="0" smtClean="0"/>
              <a:t>.</a:t>
            </a:r>
            <a:r>
              <a:rPr lang="ko-KR" altLang="ko-KR" dirty="0" smtClean="0"/>
              <a:t>소속기관</a:t>
            </a:r>
            <a:r>
              <a:rPr lang="en-US" altLang="ko-KR" dirty="0" smtClean="0"/>
              <a:t>.</a:t>
            </a:r>
            <a:r>
              <a:rPr lang="ko-KR" altLang="ko-KR" dirty="0" smtClean="0"/>
              <a:t>단체성격</a:t>
            </a:r>
            <a:r>
              <a:rPr lang="en-US" altLang="ko-KR" dirty="0" smtClean="0"/>
              <a:t>.</a:t>
            </a:r>
            <a:r>
              <a:rPr lang="ko-KR" altLang="ko-KR" dirty="0" smtClean="0"/>
              <a:t>소속국가”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ko-KR" dirty="0" smtClean="0"/>
              <a:t>단계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, www.daum.co.kr</a:t>
            </a:r>
            <a:r>
              <a:rPr lang="ko-KR" altLang="ko-KR" dirty="0" smtClean="0"/>
              <a:t>의 경우 우리나라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kr</a:t>
            </a:r>
            <a:r>
              <a:rPr lang="en-US" altLang="ko-KR" dirty="0" smtClean="0"/>
              <a:t>)</a:t>
            </a:r>
            <a:r>
              <a:rPr lang="ko-KR" altLang="ko-KR" dirty="0" smtClean="0"/>
              <a:t>에 있는 다음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daum</a:t>
            </a:r>
            <a:r>
              <a:rPr lang="en-US" altLang="ko-KR" dirty="0" smtClean="0"/>
              <a:t>)</a:t>
            </a:r>
            <a:r>
              <a:rPr lang="ko-KR" altLang="ko-KR" dirty="0" smtClean="0"/>
              <a:t>이라는 회사</a:t>
            </a:r>
            <a:r>
              <a:rPr lang="en-US" altLang="ko-KR" dirty="0" smtClean="0"/>
              <a:t>(co)</a:t>
            </a:r>
            <a:r>
              <a:rPr lang="ko-KR" altLang="ko-KR" dirty="0" smtClean="0"/>
              <a:t>가 보유하고 있는 </a:t>
            </a:r>
            <a:r>
              <a:rPr lang="en-US" altLang="ko-KR" dirty="0" smtClean="0"/>
              <a:t>www</a:t>
            </a:r>
            <a:r>
              <a:rPr lang="ko-KR" altLang="ko-KR" dirty="0" smtClean="0"/>
              <a:t>라는 이름의 호스트 컴퓨터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일반 도메인 방식</a:t>
            </a:r>
            <a:r>
              <a:rPr lang="en-US" altLang="ko-KR" dirty="0" smtClean="0"/>
              <a:t>: </a:t>
            </a:r>
            <a:r>
              <a:rPr lang="ko-KR" altLang="ko-KR" dirty="0" smtClean="0"/>
              <a:t>“호스트이름</a:t>
            </a:r>
            <a:r>
              <a:rPr lang="en-US" altLang="ko-KR" dirty="0" smtClean="0"/>
              <a:t>.</a:t>
            </a:r>
            <a:r>
              <a:rPr lang="ko-KR" altLang="ko-KR" dirty="0" smtClean="0"/>
              <a:t>소속기관</a:t>
            </a:r>
            <a:r>
              <a:rPr lang="en-US" altLang="ko-KR" dirty="0" smtClean="0"/>
              <a:t>.</a:t>
            </a:r>
            <a:r>
              <a:rPr lang="ko-KR" altLang="ko-KR" dirty="0" smtClean="0"/>
              <a:t>단체성격”의 </a:t>
            </a:r>
            <a:r>
              <a:rPr lang="en-US" altLang="ko-KR" dirty="0" smtClean="0"/>
              <a:t>3</a:t>
            </a:r>
            <a:r>
              <a:rPr lang="ko-KR" altLang="ko-KR" dirty="0" smtClean="0"/>
              <a:t>단계 형태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, www.yahoo.com</a:t>
            </a:r>
            <a:r>
              <a:rPr lang="ko-KR" altLang="ko-KR" dirty="0" smtClean="0"/>
              <a:t> 같이 최상위 도메인이 소속국가가 아</a:t>
            </a:r>
            <a:r>
              <a:rPr lang="ko-KR" altLang="en-US" dirty="0" smtClean="0"/>
              <a:t>닌</a:t>
            </a:r>
            <a:r>
              <a:rPr lang="ko-KR" altLang="ko-KR" dirty="0" smtClean="0"/>
              <a:t> 단체성격</a:t>
            </a:r>
          </a:p>
          <a:p>
            <a:pPr lvl="1"/>
            <a:r>
              <a:rPr lang="ko-KR" altLang="ko-KR" dirty="0" smtClean="0"/>
              <a:t>도메인 이름 서버</a:t>
            </a:r>
            <a:r>
              <a:rPr lang="en-US" altLang="ko-KR" dirty="0" smtClean="0"/>
              <a:t>(Domain Name Server)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도메인 이름을 </a:t>
            </a:r>
            <a:r>
              <a:rPr lang="en-US" altLang="ko-KR" dirty="0" smtClean="0"/>
              <a:t>IP </a:t>
            </a:r>
            <a:r>
              <a:rPr lang="ko-KR" altLang="ko-KR" dirty="0" smtClean="0"/>
              <a:t>주소로 변환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각 호스트 컴퓨터는 하나씩의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IP </a:t>
            </a:r>
            <a:r>
              <a:rPr lang="ko-KR" altLang="ko-KR" dirty="0" smtClean="0"/>
              <a:t>주소와 도메인 이름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보유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4" name="그림 3" descr="H:\textbook\IT이해\최종파일\6장\6-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581128"/>
            <a:ext cx="2736215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7736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1.4.1 </a:t>
            </a:r>
            <a:r>
              <a:rPr lang="ko-KR" altLang="en-US" dirty="0" smtClean="0"/>
              <a:t>웹브라우저의 </a:t>
            </a:r>
            <a:r>
              <a:rPr lang="ko-KR" altLang="en-US" dirty="0"/>
              <a:t>소개</a:t>
            </a:r>
          </a:p>
          <a:p>
            <a:pPr lvl="0"/>
            <a:r>
              <a:rPr lang="en-US" altLang="ko-KR" dirty="0" smtClean="0"/>
              <a:t>1.4.2 </a:t>
            </a:r>
            <a:r>
              <a:rPr lang="ko-KR" altLang="en-US" dirty="0" smtClean="0"/>
              <a:t>대표적인 </a:t>
            </a:r>
            <a:r>
              <a:rPr lang="ko-KR" altLang="en-US" dirty="0"/>
              <a:t>웹브라우저들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1.4 </a:t>
            </a:r>
            <a:r>
              <a:rPr lang="ko-KR" altLang="en-US" dirty="0" smtClean="0"/>
              <a:t>웹브라우저의 </a:t>
            </a:r>
            <a:r>
              <a:rPr lang="ko-KR" altLang="en-US" dirty="0"/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334466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인터넷과 </a:t>
            </a:r>
            <a:r>
              <a:rPr lang="ko-KR" altLang="en-US" dirty="0" err="1" smtClean="0"/>
              <a:t>웹환경의</a:t>
            </a:r>
            <a:r>
              <a:rPr lang="ko-KR" altLang="en-US" dirty="0" smtClean="0"/>
              <a:t> 발전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r>
              <a:rPr lang="en-US" altLang="ko-KR" dirty="0"/>
              <a:t>HTML5 </a:t>
            </a:r>
            <a:r>
              <a:rPr lang="ko-KR" altLang="en-US" dirty="0"/>
              <a:t>웹 프로그래밍 </a:t>
            </a:r>
            <a:r>
              <a:rPr lang="ko-KR" altLang="en-US" dirty="0" smtClean="0"/>
              <a:t>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848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웹브라우저의</a:t>
            </a:r>
            <a:r>
              <a:rPr lang="ko-KR" altLang="ko-KR" dirty="0"/>
              <a:t>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ko-KR" dirty="0" smtClean="0"/>
              <a:t>웹브라우저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사용자 </a:t>
            </a:r>
            <a:r>
              <a:rPr lang="ko-KR" altLang="ko-KR" dirty="0"/>
              <a:t>쪽의 클라이언트 </a:t>
            </a:r>
            <a:r>
              <a:rPr lang="ko-KR" altLang="ko-KR" dirty="0" smtClean="0"/>
              <a:t>소프트웨어</a:t>
            </a:r>
            <a:endParaRPr lang="en-US" altLang="ko-KR" dirty="0" smtClean="0"/>
          </a:p>
          <a:p>
            <a:pPr lvl="1" fontAlgn="base"/>
            <a:r>
              <a:rPr lang="ko-KR" altLang="ko-KR" dirty="0" err="1" smtClean="0"/>
              <a:t>웹서버</a:t>
            </a:r>
            <a:r>
              <a:rPr lang="ko-KR" altLang="en-US" dirty="0" err="1" smtClean="0"/>
              <a:t>에</a:t>
            </a:r>
            <a:r>
              <a:rPr lang="ko-KR" altLang="en-US" dirty="0" smtClean="0"/>
              <a:t> 있는 </a:t>
            </a:r>
            <a:r>
              <a:rPr lang="ko-KR" altLang="ko-KR" dirty="0" smtClean="0"/>
              <a:t>하이퍼텍스트정보를 사용자 </a:t>
            </a:r>
            <a:r>
              <a:rPr lang="ko-KR" altLang="ko-KR" dirty="0"/>
              <a:t>화면에 보여주는 </a:t>
            </a:r>
            <a:r>
              <a:rPr lang="ko-KR" altLang="ko-KR" dirty="0" smtClean="0"/>
              <a:t>역할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하이퍼링크의 </a:t>
            </a:r>
            <a:r>
              <a:rPr lang="ko-KR" altLang="ko-KR" dirty="0" err="1"/>
              <a:t>내비게이션</a:t>
            </a:r>
            <a:r>
              <a:rPr lang="en-US" altLang="ko-KR" dirty="0"/>
              <a:t>(navigation)</a:t>
            </a:r>
            <a:r>
              <a:rPr lang="ko-KR" altLang="ko-KR" dirty="0"/>
              <a:t>을 도와주는 기능도 </a:t>
            </a:r>
            <a:r>
              <a:rPr lang="ko-KR" altLang="ko-KR" dirty="0" smtClean="0"/>
              <a:t>포함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텍스트와 </a:t>
            </a:r>
            <a:r>
              <a:rPr lang="ko-KR" altLang="ko-KR" dirty="0"/>
              <a:t>이미지 뿐만 아니라 </a:t>
            </a:r>
            <a:r>
              <a:rPr lang="ko-KR" altLang="ko-KR" dirty="0" smtClean="0"/>
              <a:t>멀티미디어 </a:t>
            </a:r>
            <a:r>
              <a:rPr lang="ko-KR" altLang="ko-KR" dirty="0"/>
              <a:t>처리 기능까지 </a:t>
            </a:r>
            <a:r>
              <a:rPr lang="ko-KR" altLang="ko-KR" dirty="0" smtClean="0"/>
              <a:t>포함</a:t>
            </a:r>
            <a:endParaRPr lang="ko-KR" altLang="ko-KR" dirty="0"/>
          </a:p>
          <a:p>
            <a:pPr fontAlgn="base"/>
            <a:r>
              <a:rPr lang="ko-KR" altLang="ko-KR" dirty="0" smtClean="0"/>
              <a:t>웹은 기술의 </a:t>
            </a:r>
            <a:r>
              <a:rPr lang="ko-KR" altLang="ko-KR" dirty="0"/>
              <a:t>발전 속도가 매우 빠른 </a:t>
            </a:r>
            <a:r>
              <a:rPr lang="ko-KR" altLang="ko-KR" dirty="0" smtClean="0"/>
              <a:t>분야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dynamic </a:t>
            </a:r>
            <a:r>
              <a:rPr lang="en-US" altLang="ko-KR" dirty="0"/>
              <a:t>HTML, HTML5, CSS, </a:t>
            </a:r>
            <a:r>
              <a:rPr lang="en-US" altLang="ko-KR" dirty="0" err="1"/>
              <a:t>Javascript</a:t>
            </a:r>
            <a:r>
              <a:rPr lang="en-US" altLang="ko-KR" dirty="0"/>
              <a:t>, DOM, </a:t>
            </a:r>
            <a:r>
              <a:rPr lang="en-US" altLang="ko-KR" dirty="0" smtClean="0"/>
              <a:t>XML, </a:t>
            </a:r>
            <a:r>
              <a:rPr lang="en-US" altLang="ko-KR" dirty="0"/>
              <a:t>mobile </a:t>
            </a:r>
            <a:r>
              <a:rPr lang="en-US" altLang="ko-KR" dirty="0" smtClean="0"/>
              <a:t>Web </a:t>
            </a:r>
            <a:r>
              <a:rPr lang="ko-KR" altLang="ko-KR" dirty="0" smtClean="0"/>
              <a:t>등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표준안이 </a:t>
            </a:r>
            <a:r>
              <a:rPr lang="ko-KR" altLang="ko-KR" dirty="0"/>
              <a:t>정착되기도 전에 새로운 기술이 개발되어 신속히 </a:t>
            </a:r>
            <a:r>
              <a:rPr lang="ko-KR" altLang="ko-KR" dirty="0" smtClean="0"/>
              <a:t>적용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웹브라우저는 </a:t>
            </a:r>
            <a:r>
              <a:rPr lang="ko-KR" altLang="ko-KR" dirty="0" smtClean="0"/>
              <a:t> 버전에 따라서 제공되는 정보의 종류</a:t>
            </a:r>
            <a:r>
              <a:rPr lang="ko-KR" altLang="en-US" dirty="0" smtClean="0"/>
              <a:t>가</a:t>
            </a:r>
            <a:r>
              <a:rPr lang="ko-KR" altLang="ko-KR" dirty="0" smtClean="0"/>
              <a:t> </a:t>
            </a:r>
            <a:r>
              <a:rPr lang="ko-KR" altLang="en-US" dirty="0" smtClean="0"/>
              <a:t>다르다</a:t>
            </a:r>
            <a:endParaRPr lang="en-US" altLang="ko-KR" dirty="0" smtClean="0"/>
          </a:p>
          <a:p>
            <a:r>
              <a:rPr lang="ko-KR" altLang="ko-KR" dirty="0" smtClean="0"/>
              <a:t>웹브라우저</a:t>
            </a:r>
            <a:r>
              <a:rPr lang="ko-KR" altLang="en-US" dirty="0" smtClean="0"/>
              <a:t>의 특징적인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서비스를 위한 </a:t>
            </a:r>
            <a:r>
              <a:rPr lang="ko-KR" altLang="ko-KR" dirty="0" smtClean="0"/>
              <a:t>주소 관리 기능이 필요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ko-KR" dirty="0" err="1" smtClean="0"/>
              <a:t>즐겨찾기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저장 및 인쇄</a:t>
            </a:r>
            <a:r>
              <a:rPr lang="en-US" altLang="ko-KR" dirty="0" smtClean="0"/>
              <a:t>, </a:t>
            </a:r>
            <a:r>
              <a:rPr lang="ko-KR" altLang="ko-KR" dirty="0" smtClean="0"/>
              <a:t>탭</a:t>
            </a:r>
            <a:r>
              <a:rPr lang="en-US" altLang="ko-KR" dirty="0" smtClean="0"/>
              <a:t> </a:t>
            </a:r>
            <a:r>
              <a:rPr lang="ko-KR" altLang="ko-KR" dirty="0" smtClean="0"/>
              <a:t>보기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소스보기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보안관리 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736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대표적인 </a:t>
            </a:r>
            <a:r>
              <a:rPr lang="ko-KR" altLang="ko-KR" dirty="0" err="1"/>
              <a:t>웹브라우저들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웹브라우저 시장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1994</a:t>
            </a:r>
            <a:r>
              <a:rPr lang="ko-KR" altLang="ko-KR" dirty="0"/>
              <a:t>년 </a:t>
            </a:r>
            <a:r>
              <a:rPr lang="ko-KR" altLang="ko-KR" dirty="0" err="1" smtClean="0"/>
              <a:t>넷스케이프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내비게이터</a:t>
            </a:r>
            <a:r>
              <a:rPr lang="en-US" altLang="ko-KR" dirty="0" smtClean="0"/>
              <a:t> </a:t>
            </a:r>
            <a:r>
              <a:rPr lang="ko-KR" altLang="ko-KR" dirty="0" smtClean="0"/>
              <a:t>출시</a:t>
            </a:r>
            <a:r>
              <a:rPr lang="en-US" altLang="ko-KR" dirty="0" smtClean="0"/>
              <a:t>, </a:t>
            </a:r>
            <a:r>
              <a:rPr lang="ko-KR" altLang="ko-KR" dirty="0" smtClean="0"/>
              <a:t>웹의 </a:t>
            </a:r>
            <a:r>
              <a:rPr lang="ko-KR" altLang="ko-KR" dirty="0"/>
              <a:t>대중화에 </a:t>
            </a:r>
            <a:r>
              <a:rPr lang="ko-KR" altLang="en-US" dirty="0" smtClean="0"/>
              <a:t>큰</a:t>
            </a:r>
            <a:r>
              <a:rPr lang="ko-KR" altLang="ko-KR" dirty="0" smtClean="0"/>
              <a:t> 기여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1998</a:t>
            </a:r>
            <a:r>
              <a:rPr lang="ko-KR" altLang="ko-KR" dirty="0" smtClean="0"/>
              <a:t>년</a:t>
            </a:r>
            <a:r>
              <a:rPr lang="ko-KR" altLang="en-US" dirty="0" smtClean="0"/>
              <a:t>부터</a:t>
            </a:r>
            <a:r>
              <a:rPr lang="ko-KR" altLang="ko-KR" dirty="0" smtClean="0"/>
              <a:t> 당분간 </a:t>
            </a:r>
            <a:r>
              <a:rPr lang="ko-KR" altLang="ko-KR" dirty="0"/>
              <a:t>인터넷 </a:t>
            </a:r>
            <a:r>
              <a:rPr lang="ko-KR" altLang="ko-KR" dirty="0" err="1"/>
              <a:t>익스플로러의</a:t>
            </a:r>
            <a:r>
              <a:rPr lang="ko-KR" altLang="ko-KR" dirty="0"/>
              <a:t> </a:t>
            </a:r>
            <a:r>
              <a:rPr lang="ko-KR" altLang="ko-KR" dirty="0" smtClean="0"/>
              <a:t>독점체제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2000</a:t>
            </a:r>
            <a:r>
              <a:rPr lang="ko-KR" altLang="ko-KR" dirty="0"/>
              <a:t>년대 중반 이후 여러 경쟁 제품이 </a:t>
            </a:r>
            <a:r>
              <a:rPr lang="ko-KR" altLang="ko-KR" dirty="0" smtClean="0"/>
              <a:t>등장</a:t>
            </a:r>
            <a:r>
              <a:rPr lang="en-US" altLang="ko-KR" dirty="0" smtClean="0"/>
              <a:t>, </a:t>
            </a:r>
            <a:r>
              <a:rPr lang="ko-KR" altLang="ko-KR" dirty="0" smtClean="0"/>
              <a:t>치열한 점유율 경쟁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크롬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인터넷 </a:t>
            </a:r>
            <a:r>
              <a:rPr lang="ko-KR" altLang="ko-KR" dirty="0" err="1" smtClean="0"/>
              <a:t>익스플로러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ko-KR" altLang="ko-KR" dirty="0" err="1"/>
              <a:t>파이어폭스</a:t>
            </a:r>
            <a:r>
              <a:rPr lang="en-US" altLang="ko-KR" dirty="0"/>
              <a:t>, </a:t>
            </a:r>
            <a:r>
              <a:rPr lang="ko-KR" altLang="ko-KR" dirty="0" smtClean="0"/>
              <a:t>사파리</a:t>
            </a:r>
            <a:r>
              <a:rPr lang="en-US" altLang="ko-KR" dirty="0"/>
              <a:t>, </a:t>
            </a:r>
            <a:r>
              <a:rPr lang="ko-KR" altLang="ko-KR" dirty="0" smtClean="0"/>
              <a:t>오페라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645024"/>
            <a:ext cx="4546646" cy="267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1201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ko-KR" dirty="0"/>
              <a:t>인터넷 </a:t>
            </a:r>
            <a:r>
              <a:rPr lang="ko-KR" altLang="ko-KR" dirty="0" err="1"/>
              <a:t>익스플로러</a:t>
            </a:r>
            <a:r>
              <a:rPr lang="en-US" altLang="ko-KR" dirty="0"/>
              <a:t>(Internet Explorer; IE) 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윈도우 </a:t>
            </a:r>
            <a:r>
              <a:rPr lang="en-US" altLang="ko-KR" dirty="0"/>
              <a:t>95 </a:t>
            </a:r>
            <a:r>
              <a:rPr lang="ko-KR" altLang="ko-KR" dirty="0"/>
              <a:t>운영체제에 </a:t>
            </a:r>
            <a:r>
              <a:rPr lang="ko-KR" altLang="ko-KR" dirty="0" smtClean="0"/>
              <a:t>기본</a:t>
            </a:r>
            <a:r>
              <a:rPr lang="en-US" altLang="ko-KR" dirty="0" smtClean="0"/>
              <a:t> </a:t>
            </a:r>
            <a:r>
              <a:rPr lang="ko-KR" altLang="ko-KR" dirty="0" smtClean="0"/>
              <a:t>제공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</a:t>
            </a:r>
            <a:r>
              <a:rPr lang="ko-KR" altLang="ko-KR" dirty="0" smtClean="0"/>
              <a:t>후부터 사용자 </a:t>
            </a:r>
            <a:r>
              <a:rPr lang="ko-KR" altLang="ko-KR" dirty="0"/>
              <a:t>급격히 </a:t>
            </a:r>
            <a:r>
              <a:rPr lang="ko-KR" altLang="ko-KR" dirty="0" smtClean="0"/>
              <a:t>증가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1998</a:t>
            </a:r>
            <a:r>
              <a:rPr lang="ko-KR" altLang="ko-KR" dirty="0"/>
              <a:t>년 </a:t>
            </a:r>
            <a:r>
              <a:rPr lang="ko-KR" altLang="ko-KR" dirty="0" err="1"/>
              <a:t>넷스케이프</a:t>
            </a:r>
            <a:r>
              <a:rPr lang="ko-KR" altLang="ko-KR" dirty="0"/>
              <a:t> </a:t>
            </a:r>
            <a:r>
              <a:rPr lang="ko-KR" altLang="ko-KR" dirty="0" err="1"/>
              <a:t>몰락이후</a:t>
            </a:r>
            <a:r>
              <a:rPr lang="ko-KR" altLang="ko-KR" dirty="0"/>
              <a:t> </a:t>
            </a:r>
            <a:r>
              <a:rPr lang="ko-KR" altLang="ko-KR" dirty="0" smtClean="0"/>
              <a:t>가장 </a:t>
            </a:r>
            <a:r>
              <a:rPr lang="ko-KR" altLang="ko-KR" dirty="0"/>
              <a:t>널리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2001</a:t>
            </a:r>
            <a:r>
              <a:rPr lang="ko-KR" altLang="ko-KR" dirty="0"/>
              <a:t>년 발표된 </a:t>
            </a:r>
            <a:r>
              <a:rPr lang="en-US" altLang="ko-KR" dirty="0"/>
              <a:t>6.0 </a:t>
            </a:r>
            <a:r>
              <a:rPr lang="ko-KR" altLang="ko-KR" dirty="0"/>
              <a:t>버전은 시장점유율이 한때 </a:t>
            </a:r>
            <a:r>
              <a:rPr lang="en-US" altLang="ko-KR" dirty="0"/>
              <a:t>95</a:t>
            </a:r>
            <a:r>
              <a:rPr lang="en-US" altLang="ko-KR" dirty="0" smtClean="0"/>
              <a:t>%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상회웹표준</a:t>
            </a:r>
            <a:r>
              <a:rPr lang="ko-KR" altLang="ko-KR" dirty="0" smtClean="0"/>
              <a:t> </a:t>
            </a:r>
            <a:r>
              <a:rPr lang="ko-KR" altLang="ko-KR" dirty="0"/>
              <a:t>호환성이 떨어지는 </a:t>
            </a:r>
            <a:r>
              <a:rPr lang="ko-KR" altLang="ko-KR" dirty="0" smtClean="0"/>
              <a:t>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국내의 경우 </a:t>
            </a:r>
            <a:r>
              <a:rPr lang="ko-KR" altLang="ko-KR" dirty="0" smtClean="0"/>
              <a:t>액티브</a:t>
            </a:r>
            <a:r>
              <a:rPr lang="en-US" altLang="ko-KR" dirty="0" smtClean="0"/>
              <a:t>X </a:t>
            </a:r>
            <a:r>
              <a:rPr lang="ko-KR" altLang="en-US" dirty="0" smtClean="0"/>
              <a:t>사용 문제점</a:t>
            </a:r>
            <a:endParaRPr lang="en-US" altLang="ko-KR" dirty="0" smtClean="0"/>
          </a:p>
          <a:p>
            <a:pPr lvl="3" fontAlgn="base"/>
            <a:endParaRPr lang="en-US" altLang="ko-KR" dirty="0" smtClean="0"/>
          </a:p>
          <a:p>
            <a:pPr fontAlgn="base"/>
            <a:r>
              <a:rPr lang="ko-KR" altLang="ko-KR" dirty="0" smtClean="0"/>
              <a:t>구글 크롬</a:t>
            </a:r>
            <a:r>
              <a:rPr lang="en-US" altLang="ko-KR" dirty="0" smtClean="0"/>
              <a:t>(Google Chrome) 		 </a:t>
            </a:r>
            <a:r>
              <a:rPr lang="en-US" altLang="ko-KR" dirty="0" smtClean="0">
                <a:hlinkClick r:id="rId2"/>
              </a:rPr>
              <a:t> 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2008</a:t>
            </a:r>
            <a:r>
              <a:rPr lang="ko-KR" altLang="ko-KR" dirty="0" smtClean="0"/>
              <a:t>년 출시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오픈소스</a:t>
            </a:r>
            <a:r>
              <a:rPr lang="ko-KR" altLang="ko-KR" dirty="0" smtClean="0"/>
              <a:t> 웹브라우저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간단하면서도 효율적인 사용자 인터페이스 제공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더 나은 속도와 안정성 및 </a:t>
            </a:r>
            <a:r>
              <a:rPr lang="ko-KR" altLang="ko-KR" dirty="0" err="1" smtClean="0"/>
              <a:t>보안성을</a:t>
            </a:r>
            <a:r>
              <a:rPr lang="ko-KR" altLang="ko-KR" dirty="0" smtClean="0"/>
              <a:t> 갖는 것을 목표로 개발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웹표준을</a:t>
            </a:r>
            <a:r>
              <a:rPr lang="ko-KR" altLang="ko-KR" dirty="0" smtClean="0"/>
              <a:t> 준수하는 사이트에 대한 호환성이 우수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ko-KR" dirty="0" smtClean="0"/>
              <a:t>모바일 </a:t>
            </a:r>
            <a:r>
              <a:rPr lang="ko-KR" altLang="ko-KR" dirty="0" err="1" smtClean="0"/>
              <a:t>안드로이드</a:t>
            </a:r>
            <a:r>
              <a:rPr lang="ko-KR" altLang="ko-KR" dirty="0" smtClean="0"/>
              <a:t> 환경과의 호환성으로 </a:t>
            </a:r>
            <a:r>
              <a:rPr lang="ko-KR" altLang="en-US" dirty="0" smtClean="0"/>
              <a:t>시장 </a:t>
            </a:r>
            <a:r>
              <a:rPr lang="ko-KR" altLang="ko-KR" dirty="0" smtClean="0"/>
              <a:t>점유율 </a:t>
            </a:r>
            <a:r>
              <a:rPr lang="ko-KR" altLang="en-US" dirty="0" smtClean="0"/>
              <a:t>선두</a:t>
            </a:r>
            <a:endParaRPr lang="en-US" altLang="ko-KR" dirty="0" smtClean="0"/>
          </a:p>
        </p:txBody>
      </p:sp>
      <p:pic>
        <p:nvPicPr>
          <p:cNvPr id="4" name="_x163591848" descr="EMB00001c1c669b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484784"/>
            <a:ext cx="484505" cy="484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_x164180904" descr="EMB00001c1c669c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1556792"/>
            <a:ext cx="1901825" cy="34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_x163975192" descr="EMB0000157466e5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2240" y="3933056"/>
            <a:ext cx="203009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_x163974472" descr="EMB0000157466e4">
            <a:hlinkClick r:id="rId2"/>
          </p:cNvPr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176" y="3789040"/>
            <a:ext cx="484505" cy="484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9103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모질라 </a:t>
            </a:r>
            <a:r>
              <a:rPr lang="ko-KR" altLang="ko-KR" dirty="0" err="1" smtClean="0"/>
              <a:t>파이어폭스</a:t>
            </a:r>
            <a:r>
              <a:rPr lang="en-US" altLang="ko-KR" dirty="0" smtClean="0"/>
              <a:t>(Mozilla Firefox) 	 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비영리 단체인 모질라 재단에서 </a:t>
            </a:r>
            <a:r>
              <a:rPr lang="en-US" altLang="ko-KR" dirty="0" smtClean="0"/>
              <a:t>2004</a:t>
            </a:r>
            <a:r>
              <a:rPr lang="ko-KR" altLang="ko-KR" dirty="0" smtClean="0"/>
              <a:t>년 </a:t>
            </a:r>
            <a:r>
              <a:rPr lang="en-US" altLang="ko-KR" dirty="0" smtClean="0"/>
              <a:t>1.0</a:t>
            </a:r>
            <a:r>
              <a:rPr lang="ko-KR" altLang="ko-KR" dirty="0" smtClean="0"/>
              <a:t>버전 발표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모질라 재단 내에서 자유 소프트웨어 웹브라우저로 개발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다양한 운영체제에서 실행이 가능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표준준수율이</a:t>
            </a:r>
            <a:r>
              <a:rPr lang="ko-KR" altLang="ko-KR" dirty="0" smtClean="0"/>
              <a:t> 매우 높은 편</a:t>
            </a:r>
            <a:endParaRPr lang="en-US" altLang="ko-KR" dirty="0" smtClean="0"/>
          </a:p>
          <a:p>
            <a:pPr lvl="3" fontAlgn="base"/>
            <a:endParaRPr lang="en-US" altLang="ko-KR" sz="1200" dirty="0" smtClean="0"/>
          </a:p>
          <a:p>
            <a:pPr fontAlgn="base"/>
            <a:r>
              <a:rPr lang="ko-KR" altLang="ko-KR" dirty="0" smtClean="0"/>
              <a:t>애플 </a:t>
            </a:r>
            <a:r>
              <a:rPr lang="ko-KR" altLang="ko-KR" dirty="0"/>
              <a:t>사파리</a:t>
            </a:r>
            <a:r>
              <a:rPr lang="en-US" altLang="ko-KR" dirty="0"/>
              <a:t>(Safari)		 </a:t>
            </a:r>
            <a:endParaRPr lang="ko-KR" altLang="ko-KR" dirty="0"/>
          </a:p>
          <a:p>
            <a:pPr lvl="1" fontAlgn="base"/>
            <a:r>
              <a:rPr lang="en-US" altLang="ko-KR" dirty="0" smtClean="0"/>
              <a:t>2003</a:t>
            </a:r>
            <a:r>
              <a:rPr lang="ko-KR" altLang="ko-KR" dirty="0"/>
              <a:t>년 애플이 매킨토시용으로 </a:t>
            </a:r>
            <a:r>
              <a:rPr lang="ko-KR" altLang="ko-KR" dirty="0" smtClean="0"/>
              <a:t>개발</a:t>
            </a:r>
            <a:endParaRPr lang="en-US" altLang="ko-KR" dirty="0" smtClean="0"/>
          </a:p>
          <a:p>
            <a:pPr lvl="1" fontAlgn="base"/>
            <a:r>
              <a:rPr lang="ko-KR" altLang="ko-KR" dirty="0" err="1" smtClean="0"/>
              <a:t>아이폰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ko-KR" altLang="ko-KR" dirty="0"/>
              <a:t>아이패드 등 </a:t>
            </a:r>
            <a:r>
              <a:rPr lang="ko-KR" altLang="ko-KR" dirty="0" err="1" smtClean="0"/>
              <a:t>애플사</a:t>
            </a:r>
            <a:r>
              <a:rPr lang="ko-KR" altLang="ko-KR" dirty="0" smtClean="0"/>
              <a:t> 기기에서 </a:t>
            </a:r>
            <a:r>
              <a:rPr lang="ko-KR" altLang="ko-KR" dirty="0"/>
              <a:t>동일한 </a:t>
            </a:r>
            <a:r>
              <a:rPr lang="ko-KR" altLang="ko-KR" dirty="0" smtClean="0"/>
              <a:t>브라우저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2" fontAlgn="base"/>
            <a:endParaRPr lang="ko-KR" altLang="ko-KR" sz="1400" dirty="0"/>
          </a:p>
          <a:p>
            <a:pPr fontAlgn="base"/>
            <a:r>
              <a:rPr lang="ko-KR" altLang="ko-KR" dirty="0"/>
              <a:t>오페라</a:t>
            </a:r>
            <a:r>
              <a:rPr lang="en-US" altLang="ko-KR" dirty="0"/>
              <a:t>(Opera)   </a:t>
            </a:r>
            <a:endParaRPr lang="ko-KR" altLang="ko-KR" dirty="0"/>
          </a:p>
          <a:p>
            <a:pPr lvl="1" fontAlgn="base"/>
            <a:r>
              <a:rPr lang="ko-KR" altLang="en-US" dirty="0" smtClean="0"/>
              <a:t>노</a:t>
            </a:r>
            <a:r>
              <a:rPr lang="ko-KR" altLang="ko-KR" dirty="0" smtClean="0"/>
              <a:t>르웨이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오페라 </a:t>
            </a:r>
            <a:r>
              <a:rPr lang="ko-KR" altLang="ko-KR" dirty="0"/>
              <a:t>소프트웨어가 </a:t>
            </a:r>
            <a:r>
              <a:rPr lang="en-US" altLang="ko-KR" dirty="0"/>
              <a:t>1996</a:t>
            </a:r>
            <a:r>
              <a:rPr lang="ko-KR" altLang="ko-KR" dirty="0"/>
              <a:t>년부터 </a:t>
            </a:r>
            <a:r>
              <a:rPr lang="ko-KR" altLang="ko-KR" dirty="0" smtClean="0"/>
              <a:t>출시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다양한 플랫폼 대상</a:t>
            </a:r>
            <a:r>
              <a:rPr lang="en-US" altLang="ko-KR" dirty="0" smtClean="0"/>
              <a:t>, </a:t>
            </a:r>
            <a:r>
              <a:rPr lang="ko-KR" altLang="ko-KR" dirty="0" smtClean="0"/>
              <a:t>작은 </a:t>
            </a:r>
            <a:r>
              <a:rPr lang="ko-KR" altLang="ko-KR" dirty="0"/>
              <a:t>용량과 빠른 속도가 가장 큰 </a:t>
            </a:r>
            <a:r>
              <a:rPr lang="ko-KR" altLang="ko-KR" dirty="0" smtClean="0"/>
              <a:t>특징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모바일용 </a:t>
            </a:r>
            <a:r>
              <a:rPr lang="ko-KR" altLang="ko-KR" dirty="0"/>
              <a:t>웹브라우저 시장에서 상당한 </a:t>
            </a:r>
            <a:r>
              <a:rPr lang="ko-KR" altLang="ko-KR" dirty="0" smtClean="0"/>
              <a:t>주목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 t="28684" b="28684"/>
          <a:stretch>
            <a:fillRect/>
          </a:stretch>
        </p:blipFill>
        <p:spPr bwMode="auto">
          <a:xfrm>
            <a:off x="6876256" y="3356992"/>
            <a:ext cx="1280160" cy="54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4725144"/>
            <a:ext cx="112585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_x163130200" descr="EMB0000157466e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340768"/>
            <a:ext cx="1143000" cy="648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_x163132600" descr="EMB0000157466e2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1412776"/>
            <a:ext cx="6127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744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1.1 </a:t>
            </a:r>
            <a:r>
              <a:rPr lang="ko-KR" altLang="en-US" dirty="0" smtClean="0"/>
              <a:t>인터넷의 역사</a:t>
            </a:r>
          </a:p>
          <a:p>
            <a:pPr>
              <a:buNone/>
            </a:pPr>
            <a:r>
              <a:rPr lang="en-US" altLang="ko-KR" dirty="0" smtClean="0"/>
              <a:t>1.2 HTML</a:t>
            </a:r>
            <a:r>
              <a:rPr lang="ko-KR" altLang="en-US" dirty="0" smtClean="0"/>
              <a:t>의 발전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1.3 </a:t>
            </a:r>
            <a:r>
              <a:rPr lang="ko-KR" altLang="en-US" dirty="0" smtClean="0"/>
              <a:t>인터넷의 기본 개념</a:t>
            </a:r>
          </a:p>
          <a:p>
            <a:pPr>
              <a:buNone/>
            </a:pPr>
            <a:r>
              <a:rPr lang="en-US" altLang="ko-KR" dirty="0" smtClean="0"/>
              <a:t>1.4 </a:t>
            </a:r>
            <a:r>
              <a:rPr lang="ko-KR" altLang="en-US" dirty="0" smtClean="0"/>
              <a:t>웹브라우저의 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23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1.1.1 </a:t>
            </a:r>
            <a:r>
              <a:rPr lang="ko-KR" altLang="en-US" dirty="0" smtClean="0"/>
              <a:t>인터넷의 발전과정</a:t>
            </a:r>
          </a:p>
          <a:p>
            <a:r>
              <a:rPr lang="en-US" altLang="ko-KR" dirty="0" smtClean="0"/>
              <a:t>1.1.2 </a:t>
            </a:r>
            <a:r>
              <a:rPr lang="ko-KR" altLang="en-US" dirty="0" smtClean="0"/>
              <a:t>웹의 발전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인터넷의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인터넷의 발전과정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ko-KR" altLang="en-US" dirty="0" smtClean="0"/>
              <a:t>인터넷 용어의 유래 </a:t>
            </a:r>
            <a:r>
              <a:rPr lang="en-US" altLang="ko-KR" dirty="0" smtClean="0"/>
              <a:t>: </a:t>
            </a:r>
            <a:r>
              <a:rPr lang="ko-KR" altLang="ko-KR" dirty="0" err="1" smtClean="0"/>
              <a:t>인터</a:t>
            </a:r>
            <a:r>
              <a:rPr lang="en-US" altLang="ko-KR" dirty="0" smtClean="0"/>
              <a:t>-</a:t>
            </a:r>
            <a:r>
              <a:rPr lang="ko-KR" altLang="ko-KR" dirty="0" smtClean="0"/>
              <a:t>네트워크</a:t>
            </a:r>
            <a:r>
              <a:rPr lang="en-US" altLang="ko-KR" dirty="0" smtClean="0"/>
              <a:t>(inter-network)</a:t>
            </a:r>
          </a:p>
          <a:p>
            <a:r>
              <a:rPr lang="en-US" altLang="ko-KR" dirty="0" smtClean="0"/>
              <a:t>ARPANET</a:t>
            </a:r>
            <a:r>
              <a:rPr lang="ko-KR" altLang="ko-KR" dirty="0" smtClean="0"/>
              <a:t>의 탄생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미국 국방성에서 </a:t>
            </a:r>
            <a:r>
              <a:rPr lang="en-US" altLang="ko-KR" dirty="0" smtClean="0"/>
              <a:t>1969</a:t>
            </a:r>
            <a:r>
              <a:rPr lang="ko-KR" altLang="ko-KR" dirty="0" smtClean="0"/>
              <a:t>년 미국 내</a:t>
            </a:r>
            <a:r>
              <a:rPr lang="en-US" altLang="ko-KR" dirty="0" smtClean="0"/>
              <a:t> 4</a:t>
            </a:r>
            <a:r>
              <a:rPr lang="ko-KR" altLang="ko-KR" dirty="0" smtClean="0"/>
              <a:t>개 대학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데이터 전송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IP(Internet Protocol) </a:t>
            </a:r>
            <a:r>
              <a:rPr lang="ko-KR" altLang="ko-KR" dirty="0" smtClean="0"/>
              <a:t>전송 규약 사용</a:t>
            </a:r>
            <a:endParaRPr lang="en-US" altLang="ko-KR" dirty="0" smtClean="0"/>
          </a:p>
          <a:p>
            <a:r>
              <a:rPr lang="en-US" altLang="ko-KR" dirty="0" smtClean="0"/>
              <a:t>TCP/IP </a:t>
            </a:r>
            <a:r>
              <a:rPr lang="ko-KR" altLang="ko-KR" dirty="0" smtClean="0"/>
              <a:t>프로토콜의 발전</a:t>
            </a:r>
          </a:p>
          <a:p>
            <a:pPr lvl="1"/>
            <a:r>
              <a:rPr lang="ko-KR" altLang="ko-KR" dirty="0" err="1" smtClean="0"/>
              <a:t>이더넷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방식의</a:t>
            </a:r>
            <a:r>
              <a:rPr lang="en-US" altLang="ko-KR" dirty="0" smtClean="0"/>
              <a:t> LAN</a:t>
            </a:r>
            <a:r>
              <a:rPr lang="ko-KR" altLang="ko-KR" dirty="0" smtClean="0"/>
              <a:t>기술과</a:t>
            </a:r>
            <a:r>
              <a:rPr lang="en-US" altLang="ko-KR" dirty="0" smtClean="0"/>
              <a:t> TCP/IP(Transmission Control Protocol/Internet Protocol) </a:t>
            </a:r>
            <a:r>
              <a:rPr lang="ko-KR" altLang="ko-KR" dirty="0" smtClean="0"/>
              <a:t>프로토콜의 통신 기술 발전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TCP/IP</a:t>
            </a:r>
            <a:r>
              <a:rPr lang="ko-KR" altLang="ko-KR" dirty="0" smtClean="0"/>
              <a:t>는</a:t>
            </a:r>
            <a:r>
              <a:rPr lang="en-US" altLang="ko-KR" dirty="0" smtClean="0"/>
              <a:t> 1982</a:t>
            </a:r>
            <a:r>
              <a:rPr lang="ko-KR" altLang="ko-KR" dirty="0" smtClean="0"/>
              <a:t>년 인터넷의 표준 프로토콜로 제정</a:t>
            </a:r>
            <a:endParaRPr lang="en-US" altLang="ko-KR" dirty="0" smtClean="0"/>
          </a:p>
          <a:p>
            <a:r>
              <a:rPr lang="en-US" altLang="ko-KR" dirty="0" smtClean="0"/>
              <a:t>NSFNET</a:t>
            </a:r>
            <a:r>
              <a:rPr lang="ko-KR" altLang="ko-KR" dirty="0" smtClean="0"/>
              <a:t>의 구축</a:t>
            </a:r>
          </a:p>
          <a:p>
            <a:pPr lvl="1"/>
            <a:r>
              <a:rPr lang="en-US" altLang="ko-KR" dirty="0" smtClean="0"/>
              <a:t>1986</a:t>
            </a:r>
            <a:r>
              <a:rPr lang="ko-KR" altLang="ko-KR" dirty="0" smtClean="0"/>
              <a:t>년 미국과학재단</a:t>
            </a:r>
            <a:r>
              <a:rPr lang="en-US" altLang="ko-KR" dirty="0" smtClean="0"/>
              <a:t>(NSF)</a:t>
            </a:r>
            <a:r>
              <a:rPr lang="ko-KR" altLang="ko-KR" dirty="0" smtClean="0"/>
              <a:t>에서</a:t>
            </a:r>
            <a:r>
              <a:rPr lang="en-US" altLang="ko-KR" dirty="0" smtClean="0"/>
              <a:t> 5</a:t>
            </a:r>
            <a:r>
              <a:rPr lang="ko-KR" altLang="ko-KR" dirty="0" smtClean="0"/>
              <a:t>곳의 슈퍼컴퓨터를</a:t>
            </a:r>
            <a:r>
              <a:rPr lang="en-US" altLang="ko-KR" dirty="0" smtClean="0"/>
              <a:t> TCP/IP </a:t>
            </a:r>
            <a:r>
              <a:rPr lang="ko-KR" altLang="ko-KR" dirty="0" smtClean="0"/>
              <a:t>프로토콜로 연결하여 학술정보망인</a:t>
            </a:r>
            <a:r>
              <a:rPr lang="en-US" altLang="ko-KR" dirty="0" smtClean="0"/>
              <a:t> NSFNET</a:t>
            </a:r>
            <a:r>
              <a:rPr lang="ko-KR" altLang="ko-KR" dirty="0" smtClean="0"/>
              <a:t>을 구축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슈퍼컴퓨터 간에는 케이블망으로 연결하여 </a:t>
            </a:r>
            <a:r>
              <a:rPr lang="ko-KR" altLang="ko-KR" dirty="0" err="1" smtClean="0"/>
              <a:t>백본</a:t>
            </a:r>
            <a:r>
              <a:rPr lang="en-US" altLang="ko-KR" dirty="0" smtClean="0"/>
              <a:t> </a:t>
            </a:r>
            <a:r>
              <a:rPr lang="ko-KR" altLang="ko-KR" dirty="0" smtClean="0"/>
              <a:t>역할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인근 지역의 대학과 회사의</a:t>
            </a:r>
            <a:r>
              <a:rPr lang="en-US" altLang="ko-KR" dirty="0" smtClean="0"/>
              <a:t> LAN</a:t>
            </a:r>
            <a:r>
              <a:rPr lang="ko-KR" altLang="ko-KR" dirty="0" smtClean="0"/>
              <a:t>과 연결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웹과 브라우저의 출현</a:t>
            </a:r>
          </a:p>
          <a:p>
            <a:pPr lvl="1"/>
            <a:r>
              <a:rPr lang="en-US" altLang="ko-KR" dirty="0" smtClean="0"/>
              <a:t>1989</a:t>
            </a:r>
            <a:r>
              <a:rPr lang="ko-KR" altLang="ko-KR" dirty="0" smtClean="0"/>
              <a:t>년 유럽입자물리연구소</a:t>
            </a:r>
            <a:r>
              <a:rPr lang="en-US" altLang="ko-KR" dirty="0" smtClean="0"/>
              <a:t>(CERN)</a:t>
            </a:r>
            <a:r>
              <a:rPr lang="ko-KR" altLang="ko-KR" dirty="0" smtClean="0"/>
              <a:t>의 팀 </a:t>
            </a:r>
            <a:r>
              <a:rPr lang="ko-KR" altLang="ko-KR" dirty="0" err="1" smtClean="0"/>
              <a:t>버너스</a:t>
            </a:r>
            <a:r>
              <a:rPr lang="en-US" altLang="ko-KR" dirty="0" smtClean="0"/>
              <a:t>-</a:t>
            </a:r>
            <a:r>
              <a:rPr lang="ko-KR" altLang="ko-KR" dirty="0" smtClean="0"/>
              <a:t>리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웹</a:t>
            </a:r>
            <a:r>
              <a:rPr lang="en-US" altLang="ko-KR" dirty="0" smtClean="0"/>
              <a:t>(WWW, World Wide Web)</a:t>
            </a:r>
            <a:r>
              <a:rPr lang="ko-KR" altLang="ko-KR" dirty="0" smtClean="0"/>
              <a:t>을 처음 제안하고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1994</a:t>
            </a:r>
            <a:r>
              <a:rPr lang="ko-KR" altLang="ko-KR" dirty="0" smtClean="0"/>
              <a:t>년 </a:t>
            </a:r>
            <a:r>
              <a:rPr lang="ko-KR" altLang="ko-KR" dirty="0" err="1" smtClean="0"/>
              <a:t>웹컨소시엄</a:t>
            </a:r>
            <a:r>
              <a:rPr lang="en-US" altLang="ko-KR" dirty="0" smtClean="0"/>
              <a:t>(W3C, WWW Consortium)</a:t>
            </a:r>
            <a:r>
              <a:rPr lang="ko-KR" altLang="ko-KR" dirty="0" smtClean="0"/>
              <a:t> 결성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1993</a:t>
            </a:r>
            <a:r>
              <a:rPr lang="ko-KR" altLang="ko-KR" dirty="0" smtClean="0"/>
              <a:t>년</a:t>
            </a:r>
            <a:r>
              <a:rPr lang="en-US" altLang="ko-KR" dirty="0" smtClean="0"/>
              <a:t> GUI </a:t>
            </a:r>
            <a:r>
              <a:rPr lang="ko-KR" altLang="ko-KR" dirty="0" smtClean="0"/>
              <a:t>방식의 </a:t>
            </a:r>
            <a:r>
              <a:rPr lang="ko-KR" altLang="ko-KR" dirty="0" err="1" smtClean="0"/>
              <a:t>모자익</a:t>
            </a:r>
            <a:r>
              <a:rPr lang="en-US" altLang="ko-KR" dirty="0" smtClean="0"/>
              <a:t>(Mosaic)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웹브라우저</a:t>
            </a:r>
            <a:r>
              <a:rPr lang="ko-KR" altLang="ko-KR" dirty="0" smtClean="0"/>
              <a:t> 개발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1994</a:t>
            </a:r>
            <a:r>
              <a:rPr lang="ko-KR" altLang="ko-KR" dirty="0" smtClean="0"/>
              <a:t>년 상업용 </a:t>
            </a:r>
            <a:r>
              <a:rPr lang="ko-KR" altLang="ko-KR" dirty="0" err="1" smtClean="0"/>
              <a:t>웹브라우저인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넷스케이프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내비게이터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보급</a:t>
            </a:r>
            <a:endParaRPr lang="ko-KR" altLang="en-US" dirty="0"/>
          </a:p>
        </p:txBody>
      </p:sp>
      <p:pic>
        <p:nvPicPr>
          <p:cNvPr id="5" name="Picture 2" descr="http://img.timeinc.net/time/magazine/archive/covers/1996/1101960219_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50" y="3980440"/>
            <a:ext cx="1705942" cy="224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fortunedotcom.files.wordpress.com/2011/01/marc_andreessen3.jpg?quality=80&amp;w=3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980440"/>
            <a:ext cx="1492392" cy="224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35896" y="6300028"/>
            <a:ext cx="180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Marc Andreessen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92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인터넷의 발전과정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7666037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22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웹의 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웹</a:t>
            </a:r>
            <a:r>
              <a:rPr lang="en-US" altLang="ko-KR" dirty="0" smtClean="0"/>
              <a:t>(Web)</a:t>
            </a:r>
          </a:p>
          <a:p>
            <a:pPr lvl="1"/>
            <a:r>
              <a:rPr lang="en-US" altLang="ko-KR" dirty="0" smtClean="0"/>
              <a:t>WWW(World Wide Web)</a:t>
            </a:r>
            <a:r>
              <a:rPr lang="ko-KR" altLang="ko-KR" dirty="0" smtClean="0"/>
              <a:t>혹은</a:t>
            </a:r>
            <a:r>
              <a:rPr lang="en-US" altLang="ko-KR" dirty="0" smtClean="0"/>
              <a:t> W3</a:t>
            </a:r>
          </a:p>
          <a:p>
            <a:pPr lvl="1"/>
            <a:r>
              <a:rPr lang="ko-KR" altLang="ko-KR" dirty="0" smtClean="0"/>
              <a:t>스위스의 유럽입자물리연구센터</a:t>
            </a:r>
            <a:r>
              <a:rPr lang="en-US" altLang="ko-KR" dirty="0" smtClean="0"/>
              <a:t>(CERN)</a:t>
            </a:r>
            <a:r>
              <a:rPr lang="ko-KR" altLang="ko-KR" dirty="0" smtClean="0"/>
              <a:t>에서 개발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ko-KR" dirty="0" smtClean="0"/>
              <a:t>본래 목적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유럽 각지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CERN </a:t>
            </a:r>
            <a:r>
              <a:rPr lang="ko-KR" altLang="ko-KR" dirty="0" smtClean="0"/>
              <a:t>소속 연구원들이 다양한 유형의 정보 공유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이전에 선보였던 하이퍼텍스트란 개념을 채택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연관된 여러 데이터를 링크로 연결하여 사용자가 필요한 정보를 탐색할 수 있게 도와주는 정보탐색 구조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4699177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1874</TotalTime>
  <Words>1846</Words>
  <Application>Microsoft Office PowerPoint</Application>
  <PresentationFormat>화면 슬라이드 쇼(4:3)</PresentationFormat>
  <Paragraphs>296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굴림</vt:lpstr>
      <vt:lpstr>돋움</vt:lpstr>
      <vt:lpstr>맑은 고딕</vt:lpstr>
      <vt:lpstr>바탕</vt:lpstr>
      <vt:lpstr>Arial</vt:lpstr>
      <vt:lpstr>Consolas</vt:lpstr>
      <vt:lpstr>Tw Cen MT</vt:lpstr>
      <vt:lpstr>Wingdings</vt:lpstr>
      <vt:lpstr>Wingdings 3</vt:lpstr>
      <vt:lpstr>New_Simple01</vt:lpstr>
      <vt:lpstr>웹 프로그래밍 1</vt:lpstr>
      <vt:lpstr>Course Introduction</vt:lpstr>
      <vt:lpstr>1장. 인터넷과 웹환경의 발전</vt:lpstr>
      <vt:lpstr>목차</vt:lpstr>
      <vt:lpstr>1.1 인터넷의 역사</vt:lpstr>
      <vt:lpstr>인터넷의 발전과정</vt:lpstr>
      <vt:lpstr>PowerPoint 프레젠테이션</vt:lpstr>
      <vt:lpstr>PowerPoint 프레젠테이션</vt:lpstr>
      <vt:lpstr>웹의 발전</vt:lpstr>
      <vt:lpstr>웹(WWW)의 탄생</vt:lpstr>
      <vt:lpstr>웹브라우저의 보급</vt:lpstr>
      <vt:lpstr>WWW 컨소시엄 결성</vt:lpstr>
      <vt:lpstr>1.2 HTML의 발전</vt:lpstr>
      <vt:lpstr>마크업 언어 및 HTML 언어의 역사</vt:lpstr>
      <vt:lpstr>PowerPoint 프레젠테이션</vt:lpstr>
      <vt:lpstr>PowerPoint 프레젠테이션</vt:lpstr>
      <vt:lpstr>PowerPoint 프레젠테이션</vt:lpstr>
      <vt:lpstr>HTML5 언어의 특징</vt:lpstr>
      <vt:lpstr>(1) 강화된 마크업 요소</vt:lpstr>
      <vt:lpstr>(2) CSS3의 완전 지원 [4~5장]</vt:lpstr>
      <vt:lpstr>(3) 다양한 API 지원[11~13장]</vt:lpstr>
      <vt:lpstr>(4) 모바일 웹 환경 고려 [12~14장 ]</vt:lpstr>
      <vt:lpstr>1.3 인터넷의 기본 개념</vt:lpstr>
      <vt:lpstr>클라이언트-서버 모델</vt:lpstr>
      <vt:lpstr>인터넷의 전송방식</vt:lpstr>
      <vt:lpstr>PowerPoint 프레젠테이션</vt:lpstr>
      <vt:lpstr>PowerPoint 프레젠테이션</vt:lpstr>
      <vt:lpstr>주소체계</vt:lpstr>
      <vt:lpstr>1.4 웹브라우저의 종류</vt:lpstr>
      <vt:lpstr>웹브라우저의 소개</vt:lpstr>
      <vt:lpstr>대표적인 웹브라우저들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WOO</cp:lastModifiedBy>
  <cp:revision>186</cp:revision>
  <dcterms:created xsi:type="dcterms:W3CDTF">2006-10-05T04:04:58Z</dcterms:created>
  <dcterms:modified xsi:type="dcterms:W3CDTF">2016-09-03T02:29:08Z</dcterms:modified>
</cp:coreProperties>
</file>