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412" r:id="rId4"/>
    <p:sldId id="413" r:id="rId5"/>
    <p:sldId id="414" r:id="rId6"/>
    <p:sldId id="415" r:id="rId7"/>
    <p:sldId id="416" r:id="rId8"/>
    <p:sldId id="418" r:id="rId9"/>
    <p:sldId id="307" r:id="rId10"/>
    <p:sldId id="259" r:id="rId11"/>
    <p:sldId id="394" r:id="rId12"/>
    <p:sldId id="372" r:id="rId13"/>
    <p:sldId id="373" r:id="rId14"/>
    <p:sldId id="326" r:id="rId15"/>
    <p:sldId id="399" r:id="rId16"/>
    <p:sldId id="308" r:id="rId17"/>
    <p:sldId id="354" r:id="rId18"/>
    <p:sldId id="403" r:id="rId19"/>
    <p:sldId id="404" r:id="rId20"/>
    <p:sldId id="368" r:id="rId21"/>
    <p:sldId id="406" r:id="rId22"/>
    <p:sldId id="407" r:id="rId23"/>
    <p:sldId id="40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70" autoAdjust="0"/>
  </p:normalViewPr>
  <p:slideViewPr>
    <p:cSldViewPr>
      <p:cViewPr varScale="1">
        <p:scale>
          <a:sx n="96" d="100"/>
          <a:sy n="96" d="100"/>
        </p:scale>
        <p:origin x="-6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2016-03-27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맑은 고딕" pitchFamily="50" charset="-127"/>
        <a:buChar char="■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맑은 고딕" pitchFamily="50" charset="-127"/>
        <a:buChar char="-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4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ebclass.me/html5_2e/ch05/layout_posi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ebclass.me/html5_2e/ch05/layout_floa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ebclass.me/html5_2e/ch05/layout_siz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ebclass.me/html5_2e/ch05/layout_overflow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ebclass.me/html5_2e/ch05/transition0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ebclass.me/html5_2e/ch05/transition1.ht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고급 표현을 위한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콘텐츠의 위치 지정 방법</a:t>
            </a:r>
            <a:endParaRPr lang="ko-KR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dirty="0" smtClean="0"/>
              <a:t>위치 및 크기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top, right, bottom, left, width, height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ko-KR" altLang="ko-KR" dirty="0" err="1" smtClean="0"/>
              <a:t>위치값의</a:t>
            </a:r>
            <a:r>
              <a:rPr lang="ko-KR" altLang="ko-KR" dirty="0" smtClean="0"/>
              <a:t> 유형 지정</a:t>
            </a:r>
            <a:r>
              <a:rPr lang="en-US" altLang="ko-KR" dirty="0" smtClean="0"/>
              <a:t> : position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(</a:t>
            </a:r>
            <a:r>
              <a:rPr lang="ko-KR" altLang="ko-KR" dirty="0" smtClean="0"/>
              <a:t>기본값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순서대로</a:t>
            </a:r>
            <a:r>
              <a:rPr lang="en-US" altLang="ko-KR" dirty="0" smtClean="0"/>
              <a:t>), absolute, relative, fixed</a:t>
            </a:r>
            <a:endParaRPr lang="ko-KR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122" name="Picture 2" descr="E:\HTML5\figures\fig6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5" y="2708920"/>
            <a:ext cx="4257143" cy="18928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err="1" smtClean="0"/>
              <a:t>위치값</a:t>
            </a:r>
            <a:r>
              <a:rPr lang="ko-KR" altLang="ko-KR" dirty="0" smtClean="0"/>
              <a:t> 유형에 따른 위치지정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7776864" cy="461664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&lt;head&gt;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#w3c_static  { position: static;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#h5_static   { position: static; top: 100px; left: 300px;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#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css_relative</a:t>
            </a:r>
            <a:r>
              <a:rPr lang="en-US" altLang="ko-KR" sz="1400" dirty="0" smtClean="0">
                <a:solidFill>
                  <a:srgbClr val="FF0000"/>
                </a:solidFill>
              </a:rPr>
              <a:t>   { position: relative; left: 80px;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#h5_absolute  { position: absolute; top: 205px; left: 100px;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#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css_fixed</a:t>
            </a:r>
            <a:r>
              <a:rPr lang="en-US" altLang="ko-KR" sz="1400" dirty="0" smtClean="0">
                <a:solidFill>
                  <a:srgbClr val="FF0000"/>
                </a:solidFill>
              </a:rPr>
              <a:t>   { position: fixed; top: 20px; right: 30px;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&lt;/style&gt;  &lt;/head&gt;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&lt;h3&gt;5.5 </a:t>
            </a:r>
            <a:r>
              <a:rPr lang="ko-KR" altLang="ko-KR" sz="1400" dirty="0" smtClean="0"/>
              <a:t>새로운 문서 표준 </a:t>
            </a:r>
            <a:r>
              <a:rPr lang="en-US" altLang="ko-KR" sz="1400" dirty="0" smtClean="0"/>
              <a:t>HTML5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="W3C_logo.gif" id="w3c_static" width="72" height="40"&gt;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="H5_logo.gif" id="h5_static" width="54" height="66"&gt;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  </a:t>
            </a:r>
            <a:r>
              <a:rPr lang="ko-KR" altLang="ko-KR" sz="1400" dirty="0" smtClean="0"/>
              <a:t>현재</a:t>
            </a:r>
            <a:r>
              <a:rPr lang="en-US" altLang="ko-KR" sz="1400" dirty="0" smtClean="0"/>
              <a:t> W3C</a:t>
            </a:r>
            <a:r>
              <a:rPr lang="ko-KR" altLang="ko-KR" sz="1400" dirty="0" smtClean="0"/>
              <a:t>에서 표준안 개발을 하고 있는</a:t>
            </a:r>
            <a:r>
              <a:rPr lang="en-US" altLang="ko-KR" sz="1400" dirty="0" smtClean="0"/>
              <a:t> HTML5</a:t>
            </a:r>
            <a:r>
              <a:rPr lang="ko-KR" altLang="ko-KR" sz="1400" dirty="0" smtClean="0"/>
              <a:t>는 차세대 웹문서 표준안으로 </a:t>
            </a:r>
            <a:r>
              <a:rPr lang="en-US" altLang="ko-KR" sz="1400" dirty="0" smtClean="0"/>
              <a:t>...(</a:t>
            </a:r>
            <a:r>
              <a:rPr lang="ko-KR" altLang="ko-KR" sz="1400" dirty="0" smtClean="0"/>
              <a:t>중략</a:t>
            </a:r>
            <a:r>
              <a:rPr lang="en-US" altLang="ko-KR" sz="1400" dirty="0" smtClean="0"/>
              <a:t>)....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&lt;h3&gt; 5.5.1 HTML5</a:t>
            </a:r>
            <a:r>
              <a:rPr lang="ko-KR" altLang="ko-KR" sz="1400" dirty="0" smtClean="0"/>
              <a:t>의 탄생 배경 및 특징</a:t>
            </a:r>
          </a:p>
          <a:p>
            <a:pPr latinLnBrk="0"/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="CSS3_logo.gif" id="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css_relative</a:t>
            </a:r>
            <a:r>
              <a:rPr lang="en-US" altLang="ko-KR" sz="1400" dirty="0" smtClean="0">
                <a:solidFill>
                  <a:srgbClr val="FF0000"/>
                </a:solidFill>
              </a:rPr>
              <a:t>" width="54" height="66"&gt;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="H5_logo.gif" id="h5_absolute" width="54" height="66"&gt;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&lt;/h3&gt;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="CSS3_ad.gif" id="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css_fixed</a:t>
            </a:r>
            <a:r>
              <a:rPr lang="en-US" altLang="ko-KR" sz="1400" dirty="0" smtClean="0">
                <a:solidFill>
                  <a:srgbClr val="FF0000"/>
                </a:solidFill>
              </a:rPr>
              <a:t>" width="166" height="70"&gt;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&lt;p&gt;HTML 4.0</a:t>
            </a:r>
            <a:r>
              <a:rPr lang="ko-KR" altLang="ko-KR" sz="1400" dirty="0" smtClean="0"/>
              <a:t>이</a:t>
            </a:r>
            <a:r>
              <a:rPr lang="en-US" altLang="ko-KR" sz="1400" dirty="0" smtClean="0"/>
              <a:t> 1997</a:t>
            </a:r>
            <a:r>
              <a:rPr lang="ko-KR" altLang="ko-KR" sz="1400" dirty="0" smtClean="0"/>
              <a:t>년 발표된 이후 벌써</a:t>
            </a:r>
            <a:r>
              <a:rPr lang="en-US" altLang="ko-KR" sz="1400" dirty="0" smtClean="0"/>
              <a:t> 10</a:t>
            </a:r>
            <a:r>
              <a:rPr lang="ko-KR" altLang="ko-KR" sz="1400" dirty="0" smtClean="0"/>
              <a:t>년 이상이 경과되었는데</a:t>
            </a:r>
            <a:r>
              <a:rPr lang="en-US" altLang="ko-KR" sz="1400" dirty="0" smtClean="0"/>
              <a:t>, IT </a:t>
            </a:r>
            <a:r>
              <a:rPr lang="ko-KR" altLang="ko-KR" sz="1400" dirty="0" smtClean="0"/>
              <a:t>업계</a:t>
            </a:r>
            <a:r>
              <a:rPr lang="en-US" altLang="ko-KR" sz="1400" dirty="0" smtClean="0"/>
              <a:t> ...(</a:t>
            </a:r>
            <a:r>
              <a:rPr lang="ko-KR" altLang="ko-KR" sz="1400" dirty="0" smtClean="0"/>
              <a:t>중략</a:t>
            </a:r>
            <a:r>
              <a:rPr lang="en-US" altLang="ko-KR" sz="1400" dirty="0" smtClean="0"/>
              <a:t>)... &lt;/p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</p:txBody>
      </p:sp>
      <p:pic>
        <p:nvPicPr>
          <p:cNvPr id="8" name="Picture 2" descr="E:\HTML5\figures\ex6-5a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248822"/>
            <a:ext cx="3523810" cy="205714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6545830" y="6245448"/>
            <a:ext cx="2247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ko-KR" sz="1600" b="1" dirty="0">
                <a:latin typeface="+mn-ea"/>
                <a:hlinkClick r:id="rId2"/>
              </a:rPr>
              <a:t>위로 스크롤 하였을 </a:t>
            </a:r>
            <a:r>
              <a:rPr lang="ko-KR" altLang="ko-KR" sz="1600" b="1" dirty="0" smtClean="0">
                <a:latin typeface="+mn-ea"/>
                <a:hlinkClick r:id="rId2"/>
              </a:rPr>
              <a:t>때</a:t>
            </a:r>
            <a:endParaRPr lang="ko-KR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ko-KR" altLang="ko-KR" dirty="0" smtClean="0"/>
              <a:t>앞 뒤 순서 지정</a:t>
            </a:r>
            <a:r>
              <a:rPr lang="en-US" altLang="ko-KR" dirty="0" smtClean="0"/>
              <a:t> : z-index</a:t>
            </a:r>
          </a:p>
          <a:p>
            <a:pPr lvl="1"/>
            <a:r>
              <a:rPr lang="ko-KR" altLang="ko-KR" dirty="0" smtClean="0"/>
              <a:t>여러 개의 콘텐츠를 겹쳐서 배치할 때 앞뒤 순서를 결정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z</a:t>
            </a:r>
            <a:r>
              <a:rPr lang="ko-KR" altLang="ko-KR" dirty="0" smtClean="0"/>
              <a:t>축 상의 좌표는 아니고 순서만을 지정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큰 수</a:t>
            </a:r>
            <a:r>
              <a:rPr lang="ko-KR" altLang="en-US" dirty="0" smtClean="0"/>
              <a:t>가 </a:t>
            </a:r>
            <a:r>
              <a:rPr lang="ko-KR" altLang="ko-KR" dirty="0" smtClean="0"/>
              <a:t>앞 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2852936"/>
            <a:ext cx="5544616" cy="353943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#w3c_z1  </a:t>
            </a:r>
            <a:r>
              <a:rPr lang="en-US" altLang="ko-KR" sz="1400" dirty="0" smtClean="0"/>
              <a:t>{ </a:t>
            </a:r>
            <a:r>
              <a:rPr lang="en-US" altLang="ko-KR" sz="1400" dirty="0" smtClean="0">
                <a:solidFill>
                  <a:srgbClr val="FF0000"/>
                </a:solidFill>
              </a:rPr>
              <a:t>z-index: 1</a:t>
            </a:r>
            <a:r>
              <a:rPr lang="en-US" altLang="ko-KR" sz="1400" dirty="0" smtClean="0"/>
              <a:t>; position: relative; top: -20px; left: 80px;}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#h5_z2   </a:t>
            </a:r>
            <a:r>
              <a:rPr lang="en-US" altLang="ko-KR" sz="1400" dirty="0" smtClean="0"/>
              <a:t>{ </a:t>
            </a:r>
            <a:r>
              <a:rPr lang="en-US" altLang="ko-KR" sz="1400" dirty="0" smtClean="0">
                <a:solidFill>
                  <a:srgbClr val="FF0000"/>
                </a:solidFill>
              </a:rPr>
              <a:t>z-index: 2</a:t>
            </a:r>
            <a:r>
              <a:rPr lang="en-US" altLang="ko-KR" sz="1400" dirty="0" smtClean="0"/>
              <a:t>; position: relative; top: -5px; left: 45px; } 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#css_z3  </a:t>
            </a:r>
            <a:r>
              <a:rPr lang="en-US" altLang="ko-KR" sz="1400" dirty="0" smtClean="0"/>
              <a:t>{ </a:t>
            </a:r>
            <a:r>
              <a:rPr lang="en-US" altLang="ko-KR" sz="1400" dirty="0" smtClean="0">
                <a:solidFill>
                  <a:srgbClr val="FF0000"/>
                </a:solidFill>
              </a:rPr>
              <a:t>z-index: 3</a:t>
            </a:r>
            <a:r>
              <a:rPr lang="en-US" altLang="ko-KR" sz="1400" dirty="0" smtClean="0"/>
              <a:t>; position: relative; top: 5px; left: 10px; }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#w3c_z9  </a:t>
            </a:r>
            <a:r>
              <a:rPr lang="en-US" altLang="ko-KR" sz="1400" dirty="0" smtClean="0"/>
              <a:t>{ </a:t>
            </a:r>
            <a:r>
              <a:rPr lang="en-US" altLang="ko-KR" sz="1400" dirty="0" smtClean="0">
                <a:solidFill>
                  <a:srgbClr val="FF0000"/>
                </a:solidFill>
              </a:rPr>
              <a:t>z-index: 9</a:t>
            </a:r>
            <a:r>
              <a:rPr lang="en-US" altLang="ko-KR" sz="1400" dirty="0" smtClean="0"/>
              <a:t>; position: relative; top: -20px; left: 80px;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#h5_z8   </a:t>
            </a:r>
            <a:r>
              <a:rPr lang="en-US" altLang="ko-KR" sz="1400" dirty="0" smtClean="0"/>
              <a:t>{ </a:t>
            </a:r>
            <a:r>
              <a:rPr lang="en-US" altLang="ko-KR" sz="1400" dirty="0" smtClean="0">
                <a:solidFill>
                  <a:srgbClr val="FF0000"/>
                </a:solidFill>
              </a:rPr>
              <a:t>z-index: 8</a:t>
            </a:r>
            <a:r>
              <a:rPr lang="en-US" altLang="ko-KR" sz="1400" dirty="0" smtClean="0"/>
              <a:t>; position: relative; top: -5px; left: 45px; 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#css_z7  </a:t>
            </a:r>
            <a:r>
              <a:rPr lang="en-US" altLang="ko-KR" sz="1400" dirty="0" smtClean="0"/>
              <a:t>{ </a:t>
            </a:r>
            <a:r>
              <a:rPr lang="en-US" altLang="ko-KR" sz="1400" dirty="0" smtClean="0">
                <a:solidFill>
                  <a:srgbClr val="FF0000"/>
                </a:solidFill>
              </a:rPr>
              <a:t>z-index: 7</a:t>
            </a:r>
            <a:r>
              <a:rPr lang="en-US" altLang="ko-KR" sz="1400" dirty="0" smtClean="0"/>
              <a:t>; position: relative; top: 5px; left: 10px; 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&lt;/style&gt;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...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&lt;h3&gt;5.5 </a:t>
            </a:r>
            <a:r>
              <a:rPr lang="ko-KR" altLang="ko-KR" sz="1400" dirty="0" smtClean="0"/>
              <a:t>새로운 문서 표준</a:t>
            </a:r>
            <a:r>
              <a:rPr lang="en-US" altLang="ko-KR" sz="1400" dirty="0" smtClean="0"/>
              <a:t> HTML5 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="W3C_L.gif"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id="w3c_z1" </a:t>
            </a:r>
            <a:r>
              <a:rPr lang="en-US" altLang="ko-KR" sz="1400" dirty="0" smtClean="0"/>
              <a:t>width="72" height="40"&gt;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id="h5_z2" </a:t>
            </a:r>
            <a:r>
              <a:rPr lang="en-US" altLang="ko-KR" sz="1400" dirty="0" smtClean="0"/>
              <a:t>width="54" height="66"&gt;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="CSS3_L.gif"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id="css_z3" </a:t>
            </a:r>
            <a:r>
              <a:rPr lang="en-US" altLang="ko-KR" sz="1400" dirty="0" smtClean="0"/>
              <a:t>width="54" height="66"&gt;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="W3C_L.gif"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id="w3c_z9" </a:t>
            </a:r>
            <a:r>
              <a:rPr lang="en-US" altLang="ko-KR" sz="1400" dirty="0" smtClean="0"/>
              <a:t>width="72" height="40"&gt;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id="h5_z8" </a:t>
            </a:r>
            <a:r>
              <a:rPr lang="en-US" altLang="ko-KR" sz="1400" dirty="0" smtClean="0"/>
              <a:t>width="54" height="66"&gt;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="CSS3_L.gif"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id="css_z7" </a:t>
            </a:r>
            <a:r>
              <a:rPr lang="en-US" altLang="ko-KR" sz="1400" dirty="0" smtClean="0"/>
              <a:t>width="54" height="66"&gt;</a:t>
            </a:r>
            <a:endParaRPr lang="ko-KR" altLang="ko-KR" sz="1400" dirty="0">
              <a:latin typeface="+mn-ea"/>
            </a:endParaRPr>
          </a:p>
        </p:txBody>
      </p:sp>
      <p:pic>
        <p:nvPicPr>
          <p:cNvPr id="7170" name="Picture 2" descr="E:\HTML5\figures\ex6-6.png"/>
          <p:cNvPicPr>
            <a:picLocks noChangeAspect="1" noChangeArrowheads="1"/>
          </p:cNvPicPr>
          <p:nvPr/>
        </p:nvPicPr>
        <p:blipFill>
          <a:blip r:embed="rId2" cstate="print"/>
          <a:srcRect r="25369"/>
          <a:stretch>
            <a:fillRect/>
          </a:stretch>
        </p:blipFill>
        <p:spPr bwMode="auto">
          <a:xfrm>
            <a:off x="5643570" y="4500570"/>
            <a:ext cx="3388971" cy="17828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err="1" smtClean="0"/>
              <a:t>플로팅</a:t>
            </a:r>
            <a:r>
              <a:rPr lang="ko-KR" altLang="ko-KR" dirty="0" smtClean="0"/>
              <a:t> 박스 배치하기</a:t>
            </a:r>
            <a:endParaRPr lang="ko-KR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ko-KR" altLang="ko-KR" dirty="0" err="1" smtClean="0"/>
              <a:t>플로팅</a:t>
            </a:r>
            <a:r>
              <a:rPr lang="ko-KR" altLang="ko-KR" dirty="0" smtClean="0"/>
              <a:t> 박스의 지정</a:t>
            </a:r>
            <a:r>
              <a:rPr lang="en-US" altLang="ko-KR" dirty="0" smtClean="0"/>
              <a:t> : float </a:t>
            </a:r>
          </a:p>
          <a:p>
            <a:pPr lvl="1"/>
            <a:r>
              <a:rPr lang="ko-KR" altLang="ko-KR" dirty="0" smtClean="0"/>
              <a:t>특정 콘텐츠를 주변 콘텐츠와 별도로 분리하여 배치하고 싶을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float </a:t>
            </a:r>
            <a:r>
              <a:rPr lang="ko-KR" altLang="ko-KR" dirty="0" smtClean="0"/>
              <a:t>속성은 </a:t>
            </a:r>
            <a:r>
              <a:rPr lang="ko-KR" altLang="ko-KR" dirty="0" err="1" smtClean="0"/>
              <a:t>플로팅</a:t>
            </a:r>
            <a:r>
              <a:rPr lang="ko-KR" altLang="ko-KR" dirty="0" smtClean="0"/>
              <a:t> 박스와 주변 콘텐츠와 배치 방법을 </a:t>
            </a:r>
            <a:r>
              <a:rPr lang="ko-KR" altLang="ko-KR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/>
              <a:t>l</a:t>
            </a:r>
            <a:r>
              <a:rPr lang="en-US" altLang="ko-KR" dirty="0" smtClean="0"/>
              <a:t>eft, right, none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9044" y="3212976"/>
            <a:ext cx="7704856" cy="246221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#w3c_float  {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float:left</a:t>
            </a:r>
            <a:r>
              <a:rPr lang="en-US" altLang="ko-KR" sz="1400" dirty="0" smtClean="0">
                <a:solidFill>
                  <a:srgbClr val="FF0000"/>
                </a:solidFill>
              </a:rPr>
              <a:t>; </a:t>
            </a:r>
            <a:r>
              <a:rPr lang="en-US" altLang="ko-KR" sz="1400" dirty="0" smtClean="0"/>
              <a:t>border: thin solid black; 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#h5_float   {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float:left</a:t>
            </a:r>
            <a:r>
              <a:rPr lang="en-US" altLang="ko-KR" sz="1400" dirty="0" smtClean="0">
                <a:solidFill>
                  <a:srgbClr val="FF0000"/>
                </a:solidFill>
              </a:rPr>
              <a:t>; </a:t>
            </a:r>
            <a:r>
              <a:rPr lang="en-US" altLang="ko-KR" sz="1400" dirty="0" smtClean="0"/>
              <a:t>top: 100px; left: 300px; }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#</a:t>
            </a:r>
            <a:r>
              <a:rPr lang="en-US" altLang="ko-KR" sz="1400" dirty="0" err="1" smtClean="0"/>
              <a:t>css_float</a:t>
            </a:r>
            <a:r>
              <a:rPr lang="en-US" altLang="ko-KR" sz="1400" dirty="0" smtClean="0"/>
              <a:t>  {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float:right</a:t>
            </a:r>
            <a:r>
              <a:rPr lang="en-US" altLang="ko-KR" sz="1400" dirty="0" smtClean="0">
                <a:solidFill>
                  <a:srgbClr val="FF0000"/>
                </a:solidFill>
              </a:rPr>
              <a:t>; </a:t>
            </a:r>
            <a:r>
              <a:rPr lang="en-US" altLang="ko-KR" sz="1400" dirty="0" smtClean="0"/>
              <a:t>border: thin solid black;}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&lt;/style&gt;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...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&lt;h3&gt;5.5 </a:t>
            </a:r>
            <a:r>
              <a:rPr lang="ko-KR" altLang="ko-KR" sz="1400" dirty="0" smtClean="0"/>
              <a:t>새로운 문서 표준</a:t>
            </a:r>
            <a:r>
              <a:rPr lang="en-US" altLang="ko-KR" sz="1400" dirty="0" smtClean="0"/>
              <a:t> HTML5 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="W3C_logo.gif" id="w3c_float" width="72" height="40"&gt;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="H5_logo.gif" id="h5_float" width="54" height="66"&gt;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="CSS3_logo.gif" id="</a:t>
            </a:r>
            <a:r>
              <a:rPr lang="en-US" altLang="ko-KR" sz="1400" dirty="0" err="1" smtClean="0"/>
              <a:t>css_float</a:t>
            </a:r>
            <a:r>
              <a:rPr lang="en-US" altLang="ko-KR" sz="1400" dirty="0" smtClean="0"/>
              <a:t>" width="54" height="66"&gt;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&lt;p&gt;</a:t>
            </a:r>
            <a:r>
              <a:rPr lang="ko-KR" altLang="ko-KR" sz="1400" dirty="0" smtClean="0"/>
              <a:t>현재</a:t>
            </a:r>
            <a:r>
              <a:rPr lang="en-US" altLang="ko-KR" sz="1400" dirty="0" smtClean="0"/>
              <a:t> W3C</a:t>
            </a:r>
            <a:r>
              <a:rPr lang="ko-KR" altLang="ko-KR" sz="1400" dirty="0" smtClean="0"/>
              <a:t>에서 표준안 개발을 하고 있는</a:t>
            </a:r>
            <a:r>
              <a:rPr lang="en-US" altLang="ko-KR" sz="1400" dirty="0" smtClean="0"/>
              <a:t> HTML5</a:t>
            </a:r>
            <a:r>
              <a:rPr lang="ko-KR" altLang="ko-KR" sz="1400" dirty="0" smtClean="0"/>
              <a:t>는 차세대 웹문서 </a:t>
            </a:r>
            <a:r>
              <a:rPr lang="en-US" altLang="ko-KR" sz="1400" dirty="0" smtClean="0"/>
              <a:t>...(</a:t>
            </a:r>
            <a:r>
              <a:rPr lang="ko-KR" altLang="ko-KR" sz="1400" dirty="0" smtClean="0"/>
              <a:t>생략</a:t>
            </a:r>
            <a:r>
              <a:rPr lang="en-US" altLang="ko-KR" sz="1400" dirty="0" smtClean="0"/>
              <a:t>)....</a:t>
            </a:r>
            <a:endParaRPr lang="ko-KR" altLang="ko-KR" sz="1400" dirty="0">
              <a:latin typeface="+mn-ea"/>
            </a:endParaRPr>
          </a:p>
        </p:txBody>
      </p:sp>
      <p:pic>
        <p:nvPicPr>
          <p:cNvPr id="9" name="Picture 2" descr="E:\HTML5\figures\ex6-7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293096"/>
            <a:ext cx="4933334" cy="2066667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1953517" y="6021209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600" b="1" dirty="0" smtClean="0">
                <a:latin typeface="+mn-ea"/>
                <a:hlinkClick r:id="rId2"/>
              </a:rPr>
              <a:t>브라우저 크기 조정</a:t>
            </a:r>
            <a:endParaRPr lang="ko-KR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콘텐츠 박스의 크기 조정하기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콘텐츠의 크기 조정</a:t>
            </a:r>
            <a:r>
              <a:rPr lang="en-US" altLang="ko-KR" dirty="0" smtClean="0"/>
              <a:t> : width, height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특정 콘텐츠에서 차지하는 공간 크기를 임의로 </a:t>
            </a:r>
            <a:r>
              <a:rPr lang="ko-KR" altLang="ko-KR" dirty="0" smtClean="0"/>
              <a:t>조정</a:t>
            </a:r>
            <a:endParaRPr lang="en-US" altLang="ko-KR" dirty="0" smtClean="0"/>
          </a:p>
          <a:p>
            <a:pPr lvl="2"/>
            <a:r>
              <a:rPr lang="en-US" altLang="ko-KR" kern="100" dirty="0">
                <a:latin typeface="맑은 고딕"/>
                <a:cs typeface="한컴바탕"/>
              </a:rPr>
              <a:t>width, </a:t>
            </a:r>
            <a:r>
              <a:rPr lang="en-US" altLang="ko-KR" kern="100" dirty="0" smtClean="0">
                <a:latin typeface="맑은 고딕"/>
                <a:cs typeface="한컴바탕"/>
              </a:rPr>
              <a:t>height / min-width</a:t>
            </a:r>
            <a:r>
              <a:rPr lang="en-US" altLang="ko-KR" kern="100" dirty="0">
                <a:latin typeface="맑은 고딕"/>
                <a:cs typeface="한컴바탕"/>
              </a:rPr>
              <a:t>, </a:t>
            </a:r>
            <a:r>
              <a:rPr lang="en-US" altLang="ko-KR" kern="100" dirty="0" smtClean="0">
                <a:latin typeface="맑은 고딕"/>
                <a:cs typeface="한컴바탕"/>
              </a:rPr>
              <a:t>min-height / max-width</a:t>
            </a:r>
            <a:r>
              <a:rPr lang="en-US" altLang="ko-KR" kern="100" dirty="0">
                <a:latin typeface="맑은 고딕"/>
                <a:cs typeface="한컴바탕"/>
              </a:rPr>
              <a:t>, </a:t>
            </a:r>
            <a:r>
              <a:rPr lang="en-US" altLang="ko-KR" kern="100" dirty="0" smtClean="0">
                <a:latin typeface="맑은 고딕"/>
                <a:cs typeface="한컴바탕"/>
              </a:rPr>
              <a:t>max-height</a:t>
            </a:r>
            <a:r>
              <a:rPr lang="en-US" altLang="ko-KR" kern="100" dirty="0" smtClean="0">
                <a:latin typeface="맑은 고딕"/>
              </a:rPr>
              <a:t> 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097" y="2780928"/>
            <a:ext cx="7488832" cy="160043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intro_text</a:t>
            </a:r>
            <a:r>
              <a:rPr lang="en-US" altLang="ko-KR" sz="1400" dirty="0" smtClean="0">
                <a:solidFill>
                  <a:srgbClr val="FF0000"/>
                </a:solidFill>
              </a:rPr>
              <a:t>  { width: 50%; min-width: 180px; height: 110px;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                      border: medium double black;}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&lt;/style&gt;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...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&lt;</a:t>
            </a:r>
            <a:r>
              <a:rPr lang="en-US" altLang="ko-KR" sz="1400" dirty="0" smtClean="0">
                <a:solidFill>
                  <a:srgbClr val="FF0000"/>
                </a:solidFill>
              </a:rPr>
              <a:t>p id="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intro_text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  </a:t>
            </a:r>
            <a:r>
              <a:rPr lang="ko-KR" altLang="ko-KR" sz="1400" dirty="0" smtClean="0"/>
              <a:t>표준안 개발에 대다수 웹브라우저 개발사가 참여하고 있고</a:t>
            </a:r>
            <a:r>
              <a:rPr lang="en-US" altLang="ko-KR" sz="1400" dirty="0" smtClean="0"/>
              <a:t>, </a:t>
            </a:r>
            <a:endParaRPr lang="ko-KR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ko-KR" sz="1400" dirty="0" err="1" smtClean="0"/>
              <a:t>그동안의</a:t>
            </a:r>
            <a:r>
              <a:rPr lang="ko-KR" altLang="ko-KR" sz="1400" dirty="0" smtClean="0"/>
              <a:t> 웹 기술의 발전을 많이 반영하여 </a:t>
            </a:r>
            <a:r>
              <a:rPr lang="en-US" altLang="ko-KR" sz="1400" dirty="0" smtClean="0"/>
              <a:t>...(</a:t>
            </a:r>
            <a:r>
              <a:rPr lang="ko-KR" altLang="ko-KR" sz="1400" dirty="0" smtClean="0"/>
              <a:t>생략</a:t>
            </a:r>
            <a:r>
              <a:rPr lang="en-US" altLang="ko-KR" sz="1400" dirty="0" smtClean="0"/>
              <a:t>)....</a:t>
            </a:r>
            <a:endParaRPr lang="ko-KR" altLang="ko-KR" sz="1400" dirty="0">
              <a:latin typeface="+mn-ea"/>
            </a:endParaRPr>
          </a:p>
        </p:txBody>
      </p:sp>
      <p:pic>
        <p:nvPicPr>
          <p:cNvPr id="9" name="Picture 2" descr="E:\HTML5\figures\ex6-8a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481" y="4528043"/>
            <a:ext cx="2495239" cy="1371429"/>
          </a:xfrm>
          <a:prstGeom prst="rect">
            <a:avLst/>
          </a:prstGeom>
          <a:noFill/>
        </p:spPr>
      </p:pic>
      <p:pic>
        <p:nvPicPr>
          <p:cNvPr id="10" name="Picture 3" descr="E:\HTML5\figures\ex6-8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3801" y="4528043"/>
            <a:ext cx="1942858" cy="1371429"/>
          </a:xfrm>
          <a:prstGeom prst="rect">
            <a:avLst/>
          </a:prstGeom>
          <a:noFill/>
        </p:spPr>
      </p:pic>
      <p:pic>
        <p:nvPicPr>
          <p:cNvPr id="12" name="Picture 5" descr="E:\HTML5\figures\ex6-8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00065" y="4528043"/>
            <a:ext cx="1385715" cy="1371429"/>
          </a:xfrm>
          <a:prstGeom prst="rect">
            <a:avLst/>
          </a:prstGeom>
          <a:noFill/>
        </p:spPr>
      </p:pic>
      <p:pic>
        <p:nvPicPr>
          <p:cNvPr id="13" name="Picture 6" descr="E:\HTML5\figures\ex6-8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00265" y="4527028"/>
            <a:ext cx="1076191" cy="1371429"/>
          </a:xfrm>
          <a:prstGeom prst="rect">
            <a:avLst/>
          </a:prstGeom>
          <a:noFill/>
        </p:spPr>
      </p:pic>
      <p:sp>
        <p:nvSpPr>
          <p:cNvPr id="14" name="오른쪽 화살표 13"/>
          <p:cNvSpPr/>
          <p:nvPr/>
        </p:nvSpPr>
        <p:spPr>
          <a:xfrm>
            <a:off x="3123599" y="5105745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440025" y="5150133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240225" y="5159099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66280" y="5945047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600" b="1" dirty="0" smtClean="0">
                <a:latin typeface="+mn-ea"/>
                <a:hlinkClick r:id="rId2"/>
              </a:rPr>
              <a:t>브라우저 크기 조정</a:t>
            </a:r>
            <a:endParaRPr lang="ko-KR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/>
              <a:t>오버플로우</a:t>
            </a:r>
            <a:r>
              <a:rPr lang="en-US" altLang="ko-KR" dirty="0"/>
              <a:t> : overflow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ko-KR" dirty="0"/>
              <a:t>콘텐츠의 분량이 요소의 박스 크기를 초과할 때의 처리방법</a:t>
            </a:r>
            <a:endParaRPr lang="en-US" altLang="ko-KR" dirty="0"/>
          </a:p>
          <a:p>
            <a:pPr lvl="2"/>
            <a:r>
              <a:rPr lang="en-US" altLang="ko-KR" dirty="0"/>
              <a:t>visible (</a:t>
            </a:r>
            <a:r>
              <a:rPr lang="ko-KR" altLang="ko-KR" dirty="0"/>
              <a:t>기본</a:t>
            </a:r>
            <a:r>
              <a:rPr lang="ko-KR" altLang="en-US" dirty="0"/>
              <a:t>값</a:t>
            </a:r>
            <a:r>
              <a:rPr lang="en-US" altLang="ko-KR" dirty="0"/>
              <a:t>), hidden, scroll, auto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4602" y="2767568"/>
            <a:ext cx="7704856" cy="246221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#intro1  { overflow: visibl</a:t>
            </a:r>
            <a:r>
              <a:rPr lang="en-US" altLang="ko-KR" sz="1400" dirty="0" smtClean="0"/>
              <a:t>e; </a:t>
            </a:r>
            <a:r>
              <a:rPr lang="en-US" altLang="ko-KR" sz="1400" dirty="0" err="1" smtClean="0"/>
              <a:t>float:left</a:t>
            </a:r>
            <a:r>
              <a:rPr lang="en-US" altLang="ko-KR" sz="1400" dirty="0" smtClean="0"/>
              <a:t>; width: 24%; height: 140px;  border: medium double black;}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#intro2  { overflow: hidden</a:t>
            </a:r>
            <a:r>
              <a:rPr lang="en-US" altLang="ko-KR" sz="1400" dirty="0" smtClean="0"/>
              <a:t>; </a:t>
            </a:r>
            <a:r>
              <a:rPr lang="en-US" altLang="ko-KR" sz="1400" dirty="0" err="1" smtClean="0"/>
              <a:t>float:left</a:t>
            </a:r>
            <a:r>
              <a:rPr lang="en-US" altLang="ko-KR" sz="1400" dirty="0" smtClean="0"/>
              <a:t>; width: 24%; height: 140px;  border: medium double black;}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#intro3  { overflow: scroll</a:t>
            </a:r>
            <a:r>
              <a:rPr lang="en-US" altLang="ko-KR" sz="1400" dirty="0" smtClean="0"/>
              <a:t>; </a:t>
            </a:r>
            <a:r>
              <a:rPr lang="en-US" altLang="ko-KR" sz="1400" dirty="0" err="1" smtClean="0"/>
              <a:t>float:left</a:t>
            </a:r>
            <a:r>
              <a:rPr lang="en-US" altLang="ko-KR" sz="1400" dirty="0" smtClean="0"/>
              <a:t>; width: 24%; height: 140px;   border: medium double black;}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#intro4  { overflow: auto; </a:t>
            </a:r>
            <a:r>
              <a:rPr lang="en-US" altLang="ko-KR" sz="1400" dirty="0" err="1" smtClean="0"/>
              <a:t>float:left</a:t>
            </a:r>
            <a:r>
              <a:rPr lang="en-US" altLang="ko-KR" sz="1400" dirty="0" smtClean="0"/>
              <a:t>; width: 24%; height: 140px;  border: medium double black; 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&lt;/style&gt;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</a:t>
            </a:r>
            <a:r>
              <a:rPr lang="en-US" altLang="ko-KR" sz="1400" dirty="0" smtClean="0"/>
              <a:t>...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&lt;p id="intro1"&gt;</a:t>
            </a:r>
            <a:r>
              <a:rPr lang="en-US" altLang="ko-KR" sz="1400" dirty="0" smtClean="0"/>
              <a:t>[visible] </a:t>
            </a:r>
            <a:r>
              <a:rPr lang="ko-KR" altLang="ko-KR" sz="1400" dirty="0" smtClean="0"/>
              <a:t>표준안 개발에 대다수 웹브라우저 개발사가</a:t>
            </a:r>
            <a:r>
              <a:rPr lang="en-US" altLang="ko-KR" sz="1400" dirty="0" smtClean="0"/>
              <a:t> ...(</a:t>
            </a:r>
            <a:r>
              <a:rPr lang="ko-KR" altLang="ko-KR" sz="1400" dirty="0" smtClean="0"/>
              <a:t>중략</a:t>
            </a:r>
            <a:r>
              <a:rPr lang="en-US" altLang="ko-KR" sz="1400" dirty="0" smtClean="0"/>
              <a:t>)...  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&lt;p id="intro2"&gt;</a:t>
            </a:r>
            <a:r>
              <a:rPr lang="en-US" altLang="ko-KR" sz="1400" dirty="0" smtClean="0"/>
              <a:t>[hidden] </a:t>
            </a:r>
            <a:r>
              <a:rPr lang="ko-KR" altLang="ko-KR" sz="1400" dirty="0" smtClean="0"/>
              <a:t>표준안 개발에 대다수 웹브라우저 개발사가</a:t>
            </a:r>
            <a:r>
              <a:rPr lang="en-US" altLang="ko-KR" sz="1400" dirty="0" smtClean="0"/>
              <a:t> ...(</a:t>
            </a:r>
            <a:r>
              <a:rPr lang="ko-KR" altLang="ko-KR" sz="1400" dirty="0" smtClean="0"/>
              <a:t>중략</a:t>
            </a:r>
            <a:r>
              <a:rPr lang="en-US" altLang="ko-KR" sz="1400" dirty="0" smtClean="0"/>
              <a:t>)...  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&lt;p id="intro3"&gt;</a:t>
            </a:r>
            <a:r>
              <a:rPr lang="en-US" altLang="ko-KR" sz="1400" dirty="0" smtClean="0"/>
              <a:t>[scroll] </a:t>
            </a:r>
            <a:r>
              <a:rPr lang="ko-KR" altLang="ko-KR" sz="1400" dirty="0" smtClean="0"/>
              <a:t>표준안 개발에 대다수 웹브라우저 개발사가</a:t>
            </a:r>
            <a:r>
              <a:rPr lang="en-US" altLang="ko-KR" sz="1400" dirty="0" smtClean="0"/>
              <a:t> ...(</a:t>
            </a:r>
            <a:r>
              <a:rPr lang="ko-KR" altLang="ko-KR" sz="1400" dirty="0" smtClean="0"/>
              <a:t>중략</a:t>
            </a:r>
            <a:r>
              <a:rPr lang="en-US" altLang="ko-KR" sz="1400" dirty="0" smtClean="0"/>
              <a:t>)...  &lt;/p&gt;</a:t>
            </a:r>
            <a:endParaRPr lang="ko-KR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&lt;p id="intro4"&gt;</a:t>
            </a:r>
            <a:r>
              <a:rPr lang="en-US" altLang="ko-KR" sz="1400" dirty="0" smtClean="0"/>
              <a:t>[auto] </a:t>
            </a:r>
            <a:r>
              <a:rPr lang="ko-KR" altLang="ko-KR" sz="1400" dirty="0" smtClean="0"/>
              <a:t>표준안 개발에 대다수 웹브라우저 개발사가</a:t>
            </a:r>
            <a:r>
              <a:rPr lang="en-US" altLang="ko-KR" sz="1400" dirty="0" smtClean="0"/>
              <a:t> ...(</a:t>
            </a:r>
            <a:r>
              <a:rPr lang="ko-KR" altLang="ko-KR" sz="1400" dirty="0" smtClean="0"/>
              <a:t>중략</a:t>
            </a:r>
            <a:r>
              <a:rPr lang="en-US" altLang="ko-KR" sz="1400" dirty="0" smtClean="0"/>
              <a:t>)...  &lt;/p&gt;</a:t>
            </a:r>
            <a:endParaRPr lang="ko-KR" altLang="ko-KR" sz="1400" dirty="0">
              <a:latin typeface="+mn-ea"/>
            </a:endParaRPr>
          </a:p>
        </p:txBody>
      </p:sp>
      <p:pic>
        <p:nvPicPr>
          <p:cNvPr id="10243" name="Picture 3" descr="E:\HTML5\figures\ex6-9b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3948" y="4941168"/>
            <a:ext cx="3942858" cy="1614286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456965" y="5939042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600" b="1" dirty="0" smtClean="0">
                <a:latin typeface="+mn-ea"/>
                <a:hlinkClick r:id="rId2"/>
              </a:rPr>
              <a:t>브라우저 크기 조정</a:t>
            </a:r>
            <a:endParaRPr lang="ko-KR" altLang="en-US" sz="16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5309176" cy="3120352"/>
          </a:xfrm>
        </p:spPr>
        <p:txBody>
          <a:bodyPr>
            <a:normAutofit/>
          </a:bodyPr>
          <a:lstStyle/>
          <a:p>
            <a:r>
              <a:rPr altLang="ko-KR" dirty="0" smtClean="0"/>
              <a:t>5.3.1 </a:t>
            </a:r>
            <a:r>
              <a:rPr lang="ko-KR" altLang="en-US" dirty="0" smtClean="0"/>
              <a:t>박스에 </a:t>
            </a:r>
            <a:r>
              <a:rPr lang="ko-KR" altLang="en-US" dirty="0"/>
              <a:t>효과 주기</a:t>
            </a:r>
          </a:p>
          <a:p>
            <a:r>
              <a:rPr altLang="ko-KR" dirty="0" smtClean="0"/>
              <a:t>5.3.2 </a:t>
            </a:r>
            <a:r>
              <a:rPr lang="ko-KR" altLang="en-US" dirty="0" smtClean="0"/>
              <a:t>객체의 </a:t>
            </a:r>
            <a:r>
              <a:rPr lang="ko-KR" altLang="en-US" dirty="0"/>
              <a:t>투명도 및 가시성 설정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smtClean="0"/>
              <a:t>5.3 </a:t>
            </a:r>
            <a:r>
              <a:rPr lang="ko-KR" altLang="en-US" dirty="0" smtClean="0"/>
              <a:t>다양한 </a:t>
            </a:r>
            <a:r>
              <a:rPr lang="ko-KR" altLang="en-US" dirty="0"/>
              <a:t>효과 설정하기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박스에 효과 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둥근 모서리 </a:t>
            </a:r>
            <a:r>
              <a:rPr lang="en-US" altLang="ko-KR" dirty="0" smtClean="0"/>
              <a:t>: border-radius </a:t>
            </a:r>
            <a:r>
              <a:rPr lang="ko-KR" altLang="en-US" dirty="0" smtClean="0"/>
              <a:t>속성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사각형의 모서리의 둥근 정도를 달리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border-radius</a:t>
            </a:r>
            <a:endParaRPr lang="ko-KR" altLang="ko-KR" dirty="0" smtClean="0"/>
          </a:p>
          <a:p>
            <a:pPr lvl="2"/>
            <a:r>
              <a:rPr lang="en-US" altLang="ko-KR" dirty="0" smtClean="0"/>
              <a:t>border-top-left-radius, </a:t>
            </a:r>
            <a:r>
              <a:rPr lang="en-US" altLang="ko-KR" dirty="0"/>
              <a:t> </a:t>
            </a:r>
            <a:r>
              <a:rPr lang="en-US" altLang="ko-KR" dirty="0" smtClean="0"/>
              <a:t>border-top-right-radius, …</a:t>
            </a:r>
            <a:endParaRPr lang="ko-KR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3140968"/>
            <a:ext cx="7704856" cy="273921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#</a:t>
            </a:r>
            <a:r>
              <a:rPr lang="en-US" altLang="ko-KR" sz="1400" dirty="0" err="1" smtClean="0"/>
              <a:t>intro_text</a:t>
            </a:r>
            <a:r>
              <a:rPr lang="en-US" altLang="ko-KR" sz="1400" dirty="0" smtClean="0"/>
              <a:t>  { position: relative; left: 10%; width: 60%; padding: 5px;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               border: medium double black; </a:t>
            </a:r>
            <a:r>
              <a:rPr lang="en-US" altLang="ko-KR" sz="1400" dirty="0" smtClean="0">
                <a:solidFill>
                  <a:srgbClr val="FF0000"/>
                </a:solidFill>
              </a:rPr>
              <a:t>border-radius: 10px; </a:t>
            </a:r>
            <a:r>
              <a:rPr lang="en-US" altLang="ko-KR" sz="1400" dirty="0" smtClean="0"/>
              <a:t>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#w3c_float  { float: right; border: thin solid black; padding: 5px;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border-top-left-radius:8px; border-bottom-right-radius:8px; </a:t>
            </a:r>
            <a:r>
              <a:rPr lang="en-US" altLang="ko-KR" sz="1400" dirty="0" smtClean="0"/>
              <a:t>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&lt;/style&gt;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...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&lt;h3&gt;5.5 </a:t>
            </a:r>
            <a:r>
              <a:rPr lang="ko-KR" altLang="ko-KR" sz="1400" dirty="0" smtClean="0"/>
              <a:t>새로운 문서 표준</a:t>
            </a:r>
            <a:r>
              <a:rPr lang="en-US" altLang="ko-KR" sz="1400" dirty="0" smtClean="0"/>
              <a:t> HTML5 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="W3C_logo.gif" id="w3c_float" width="72" height="40"&gt;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&lt;p id="</a:t>
            </a:r>
            <a:r>
              <a:rPr lang="en-US" altLang="ko-KR" sz="1400" dirty="0" err="1" smtClean="0"/>
              <a:t>intro_text</a:t>
            </a:r>
            <a:r>
              <a:rPr lang="en-US" altLang="ko-KR" sz="1400" dirty="0" smtClean="0"/>
              <a:t>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ko-KR" altLang="ko-KR" sz="1400" dirty="0" smtClean="0"/>
              <a:t>현재</a:t>
            </a:r>
            <a:r>
              <a:rPr lang="en-US" altLang="ko-KR" sz="1400" dirty="0" smtClean="0"/>
              <a:t> W3C</a:t>
            </a:r>
            <a:r>
              <a:rPr lang="ko-KR" altLang="ko-KR" sz="1400" dirty="0" smtClean="0"/>
              <a:t>에서 표준안 개발을 하고 있는</a:t>
            </a:r>
            <a:r>
              <a:rPr lang="en-US" altLang="ko-KR" sz="1400" dirty="0" smtClean="0"/>
              <a:t> HTML5</a:t>
            </a:r>
            <a:r>
              <a:rPr lang="ko-KR" altLang="ko-KR" sz="1400" dirty="0" smtClean="0"/>
              <a:t>는 차세대 웹문서 표준안으로 많은 관심이 </a:t>
            </a:r>
          </a:p>
          <a:p>
            <a:pPr latinLnBrk="0"/>
            <a:r>
              <a:rPr lang="en-US" altLang="ko-KR" sz="1400" dirty="0" smtClean="0"/>
              <a:t>    </a:t>
            </a:r>
            <a:r>
              <a:rPr lang="ko-KR" altLang="ko-KR" sz="1400" dirty="0" smtClean="0"/>
              <a:t>집중되고 있다</a:t>
            </a:r>
            <a:r>
              <a:rPr lang="en-US" altLang="ko-KR" sz="1400" dirty="0" smtClean="0"/>
              <a:t>. </a:t>
            </a:r>
            <a:r>
              <a:rPr lang="ko-KR" altLang="ko-KR" sz="1400" dirty="0" smtClean="0"/>
              <a:t>특히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표준안 개발에 </a:t>
            </a:r>
            <a:r>
              <a:rPr lang="en-US" altLang="ko-KR" sz="1400" dirty="0" smtClean="0"/>
              <a:t>...(</a:t>
            </a:r>
            <a:r>
              <a:rPr lang="ko-KR" altLang="ko-KR" sz="1400" dirty="0" smtClean="0"/>
              <a:t>중략</a:t>
            </a:r>
            <a:r>
              <a:rPr lang="en-US" altLang="ko-KR" sz="1400" dirty="0" smtClean="0"/>
              <a:t>)...   </a:t>
            </a:r>
            <a:endParaRPr lang="ko-KR" altLang="ko-KR" sz="1400" dirty="0"/>
          </a:p>
        </p:txBody>
      </p:sp>
      <p:pic>
        <p:nvPicPr>
          <p:cNvPr id="10" name="Picture 2" descr="E:\HTML5\figures\ex6-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510573"/>
            <a:ext cx="3788572" cy="19257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박스 그림자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800" dirty="0"/>
              <a:t>box-shadow: &lt;</a:t>
            </a:r>
            <a:r>
              <a:rPr lang="en-US" altLang="ko-KR" sz="1800" dirty="0" err="1"/>
              <a:t>hoffset</a:t>
            </a:r>
            <a:r>
              <a:rPr lang="en-US" altLang="ko-KR" sz="1800" dirty="0"/>
              <a:t>&gt;&lt;</a:t>
            </a:r>
            <a:r>
              <a:rPr lang="en-US" altLang="ko-KR" sz="1800" dirty="0" err="1"/>
              <a:t>voffset</a:t>
            </a:r>
            <a:r>
              <a:rPr lang="en-US" altLang="ko-KR" sz="1800" dirty="0" smtClean="0"/>
              <a:t>&gt;&lt;</a:t>
            </a:r>
            <a:r>
              <a:rPr lang="en-US" altLang="ko-KR" sz="1800" dirty="0"/>
              <a:t>blur&gt;&lt;spread</a:t>
            </a:r>
            <a:r>
              <a:rPr lang="en-US" altLang="ko-KR" sz="1800" dirty="0" smtClean="0"/>
              <a:t>&gt;&lt;</a:t>
            </a:r>
            <a:r>
              <a:rPr lang="en-US" altLang="ko-KR" sz="1800" dirty="0"/>
              <a:t>color</a:t>
            </a:r>
            <a:r>
              <a:rPr lang="en-US" altLang="ko-KR" sz="1800" dirty="0" smtClean="0"/>
              <a:t>&gt;&lt;</a:t>
            </a:r>
            <a:r>
              <a:rPr lang="en-US" altLang="ko-KR" sz="1800" dirty="0"/>
              <a:t>inset/outset&gt;</a:t>
            </a:r>
            <a:endParaRPr lang="en-US" altLang="ko-KR" dirty="0"/>
          </a:p>
          <a:p>
            <a:pPr lvl="2"/>
            <a:r>
              <a:rPr lang="ko-KR" altLang="ko-KR" dirty="0"/>
              <a:t>가로</a:t>
            </a:r>
            <a:r>
              <a:rPr lang="en-US" altLang="ko-KR" dirty="0"/>
              <a:t>/</a:t>
            </a:r>
            <a:r>
              <a:rPr lang="ko-KR" altLang="ko-KR" dirty="0"/>
              <a:t>세로 </a:t>
            </a:r>
            <a:r>
              <a:rPr lang="ko-KR" altLang="ko-KR" dirty="0" smtClean="0"/>
              <a:t>시작 </a:t>
            </a:r>
            <a:r>
              <a:rPr lang="ko-KR" altLang="ko-KR" dirty="0"/>
              <a:t>위치</a:t>
            </a:r>
            <a:r>
              <a:rPr lang="en-US" altLang="ko-KR" dirty="0"/>
              <a:t>, </a:t>
            </a:r>
            <a:r>
              <a:rPr lang="ko-KR" altLang="ko-KR" dirty="0"/>
              <a:t>번짐 </a:t>
            </a:r>
            <a:r>
              <a:rPr lang="ko-KR" altLang="ko-KR" dirty="0" smtClean="0"/>
              <a:t>정도</a:t>
            </a:r>
            <a:r>
              <a:rPr lang="ko-KR" altLang="en-US" dirty="0" smtClean="0"/>
              <a:t>와 </a:t>
            </a:r>
            <a:r>
              <a:rPr lang="ko-KR" altLang="ko-KR" dirty="0" smtClean="0"/>
              <a:t>크기</a:t>
            </a:r>
            <a:r>
              <a:rPr lang="en-US" altLang="ko-KR" dirty="0"/>
              <a:t>, </a:t>
            </a:r>
            <a:r>
              <a:rPr lang="ko-KR" altLang="ko-KR" dirty="0"/>
              <a:t>색상</a:t>
            </a:r>
            <a:r>
              <a:rPr lang="en-US" altLang="ko-KR" dirty="0"/>
              <a:t>, </a:t>
            </a:r>
            <a:r>
              <a:rPr lang="ko-KR" altLang="ko-KR" dirty="0"/>
              <a:t>그림자 진</a:t>
            </a:r>
            <a:r>
              <a:rPr lang="ko-KR" altLang="en-US" dirty="0"/>
              <a:t>행</a:t>
            </a:r>
            <a:r>
              <a:rPr lang="ko-KR" altLang="ko-KR" dirty="0"/>
              <a:t> 방향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2852936"/>
            <a:ext cx="7704856" cy="181588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#</a:t>
            </a:r>
            <a:r>
              <a:rPr lang="en-US" altLang="ko-KR" sz="1400" dirty="0" err="1" smtClean="0"/>
              <a:t>intro_text</a:t>
            </a:r>
            <a:r>
              <a:rPr lang="en-US" altLang="ko-KR" sz="1400" dirty="0" smtClean="0"/>
              <a:t>  { position: relative; left: 10%; width: 60%; padding: 5px;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               border: medium double black; border-radius: 10px;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box-shadow: 8px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8px</a:t>
            </a:r>
            <a:r>
              <a:rPr lang="en-US" altLang="ko-KR" sz="1400" dirty="0" smtClean="0">
                <a:solidFill>
                  <a:srgbClr val="FF0000"/>
                </a:solidFill>
              </a:rPr>
              <a:t> 20px 2px blue; </a:t>
            </a:r>
            <a:r>
              <a:rPr lang="en-US" altLang="ko-KR" sz="1400" dirty="0" smtClean="0"/>
              <a:t>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#w3c_float  { </a:t>
            </a:r>
            <a:r>
              <a:rPr lang="en-US" altLang="ko-KR" sz="1400" dirty="0" err="1" smtClean="0"/>
              <a:t>float:right</a:t>
            </a:r>
            <a:r>
              <a:rPr lang="en-US" altLang="ko-KR" sz="1400" dirty="0" smtClean="0"/>
              <a:t>; border: thin solid black; padding: 5px;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               border-top-left-radius:8px; border-bottom-right-radius:8px;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box-shadow: 2px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2px</a:t>
            </a:r>
            <a:r>
              <a:rPr lang="en-US" altLang="ko-KR" sz="1400" dirty="0" smtClean="0">
                <a:solidFill>
                  <a:srgbClr val="FF0000"/>
                </a:solidFill>
              </a:rPr>
              <a:t> 20px 4px green inset; </a:t>
            </a:r>
            <a:r>
              <a:rPr lang="en-US" altLang="ko-KR" sz="1400" dirty="0" smtClean="0"/>
              <a:t>}</a:t>
            </a:r>
            <a:br>
              <a:rPr lang="en-US" altLang="ko-KR" sz="1400" dirty="0" smtClean="0"/>
            </a:br>
            <a:r>
              <a:rPr lang="en-US" altLang="ko-KR" sz="1400" dirty="0" smtClean="0"/>
              <a:t>  &lt;/style&gt; </a:t>
            </a:r>
            <a:endParaRPr lang="ko-KR" altLang="ko-KR" sz="1400" dirty="0"/>
          </a:p>
        </p:txBody>
      </p:sp>
      <p:pic>
        <p:nvPicPr>
          <p:cNvPr id="12290" name="Picture 2" descr="E:\HTML5\figures\ex6-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451" y="4437112"/>
            <a:ext cx="3782857" cy="19257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투명도</a:t>
            </a:r>
            <a:r>
              <a:rPr lang="en-US" altLang="ko-KR" dirty="0"/>
              <a:t> : opacity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0.0</a:t>
            </a:r>
            <a:r>
              <a:rPr lang="ko-KR" altLang="ko-KR" dirty="0"/>
              <a:t>일 때 투명</a:t>
            </a:r>
            <a:r>
              <a:rPr lang="en-US" altLang="ko-KR" dirty="0"/>
              <a:t>(fully transparent</a:t>
            </a:r>
            <a:r>
              <a:rPr lang="en-US" altLang="ko-KR" dirty="0" smtClean="0"/>
              <a:t>),</a:t>
            </a:r>
            <a:r>
              <a:rPr lang="ko-KR" altLang="ko-KR" dirty="0" smtClean="0"/>
              <a:t> </a:t>
            </a:r>
            <a:r>
              <a:rPr lang="en-US" altLang="ko-KR" dirty="0"/>
              <a:t>1.0</a:t>
            </a:r>
            <a:r>
              <a:rPr lang="ko-KR" altLang="ko-KR" dirty="0"/>
              <a:t>일 때 불투명</a:t>
            </a:r>
            <a:r>
              <a:rPr lang="en-US" altLang="ko-KR" dirty="0"/>
              <a:t>(fully opaque)</a:t>
            </a:r>
          </a:p>
          <a:p>
            <a:r>
              <a:rPr lang="ko-KR" altLang="ko-KR" dirty="0"/>
              <a:t>가시성</a:t>
            </a:r>
            <a:r>
              <a:rPr lang="en-US" altLang="ko-KR" dirty="0"/>
              <a:t> : visibility</a:t>
            </a:r>
          </a:p>
          <a:p>
            <a:pPr lvl="1"/>
            <a:r>
              <a:rPr lang="en-US" altLang="ko-KR" dirty="0" smtClean="0"/>
              <a:t>visible </a:t>
            </a:r>
            <a:r>
              <a:rPr lang="en-US" altLang="ko-KR" dirty="0"/>
              <a:t>(</a:t>
            </a:r>
            <a:r>
              <a:rPr lang="ko-KR" altLang="ko-KR" dirty="0"/>
              <a:t>기본값</a:t>
            </a:r>
            <a:r>
              <a:rPr lang="en-US" altLang="ko-KR" dirty="0"/>
              <a:t>),  hidden, </a:t>
            </a:r>
            <a:r>
              <a:rPr lang="en-US" altLang="ko-KR" dirty="0" smtClean="0"/>
              <a:t>collapse(</a:t>
            </a:r>
            <a:r>
              <a:rPr lang="ko-KR" altLang="en-US" dirty="0" smtClean="0"/>
              <a:t>표에서 열이나 행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3811" y="3284984"/>
            <a:ext cx="7704856" cy="28931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#h5_op2  { opacity: 0.2</a:t>
            </a:r>
            <a:r>
              <a:rPr lang="en-US" altLang="ko-KR" sz="1400" dirty="0" smtClean="0"/>
              <a:t>; position: relative; top: -80px; left: 20px;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#h5_op3  { opacity: 0.3</a:t>
            </a:r>
            <a:r>
              <a:rPr lang="en-US" altLang="ko-KR" sz="1400" dirty="0" smtClean="0"/>
              <a:t>; position: relative; top: -80px; left: 50px; 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#h5_op5  { opacity: 0.5</a:t>
            </a:r>
            <a:r>
              <a:rPr lang="en-US" altLang="ko-KR" sz="1400" dirty="0" smtClean="0"/>
              <a:t>; position: relative; top: -80px; left: 80px;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#h5_op7  { opacity: 0.7</a:t>
            </a:r>
            <a:r>
              <a:rPr lang="en-US" altLang="ko-KR" sz="1400" dirty="0" smtClean="0"/>
              <a:t>; position: relative; top: -80px; left: 110px;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#h5_op9  { opacity: 0.9</a:t>
            </a:r>
            <a:r>
              <a:rPr lang="en-US" altLang="ko-KR" sz="1400" dirty="0" smtClean="0"/>
              <a:t>; position: relative; top: -80px; left: 140px; 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&lt;/style&gt;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...(</a:t>
            </a:r>
            <a:r>
              <a:rPr lang="ko-KR" altLang="ko-KR" sz="1400" dirty="0" smtClean="0"/>
              <a:t>중략</a:t>
            </a:r>
            <a:r>
              <a:rPr lang="en-US" altLang="ko-KR" sz="1400" dirty="0" smtClean="0"/>
              <a:t>)... 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id="h5_op2"</a:t>
            </a:r>
            <a:r>
              <a:rPr lang="en-US" altLang="ko-KR" sz="1400" dirty="0" smtClean="0"/>
              <a:t> width="54" height="66"&gt;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id="h5_op3" </a:t>
            </a:r>
            <a:r>
              <a:rPr lang="en-US" altLang="ko-KR" sz="1400" dirty="0" smtClean="0"/>
              <a:t>width="54" height="66"&gt;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id="h5_op5" </a:t>
            </a:r>
            <a:r>
              <a:rPr lang="en-US" altLang="ko-KR" sz="1400" dirty="0" smtClean="0"/>
              <a:t>width="54" height="66"&gt;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id="h5_op7" </a:t>
            </a:r>
            <a:r>
              <a:rPr lang="en-US" altLang="ko-KR" sz="1400" dirty="0" smtClean="0"/>
              <a:t>width="54" height="66"&gt;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="H5_logo.gif"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id="h5_op9" </a:t>
            </a:r>
            <a:r>
              <a:rPr lang="en-US" altLang="ko-KR" sz="1400" dirty="0" smtClean="0"/>
              <a:t>width="54" height="66"&gt;</a:t>
            </a:r>
            <a:endParaRPr lang="ko-KR" altLang="ko-KR" sz="1400" dirty="0"/>
          </a:p>
        </p:txBody>
      </p:sp>
      <p:pic>
        <p:nvPicPr>
          <p:cNvPr id="13314" name="Picture 2" descr="E:\HTML5\figures\ex6-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659526"/>
            <a:ext cx="4413333" cy="18666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5.1 </a:t>
            </a:r>
            <a:r>
              <a:rPr lang="ko-KR" altLang="en-US" dirty="0" smtClean="0"/>
              <a:t>박스모델 설정하기</a:t>
            </a:r>
            <a:endParaRPr lang="ko-KR" altLang="en-US" dirty="0"/>
          </a:p>
          <a:p>
            <a:pPr>
              <a:buNone/>
            </a:pPr>
            <a:r>
              <a:rPr lang="en-US" altLang="ko-KR" dirty="0" smtClean="0"/>
              <a:t>5.2 </a:t>
            </a:r>
            <a:r>
              <a:rPr lang="ko-KR" altLang="en-US" dirty="0"/>
              <a:t>레이아웃 설정하기</a:t>
            </a:r>
          </a:p>
          <a:p>
            <a:pPr>
              <a:buNone/>
            </a:pPr>
            <a:r>
              <a:rPr lang="en-US" altLang="ko-KR" dirty="0" smtClean="0"/>
              <a:t>5.3 </a:t>
            </a:r>
            <a:r>
              <a:rPr lang="ko-KR" altLang="en-US" dirty="0"/>
              <a:t>다양한 효과 설정하기</a:t>
            </a:r>
          </a:p>
          <a:p>
            <a:pPr>
              <a:buNone/>
            </a:pPr>
            <a:r>
              <a:rPr lang="en-US" altLang="ko-KR" dirty="0" smtClean="0"/>
              <a:t>5.4 </a:t>
            </a:r>
            <a:r>
              <a:rPr lang="ko-KR" altLang="en-US" dirty="0"/>
              <a:t>움직임 설정하기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altLang="ko-KR" dirty="0" smtClean="0"/>
              <a:t>5.4.1 </a:t>
            </a:r>
            <a:r>
              <a:rPr lang="ko-KR" altLang="en-US" dirty="0" smtClean="0"/>
              <a:t>전환효과</a:t>
            </a:r>
            <a:endParaRPr lang="ko-KR" altLang="en-US" dirty="0"/>
          </a:p>
          <a:p>
            <a:r>
              <a:rPr altLang="ko-KR" dirty="0" smtClean="0"/>
              <a:t>5.4.2 </a:t>
            </a:r>
            <a:r>
              <a:rPr lang="ko-KR" altLang="en-US" dirty="0" smtClean="0"/>
              <a:t>좌표변환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smtClean="0"/>
              <a:t>5.4 </a:t>
            </a:r>
            <a:r>
              <a:rPr lang="ko-KR" altLang="en-US" dirty="0" smtClean="0"/>
              <a:t>움직임 </a:t>
            </a:r>
            <a:r>
              <a:rPr lang="ko-KR" altLang="en-US" dirty="0"/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8833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전환효과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transition: &lt;property&gt; &lt;duration&gt;</a:t>
            </a:r>
          </a:p>
          <a:p>
            <a:pPr lvl="1"/>
            <a:r>
              <a:rPr lang="ko-KR" altLang="ko-KR" dirty="0"/>
              <a:t>변화될 속성</a:t>
            </a:r>
            <a:r>
              <a:rPr lang="ko-KR" altLang="en-US" dirty="0"/>
              <a:t>이름</a:t>
            </a:r>
            <a:r>
              <a:rPr lang="ko-KR" altLang="ko-KR" dirty="0"/>
              <a:t>과 전환시간을 </a:t>
            </a:r>
            <a:r>
              <a:rPr lang="ko-KR" altLang="ko-KR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객체 </a:t>
            </a:r>
            <a:r>
              <a:rPr lang="ko-KR" altLang="ko-KR" dirty="0"/>
              <a:t>모양</a:t>
            </a:r>
            <a:r>
              <a:rPr lang="ko-KR" altLang="en-US" dirty="0"/>
              <a:t>의 변화는 </a:t>
            </a:r>
            <a:r>
              <a:rPr lang="en-US" altLang="ko-KR" dirty="0" smtClean="0"/>
              <a:t>CSS </a:t>
            </a:r>
            <a:r>
              <a:rPr lang="ko-KR" altLang="ko-KR" dirty="0" smtClean="0"/>
              <a:t>속</a:t>
            </a:r>
            <a:r>
              <a:rPr lang="ko-KR" altLang="en-US" dirty="0" smtClean="0"/>
              <a:t>성</a:t>
            </a:r>
            <a:r>
              <a:rPr lang="ko-KR" altLang="ko-KR" dirty="0" smtClean="0"/>
              <a:t>값</a:t>
            </a:r>
            <a:r>
              <a:rPr lang="ko-KR" altLang="en-US" dirty="0" smtClean="0"/>
              <a:t>의 변화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width/height </a:t>
            </a:r>
            <a:r>
              <a:rPr lang="ko-KR" altLang="en-US" dirty="0" smtClean="0"/>
              <a:t>값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7142" y="2875155"/>
            <a:ext cx="7704856" cy="246221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&lt;head&gt;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#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title:hover</a:t>
            </a:r>
            <a:r>
              <a:rPr lang="en-US" altLang="ko-KR" sz="1400" dirty="0" smtClean="0">
                <a:solidFill>
                  <a:srgbClr val="FF0000"/>
                </a:solidFill>
              </a:rPr>
              <a:t> { border: thick double blue; padding:4px;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                  background-color: yellow; font-size: xx-large;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  #h5_logo  { position: absolute; top: 10px; right: 60px;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#h5_logo:hover { border: thin solid red; width: 108px; height: 132px;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&lt;/style&gt;  &lt;/head&gt;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&lt;h3&gt;5.5 </a:t>
            </a:r>
            <a:r>
              <a:rPr lang="ko-KR" altLang="ko-KR" sz="1400" dirty="0" smtClean="0"/>
              <a:t>새로운 문서 표준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&lt;span id="title"&gt;HTML5&lt;/span&gt;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="H5_logo.gif" id="h5_logo" width="54" height="66"&gt;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&lt;p&gt;</a:t>
            </a:r>
            <a:r>
              <a:rPr lang="ko-KR" altLang="ko-KR" sz="1400" dirty="0" smtClean="0"/>
              <a:t>현재</a:t>
            </a:r>
            <a:r>
              <a:rPr lang="en-US" altLang="ko-KR" sz="1400" dirty="0" smtClean="0"/>
              <a:t> W3C</a:t>
            </a:r>
            <a:r>
              <a:rPr lang="ko-KR" altLang="ko-KR" sz="1400" dirty="0" smtClean="0"/>
              <a:t>에서 표준안 개발을 하고 있는</a:t>
            </a:r>
            <a:r>
              <a:rPr lang="en-US" altLang="ko-KR" sz="1400" dirty="0" smtClean="0"/>
              <a:t> HTML5</a:t>
            </a:r>
            <a:r>
              <a:rPr lang="ko-KR" altLang="ko-KR" sz="1400" dirty="0" smtClean="0"/>
              <a:t>는 차세대 웹문서 </a:t>
            </a:r>
            <a:r>
              <a:rPr lang="en-US" altLang="ko-KR" sz="1400" dirty="0" smtClean="0"/>
              <a:t>...(</a:t>
            </a:r>
            <a:r>
              <a:rPr lang="ko-KR" altLang="ko-KR" sz="1400" dirty="0" smtClean="0"/>
              <a:t>중략</a:t>
            </a:r>
            <a:r>
              <a:rPr lang="en-US" altLang="ko-KR" sz="1400" dirty="0" smtClean="0"/>
              <a:t>)... 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/>
          </a:p>
        </p:txBody>
      </p:sp>
      <p:pic>
        <p:nvPicPr>
          <p:cNvPr id="14338" name="Picture 2" descr="E:\HTML5\figures\ex6-13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5057262"/>
            <a:ext cx="3800000" cy="1462857"/>
          </a:xfrm>
          <a:prstGeom prst="rect">
            <a:avLst/>
          </a:prstGeom>
          <a:noFill/>
        </p:spPr>
      </p:pic>
      <p:cxnSp>
        <p:nvCxnSpPr>
          <p:cNvPr id="70659" name="AutoShape 3"/>
          <p:cNvCxnSpPr>
            <a:cxnSpLocks noChangeShapeType="1"/>
          </p:cNvCxnSpPr>
          <p:nvPr/>
        </p:nvCxnSpPr>
        <p:spPr bwMode="auto">
          <a:xfrm flipH="1" flipV="1">
            <a:off x="5139851" y="5733256"/>
            <a:ext cx="648071" cy="59263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796136" y="6194831"/>
            <a:ext cx="908050" cy="37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mouseover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526833" y="6194831"/>
            <a:ext cx="908050" cy="37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mouseover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6" name="AutoShape 3"/>
          <p:cNvCxnSpPr>
            <a:cxnSpLocks noChangeShapeType="1"/>
          </p:cNvCxnSpPr>
          <p:nvPr/>
        </p:nvCxnSpPr>
        <p:spPr bwMode="auto">
          <a:xfrm flipH="1" flipV="1">
            <a:off x="7020273" y="5788691"/>
            <a:ext cx="576063" cy="59263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점진적으로 변하는 </a:t>
            </a:r>
            <a:r>
              <a:rPr lang="ko-KR" altLang="ko-KR" dirty="0" smtClean="0"/>
              <a:t>전환효과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628801"/>
            <a:ext cx="7704856" cy="181588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 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#</a:t>
            </a:r>
            <a:r>
              <a:rPr lang="en-US" altLang="ko-KR" sz="1400" dirty="0" err="1" smtClean="0"/>
              <a:t>title:hover</a:t>
            </a:r>
            <a:r>
              <a:rPr lang="en-US" altLang="ko-KR" sz="1400" dirty="0" smtClean="0"/>
              <a:t> { border: thick double blue; padding:4px;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               background-color: yellow; font-size: xx-large;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transition</a:t>
            </a:r>
            <a:r>
              <a:rPr lang="en-US" altLang="ko-KR" sz="1400" dirty="0" smtClean="0">
                <a:solidFill>
                  <a:srgbClr val="FF0000"/>
                </a:solidFill>
              </a:rPr>
              <a:t>: border 4s, background-color 8s;</a:t>
            </a:r>
            <a:r>
              <a:rPr lang="en-US" altLang="ko-KR" sz="1400" dirty="0" smtClean="0"/>
              <a:t> 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#h5_logo { position: absolute; top: 10px; right: 60px;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#h5_logo:hover { border: thin solid red; width: 108px; height: 132px;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	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transition</a:t>
            </a:r>
            <a:r>
              <a:rPr lang="en-US" altLang="ko-KR" sz="1400" dirty="0" smtClean="0">
                <a:solidFill>
                  <a:srgbClr val="FF0000"/>
                </a:solidFill>
              </a:rPr>
              <a:t>: width 4s; </a:t>
            </a:r>
            <a:r>
              <a:rPr lang="en-US" altLang="ko-KR" sz="1400" dirty="0" smtClean="0"/>
              <a:t>} </a:t>
            </a:r>
            <a:endParaRPr lang="ko-KR" altLang="ko-KR" sz="1400" dirty="0" smtClean="0"/>
          </a:p>
          <a:p>
            <a:r>
              <a:rPr lang="en-US" altLang="ko-KR" sz="1400" dirty="0" smtClean="0"/>
              <a:t>&lt;/style&gt;</a:t>
            </a:r>
            <a:endParaRPr lang="ko-KR" altLang="ko-KR" sz="1400" dirty="0"/>
          </a:p>
        </p:txBody>
      </p:sp>
      <p:pic>
        <p:nvPicPr>
          <p:cNvPr id="15362" name="Picture 2" descr="E:\HTML5\figures\ex6-13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6120" y="3549741"/>
            <a:ext cx="4433334" cy="1706667"/>
          </a:xfrm>
          <a:prstGeom prst="rect">
            <a:avLst/>
          </a:prstGeom>
          <a:noFill/>
        </p:spPr>
      </p:pic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174395" y="5340126"/>
            <a:ext cx="908050" cy="37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mouseover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0659" name="AutoShape 3"/>
          <p:cNvCxnSpPr>
            <a:cxnSpLocks noChangeShapeType="1"/>
          </p:cNvCxnSpPr>
          <p:nvPr/>
        </p:nvCxnSpPr>
        <p:spPr bwMode="auto">
          <a:xfrm>
            <a:off x="4168318" y="4347314"/>
            <a:ext cx="460102" cy="102590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164288" y="5256408"/>
            <a:ext cx="908050" cy="37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mouseover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6" name="AutoShape 3"/>
          <p:cNvCxnSpPr>
            <a:cxnSpLocks noChangeShapeType="1"/>
          </p:cNvCxnSpPr>
          <p:nvPr/>
        </p:nvCxnSpPr>
        <p:spPr bwMode="auto">
          <a:xfrm>
            <a:off x="6516216" y="4365104"/>
            <a:ext cx="576064" cy="100811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좌표변환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transform: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smtClean="0"/>
              <a:t>translate(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), scale(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), rotate(angle), skew(x-</a:t>
            </a:r>
            <a:r>
              <a:rPr lang="en-US" altLang="ko-KR" dirty="0" err="1" smtClean="0"/>
              <a:t>angle,y</a:t>
            </a:r>
            <a:r>
              <a:rPr lang="en-US" altLang="ko-KR" dirty="0" smtClean="0"/>
              <a:t>-angle)</a:t>
            </a:r>
          </a:p>
          <a:p>
            <a:pPr lvl="1"/>
            <a:r>
              <a:rPr lang="ko-KR" altLang="ko-KR" dirty="0" smtClean="0"/>
              <a:t>이동변환</a:t>
            </a:r>
            <a:r>
              <a:rPr lang="en-US" altLang="ko-KR" dirty="0" smtClean="0"/>
              <a:t>, </a:t>
            </a:r>
            <a:r>
              <a:rPr lang="ko-KR" altLang="ko-KR" dirty="0" smtClean="0"/>
              <a:t>크기변환</a:t>
            </a:r>
            <a:r>
              <a:rPr lang="en-US" altLang="ko-KR" dirty="0" smtClean="0"/>
              <a:t>, </a:t>
            </a:r>
            <a:r>
              <a:rPr lang="ko-KR" altLang="ko-KR" dirty="0" smtClean="0"/>
              <a:t>회전변환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기울임변환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4237" y="2852936"/>
            <a:ext cx="7776864" cy="31085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 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#h5_trans  { </a:t>
            </a:r>
            <a:r>
              <a:rPr lang="en-US" altLang="ko-KR" sz="1400" dirty="0" smtClean="0">
                <a:solidFill>
                  <a:srgbClr val="FF0000"/>
                </a:solidFill>
              </a:rPr>
              <a:t>transform</a:t>
            </a:r>
            <a:r>
              <a:rPr lang="en-US" altLang="ko-KR" sz="1400" dirty="0" smtClean="0">
                <a:solidFill>
                  <a:srgbClr val="FF0000"/>
                </a:solidFill>
              </a:rPr>
              <a:t>: translate(30px,30px); </a:t>
            </a:r>
            <a:r>
              <a:rPr lang="en-US" altLang="ko-KR" sz="1400" dirty="0" smtClean="0"/>
              <a:t>border: thin solid;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#h5_scale  { </a:t>
            </a:r>
            <a:r>
              <a:rPr lang="en-US" altLang="ko-KR" sz="1400" dirty="0" smtClean="0">
                <a:solidFill>
                  <a:srgbClr val="FF0000"/>
                </a:solidFill>
              </a:rPr>
              <a:t>transform</a:t>
            </a:r>
            <a:r>
              <a:rPr lang="en-US" altLang="ko-KR" sz="1400" dirty="0" smtClean="0">
                <a:solidFill>
                  <a:srgbClr val="FF0000"/>
                </a:solidFill>
              </a:rPr>
              <a:t>: scale(3, 1.5); </a:t>
            </a:r>
            <a:r>
              <a:rPr lang="en-US" altLang="ko-KR" sz="1400" dirty="0" smtClean="0"/>
              <a:t>border: thin solid;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#h5_rotate { </a:t>
            </a:r>
            <a:r>
              <a:rPr lang="en-US" altLang="ko-KR" sz="1400" dirty="0" smtClean="0">
                <a:solidFill>
                  <a:srgbClr val="FF0000"/>
                </a:solidFill>
              </a:rPr>
              <a:t>transform</a:t>
            </a:r>
            <a:r>
              <a:rPr lang="en-US" altLang="ko-KR" sz="1400" dirty="0" smtClean="0">
                <a:solidFill>
                  <a:srgbClr val="FF0000"/>
                </a:solidFill>
              </a:rPr>
              <a:t>: rotate(45deg); </a:t>
            </a:r>
            <a:r>
              <a:rPr lang="en-US" altLang="ko-KR" sz="1400" dirty="0" smtClean="0"/>
              <a:t>border: thin solid;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#h5_skew  { </a:t>
            </a:r>
            <a:r>
              <a:rPr lang="en-US" altLang="ko-KR" sz="1400" dirty="0" smtClean="0">
                <a:solidFill>
                  <a:srgbClr val="FF0000"/>
                </a:solidFill>
              </a:rPr>
              <a:t>transform</a:t>
            </a:r>
            <a:r>
              <a:rPr lang="en-US" altLang="ko-KR" sz="1400" dirty="0" smtClean="0">
                <a:solidFill>
                  <a:srgbClr val="FF0000"/>
                </a:solidFill>
              </a:rPr>
              <a:t>: skew(30deg, 5deg); </a:t>
            </a:r>
            <a:r>
              <a:rPr lang="en-US" altLang="ko-KR" sz="1400" dirty="0" smtClean="0"/>
              <a:t>border: thin solid;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td { width: 160px; height: 160px; vertical-align: top; border: thin solid; }  &lt;/style&gt;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...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&lt;table border="1"&gt;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&lt;td&gt;&lt;p&gt;translate(40px,40px);&lt;/p&gt;</a:t>
            </a:r>
          </a:p>
          <a:p>
            <a:pPr latinLnBrk="0"/>
            <a:r>
              <a:rPr lang="en-US" altLang="ko-KR" sz="1400" dirty="0" smtClean="0"/>
              <a:t>       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="H5_logo.gif" id="h5_trans" width="54" height="66"&gt; &lt;/td&gt;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&lt;td&gt;&lt;p&gt;scale(3, 1.5);&lt;/p&gt;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="H5_logo.gif" id="h5_scale" width="54" height="66"&gt; &lt;/td&gt;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…</a:t>
            </a:r>
            <a:endParaRPr lang="ko-KR" altLang="ko-KR" sz="1400" dirty="0"/>
          </a:p>
        </p:txBody>
      </p:sp>
      <p:pic>
        <p:nvPicPr>
          <p:cNvPr id="9" name="Picture 2" descr="E:\HTML5\figures\ex6-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581128"/>
            <a:ext cx="4433334" cy="18866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altLang="ko-KR" dirty="0" smtClean="0"/>
              <a:t>5.1.1 </a:t>
            </a:r>
            <a:r>
              <a:rPr lang="ko-KR" altLang="en-US" dirty="0" smtClean="0"/>
              <a:t>영역설정을 위한 박스모델</a:t>
            </a:r>
          </a:p>
          <a:p>
            <a:r>
              <a:rPr altLang="ko-KR" dirty="0" smtClean="0"/>
              <a:t>5.1.2 </a:t>
            </a:r>
            <a:r>
              <a:rPr lang="ko-KR" altLang="en-US" dirty="0" smtClean="0"/>
              <a:t>박스모델 유형의 지정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smtClean="0"/>
              <a:t>5.1 </a:t>
            </a:r>
            <a:r>
              <a:rPr lang="ko-KR" altLang="en-US" dirty="0" smtClean="0"/>
              <a:t>박스모델 설정하기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3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영역설정을 위한 박스모델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배경 영역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&lt;h3&gt;, &lt;p&gt;, &lt;div</a:t>
            </a:r>
            <a:r>
              <a:rPr lang="en-US" altLang="ko-KR" dirty="0" smtClean="0"/>
              <a:t>&gt; : </a:t>
            </a:r>
            <a:r>
              <a:rPr lang="ko-KR" altLang="ko-KR" dirty="0" smtClean="0"/>
              <a:t>해당하는 </a:t>
            </a:r>
            <a:r>
              <a:rPr lang="ko-KR" altLang="ko-KR" dirty="0" smtClean="0"/>
              <a:t>줄만큼 배경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&lt;strong</a:t>
            </a:r>
            <a:r>
              <a:rPr lang="en-US" altLang="ko-KR" dirty="0" smtClean="0"/>
              <a:t>&gt;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en-US" altLang="ko-KR" dirty="0" smtClean="0"/>
              <a:t>&lt;span</a:t>
            </a:r>
            <a:r>
              <a:rPr lang="en-US" altLang="ko-KR" dirty="0" smtClean="0"/>
              <a:t>&gt; : </a:t>
            </a:r>
            <a:r>
              <a:rPr lang="ko-KR" altLang="ko-KR" dirty="0" smtClean="0"/>
              <a:t>해당하는 </a:t>
            </a:r>
            <a:r>
              <a:rPr lang="ko-KR" altLang="ko-KR" dirty="0" smtClean="0"/>
              <a:t>글자들</a:t>
            </a:r>
            <a:r>
              <a:rPr lang="ko-KR" altLang="en-US" dirty="0" smtClean="0"/>
              <a:t>만</a:t>
            </a:r>
            <a:r>
              <a:rPr lang="ko-KR" altLang="ko-KR" dirty="0" smtClean="0"/>
              <a:t> 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&lt;table</a:t>
            </a:r>
            <a:r>
              <a:rPr lang="en-US" altLang="ko-KR" dirty="0" smtClean="0"/>
              <a:t>&gt;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en-US" altLang="ko-KR" dirty="0" smtClean="0"/>
              <a:t>&lt;img</a:t>
            </a:r>
            <a:r>
              <a:rPr lang="en-US" altLang="ko-KR" dirty="0" smtClean="0"/>
              <a:t>&gt; : </a:t>
            </a:r>
            <a:r>
              <a:rPr lang="ko-KR" altLang="ko-KR" dirty="0" smtClean="0"/>
              <a:t>자신의 </a:t>
            </a:r>
            <a:r>
              <a:rPr lang="ko-KR" altLang="ko-KR" dirty="0" smtClean="0"/>
              <a:t>영역이 미리 결정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3284984"/>
            <a:ext cx="7776864" cy="28931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 </a:t>
            </a:r>
            <a:r>
              <a:rPr lang="en-US" altLang="ko-KR" sz="1400" dirty="0" smtClean="0"/>
              <a:t>&lt;head&gt;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   p {font-size: 10pt} </a:t>
            </a:r>
            <a:endParaRPr lang="ko-KR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h3 { color: red; background-color: #90ff90 } 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h3:after { content: " (</a:t>
            </a:r>
            <a:r>
              <a:rPr lang="ko-KR" altLang="ko-KR" sz="1400" dirty="0" smtClean="0">
                <a:solidFill>
                  <a:srgbClr val="FF0000"/>
                </a:solidFill>
              </a:rPr>
              <a:t>ⓒ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sblim</a:t>
            </a:r>
            <a:r>
              <a:rPr lang="en-US" altLang="ko-KR" sz="1400" dirty="0" smtClean="0">
                <a:solidFill>
                  <a:srgbClr val="FF0000"/>
                </a:solidFill>
              </a:rPr>
              <a:t>)"; font-size:10pt; background-color: yellow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strong, .red1 { background-color: silver } 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#next { text-align: center; background-color: #B0ffff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&lt;/style&gt; &lt;/head&gt;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&lt;h3&gt; &lt;strong&gt;</a:t>
            </a:r>
            <a:r>
              <a:rPr lang="ko-KR" altLang="ko-KR" sz="1400" dirty="0" smtClean="0"/>
              <a:t>스타일시트</a:t>
            </a:r>
            <a:r>
              <a:rPr lang="en-US" altLang="ko-KR" sz="1400" dirty="0" smtClean="0"/>
              <a:t>&lt;/strong&gt; </a:t>
            </a:r>
            <a:r>
              <a:rPr lang="ko-KR" altLang="ko-KR" sz="1400" dirty="0" smtClean="0"/>
              <a:t>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이 예제는</a:t>
            </a:r>
            <a:r>
              <a:rPr lang="en-US" altLang="ko-KR" sz="1400" dirty="0" smtClean="0"/>
              <a:t> &lt;strong&gt;</a:t>
            </a:r>
            <a:r>
              <a:rPr lang="ko-KR" altLang="ko-KR" sz="1400" dirty="0" smtClean="0"/>
              <a:t>박스모델</a:t>
            </a:r>
            <a:r>
              <a:rPr lang="en-US" altLang="ko-KR" sz="1400" dirty="0" smtClean="0"/>
              <a:t>&lt;/strong&gt;</a:t>
            </a:r>
            <a:r>
              <a:rPr lang="ko-KR" altLang="ko-KR" sz="1400" dirty="0" smtClean="0"/>
              <a:t>의 개념을 설명합니다</a:t>
            </a:r>
            <a:r>
              <a:rPr lang="en-US" altLang="ko-KR" sz="1400" dirty="0" smtClean="0"/>
              <a:t>.</a:t>
            </a:r>
            <a:endParaRPr lang="ko-KR" altLang="ko-KR" sz="1400" dirty="0" smtClean="0"/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&gt;&lt;span class="red1"&gt;</a:t>
            </a:r>
            <a:r>
              <a:rPr lang="ko-KR" altLang="ko-KR" sz="1400" dirty="0" smtClean="0"/>
              <a:t>클래스</a:t>
            </a:r>
            <a:r>
              <a:rPr lang="en-US" altLang="ko-KR" sz="1400" dirty="0" smtClean="0"/>
              <a:t>&lt;/span&gt;</a:t>
            </a:r>
            <a:r>
              <a:rPr lang="ko-KR" altLang="ko-KR" sz="1400" dirty="0" smtClean="0"/>
              <a:t>와</a:t>
            </a:r>
            <a:r>
              <a:rPr lang="en-US" altLang="ko-KR" sz="1400" dirty="0" smtClean="0"/>
              <a:t> ID</a:t>
            </a:r>
            <a:r>
              <a:rPr lang="ko-KR" altLang="ko-KR" sz="1400" dirty="0" smtClean="0"/>
              <a:t>로 스타일을 지정합니다</a:t>
            </a:r>
            <a:r>
              <a:rPr lang="en-US" altLang="ko-KR" sz="1400" dirty="0" smtClean="0"/>
              <a:t>.&lt;/p&gt;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 id="next"&gt;</a:t>
            </a:r>
            <a:r>
              <a:rPr lang="ko-KR" altLang="ko-KR" sz="1400" dirty="0" smtClean="0"/>
              <a:t>다음 예제로 이어집니다</a:t>
            </a:r>
            <a:r>
              <a:rPr lang="en-US" altLang="ko-KR" sz="1400" dirty="0" smtClean="0"/>
              <a:t>.&lt;/p&gt;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/>
          </a:p>
        </p:txBody>
      </p:sp>
      <p:pic>
        <p:nvPicPr>
          <p:cNvPr id="6145" name="Picture 1" descr="E:\HTML5\figures\ex5-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4929198"/>
            <a:ext cx="4540953" cy="16609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박스공간의 구성</a:t>
            </a:r>
          </a:p>
          <a:p>
            <a:pPr lvl="1"/>
            <a:r>
              <a:rPr lang="en-US" altLang="ko-KR" dirty="0" smtClean="0"/>
              <a:t>HTML</a:t>
            </a:r>
            <a:r>
              <a:rPr lang="ko-KR" altLang="ko-KR" dirty="0" smtClean="0"/>
              <a:t>의 모든 요소들은 네모 박스 모양의 공간을 차지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요소가 </a:t>
            </a:r>
            <a:r>
              <a:rPr lang="ko-KR" altLang="ko-KR" dirty="0" smtClean="0"/>
              <a:t>차지하는 </a:t>
            </a:r>
            <a:r>
              <a:rPr lang="ko-KR" altLang="ko-KR" dirty="0" smtClean="0"/>
              <a:t>공간 개념</a:t>
            </a:r>
            <a:r>
              <a:rPr lang="ko-KR" altLang="en-US" dirty="0"/>
              <a:t> </a:t>
            </a:r>
            <a:r>
              <a:rPr lang="en-US" altLang="ko-KR" dirty="0" smtClean="0"/>
              <a:t>=&gt;</a:t>
            </a:r>
            <a:r>
              <a:rPr lang="ko-KR" altLang="ko-KR" dirty="0" smtClean="0"/>
              <a:t> </a:t>
            </a:r>
            <a:r>
              <a:rPr lang="ko-KR" altLang="ko-KR" dirty="0" smtClean="0"/>
              <a:t>박스모델</a:t>
            </a:r>
            <a:r>
              <a:rPr lang="en-US" altLang="ko-KR" dirty="0" smtClean="0"/>
              <a:t>(box model)</a:t>
            </a:r>
          </a:p>
          <a:p>
            <a:pPr lvl="1"/>
            <a:r>
              <a:rPr lang="ko-KR" altLang="ko-KR" dirty="0" smtClean="0"/>
              <a:t>내부여백</a:t>
            </a:r>
            <a:r>
              <a:rPr lang="en-US" altLang="ko-KR" dirty="0" smtClean="0"/>
              <a:t>(padding), </a:t>
            </a:r>
            <a:r>
              <a:rPr lang="ko-KR" altLang="ko-KR" dirty="0" smtClean="0"/>
              <a:t>테두리</a:t>
            </a:r>
            <a:r>
              <a:rPr lang="en-US" altLang="ko-KR" dirty="0" smtClean="0"/>
              <a:t>(border), </a:t>
            </a:r>
            <a:r>
              <a:rPr lang="ko-KR" altLang="ko-KR" dirty="0" smtClean="0"/>
              <a:t>외부공백</a:t>
            </a:r>
            <a:r>
              <a:rPr lang="en-US" altLang="ko-KR" dirty="0" smtClean="0"/>
              <a:t>(margin)</a:t>
            </a:r>
            <a:r>
              <a:rPr lang="ko-KR" altLang="ko-KR" dirty="0" smtClean="0"/>
              <a:t> 지정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그림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5-2]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박스공간의 구성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 descr="EMB0000134439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3789040"/>
            <a:ext cx="5403049" cy="1425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박스공간을 위한 속성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외부공백 </a:t>
            </a:r>
            <a:r>
              <a:rPr lang="en-US" altLang="ko-KR" dirty="0" smtClean="0"/>
              <a:t>: margin, </a:t>
            </a:r>
            <a:r>
              <a:rPr lang="en-US" altLang="ko-KR" dirty="0" smtClean="0"/>
              <a:t>margin-top</a:t>
            </a:r>
            <a:r>
              <a:rPr lang="en-US" altLang="ko-KR" dirty="0" smtClean="0"/>
              <a:t>, margin-right, margin-left, </a:t>
            </a:r>
            <a:r>
              <a:rPr lang="en-US" altLang="ko-KR" dirty="0" smtClean="0"/>
              <a:t>…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내부여백</a:t>
            </a:r>
            <a:r>
              <a:rPr lang="en-US" altLang="ko-KR" dirty="0" smtClean="0"/>
              <a:t> : padding, </a:t>
            </a:r>
            <a:r>
              <a:rPr lang="en-US" altLang="ko-KR" dirty="0" smtClean="0"/>
              <a:t>padding-top</a:t>
            </a:r>
            <a:r>
              <a:rPr lang="en-US" altLang="ko-KR" dirty="0" smtClean="0"/>
              <a:t>, </a:t>
            </a:r>
            <a:r>
              <a:rPr lang="en-US" altLang="ko-KR" dirty="0" smtClean="0"/>
              <a:t>…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테두리</a:t>
            </a:r>
            <a:r>
              <a:rPr lang="en-US" altLang="ko-KR" dirty="0" smtClean="0"/>
              <a:t>/</a:t>
            </a:r>
            <a:r>
              <a:rPr lang="ko-KR" altLang="ko-KR" dirty="0" smtClean="0"/>
              <a:t>경계선의 두께</a:t>
            </a:r>
            <a:r>
              <a:rPr lang="en-US" altLang="ko-KR" dirty="0" smtClean="0"/>
              <a:t> : border-width, border-top-width, </a:t>
            </a:r>
            <a:r>
              <a:rPr lang="en-US" altLang="ko-KR" dirty="0" smtClean="0"/>
              <a:t>…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테두리의 모양</a:t>
            </a:r>
            <a:r>
              <a:rPr lang="en-US" altLang="ko-KR" dirty="0" smtClean="0"/>
              <a:t> : border-style (</a:t>
            </a:r>
            <a:r>
              <a:rPr lang="ko-KR" altLang="ko-KR" dirty="0" smtClean="0"/>
              <a:t>실선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점선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이중선 등</a:t>
            </a:r>
            <a:r>
              <a:rPr lang="en-US" altLang="ko-KR" dirty="0" smtClean="0"/>
              <a:t>) 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테두리의 색상</a:t>
            </a:r>
            <a:r>
              <a:rPr lang="en-US" altLang="ko-KR" dirty="0" smtClean="0"/>
              <a:t> : border-color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테두리 지정 </a:t>
            </a:r>
            <a:r>
              <a:rPr lang="ko-KR" altLang="ko-KR" dirty="0" err="1" smtClean="0"/>
              <a:t>줄여쓰기</a:t>
            </a:r>
            <a:r>
              <a:rPr lang="en-US" altLang="ko-KR" dirty="0" smtClean="0"/>
              <a:t>(shorthand) 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border</a:t>
            </a:r>
            <a:r>
              <a:rPr lang="en-US" altLang="ko-KR" dirty="0" smtClean="0"/>
              <a:t>: &lt;width&gt; &lt;style&gt; &lt;color&gt;</a:t>
            </a:r>
            <a:endParaRPr lang="ko-KR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869160"/>
            <a:ext cx="5547995" cy="74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박스모델 확인 예제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1"/>
            <a:ext cx="7776864" cy="31085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 </a:t>
            </a:r>
            <a:r>
              <a:rPr lang="en-US" altLang="ko-KR" sz="1400" dirty="0" smtClean="0"/>
              <a:t>&lt;head&gt;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p {font-size: 10pt; line-height: 24pt}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h3 { color: red; background-color:#90ff90; </a:t>
            </a:r>
            <a:r>
              <a:rPr lang="en-US" altLang="ko-KR" sz="1400" dirty="0" smtClean="0">
                <a:solidFill>
                  <a:srgbClr val="FF0000"/>
                </a:solidFill>
              </a:rPr>
              <a:t>margin-left: 60px; margin-right: 60px </a:t>
            </a:r>
            <a:r>
              <a:rPr lang="en-US" altLang="ko-KR" sz="1400" dirty="0" smtClean="0"/>
              <a:t>}   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h3:after { content: " (</a:t>
            </a:r>
            <a:r>
              <a:rPr lang="ko-KR" altLang="ko-KR" sz="1400" dirty="0" smtClean="0"/>
              <a:t>ⓒ</a:t>
            </a:r>
            <a:r>
              <a:rPr lang="en-US" altLang="ko-KR" sz="1400" dirty="0" err="1" smtClean="0"/>
              <a:t>sblim</a:t>
            </a:r>
            <a:r>
              <a:rPr lang="en-US" altLang="ko-KR" sz="1400" dirty="0" smtClean="0"/>
              <a:t>)"; font-size:10pt;}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p { background-color: #ffff80; </a:t>
            </a:r>
            <a:r>
              <a:rPr lang="en-US" altLang="ko-KR" sz="1400" dirty="0" smtClean="0">
                <a:solidFill>
                  <a:srgbClr val="FF0000"/>
                </a:solidFill>
              </a:rPr>
              <a:t>padding: 10px; border: medium dotted red </a:t>
            </a:r>
            <a:r>
              <a:rPr lang="en-US" altLang="ko-KR" sz="1400" dirty="0" smtClean="0"/>
              <a:t>}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#next { line-height: 2pt; </a:t>
            </a:r>
            <a:r>
              <a:rPr lang="en-US" altLang="ko-KR" sz="1400" dirty="0" smtClean="0">
                <a:solidFill>
                  <a:srgbClr val="FF0000"/>
                </a:solidFill>
              </a:rPr>
              <a:t>margin-left:30%; padding:8px; border: 4px double blue </a:t>
            </a:r>
            <a:r>
              <a:rPr lang="en-US" altLang="ko-KR" sz="1400" dirty="0" smtClean="0"/>
              <a:t>}</a:t>
            </a:r>
            <a:endParaRPr lang="ko-KR" altLang="ko-KR" sz="1400" dirty="0" smtClean="0"/>
          </a:p>
          <a:p>
            <a:r>
              <a:rPr lang="en-US" altLang="ko-KR" sz="1400" dirty="0" smtClean="0"/>
              <a:t>        strong, .red1 { background-color: silver; </a:t>
            </a:r>
            <a:r>
              <a:rPr lang="en-US" altLang="ko-KR" sz="1400" dirty="0" smtClean="0">
                <a:solidFill>
                  <a:srgbClr val="FF0000"/>
                </a:solidFill>
              </a:rPr>
              <a:t>margin: 10px;  padding: 6px; border: 1px solid black </a:t>
            </a:r>
            <a:r>
              <a:rPr lang="en-US" altLang="ko-KR" sz="1400" dirty="0" smtClean="0"/>
              <a:t>}</a:t>
            </a:r>
            <a:endParaRPr lang="ko-KR" altLang="ko-KR" sz="1400" dirty="0" smtClean="0"/>
          </a:p>
          <a:p>
            <a:r>
              <a:rPr lang="en-US" altLang="ko-KR" sz="1400" dirty="0" smtClean="0"/>
              <a:t>  &lt;/style&gt;  &lt;/head&gt;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&lt;h3&gt; &lt;strong&gt;</a:t>
            </a:r>
            <a:r>
              <a:rPr lang="ko-KR" altLang="ko-KR" sz="1400" dirty="0" smtClean="0"/>
              <a:t>스타일시트</a:t>
            </a:r>
            <a:r>
              <a:rPr lang="en-US" altLang="ko-KR" sz="1400" dirty="0" smtClean="0"/>
              <a:t>&lt;/strong&gt; </a:t>
            </a:r>
            <a:r>
              <a:rPr lang="ko-KR" altLang="ko-KR" sz="1400" dirty="0" smtClean="0"/>
              <a:t>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이 예제는</a:t>
            </a:r>
            <a:r>
              <a:rPr lang="en-US" altLang="ko-KR" sz="1400" dirty="0" smtClean="0"/>
              <a:t> &lt;strong&gt;</a:t>
            </a:r>
            <a:r>
              <a:rPr lang="ko-KR" altLang="ko-KR" sz="1400" dirty="0" smtClean="0"/>
              <a:t>박스모델</a:t>
            </a:r>
            <a:r>
              <a:rPr lang="en-US" altLang="ko-KR" sz="1400" dirty="0" smtClean="0"/>
              <a:t>&lt;/strong&gt;</a:t>
            </a:r>
            <a:r>
              <a:rPr lang="ko-KR" altLang="ko-KR" sz="1400" dirty="0" smtClean="0"/>
              <a:t>의 개념을 설명합니다</a:t>
            </a:r>
            <a:r>
              <a:rPr lang="en-US" altLang="ko-KR" sz="1400" dirty="0" smtClean="0"/>
              <a:t>.</a:t>
            </a:r>
            <a:endParaRPr lang="ko-KR" altLang="ko-KR" sz="1400" dirty="0" smtClean="0"/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&gt;&lt;span class="red1"&gt;</a:t>
            </a:r>
            <a:r>
              <a:rPr lang="ko-KR" altLang="ko-KR" sz="1400" dirty="0" smtClean="0"/>
              <a:t>클래스</a:t>
            </a:r>
            <a:r>
              <a:rPr lang="en-US" altLang="ko-KR" sz="1400" dirty="0" smtClean="0"/>
              <a:t>&lt;/span&gt;</a:t>
            </a:r>
            <a:r>
              <a:rPr lang="ko-KR" altLang="ko-KR" sz="1400" dirty="0" smtClean="0"/>
              <a:t>와</a:t>
            </a:r>
            <a:r>
              <a:rPr lang="en-US" altLang="ko-KR" sz="1400" dirty="0" smtClean="0"/>
              <a:t> ID</a:t>
            </a:r>
            <a:r>
              <a:rPr lang="ko-KR" altLang="ko-KR" sz="1400" dirty="0" smtClean="0"/>
              <a:t>로 스타일을 지정합니다</a:t>
            </a:r>
            <a:r>
              <a:rPr lang="en-US" altLang="ko-KR" sz="1400" dirty="0" smtClean="0"/>
              <a:t>.&lt;/p&gt;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&lt;p id="next"&gt;</a:t>
            </a:r>
            <a:r>
              <a:rPr lang="ko-KR" altLang="ko-KR" sz="1400" dirty="0" smtClean="0"/>
              <a:t>다음 예제로 이어집니다</a:t>
            </a:r>
            <a:r>
              <a:rPr lang="en-US" altLang="ko-KR" sz="1400" dirty="0" smtClean="0"/>
              <a:t>.&lt;/p&gt;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/>
          </a:p>
        </p:txBody>
      </p:sp>
      <p:pic>
        <p:nvPicPr>
          <p:cNvPr id="3073" name="Picture 1" descr="E:\HTML5\figures\ex5-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933056"/>
            <a:ext cx="4540953" cy="22933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박스모델 유형의 지정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display </a:t>
            </a:r>
            <a:r>
              <a:rPr lang="ko-KR" altLang="ko-KR" dirty="0"/>
              <a:t>속성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/>
              <a:t>block, inline, table, list-item, none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2249" y="2564904"/>
            <a:ext cx="7776864" cy="332398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 </a:t>
            </a:r>
            <a:r>
              <a:rPr lang="en-US" altLang="ko-KR" sz="1400" dirty="0" smtClean="0"/>
              <a:t>head&gt;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   /* </a:t>
            </a:r>
            <a:r>
              <a:rPr lang="ko-KR" altLang="ko-KR" sz="1400" dirty="0" smtClean="0"/>
              <a:t>생략</a:t>
            </a:r>
            <a:r>
              <a:rPr lang="en-US" altLang="ko-KR" sz="1400" dirty="0" smtClean="0"/>
              <a:t> */</a:t>
            </a:r>
            <a:endParaRPr lang="ko-KR" altLang="ko-KR" sz="1400" dirty="0" smtClean="0"/>
          </a:p>
          <a:p>
            <a:r>
              <a:rPr lang="en-US" altLang="ko-KR" sz="1400" dirty="0" smtClean="0"/>
              <a:t>       p { </a:t>
            </a:r>
            <a:r>
              <a:rPr lang="en-US" altLang="ko-KR" sz="1400" dirty="0" smtClean="0">
                <a:solidFill>
                  <a:srgbClr val="FF0000"/>
                </a:solidFill>
              </a:rPr>
              <a:t>display: inline; </a:t>
            </a:r>
            <a:r>
              <a:rPr lang="en-US" altLang="ko-KR" sz="1400" dirty="0" smtClean="0"/>
              <a:t>background-color: #ffff80; padding: 10px; border: thin dotted red } </a:t>
            </a:r>
            <a:endParaRPr lang="ko-KR" altLang="ko-KR" sz="1400" dirty="0" smtClean="0"/>
          </a:p>
          <a:p>
            <a:r>
              <a:rPr lang="en-US" altLang="ko-KR" sz="1400" dirty="0" smtClean="0"/>
              <a:t>       #next { </a:t>
            </a:r>
            <a:r>
              <a:rPr lang="en-US" altLang="ko-KR" sz="1400" dirty="0" smtClean="0">
                <a:solidFill>
                  <a:srgbClr val="FF0000"/>
                </a:solidFill>
              </a:rPr>
              <a:t>display: inline;</a:t>
            </a:r>
            <a:r>
              <a:rPr lang="en-US" altLang="ko-KR" sz="1400" dirty="0" smtClean="0"/>
              <a:t> line-height: 12pt; margin-left: 30%; padding: 8px;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       border: 4px inset green }</a:t>
            </a:r>
            <a:endParaRPr lang="ko-KR" altLang="ko-KR" sz="1400" dirty="0" smtClean="0"/>
          </a:p>
          <a:p>
            <a:r>
              <a:rPr lang="en-US" altLang="ko-KR" sz="1400" dirty="0" smtClean="0"/>
              <a:t>       strong { </a:t>
            </a:r>
            <a:r>
              <a:rPr lang="en-US" altLang="ko-KR" sz="1400" dirty="0" smtClean="0">
                <a:solidFill>
                  <a:srgbClr val="FF0000"/>
                </a:solidFill>
              </a:rPr>
              <a:t>display: none; </a:t>
            </a:r>
            <a:r>
              <a:rPr lang="en-US" altLang="ko-KR" sz="1400" dirty="0" smtClean="0"/>
              <a:t>background-color: silver; margin: 10px;  padding: 6px;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       border: 1px solid black }</a:t>
            </a:r>
            <a:endParaRPr lang="ko-KR" altLang="ko-KR" sz="1400" dirty="0" smtClean="0"/>
          </a:p>
          <a:p>
            <a:r>
              <a:rPr lang="en-US" altLang="ko-KR" sz="1400" dirty="0" smtClean="0"/>
              <a:t>      .red1 { </a:t>
            </a:r>
            <a:r>
              <a:rPr lang="en-US" altLang="ko-KR" sz="1400" dirty="0" smtClean="0">
                <a:solidFill>
                  <a:srgbClr val="FF0000"/>
                </a:solidFill>
              </a:rPr>
              <a:t>display: block; </a:t>
            </a:r>
            <a:r>
              <a:rPr lang="en-US" altLang="ko-KR" sz="1400" dirty="0" smtClean="0"/>
              <a:t>background-color: silver; padding: 6px; border: 1px solid black }</a:t>
            </a:r>
            <a:endParaRPr lang="ko-KR" altLang="ko-KR" sz="1400" dirty="0" smtClean="0"/>
          </a:p>
          <a:p>
            <a:r>
              <a:rPr lang="en-US" altLang="ko-KR" sz="1400" dirty="0" smtClean="0"/>
              <a:t> &lt;/style&gt; &lt;/head&gt;</a:t>
            </a:r>
            <a:endParaRPr lang="ko-KR" altLang="ko-KR" sz="1400" dirty="0" smtClean="0"/>
          </a:p>
          <a:p>
            <a:r>
              <a:rPr lang="en-US" altLang="ko-KR" sz="1400" dirty="0" smtClean="0"/>
              <a:t> &lt;body&gt;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&lt;h3&gt; &lt;strong&gt;</a:t>
            </a:r>
            <a:r>
              <a:rPr lang="ko-KR" altLang="ko-KR" sz="1400" dirty="0" smtClean="0"/>
              <a:t>스타일시트</a:t>
            </a:r>
            <a:r>
              <a:rPr lang="en-US" altLang="ko-KR" sz="1400" dirty="0" smtClean="0"/>
              <a:t>&lt;/strong&gt; </a:t>
            </a:r>
            <a:r>
              <a:rPr lang="ko-KR" altLang="ko-KR" sz="1400" dirty="0" smtClean="0"/>
              <a:t>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이 예제는</a:t>
            </a:r>
            <a:r>
              <a:rPr lang="en-US" altLang="ko-KR" sz="1400" dirty="0" smtClean="0"/>
              <a:t> &lt;strong&gt;</a:t>
            </a:r>
            <a:r>
              <a:rPr lang="ko-KR" altLang="ko-KR" sz="1400" dirty="0" smtClean="0"/>
              <a:t>박스모델</a:t>
            </a:r>
            <a:r>
              <a:rPr lang="en-US" altLang="ko-KR" sz="1400" dirty="0" smtClean="0"/>
              <a:t>&lt;/strong&gt;</a:t>
            </a:r>
            <a:r>
              <a:rPr lang="ko-KR" altLang="ko-KR" sz="1400" dirty="0" smtClean="0"/>
              <a:t>의 개념을 설명합니다</a:t>
            </a:r>
            <a:r>
              <a:rPr lang="en-US" altLang="ko-KR" sz="1400" dirty="0" smtClean="0"/>
              <a:t>.</a:t>
            </a:r>
            <a:endParaRPr lang="ko-KR" altLang="ko-KR" sz="1400" dirty="0" smtClean="0"/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&gt;&lt;span class="red1"&gt;</a:t>
            </a:r>
            <a:r>
              <a:rPr lang="ko-KR" altLang="ko-KR" sz="1400" dirty="0" smtClean="0"/>
              <a:t>클래스</a:t>
            </a:r>
            <a:r>
              <a:rPr lang="en-US" altLang="ko-KR" sz="1400" dirty="0" smtClean="0"/>
              <a:t>&lt;/span&gt;</a:t>
            </a:r>
            <a:r>
              <a:rPr lang="ko-KR" altLang="ko-KR" sz="1400" dirty="0" smtClean="0"/>
              <a:t>와</a:t>
            </a:r>
            <a:r>
              <a:rPr lang="en-US" altLang="ko-KR" sz="1400" dirty="0" smtClean="0"/>
              <a:t> ID</a:t>
            </a:r>
            <a:r>
              <a:rPr lang="ko-KR" altLang="ko-KR" sz="1400" dirty="0" smtClean="0"/>
              <a:t>로 스타일을 지정합니다</a:t>
            </a:r>
            <a:r>
              <a:rPr lang="en-US" altLang="ko-KR" sz="1400" dirty="0" smtClean="0"/>
              <a:t>.&lt;/p&gt;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&lt;p id="next"&gt;</a:t>
            </a:r>
            <a:r>
              <a:rPr lang="ko-KR" altLang="ko-KR" sz="1400" dirty="0" smtClean="0"/>
              <a:t>다음 예제로 이어집니다</a:t>
            </a:r>
            <a:r>
              <a:rPr lang="en-US" altLang="ko-KR" sz="1400" dirty="0" smtClean="0"/>
              <a:t>.&lt;/p&gt;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&lt;/body&gt;</a:t>
            </a:r>
            <a:endParaRPr lang="ko-KR" altLang="ko-KR" sz="1400" dirty="0"/>
          </a:p>
        </p:txBody>
      </p:sp>
      <p:pic>
        <p:nvPicPr>
          <p:cNvPr id="1025" name="Picture 1" descr="E:\HTML5\figures\ex5-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1136" y="4365104"/>
            <a:ext cx="4257143" cy="21142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5165160" cy="3120352"/>
          </a:xfrm>
        </p:spPr>
        <p:txBody>
          <a:bodyPr>
            <a:normAutofit/>
          </a:bodyPr>
          <a:lstStyle/>
          <a:p>
            <a:r>
              <a:rPr altLang="ko-KR" dirty="0" smtClean="0"/>
              <a:t>5.2.1 </a:t>
            </a:r>
            <a:r>
              <a:rPr lang="ko-KR" altLang="en-US" dirty="0" smtClean="0"/>
              <a:t>콘텐츠의 </a:t>
            </a:r>
            <a:r>
              <a:rPr lang="ko-KR" altLang="en-US" dirty="0"/>
              <a:t>위치 지정 방법</a:t>
            </a:r>
          </a:p>
          <a:p>
            <a:r>
              <a:rPr altLang="ko-KR" dirty="0" smtClean="0"/>
              <a:t>5.2.2 </a:t>
            </a:r>
            <a:r>
              <a:rPr lang="ko-KR" altLang="en-US" dirty="0" err="1" smtClean="0"/>
              <a:t>플로팅</a:t>
            </a:r>
            <a:r>
              <a:rPr lang="ko-KR" altLang="en-US" dirty="0" smtClean="0"/>
              <a:t> </a:t>
            </a:r>
            <a:r>
              <a:rPr lang="ko-KR" altLang="en-US" dirty="0"/>
              <a:t>박스 배치하기</a:t>
            </a:r>
          </a:p>
          <a:p>
            <a:r>
              <a:rPr altLang="ko-KR" dirty="0" smtClean="0"/>
              <a:t>5.2.3 </a:t>
            </a:r>
            <a:r>
              <a:rPr lang="ko-KR" altLang="en-US" dirty="0" smtClean="0"/>
              <a:t>콘텐츠 </a:t>
            </a:r>
            <a:r>
              <a:rPr lang="ko-KR" altLang="en-US" dirty="0"/>
              <a:t>박스의 크기 조정하기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smtClean="0"/>
              <a:t>5.2 </a:t>
            </a:r>
            <a:r>
              <a:rPr lang="ko-KR" altLang="en-US" dirty="0" smtClean="0"/>
              <a:t>레이아웃 </a:t>
            </a:r>
            <a:r>
              <a:rPr lang="ko-KR" altLang="en-US" dirty="0"/>
              <a:t>설정하기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3910</TotalTime>
  <Words>2605</Words>
  <Application>Microsoft Office PowerPoint</Application>
  <PresentationFormat>화면 슬라이드 쇼(4:3)</PresentationFormat>
  <Paragraphs>292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New_Simple01</vt:lpstr>
      <vt:lpstr>5장. 고급 표현을 위한 CSS3 활용</vt:lpstr>
      <vt:lpstr>목차</vt:lpstr>
      <vt:lpstr>5.1 박스모델 설정하기</vt:lpstr>
      <vt:lpstr>영역설정을 위한 박스모델</vt:lpstr>
      <vt:lpstr>PowerPoint 프레젠테이션</vt:lpstr>
      <vt:lpstr>PowerPoint 프레젠테이션</vt:lpstr>
      <vt:lpstr>박스모델 확인 예제 </vt:lpstr>
      <vt:lpstr>박스모델 유형의 지정 </vt:lpstr>
      <vt:lpstr>5.2 레이아웃 설정하기</vt:lpstr>
      <vt:lpstr>콘텐츠의 위치 지정 방법</vt:lpstr>
      <vt:lpstr>위치값 유형에 따른 위치지정</vt:lpstr>
      <vt:lpstr>PowerPoint 프레젠테이션</vt:lpstr>
      <vt:lpstr>플로팅 박스 배치하기</vt:lpstr>
      <vt:lpstr>콘텐츠 박스의 크기 조정하기</vt:lpstr>
      <vt:lpstr>PowerPoint 프레젠테이션</vt:lpstr>
      <vt:lpstr>5.3 다양한 효과 설정하기</vt:lpstr>
      <vt:lpstr>박스에 효과 주기</vt:lpstr>
      <vt:lpstr>PowerPoint 프레젠테이션</vt:lpstr>
      <vt:lpstr>PowerPoint 프레젠테이션</vt:lpstr>
      <vt:lpstr>5.4 움직임 설정하기</vt:lpstr>
      <vt:lpstr>전환효과</vt:lpstr>
      <vt:lpstr>점진적으로 변하는 전환효과</vt:lpstr>
      <vt:lpstr>좌표변환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lim</cp:lastModifiedBy>
  <cp:revision>310</cp:revision>
  <dcterms:created xsi:type="dcterms:W3CDTF">2006-10-05T04:04:58Z</dcterms:created>
  <dcterms:modified xsi:type="dcterms:W3CDTF">2016-03-27T17:08:20Z</dcterms:modified>
</cp:coreProperties>
</file>