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06" r:id="rId4"/>
    <p:sldId id="309" r:id="rId5"/>
    <p:sldId id="338" r:id="rId6"/>
    <p:sldId id="310" r:id="rId7"/>
    <p:sldId id="307" r:id="rId8"/>
    <p:sldId id="259" r:id="rId9"/>
    <p:sldId id="326" r:id="rId10"/>
    <p:sldId id="329" r:id="rId11"/>
    <p:sldId id="339" r:id="rId12"/>
    <p:sldId id="346" r:id="rId13"/>
    <p:sldId id="340" r:id="rId14"/>
    <p:sldId id="342" r:id="rId15"/>
    <p:sldId id="347" r:id="rId16"/>
    <p:sldId id="350" r:id="rId17"/>
    <p:sldId id="351" r:id="rId18"/>
    <p:sldId id="308" r:id="rId19"/>
    <p:sldId id="353" r:id="rId20"/>
    <p:sldId id="355" r:id="rId21"/>
    <p:sldId id="356" r:id="rId22"/>
    <p:sldId id="358" r:id="rId23"/>
    <p:sldId id="359" r:id="rId24"/>
    <p:sldId id="360" r:id="rId25"/>
    <p:sldId id="361" r:id="rId26"/>
    <p:sldId id="363" r:id="rId27"/>
    <p:sldId id="366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70" autoAdjust="0"/>
  </p:normalViewPr>
  <p:slideViewPr>
    <p:cSldViewPr>
      <p:cViewPr varScale="1">
        <p:scale>
          <a:sx n="84" d="100"/>
          <a:sy n="84" d="100"/>
        </p:scale>
        <p:origin x="-78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입력 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ko-KR" dirty="0" smtClean="0"/>
              <a:t>아이디와 비밀번호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요청사항 입력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  &lt;h3&gt; </a:t>
            </a:r>
            <a:r>
              <a:rPr lang="ko-KR" altLang="ko-KR" sz="1400" dirty="0" smtClean="0"/>
              <a:t>문자열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암호 입력 및 텍스트 영역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&lt;form method="post" action="form_app.js"&gt;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아이디</a:t>
            </a:r>
            <a:r>
              <a:rPr lang="en-US" altLang="ko-KR" sz="1400" dirty="0" smtClean="0"/>
              <a:t> : 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type="text" name ="id" value="...ID </a:t>
            </a:r>
            <a:r>
              <a:rPr lang="ko-KR" altLang="ko-KR" sz="1400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dirty="0" smtClean="0">
                <a:solidFill>
                  <a:srgbClr val="FF0000"/>
                </a:solidFill>
              </a:rPr>
              <a:t>..."&gt;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비밀번호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type="password"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pwd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요청사항</a:t>
            </a:r>
            <a:r>
              <a:rPr lang="en-US" altLang="ko-KR" sz="1400" dirty="0" smtClean="0"/>
              <a:t>: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</a:rPr>
              <a:t> name="comment" cols="40" rows="5"&gt; </a:t>
            </a:r>
            <a:r>
              <a:rPr lang="ko-KR" altLang="ko-KR" sz="1400" dirty="0" smtClean="0">
                <a:solidFill>
                  <a:srgbClr val="FF0000"/>
                </a:solidFill>
              </a:rPr>
              <a:t>전달하실 내용을 적으세요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&lt;/form&gt;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2050" name="Picture 2" descr="E:\HTML5\figures\ex4-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5" y="3929066"/>
            <a:ext cx="2546849" cy="2000264"/>
          </a:xfrm>
          <a:prstGeom prst="rect">
            <a:avLst/>
          </a:prstGeom>
          <a:noFill/>
        </p:spPr>
      </p:pic>
      <p:pic>
        <p:nvPicPr>
          <p:cNvPr id="2051" name="Picture 3" descr="E:\HTML5\figures\ex4-2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929066"/>
            <a:ext cx="2546848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선택항목의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라디오 버튼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type=”radio”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value=”</a:t>
            </a:r>
            <a:r>
              <a:rPr lang="ko-KR" altLang="ko-KR" dirty="0" err="1" smtClean="0"/>
              <a:t>선택값</a:t>
            </a:r>
            <a:r>
              <a:rPr lang="en-US" altLang="ko-KR" dirty="0"/>
              <a:t>” checked /&gt;</a:t>
            </a:r>
            <a:endParaRPr lang="ko-KR" altLang="ko-KR" dirty="0" smtClean="0"/>
          </a:p>
          <a:p>
            <a:pPr lvl="2" latinLnBrk="0"/>
            <a:r>
              <a:rPr lang="en-US" altLang="ko-KR" dirty="0" smtClean="0"/>
              <a:t>name </a:t>
            </a:r>
            <a:r>
              <a:rPr lang="ko-KR" altLang="ko-KR" dirty="0" smtClean="0"/>
              <a:t>속성값이 같은 그룹에서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</a:t>
            </a:r>
            <a:r>
              <a:rPr lang="ko-KR" altLang="ko-KR" dirty="0" smtClean="0"/>
              <a:t>하나만 선택</a:t>
            </a:r>
            <a:r>
              <a:rPr lang="ko-KR" altLang="en-US" dirty="0" smtClean="0"/>
              <a:t>하여 전달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altLang="ko-KR" dirty="0"/>
              <a:t>“member=</a:t>
            </a:r>
            <a:r>
              <a:rPr lang="en-US" altLang="ko-KR" dirty="0" err="1"/>
              <a:t>yes&amp;sex</a:t>
            </a:r>
            <a:r>
              <a:rPr lang="en-US" altLang="ko-KR" dirty="0"/>
              <a:t>=male”</a:t>
            </a:r>
            <a:r>
              <a:rPr lang="ko-KR" altLang="ko-KR" dirty="0"/>
              <a:t>의 형태로 </a:t>
            </a:r>
            <a:r>
              <a:rPr lang="ko-KR" altLang="en-US" dirty="0"/>
              <a:t>전달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r>
              <a:rPr lang="ko-KR" altLang="ko-KR" dirty="0"/>
              <a:t>체크박스 선택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&lt;input type=”checkbox” name=”</a:t>
            </a:r>
            <a:r>
              <a:rPr lang="ko-KR" altLang="ko-KR" dirty="0"/>
              <a:t>변수명</a:t>
            </a:r>
            <a:r>
              <a:rPr lang="en-US" altLang="ko-KR" dirty="0"/>
              <a:t>” value=”</a:t>
            </a:r>
            <a:r>
              <a:rPr lang="ko-KR" altLang="ko-KR" dirty="0" err="1"/>
              <a:t>선택값</a:t>
            </a:r>
            <a:r>
              <a:rPr lang="en-US" altLang="ko-KR" dirty="0"/>
              <a:t>” checked /&gt;</a:t>
            </a:r>
            <a:endParaRPr lang="ko-KR" altLang="ko-KR" dirty="0"/>
          </a:p>
          <a:p>
            <a:pPr lvl="2"/>
            <a:r>
              <a:rPr lang="ko-KR" altLang="ko-KR" dirty="0"/>
              <a:t>체크박스에 표시된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en-US" altLang="ko-KR" dirty="0"/>
              <a:t>value </a:t>
            </a:r>
            <a:r>
              <a:rPr lang="ko-KR" altLang="ko-KR" dirty="0"/>
              <a:t>속성값 들이 애플리케이션으로 전송</a:t>
            </a:r>
          </a:p>
          <a:p>
            <a:pPr lvl="2" latinLnBrk="0"/>
            <a:endParaRPr lang="en-US" altLang="ko-KR" dirty="0" smtClean="0"/>
          </a:p>
          <a:p>
            <a:pPr lvl="2" latinLnBrk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6848" y="3068960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회원여부</a:t>
            </a:r>
            <a:r>
              <a:rPr lang="en-US" altLang="ko-KR" sz="1400" dirty="0" smtClean="0"/>
              <a:t>: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name="member" </a:t>
            </a:r>
            <a:r>
              <a:rPr lang="en-US" altLang="ko-KR" sz="1400" dirty="0" smtClean="0"/>
              <a:t>value="yes" checked/&gt;</a:t>
            </a:r>
            <a:r>
              <a:rPr lang="ko-KR" altLang="ko-KR" sz="1400" dirty="0" smtClean="0"/>
              <a:t>회원</a:t>
            </a:r>
          </a:p>
          <a:p>
            <a:r>
              <a:rPr lang="en-US" altLang="ko-KR" sz="1400" dirty="0" smtClean="0"/>
              <a:t>               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name="member" </a:t>
            </a:r>
            <a:r>
              <a:rPr lang="en-US" altLang="ko-KR" sz="1400" dirty="0" smtClean="0"/>
              <a:t>value="no"/&gt;</a:t>
            </a:r>
            <a:r>
              <a:rPr lang="ko-KR" altLang="ko-KR" sz="1400" dirty="0" smtClean="0"/>
              <a:t>비회원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ko-KR" altLang="ko-KR" sz="1400" dirty="0" smtClean="0"/>
              <a:t>성별</a:t>
            </a:r>
            <a:r>
              <a:rPr lang="en-US" altLang="ko-KR" sz="1400" dirty="0" smtClean="0"/>
              <a:t> :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name="sex" </a:t>
            </a:r>
            <a:r>
              <a:rPr lang="en-US" altLang="ko-KR" sz="1400" dirty="0" smtClean="0"/>
              <a:t>value="male"/&gt;</a:t>
            </a:r>
            <a:r>
              <a:rPr lang="ko-KR" altLang="ko-KR" sz="1400" dirty="0" smtClean="0"/>
              <a:t>남성</a:t>
            </a:r>
          </a:p>
          <a:p>
            <a:r>
              <a:rPr lang="en-US" altLang="ko-KR" sz="1400" dirty="0" smtClean="0"/>
              <a:t>        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name="sex" </a:t>
            </a:r>
            <a:r>
              <a:rPr lang="en-US" altLang="ko-KR" sz="1400" dirty="0" smtClean="0"/>
              <a:t>value="female"/&gt;</a:t>
            </a:r>
            <a:r>
              <a:rPr lang="ko-KR" altLang="ko-KR" sz="1400" dirty="0" smtClean="0"/>
              <a:t>여성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61107"/>
            <a:ext cx="1837121" cy="384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49868" y="5301208"/>
            <a:ext cx="5904656" cy="1169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중복선택</a:t>
            </a:r>
            <a:r>
              <a:rPr lang="en-US" altLang="ko-KR" sz="1400" dirty="0" smtClean="0"/>
              <a:t>) : </a:t>
            </a:r>
          </a:p>
          <a:p>
            <a:r>
              <a:rPr lang="en-US" altLang="ko-KR" sz="1400" dirty="0" smtClean="0"/>
              <a:t>&lt;input type="checkbox" name="hobby" value="read"/&gt;</a:t>
            </a:r>
            <a:r>
              <a:rPr lang="ko-KR" altLang="ko-KR" sz="1400" dirty="0" smtClean="0"/>
              <a:t>독서</a:t>
            </a:r>
          </a:p>
          <a:p>
            <a:r>
              <a:rPr lang="en-US" altLang="ko-KR" sz="1400" dirty="0" smtClean="0"/>
              <a:t>&lt;input type="checkbox" name="hobby" value="movie" checked/&gt;</a:t>
            </a:r>
            <a:r>
              <a:rPr lang="ko-KR" altLang="ko-KR" sz="1400" dirty="0" smtClean="0"/>
              <a:t>영화</a:t>
            </a:r>
          </a:p>
          <a:p>
            <a:r>
              <a:rPr lang="en-US" altLang="ko-KR" sz="1400" dirty="0" smtClean="0"/>
              <a:t>&lt;input type="checkbox" name="hobby" value="music"/&gt;</a:t>
            </a:r>
            <a:r>
              <a:rPr lang="ko-KR" altLang="ko-KR" sz="1400" dirty="0" smtClean="0"/>
              <a:t>음악</a:t>
            </a:r>
          </a:p>
          <a:p>
            <a:r>
              <a:rPr lang="en-US" altLang="ko-KR" sz="1400" dirty="0" smtClean="0"/>
              <a:t>&lt;input type="checkbox" name="hobby" value="sports"/&gt;</a:t>
            </a:r>
            <a:r>
              <a:rPr lang="ko-KR" altLang="ko-KR" sz="1400" dirty="0" smtClean="0"/>
              <a:t>스포츠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47186"/>
            <a:ext cx="3024018" cy="3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선택목록에서 선택</a:t>
            </a:r>
            <a:r>
              <a:rPr lang="en-US" altLang="ko-KR" dirty="0" smtClean="0"/>
              <a:t> : &lt;select&gt; </a:t>
            </a:r>
            <a:r>
              <a:rPr lang="ko-KR" altLang="ko-KR" dirty="0" smtClean="0"/>
              <a:t>요소 내에 </a:t>
            </a:r>
            <a:r>
              <a:rPr lang="en-US" altLang="ko-KR" dirty="0" smtClean="0"/>
              <a:t>&lt;option&gt; </a:t>
            </a:r>
            <a:r>
              <a:rPr lang="ko-KR" altLang="ko-KR" dirty="0" smtClean="0"/>
              <a:t>항목</a:t>
            </a:r>
          </a:p>
          <a:p>
            <a:pPr lvl="2"/>
            <a:r>
              <a:rPr lang="ko-KR" altLang="ko-KR" dirty="0" err="1" smtClean="0"/>
              <a:t>드롭다운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형태</a:t>
            </a:r>
            <a:r>
              <a:rPr lang="en-US" altLang="ko-KR" dirty="0" smtClean="0"/>
              <a:t>(size</a:t>
            </a:r>
            <a:r>
              <a:rPr lang="en-US" altLang="ko-KR" dirty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1), </a:t>
            </a:r>
            <a:r>
              <a:rPr lang="ko-KR" altLang="ko-KR" dirty="0" smtClean="0"/>
              <a:t>혹은 스크롤 박스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형태</a:t>
            </a:r>
            <a:r>
              <a:rPr lang="en-US" altLang="ko-KR" dirty="0" smtClean="0"/>
              <a:t>(size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1)</a:t>
            </a:r>
          </a:p>
          <a:p>
            <a:pPr lvl="2"/>
            <a:r>
              <a:rPr lang="en-US" altLang="ko-KR" dirty="0" smtClean="0"/>
              <a:t>multiple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 항목은 </a:t>
            </a:r>
            <a:r>
              <a:rPr lang="en-US" altLang="ko-KR" dirty="0" smtClean="0"/>
              <a:t>&lt;select&gt; </a:t>
            </a:r>
            <a:r>
              <a:rPr lang="ko-KR" altLang="ko-KR" dirty="0" smtClean="0"/>
              <a:t>요소 내에서</a:t>
            </a:r>
            <a:r>
              <a:rPr lang="en-US" altLang="ko-KR" dirty="0" smtClean="0"/>
              <a:t> &lt;option&gt;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정의</a:t>
            </a:r>
            <a:r>
              <a:rPr lang="en-US" altLang="ko-KR" dirty="0" smtClean="0"/>
              <a:t> </a:t>
            </a:r>
          </a:p>
          <a:p>
            <a:pPr lvl="2" latinLnBrk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140968"/>
            <a:ext cx="6120680" cy="143885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0" dirty="0" smtClean="0"/>
              <a:t>&lt;select name="job" size="1" 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value=”student” selected&gt;</a:t>
            </a:r>
            <a:r>
              <a:rPr lang="ko-KR" altLang="ko-KR" sz="1400" dirty="0" smtClean="0"/>
              <a:t>학생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value=”company”&gt;</a:t>
            </a:r>
            <a:r>
              <a:rPr lang="ko-KR" altLang="ko-KR" sz="1400" dirty="0" smtClean="0"/>
              <a:t>회사원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value=”teacher”&gt;</a:t>
            </a:r>
            <a:r>
              <a:rPr lang="ko-KR" altLang="ko-KR" sz="1400" dirty="0" smtClean="0"/>
              <a:t>교사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value=”sales”&gt;</a:t>
            </a:r>
            <a:r>
              <a:rPr lang="ko-KR" altLang="ko-KR" sz="1400" dirty="0" smtClean="0"/>
              <a:t>자영업</a:t>
            </a:r>
            <a:r>
              <a:rPr lang="en-US" altLang="ko-KR" sz="1400" dirty="0" smtClean="0"/>
              <a:t>&lt;/option&gt;  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value=”others”&gt;</a:t>
            </a:r>
            <a:r>
              <a:rPr lang="ko-KR" altLang="ko-KR" sz="1400" dirty="0" smtClean="0"/>
              <a:t>기타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&lt;/select&gt;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79351"/>
            <a:ext cx="978477" cy="821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7171"/>
            <a:ext cx="1049729" cy="1045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86215"/>
            <a:ext cx="1012198" cy="10497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4499992" y="4989979"/>
            <a:ext cx="2105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&lt;select size=”4” multiple&gt;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버튼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전송 버튼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데이터 전달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 type=”submit”  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 </a:t>
            </a:r>
          </a:p>
          <a:p>
            <a:pPr lvl="2" latinLnBrk="0"/>
            <a:r>
              <a:rPr lang="en-US" altLang="ko-KR" dirty="0" smtClean="0"/>
              <a:t>&lt;form&gt; </a:t>
            </a:r>
            <a:r>
              <a:rPr lang="ko-KR" altLang="ko-KR" dirty="0" smtClean="0"/>
              <a:t>요소에 있는 모든 입력 데이터가</a:t>
            </a:r>
            <a:r>
              <a:rPr lang="en-US" altLang="ko-KR" dirty="0" smtClean="0"/>
              <a:t> &lt;form&gt;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action </a:t>
            </a:r>
            <a:r>
              <a:rPr lang="ko-KR" altLang="ko-KR" dirty="0" smtClean="0"/>
              <a:t>속성에서 지정한 애플리케이션 프로그램으로 전송</a:t>
            </a:r>
            <a:endParaRPr lang="en-US" altLang="ko-KR" dirty="0" smtClean="0"/>
          </a:p>
          <a:p>
            <a:r>
              <a:rPr lang="ko-KR" altLang="ko-KR" dirty="0" smtClean="0"/>
              <a:t>초기화 버튼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&lt;input  type=”reset”  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atinLnBrk="0"/>
            <a:r>
              <a:rPr lang="ko-KR" altLang="ko-KR" dirty="0"/>
              <a:t>일반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다양한 용도로 사용</a:t>
            </a:r>
            <a:endParaRPr lang="en-US" altLang="ko-KR" dirty="0"/>
          </a:p>
          <a:p>
            <a:pPr lvl="1" latinLnBrk="0">
              <a:buNone/>
            </a:pPr>
            <a:r>
              <a:rPr lang="en-US" altLang="ko-KR" dirty="0"/>
              <a:t>&lt;input  type=”button”  value=”</a:t>
            </a:r>
            <a:r>
              <a:rPr lang="ko-KR" altLang="ko-KR" dirty="0"/>
              <a:t>버튼라벨</a:t>
            </a:r>
            <a:r>
              <a:rPr lang="en-US" altLang="ko-KR" dirty="0" smtClean="0"/>
              <a:t>”/&gt; </a:t>
            </a:r>
            <a:endParaRPr lang="ko-KR" altLang="ko-KR" dirty="0"/>
          </a:p>
          <a:p>
            <a:r>
              <a:rPr lang="ko-KR" altLang="ko-KR" dirty="0"/>
              <a:t>이미지 버튼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&lt;input  type=”image” src=”</a:t>
            </a:r>
            <a:r>
              <a:rPr lang="ko-KR" altLang="ko-KR" dirty="0"/>
              <a:t>이미지 파일</a:t>
            </a:r>
            <a:r>
              <a:rPr lang="en-US" altLang="ko-KR" dirty="0"/>
              <a:t>”  alt=”</a:t>
            </a:r>
            <a:r>
              <a:rPr lang="ko-KR" altLang="en-US" dirty="0"/>
              <a:t>대체 </a:t>
            </a:r>
            <a:r>
              <a:rPr lang="ko-KR" altLang="ko-KR" dirty="0"/>
              <a:t>문자열</a:t>
            </a:r>
            <a:r>
              <a:rPr lang="en-US" altLang="ko-KR" dirty="0"/>
              <a:t>”/&gt;</a:t>
            </a:r>
            <a:endParaRPr lang="ko-KR" altLang="ko-KR" dirty="0"/>
          </a:p>
          <a:p>
            <a:pPr marL="1314450" lvl="3" indent="0" latinLnBrk="0">
              <a:buNone/>
            </a:pPr>
            <a:endParaRPr lang="en-US" altLang="ko-KR" dirty="0" smtClean="0"/>
          </a:p>
          <a:p>
            <a:pPr marL="800100" lvl="1" latinLnBrk="0"/>
            <a:r>
              <a:rPr lang="en-US" altLang="ko-KR" dirty="0" smtClean="0"/>
              <a:t>&lt;button&gt;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: &lt;button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type=“submit”&gt;</a:t>
            </a:r>
            <a:r>
              <a:rPr lang="ko-KR" altLang="en-US" dirty="0" smtClean="0"/>
              <a:t>버튼 라벨</a:t>
            </a:r>
            <a:r>
              <a:rPr lang="en-US" altLang="ko-KR" dirty="0" smtClean="0"/>
              <a:t>&lt;/button&gt;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&lt;form method="get" action="form_app.js"&gt;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취미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중복선택</a:t>
            </a:r>
            <a:r>
              <a:rPr lang="en-US" altLang="ko-KR" sz="1400" dirty="0" smtClean="0"/>
              <a:t>)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&lt;input type="checkbox" name="hobby" value="read"/&gt;</a:t>
            </a:r>
            <a:r>
              <a:rPr lang="ko-KR" altLang="ko-KR" sz="1400" dirty="0" smtClean="0"/>
              <a:t>독서</a:t>
            </a:r>
          </a:p>
          <a:p>
            <a:pPr latinLnBrk="0"/>
            <a:r>
              <a:rPr lang="en-US" altLang="ko-KR" sz="1400" dirty="0" smtClean="0"/>
              <a:t>         &lt;input type="checkbox" name="hobby" value="movie" checked/&gt;</a:t>
            </a:r>
            <a:r>
              <a:rPr lang="ko-KR" altLang="ko-KR" sz="1400" dirty="0" smtClean="0"/>
              <a:t>영화</a:t>
            </a:r>
          </a:p>
          <a:p>
            <a:pPr latinLnBrk="0"/>
            <a:r>
              <a:rPr lang="en-US" altLang="ko-KR" sz="1400" dirty="0" smtClean="0"/>
              <a:t>        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직업</a:t>
            </a:r>
            <a:r>
              <a:rPr lang="en-US" altLang="ko-KR" sz="1400" dirty="0" smtClean="0"/>
              <a:t>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&lt;select name="job" size="4" multiple&gt;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value="student" selected&gt;</a:t>
            </a:r>
            <a:r>
              <a:rPr lang="ko-KR" altLang="ko-KR" sz="1400" dirty="0" smtClean="0"/>
              <a:t>학생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value="company"&gt;</a:t>
            </a:r>
            <a:r>
              <a:rPr lang="ko-KR" altLang="ko-KR" sz="1400" dirty="0" smtClean="0"/>
              <a:t>회사원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value="teacher"&gt;</a:t>
            </a:r>
            <a:r>
              <a:rPr lang="ko-KR" altLang="ko-KR" sz="1400" dirty="0" smtClean="0"/>
              <a:t>교사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…</a:t>
            </a:r>
          </a:p>
          <a:p>
            <a:pPr latinLnBrk="0"/>
            <a:r>
              <a:rPr lang="en-US" altLang="ko-KR" sz="1400" dirty="0" smtClean="0"/>
              <a:t>      &lt;/select&gt;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      &lt;hr&gt;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type="submit"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전송하기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type="reset"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초기화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type="button"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확인하기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dirty="0" smtClean="0">
                <a:solidFill>
                  <a:srgbClr val="FF0000"/>
                </a:solidFill>
              </a:rPr>
              <a:t>="alert('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입력값</a:t>
            </a:r>
            <a:r>
              <a:rPr lang="ko-KR" altLang="ko-KR" sz="1400" dirty="0" smtClean="0">
                <a:solidFill>
                  <a:srgbClr val="FF0000"/>
                </a:solidFill>
              </a:rPr>
              <a:t> 확인</a:t>
            </a:r>
            <a:r>
              <a:rPr lang="en-US" altLang="ko-KR" sz="1400" dirty="0" smtClean="0">
                <a:solidFill>
                  <a:srgbClr val="FF0000"/>
                </a:solidFill>
              </a:rPr>
              <a:t>')"/&gt;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type="image"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="help.gif" alt="</a:t>
            </a:r>
            <a:r>
              <a:rPr lang="ko-KR" altLang="ko-KR" sz="1400" dirty="0" smtClean="0">
                <a:solidFill>
                  <a:srgbClr val="FF0000"/>
                </a:solidFill>
              </a:rPr>
              <a:t>전송 버튼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3074" name="Picture 2" descr="E:\HTML5\figures\ex4-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500174"/>
            <a:ext cx="2428892" cy="1886680"/>
          </a:xfrm>
          <a:prstGeom prst="rect">
            <a:avLst/>
          </a:prstGeom>
          <a:noFill/>
        </p:spPr>
      </p:pic>
      <p:pic>
        <p:nvPicPr>
          <p:cNvPr id="3075" name="Picture 3" descr="E:\HTML5\figures\ex4-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3061" y="3571876"/>
            <a:ext cx="2406657" cy="1869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기타 입력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파일 선택하기</a:t>
            </a:r>
            <a:r>
              <a:rPr lang="en-US" altLang="ko-KR" dirty="0" smtClean="0"/>
              <a:t> : &lt;input type=”file”/&gt;</a:t>
            </a:r>
            <a:endParaRPr lang="ko-KR" altLang="ko-KR" dirty="0" smtClean="0"/>
          </a:p>
          <a:p>
            <a:pPr lvl="1" latinLnBrk="0"/>
            <a:endParaRPr lang="ko-KR" altLang="ko-KR" dirty="0" smtClean="0"/>
          </a:p>
          <a:p>
            <a:pPr lvl="2">
              <a:buNone/>
            </a:pPr>
            <a:endParaRPr lang="en-US" altLang="ko-KR" dirty="0" smtClean="0"/>
          </a:p>
          <a:p>
            <a:r>
              <a:rPr lang="ko-KR" altLang="ko-KR" dirty="0"/>
              <a:t>데이터 숨김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&lt;input type=”hidden” name=”</a:t>
            </a:r>
            <a:r>
              <a:rPr lang="ko-KR" altLang="ko-KR" dirty="0"/>
              <a:t>변수명</a:t>
            </a:r>
            <a:r>
              <a:rPr lang="en-US" altLang="ko-KR" dirty="0"/>
              <a:t>” value=</a:t>
            </a:r>
            <a:r>
              <a:rPr lang="ko-KR" altLang="ko-KR" dirty="0"/>
              <a:t>값</a:t>
            </a:r>
            <a:r>
              <a:rPr lang="en-US" altLang="ko-KR" dirty="0"/>
              <a:t>”/&gt;</a:t>
            </a:r>
            <a:endParaRPr lang="ko-KR" altLang="ko-KR" dirty="0"/>
          </a:p>
          <a:p>
            <a:pPr lvl="2" latinLnBrk="0"/>
            <a:r>
              <a:rPr lang="ko-KR" altLang="ko-KR" dirty="0"/>
              <a:t>시스템에서 특정 데이터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ko-KR" dirty="0"/>
              <a:t>처리하고 싶</a:t>
            </a:r>
            <a:r>
              <a:rPr lang="ko-KR" altLang="en-US" dirty="0"/>
              <a:t>을 때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ko-KR" dirty="0"/>
              <a:t>사용자</a:t>
            </a:r>
            <a:r>
              <a:rPr lang="en-US" altLang="ko-KR" dirty="0"/>
              <a:t> 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4" latinLnBrk="0"/>
            <a:endParaRPr lang="en-US" altLang="ko-KR" dirty="0"/>
          </a:p>
          <a:p>
            <a:r>
              <a:rPr lang="ko-KR" altLang="ko-KR" dirty="0"/>
              <a:t>텍스트 라벨</a:t>
            </a:r>
            <a:r>
              <a:rPr lang="en-US" altLang="ko-KR" dirty="0"/>
              <a:t>: </a:t>
            </a:r>
            <a:r>
              <a:rPr lang="ko-KR" altLang="ko-KR" dirty="0"/>
              <a:t>특정 입력 필드</a:t>
            </a:r>
            <a:r>
              <a:rPr lang="ko-KR" altLang="en-US" dirty="0"/>
              <a:t>에</a:t>
            </a:r>
            <a:r>
              <a:rPr lang="ko-KR" altLang="ko-KR" dirty="0"/>
              <a:t> 연결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&lt;label for=”</a:t>
            </a:r>
            <a:r>
              <a:rPr lang="ko-KR" altLang="ko-KR" dirty="0"/>
              <a:t>입력아이디</a:t>
            </a:r>
            <a:r>
              <a:rPr lang="en-US" altLang="ko-KR" dirty="0"/>
              <a:t>”&gt;</a:t>
            </a:r>
            <a:endParaRPr lang="ko-KR" altLang="ko-KR" dirty="0"/>
          </a:p>
          <a:p>
            <a:pPr lvl="2"/>
            <a:r>
              <a:rPr lang="ko-KR" altLang="ko-KR" dirty="0"/>
              <a:t>데이터 전달에는 영향이 없다</a:t>
            </a:r>
            <a:endParaRPr lang="en-US" altLang="ko-KR" dirty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2132856"/>
            <a:ext cx="5904656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파일 </a:t>
            </a:r>
            <a:r>
              <a:rPr lang="ko-KR" altLang="ko-KR" sz="1400" dirty="0" err="1" smtClean="0"/>
              <a:t>업로드하기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&lt;input type="file" name="</a:t>
            </a:r>
            <a:r>
              <a:rPr lang="en-US" altLang="ko-KR" sz="1400" dirty="0" err="1" smtClean="0"/>
              <a:t>myfile</a:t>
            </a:r>
            <a:r>
              <a:rPr lang="en-US" altLang="ko-KR" sz="1400" dirty="0" smtClean="0"/>
              <a:t>"/&gt;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6" y="1951666"/>
            <a:ext cx="1321200" cy="44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					        </a:t>
            </a:r>
          </a:p>
        </p:txBody>
      </p:sp>
      <p:pic>
        <p:nvPicPr>
          <p:cNvPr id="18" name="그림 17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6" y="2473091"/>
            <a:ext cx="1479600" cy="4248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331640" y="5377467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성별</a:t>
            </a:r>
            <a:r>
              <a:rPr lang="en-US" altLang="ko-KR" sz="1400" dirty="0" smtClean="0"/>
              <a:t>: &lt;label for="male"&gt;</a:t>
            </a:r>
            <a:r>
              <a:rPr lang="ko-KR" altLang="ko-KR" sz="1400" dirty="0" smtClean="0"/>
              <a:t>남성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&lt;input type="radio" name="sex" id="male" value="male"&gt;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&lt;label for="female"&gt;</a:t>
            </a:r>
            <a:r>
              <a:rPr lang="ko-KR" altLang="ko-KR" sz="1400" dirty="0" smtClean="0"/>
              <a:t>여성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&lt;input type="radio" name="sex" id="female" value="female"&gt;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57867"/>
            <a:ext cx="1648800" cy="4392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pic>
        <p:nvPicPr>
          <p:cNvPr id="25" name="그림 24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733256"/>
            <a:ext cx="1648800" cy="4536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입력 필드의 그룹핑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그룹핑</a:t>
            </a:r>
            <a:r>
              <a:rPr lang="en-US" altLang="ko-KR" dirty="0" smtClean="0"/>
              <a:t> : &lt;fieldset&gt;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폼 양식을 </a:t>
            </a:r>
            <a:r>
              <a:rPr lang="ko-KR" altLang="ko-KR" dirty="0" err="1" smtClean="0"/>
              <a:t>그룹핑하는</a:t>
            </a:r>
            <a:r>
              <a:rPr lang="ko-KR" altLang="ko-KR" dirty="0" smtClean="0"/>
              <a:t> 범위를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사용자의 시각적 편의를 위해서 제공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입력 필드의 그룹 주위에 기본 스타일로 </a:t>
            </a:r>
            <a:r>
              <a:rPr lang="ko-KR" altLang="en-US" dirty="0" smtClean="0"/>
              <a:t>테두리 </a:t>
            </a:r>
            <a:r>
              <a:rPr lang="ko-KR" altLang="ko-KR" dirty="0" smtClean="0"/>
              <a:t>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그룹의 이름을 지정하는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폼과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disabled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 </a:t>
            </a:r>
            <a:r>
              <a:rPr lang="ko-KR" altLang="ko-KR" dirty="0" smtClean="0"/>
              <a:t>그룹 내의 모든 하위 입력 요소들을 비활성화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r>
              <a:rPr lang="ko-KR" altLang="ko-KR" dirty="0" smtClean="0"/>
              <a:t>그룹의 라벨 </a:t>
            </a:r>
            <a:r>
              <a:rPr lang="en-US" altLang="ko-KR" dirty="0" smtClean="0"/>
              <a:t>: &lt;legend&gt;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그룹을 구분하기 위한 </a:t>
            </a:r>
            <a:r>
              <a:rPr lang="ko-KR" altLang="en-US" dirty="0" smtClean="0"/>
              <a:t>그룹의 </a:t>
            </a:r>
            <a:r>
              <a:rPr lang="ko-KR" altLang="ko-KR" dirty="0" smtClean="0"/>
              <a:t>제목 라벨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&lt;fieldset&gt; </a:t>
            </a:r>
            <a:r>
              <a:rPr lang="ko-KR" altLang="ko-KR" dirty="0" smtClean="0"/>
              <a:t>요소에 포함되는 첫 번째 자식 요소로서 한번만 사용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그룹 라벨의 스타일은 그룹을 구분하는 선의 중간에 걸쳐서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도서 검색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&lt;form method="post" action="form_app.js"&gt;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&lt;legend&gt;</a:t>
            </a:r>
            <a:r>
              <a:rPr lang="ko-KR" altLang="ko-KR" sz="1400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&lt;/legend&gt;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  <a:r>
              <a:rPr lang="ko-KR" altLang="ko-KR" sz="14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 : &lt;/label&gt;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/>
              <a:t>          &lt;input type="text" name="id" size="20" id="</a:t>
            </a:r>
            <a:r>
              <a:rPr lang="en-US" altLang="ko-KR" sz="1400" dirty="0" err="1" smtClean="0"/>
              <a:t>user_id</a:t>
            </a:r>
            <a:r>
              <a:rPr lang="en-US" altLang="ko-KR" sz="1400" dirty="0" smtClean="0"/>
              <a:t>"&gt;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user_pw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  <a:r>
              <a:rPr lang="ko-KR" altLang="ko-KR" sz="1400" dirty="0" smtClean="0"/>
              <a:t>비밀번호</a:t>
            </a:r>
            <a:r>
              <a:rPr lang="en-US" altLang="ko-KR" sz="1400" dirty="0" smtClean="0"/>
              <a:t> :&lt;/label&gt;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type="password" name="pw" size="20" id="</a:t>
            </a:r>
            <a:r>
              <a:rPr lang="en-US" altLang="ko-KR" sz="1400" dirty="0" err="1" smtClean="0"/>
              <a:t>user_pw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&lt;legend&gt;</a:t>
            </a:r>
            <a:r>
              <a:rPr lang="ko-KR" altLang="ko-KR" sz="1400" dirty="0" smtClean="0">
                <a:solidFill>
                  <a:srgbClr val="FF0000"/>
                </a:solidFill>
              </a:rPr>
              <a:t>통합 검색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&lt;/legend&gt;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book_name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&lt;/label&gt;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type="text" name="</a:t>
            </a:r>
            <a:r>
              <a:rPr lang="en-US" altLang="ko-KR" sz="1400" dirty="0" err="1" smtClean="0"/>
              <a:t>book_search</a:t>
            </a:r>
            <a:r>
              <a:rPr lang="en-US" altLang="ko-KR" sz="1400" dirty="0" smtClean="0"/>
              <a:t>" size="50" id="</a:t>
            </a:r>
            <a:r>
              <a:rPr lang="en-US" altLang="ko-KR" sz="1400" dirty="0" err="1" smtClean="0"/>
              <a:t>book_name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검색범위</a:t>
            </a:r>
            <a:r>
              <a:rPr lang="en-US" altLang="ko-KR" sz="1400" dirty="0" smtClean="0"/>
              <a:t> 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type="radio" name="</a:t>
            </a:r>
            <a:r>
              <a:rPr lang="en-US" altLang="ko-KR" sz="1400" dirty="0" err="1" smtClean="0"/>
              <a:t>s_type</a:t>
            </a:r>
            <a:r>
              <a:rPr lang="en-US" altLang="ko-KR" sz="1400" dirty="0" smtClean="0"/>
              <a:t>" value="keyword" id="keyword"&gt;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for="keyword"&gt;</a:t>
            </a:r>
            <a:r>
              <a:rPr lang="ko-KR" altLang="ko-KR" sz="1400" dirty="0" smtClean="0">
                <a:solidFill>
                  <a:schemeClr val="tx1"/>
                </a:solidFill>
              </a:rPr>
              <a:t>키워드</a:t>
            </a:r>
            <a:r>
              <a:rPr lang="en-US" altLang="ko-KR" sz="1400" dirty="0" smtClean="0">
                <a:solidFill>
                  <a:schemeClr val="tx1"/>
                </a:solidFill>
              </a:rPr>
              <a:t>&lt;/label&gt;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자료유형</a:t>
            </a:r>
            <a:r>
              <a:rPr lang="en-US" altLang="ko-KR" sz="1400" dirty="0" smtClean="0"/>
              <a:t> :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type="checkbox" name="</a:t>
            </a:r>
            <a:r>
              <a:rPr lang="en-US" altLang="ko-KR" sz="1400" dirty="0" err="1" smtClean="0"/>
              <a:t>d_type</a:t>
            </a:r>
            <a:r>
              <a:rPr lang="en-US" altLang="ko-KR" sz="1400" dirty="0" smtClean="0"/>
              <a:t>" value="all"&gt;</a:t>
            </a:r>
            <a:r>
              <a:rPr lang="ko-KR" altLang="ko-KR" sz="1400" dirty="0" smtClean="0"/>
              <a:t>전체</a:t>
            </a:r>
            <a:r>
              <a:rPr lang="en-US" altLang="ko-KR" sz="1400" dirty="0" smtClean="0"/>
              <a:t> …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&lt;/fieldset&gt;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 …</a:t>
            </a:r>
          </a:p>
          <a:p>
            <a:pPr latinLnBrk="0"/>
            <a:r>
              <a:rPr lang="en-US" altLang="ko-KR" sz="1400" dirty="0"/>
              <a:t> 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&lt;button type="submit"&gt;</a:t>
            </a:r>
            <a:r>
              <a:rPr lang="ko-KR" altLang="ko-KR" sz="1400" dirty="0"/>
              <a:t>검색</a:t>
            </a:r>
            <a:r>
              <a:rPr lang="en-US" altLang="ko-KR" sz="1400" dirty="0"/>
              <a:t>&lt;/button&gt;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&lt;button type="reset"&gt;</a:t>
            </a:r>
            <a:r>
              <a:rPr lang="ko-KR" altLang="ko-KR" sz="1400" dirty="0"/>
              <a:t>지우기</a:t>
            </a:r>
            <a:r>
              <a:rPr lang="en-US" altLang="ko-KR" sz="1400" dirty="0"/>
              <a:t>&lt;/button&gt;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Picture 2" descr="E:\HTML5\figures\ex4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40195"/>
            <a:ext cx="3000396" cy="2300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949136" cy="3120352"/>
          </a:xfrm>
        </p:spPr>
        <p:txBody>
          <a:bodyPr>
            <a:normAutofit/>
          </a:bodyPr>
          <a:lstStyle/>
          <a:p>
            <a:r>
              <a:rPr altLang="ko-KR" dirty="0"/>
              <a:t>6</a:t>
            </a:r>
            <a:r>
              <a:rPr altLang="ko-KR" dirty="0" smtClean="0"/>
              <a:t>.3.1 </a:t>
            </a:r>
            <a:r>
              <a:rPr lang="ko-KR" altLang="en-US" dirty="0" smtClean="0"/>
              <a:t>서식이 </a:t>
            </a:r>
            <a:r>
              <a:rPr lang="ko-KR" altLang="en-US" dirty="0"/>
              <a:t>있는 텍스트 입력</a:t>
            </a:r>
          </a:p>
          <a:p>
            <a:r>
              <a:rPr altLang="ko-KR" dirty="0"/>
              <a:t>6</a:t>
            </a:r>
            <a:r>
              <a:rPr altLang="ko-KR" dirty="0" smtClean="0"/>
              <a:t>.3.2 </a:t>
            </a:r>
            <a:r>
              <a:rPr lang="ko-KR" altLang="en-US" dirty="0" smtClean="0"/>
              <a:t>날짜와 </a:t>
            </a:r>
            <a:r>
              <a:rPr lang="ko-KR" altLang="en-US" dirty="0"/>
              <a:t>시간 입력</a:t>
            </a:r>
          </a:p>
          <a:p>
            <a:r>
              <a:rPr altLang="ko-KR" dirty="0"/>
              <a:t>6</a:t>
            </a:r>
            <a:r>
              <a:rPr altLang="ko-KR" dirty="0" smtClean="0"/>
              <a:t>.3.3 </a:t>
            </a:r>
            <a:r>
              <a:rPr lang="ko-KR" altLang="en-US" dirty="0" smtClean="0"/>
              <a:t>색상 </a:t>
            </a:r>
            <a:r>
              <a:rPr lang="ko-KR" altLang="en-US" dirty="0"/>
              <a:t>및 숫자 입력</a:t>
            </a:r>
          </a:p>
          <a:p>
            <a:r>
              <a:rPr altLang="ko-KR" dirty="0"/>
              <a:t>6</a:t>
            </a:r>
            <a:r>
              <a:rPr altLang="ko-KR" dirty="0" smtClean="0"/>
              <a:t>.3.4 </a:t>
            </a:r>
            <a:r>
              <a:rPr lang="ko-KR" altLang="en-US" dirty="0" smtClean="0"/>
              <a:t>데이터 목록에서 선택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/>
              <a:t>6</a:t>
            </a:r>
            <a:r>
              <a:rPr altLang="ko-KR" dirty="0" smtClean="0"/>
              <a:t>.3 </a:t>
            </a:r>
            <a:r>
              <a:rPr lang="ko-KR" altLang="en-US" dirty="0" smtClean="0"/>
              <a:t>고급 </a:t>
            </a:r>
            <a:r>
              <a:rPr lang="ko-KR" altLang="en-US" dirty="0"/>
              <a:t>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768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&lt;input&gt; </a:t>
            </a:r>
            <a:r>
              <a:rPr lang="ko-KR" altLang="ko-KR" smtClean="0"/>
              <a:t>요소에 추가된 입력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text, password, radio, checkbox, button </a:t>
            </a:r>
            <a:r>
              <a:rPr lang="ko-KR" altLang="ko-KR" dirty="0" smtClean="0"/>
              <a:t>외에 새로운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관련</a:t>
            </a:r>
            <a:r>
              <a:rPr lang="en-US" altLang="ko-KR" dirty="0" smtClean="0"/>
              <a:t>: email, URL,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, search (</a:t>
            </a:r>
            <a:r>
              <a:rPr lang="ko-KR" altLang="en-US" dirty="0" err="1" smtClean="0"/>
              <a:t>검색창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날짜와 시간 </a:t>
            </a:r>
            <a:r>
              <a:rPr lang="en-US" altLang="ko-KR" dirty="0" smtClean="0"/>
              <a:t>: date, month, week,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</a:t>
            </a:r>
          </a:p>
          <a:p>
            <a:pPr lvl="1"/>
            <a:r>
              <a:rPr lang="ko-KR" altLang="en-US" dirty="0" smtClean="0"/>
              <a:t>색상 및 숫자</a:t>
            </a:r>
            <a:r>
              <a:rPr lang="en-US" altLang="ko-KR" dirty="0" smtClean="0"/>
              <a:t>: number, range, color</a:t>
            </a:r>
            <a:endParaRPr lang="ko-KR" altLang="en-US" dirty="0" smtClean="0"/>
          </a:p>
          <a:p>
            <a:r>
              <a:rPr lang="en-US" altLang="ko-KR" dirty="0" smtClean="0"/>
              <a:t>&lt;input&gt; </a:t>
            </a:r>
            <a:r>
              <a:rPr lang="ko-KR" altLang="ko-KR" dirty="0" smtClean="0"/>
              <a:t>요소에 </a:t>
            </a:r>
            <a:r>
              <a:rPr lang="ko-KR" altLang="en-US" dirty="0" smtClean="0"/>
              <a:t>새로운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Autocomplete</a:t>
            </a:r>
            <a:r>
              <a:rPr lang="en-US" altLang="ko-KR" dirty="0" smtClean="0"/>
              <a:t>, placeholder, required, autofocus, step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&lt;input&gt; </a:t>
            </a:r>
            <a:r>
              <a:rPr lang="ko-KR" altLang="ko-KR" dirty="0" smtClean="0"/>
              <a:t>요소 이외에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추가된 입력 요소</a:t>
            </a:r>
          </a:p>
          <a:p>
            <a:pPr lvl="1"/>
            <a:r>
              <a:rPr lang="en-US" altLang="ko-KR" dirty="0" smtClean="0"/>
              <a:t>&lt;output&gt;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keygen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r>
              <a:rPr lang="ko-KR" altLang="ko-KR" dirty="0" smtClean="0"/>
              <a:t>유효성 검사</a:t>
            </a:r>
          </a:p>
          <a:p>
            <a:pPr lvl="1"/>
            <a:r>
              <a:rPr lang="ko-KR" altLang="ko-KR" dirty="0" smtClean="0"/>
              <a:t>예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이메일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필수적으로 입력해야 하는 필드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검사 대상</a:t>
            </a:r>
            <a:r>
              <a:rPr lang="en-US" altLang="ko-KR" dirty="0" smtClean="0"/>
              <a:t>: &lt;input&gt;, &lt;select&gt;,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&gt;, &lt;button&gt;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required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novalidate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</a:p>
          <a:p>
            <a:pPr lvl="1"/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6.1 </a:t>
            </a:r>
            <a:r>
              <a:rPr lang="ko-KR" altLang="en-US" dirty="0" smtClean="0"/>
              <a:t>폼 이해하기</a:t>
            </a:r>
          </a:p>
          <a:p>
            <a:pPr>
              <a:buNone/>
            </a:pPr>
            <a:r>
              <a:rPr lang="en-US" altLang="ko-KR" dirty="0" smtClean="0"/>
              <a:t>6.2 </a:t>
            </a:r>
            <a:r>
              <a:rPr lang="ko-KR" altLang="en-US" dirty="0" smtClean="0"/>
              <a:t>기본 형식으로 입력하기</a:t>
            </a:r>
          </a:p>
          <a:p>
            <a:pPr>
              <a:buNone/>
            </a:pPr>
            <a:r>
              <a:rPr lang="en-US" altLang="ko-KR" dirty="0" smtClean="0"/>
              <a:t>6.3 </a:t>
            </a:r>
            <a:r>
              <a:rPr lang="ko-KR" altLang="en-US" dirty="0" smtClean="0"/>
              <a:t>고급 형식으로 입력하기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서식이 있는 텍스트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이메일 주소 입력</a:t>
            </a:r>
            <a:r>
              <a:rPr lang="en-US" altLang="ko-KR" dirty="0" smtClean="0"/>
              <a:t> : &lt;input type=”email”/&gt;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이메일 </a:t>
            </a:r>
            <a:r>
              <a:rPr lang="ko-KR" altLang="en-US" dirty="0" smtClean="0"/>
              <a:t>주소의</a:t>
            </a:r>
            <a:r>
              <a:rPr lang="ko-KR" altLang="ko-KR" dirty="0" smtClean="0"/>
              <a:t> 형식이</a:t>
            </a:r>
            <a:r>
              <a:rPr lang="en-US" altLang="ko-KR" dirty="0" smtClean="0"/>
              <a:t> ****@***.***</a:t>
            </a:r>
            <a:r>
              <a:rPr lang="ko-KR" altLang="ko-KR" dirty="0" smtClean="0"/>
              <a:t>에 맞게 작성되었는지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multiple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여러 개의 이메일 주소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콤마로 구분 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 </a:t>
            </a:r>
            <a:r>
              <a:rPr lang="ko-KR" altLang="ko-KR" dirty="0" smtClean="0"/>
              <a:t>주소 입력</a:t>
            </a:r>
            <a:r>
              <a:rPr lang="en-US" altLang="ko-KR" dirty="0" smtClean="0"/>
              <a:t> : &lt;input type=”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인터넷 주소 표기에 맞는 </a:t>
            </a:r>
            <a:r>
              <a:rPr lang="en-US" altLang="ko-KR" dirty="0" smtClean="0"/>
              <a:t>‘http://’ </a:t>
            </a:r>
            <a:r>
              <a:rPr lang="ko-KR" altLang="ko-KR" dirty="0" smtClean="0"/>
              <a:t>형식으로 입력되었는지 확인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value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“http://”</a:t>
            </a:r>
            <a:r>
              <a:rPr lang="ko-KR" altLang="ko-KR" dirty="0" smtClean="0"/>
              <a:t>를 지정하여 미리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rcRect b="-11942"/>
          <a:stretch/>
        </p:blipFill>
        <p:spPr bwMode="auto">
          <a:xfrm>
            <a:off x="2561373" y="2924944"/>
            <a:ext cx="1515600" cy="5940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924944"/>
            <a:ext cx="20520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 rotWithShape="1">
          <a:blip r:embed="rId4" cstate="print"/>
          <a:srcRect t="-1" b="-7837"/>
          <a:stretch/>
        </p:blipFill>
        <p:spPr bwMode="auto">
          <a:xfrm>
            <a:off x="2195736" y="5013176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013176"/>
            <a:ext cx="16164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 rotWithShape="1">
          <a:blip r:embed="rId6" cstate="print"/>
          <a:srcRect t="-2" b="-8507"/>
          <a:stretch/>
        </p:blipFill>
        <p:spPr bwMode="auto">
          <a:xfrm>
            <a:off x="6948264" y="5013176"/>
            <a:ext cx="1540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전화번호 입력</a:t>
            </a:r>
            <a:r>
              <a:rPr lang="en-US" altLang="ko-KR" dirty="0" smtClean="0"/>
              <a:t> : &lt;input type=”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” /&gt;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pattern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원하는 전화번호와 </a:t>
            </a:r>
            <a:r>
              <a:rPr lang="ko-KR" altLang="ko-KR" dirty="0" err="1" smtClean="0"/>
              <a:t>자리수에</a:t>
            </a:r>
            <a:r>
              <a:rPr lang="ko-KR" altLang="ko-KR" dirty="0" smtClean="0"/>
              <a:t> 유효한 패턴을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정규 </a:t>
            </a:r>
            <a:r>
              <a:rPr lang="ko-KR" altLang="ko-KR" dirty="0" err="1" smtClean="0"/>
              <a:t>표현식으로</a:t>
            </a:r>
            <a:r>
              <a:rPr lang="ko-KR" altLang="ko-KR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자바스크립트에서 사용하는 패턴과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pattern=”[A-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-z]{no}” , pattern=”[0-9]{no}” , pattern=”[0-9]+” , pattern=”[A-Za-z0-9]{min, max}”</a:t>
            </a:r>
          </a:p>
          <a:p>
            <a:pPr lvl="1"/>
            <a:r>
              <a:rPr lang="en-US" altLang="ko-KR" dirty="0" smtClean="0"/>
              <a:t>placeholder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입력할 </a:t>
            </a:r>
            <a:r>
              <a:rPr lang="ko-KR" altLang="ko-KR" dirty="0" err="1" smtClean="0"/>
              <a:t>자리수</a:t>
            </a:r>
            <a:r>
              <a:rPr lang="ko-KR" altLang="ko-KR" dirty="0" smtClean="0"/>
              <a:t> 표시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단순히 표시만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err="1" smtClean="0"/>
              <a:t>검색창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: &lt;input type=”search”/&gt;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5616624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Tel : &lt;input  type="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"  placeholder="00*-000*-0000"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pattern="[0-9]{2,3}-[0-9]{3,4}-[0-9]{4}" /&gt;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rcRect t="1" b="-5623"/>
          <a:stretch/>
        </p:blipFill>
        <p:spPr bwMode="auto">
          <a:xfrm>
            <a:off x="2195736" y="4437112"/>
            <a:ext cx="1468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그림 6"/>
          <p:cNvPicPr/>
          <p:nvPr/>
        </p:nvPicPr>
        <p:blipFill rotWithShape="1">
          <a:blip r:embed="rId3" cstate="print"/>
          <a:srcRect t="-2" b="-7379"/>
          <a:stretch/>
        </p:blipFill>
        <p:spPr bwMode="auto">
          <a:xfrm>
            <a:off x="3923928" y="4437112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437112"/>
            <a:ext cx="2023200" cy="594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661248"/>
            <a:ext cx="1620000" cy="540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15" name="그림 1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5661248"/>
            <a:ext cx="1576800" cy="5148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날짜와 시간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날짜 입력</a:t>
            </a:r>
            <a:r>
              <a:rPr lang="en-US" altLang="ko-KR" dirty="0" smtClean="0"/>
              <a:t>(</a:t>
            </a:r>
            <a:r>
              <a:rPr lang="ko-KR" altLang="ko-KR" dirty="0" smtClean="0"/>
              <a:t>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월</a:t>
            </a:r>
            <a:r>
              <a:rPr lang="en-US" altLang="ko-KR" dirty="0" smtClean="0"/>
              <a:t>, </a:t>
            </a:r>
            <a:r>
              <a:rPr lang="ko-KR" altLang="ko-KR" dirty="0" smtClean="0"/>
              <a:t>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&lt;input type=”date”/&gt; 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  <a:r>
              <a:rPr lang="en-US" altLang="ko-KR" dirty="0" smtClean="0"/>
              <a:t>-</a:t>
            </a:r>
            <a:r>
              <a:rPr lang="ko-KR" altLang="ko-KR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&lt;input type=”month”/&gt;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</a:p>
          <a:p>
            <a:pPr lvl="1"/>
            <a:r>
              <a:rPr lang="en-US" altLang="ko-KR" dirty="0" smtClean="0"/>
              <a:t>&lt;input type=”week”/&gt; 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번호순서 </a:t>
            </a:r>
            <a:r>
              <a:rPr lang="en-US" altLang="ko-KR" dirty="0" smtClean="0"/>
              <a:t>1</a:t>
            </a:r>
            <a:r>
              <a:rPr lang="ko-KR" altLang="ko-KR" dirty="0" smtClean="0"/>
              <a:t>월 첫 주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en-US" altLang="ko-KR" dirty="0" smtClean="0"/>
              <a:t>‘W01’)</a:t>
            </a:r>
          </a:p>
          <a:p>
            <a:pPr lvl="2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value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속성값은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  <a:r>
              <a:rPr lang="en-US" altLang="ko-KR" dirty="0" smtClean="0"/>
              <a:t>-</a:t>
            </a:r>
            <a:r>
              <a:rPr lang="ko-KR" altLang="ko-KR" dirty="0" smtClean="0"/>
              <a:t>일</a:t>
            </a:r>
            <a:r>
              <a:rPr lang="en-US" altLang="ko-KR" dirty="0" smtClean="0"/>
              <a:t>’ </a:t>
            </a:r>
            <a:r>
              <a:rPr lang="ko-KR" altLang="ko-KR" dirty="0" smtClean="0"/>
              <a:t>형식으로 날짜 입력</a:t>
            </a:r>
            <a:endParaRPr lang="en-US" altLang="ko-KR" dirty="0" smtClean="0"/>
          </a:p>
          <a:p>
            <a:pPr lvl="4">
              <a:buNone/>
            </a:pP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(a) type=”date”	           (b) type=”month”	            (c) type=”week”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122" name="Picture 2" descr="E:\HTML5\figures\ex4-4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500570"/>
            <a:ext cx="2428892" cy="1651326"/>
          </a:xfrm>
          <a:prstGeom prst="rect">
            <a:avLst/>
          </a:prstGeom>
          <a:noFill/>
        </p:spPr>
      </p:pic>
      <p:pic>
        <p:nvPicPr>
          <p:cNvPr id="5123" name="Picture 3" descr="E:\HTML5\figures\ex4-4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7" y="4500569"/>
            <a:ext cx="2416757" cy="1643075"/>
          </a:xfrm>
          <a:prstGeom prst="rect">
            <a:avLst/>
          </a:prstGeom>
          <a:noFill/>
        </p:spPr>
      </p:pic>
      <p:pic>
        <p:nvPicPr>
          <p:cNvPr id="5124" name="Picture 4" descr="E:\HTML5\figures\ex4-43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4492318"/>
            <a:ext cx="2428892" cy="1651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시간 입력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&lt;input type=“time”/&gt; :</a:t>
            </a:r>
            <a:r>
              <a:rPr lang="ko-KR" altLang="ko-KR" dirty="0" smtClean="0"/>
              <a:t>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위</a:t>
            </a:r>
            <a:r>
              <a:rPr lang="en-US" altLang="ko-KR" dirty="0" smtClean="0"/>
              <a:t>/</a:t>
            </a:r>
            <a:r>
              <a:rPr lang="ko-KR" altLang="ko-KR" dirty="0" smtClean="0"/>
              <a:t>아래</a:t>
            </a:r>
            <a:r>
              <a:rPr lang="en-US" altLang="ko-KR" dirty="0" smtClean="0"/>
              <a:t>( )” </a:t>
            </a:r>
            <a:r>
              <a:rPr lang="ko-KR" altLang="ko-KR" dirty="0" smtClean="0"/>
              <a:t>버튼</a:t>
            </a:r>
            <a:r>
              <a:rPr lang="ko-KR" altLang="en-US" dirty="0" smtClean="0"/>
              <a:t>으로 시간 조정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&lt;input type=“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”/&gt;	UTC </a:t>
            </a:r>
            <a:r>
              <a:rPr lang="ko-KR" altLang="ko-KR" dirty="0" smtClean="0"/>
              <a:t>국제표준 시간대</a:t>
            </a:r>
          </a:p>
          <a:p>
            <a:pPr lvl="1"/>
            <a:r>
              <a:rPr lang="en-US" altLang="ko-KR" dirty="0" smtClean="0"/>
              <a:t>&lt;input type=“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-local”/&gt; </a:t>
            </a:r>
            <a:r>
              <a:rPr lang="ko-KR" altLang="ko-KR" dirty="0" smtClean="0"/>
              <a:t>현지 시간</a:t>
            </a:r>
            <a:endParaRPr lang="en-US" altLang="ko-KR" dirty="0" smtClean="0"/>
          </a:p>
          <a:p>
            <a:pPr lvl="2"/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 </a:t>
            </a:r>
            <a:r>
              <a:rPr lang="ko-KR" altLang="ko-KR" dirty="0" smtClean="0"/>
              <a:t>형식의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146" name="Picture 2" descr="E:\HTML5\figures\ex4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861048"/>
            <a:ext cx="3757143" cy="1285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날짜와 시간 입력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초기상태</a:t>
            </a:r>
            <a:r>
              <a:rPr lang="en-US" altLang="ko-KR" dirty="0" smtClean="0"/>
              <a:t> 			        </a:t>
            </a:r>
            <a:r>
              <a:rPr lang="ko-KR" altLang="en-US" dirty="0" smtClean="0"/>
              <a:t>입력오류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&lt;form method="get" action="form_app.js"&gt;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성명</a:t>
            </a:r>
            <a:r>
              <a:rPr lang="en-US" altLang="ko-KR" sz="1400" dirty="0" smtClean="0"/>
              <a:t> : &lt;input  type="text" name="</a:t>
            </a:r>
            <a:r>
              <a:rPr lang="en-US" altLang="ko-KR" sz="1400" dirty="0" err="1" smtClean="0"/>
              <a:t>p_name</a:t>
            </a:r>
            <a:r>
              <a:rPr lang="en-US" altLang="ko-KR" sz="1400" dirty="0" smtClean="0"/>
              <a:t>"/&gt;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전화</a:t>
            </a:r>
            <a:r>
              <a:rPr lang="en-US" altLang="ko-KR" sz="1400" dirty="0" smtClean="0"/>
              <a:t> : &lt;input  type="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" name="</a:t>
            </a:r>
            <a:r>
              <a:rPr lang="en-US" altLang="ko-KR" sz="1400" dirty="0" err="1" smtClean="0"/>
              <a:t>p_tel</a:t>
            </a:r>
            <a:r>
              <a:rPr lang="en-US" altLang="ko-KR" sz="1400" dirty="0" smtClean="0"/>
              <a:t>" placeholder="00*-000*-0000"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pattern="[0-9]{2,3}-[0-9]{3,4}-[0-9]{4}" /&gt;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이메일</a:t>
            </a:r>
            <a:r>
              <a:rPr lang="en-US" altLang="ko-KR" sz="1400" dirty="0" smtClean="0"/>
              <a:t> : &lt;input type="email" name="</a:t>
            </a:r>
            <a:r>
              <a:rPr lang="en-US" altLang="ko-KR" sz="1400" dirty="0" err="1" smtClean="0"/>
              <a:t>p_mail</a:t>
            </a:r>
            <a:r>
              <a:rPr lang="en-US" altLang="ko-KR" sz="1400" dirty="0" smtClean="0"/>
              <a:t>" placeholder="***@***.***"/&gt;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&lt;input type="text" size="25" name="</a:t>
            </a:r>
            <a:r>
              <a:rPr lang="en-US" altLang="ko-KR" sz="1400" dirty="0" err="1" smtClean="0"/>
              <a:t>book_title</a:t>
            </a:r>
            <a:r>
              <a:rPr lang="en-US" altLang="ko-KR" sz="1400" dirty="0" smtClean="0"/>
              <a:t>"/&gt;&lt;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예약 희망일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type="date"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last_date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min="2013-01-30"&gt;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수령 시간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type="time"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time_from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min="09:00" max="18:00"&gt;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type="time"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time_until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min="09:00" max="18:00"&gt;</a:t>
            </a:r>
            <a:r>
              <a:rPr lang="ko-KR" altLang="ko-KR" sz="1400" dirty="0" smtClean="0"/>
              <a:t>사이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&lt;hr&gt;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&lt;input type="submit" value="</a:t>
            </a:r>
            <a:r>
              <a:rPr lang="ko-KR" altLang="ko-KR" sz="1400" dirty="0" smtClean="0"/>
              <a:t>예약하기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170" name="Picture 2" descr="E:\HTML5\figures\ex4-5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905" y="4643446"/>
            <a:ext cx="2173343" cy="2005772"/>
          </a:xfrm>
          <a:prstGeom prst="rect">
            <a:avLst/>
          </a:prstGeom>
          <a:noFill/>
        </p:spPr>
      </p:pic>
      <p:pic>
        <p:nvPicPr>
          <p:cNvPr id="7171" name="Picture 3" descr="E:\HTML5\figures\ex4-5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4606906"/>
            <a:ext cx="2214578" cy="2043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색상 및 숫자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색상 입력</a:t>
            </a:r>
            <a:r>
              <a:rPr lang="en-US" altLang="ko-KR" dirty="0" smtClean="0"/>
              <a:t> : &lt;input type=”color”/&gt; </a:t>
            </a:r>
          </a:p>
          <a:p>
            <a:pPr lvl="1"/>
            <a:r>
              <a:rPr lang="ko-KR" altLang="ko-KR" dirty="0" smtClean="0"/>
              <a:t>사용자가 직접 색상을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ko-KR" dirty="0" smtClean="0"/>
              <a:t>숫자 입력</a:t>
            </a:r>
            <a:r>
              <a:rPr lang="en-US" altLang="ko-KR" dirty="0" smtClean="0"/>
              <a:t> : &lt;input type=”number”/&gt; </a:t>
            </a:r>
          </a:p>
          <a:p>
            <a:pPr lvl="1"/>
            <a:r>
              <a:rPr lang="ko-KR" altLang="en-US" dirty="0" smtClean="0"/>
              <a:t>화살표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step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 &lt;input type="number" min="0" max="100" step="10" value="20"/&gt;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ko-KR" dirty="0" smtClean="0"/>
              <a:t>범위 입력</a:t>
            </a:r>
            <a:r>
              <a:rPr lang="en-US" altLang="ko-KR" dirty="0" smtClean="0"/>
              <a:t> : &lt;input type=”range”/&gt;</a:t>
            </a:r>
            <a:endParaRPr lang="ko-KR" altLang="ko-KR" dirty="0" smtClean="0"/>
          </a:p>
          <a:p>
            <a:pPr lvl="1" latinLnBrk="0"/>
            <a:r>
              <a:rPr lang="ko-KR" altLang="ko-KR" dirty="0" err="1" smtClean="0"/>
              <a:t>스크롤바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step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2" latinLnBrk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  0.1mm &lt;input type="range" min="1" max="5" value="3" /&gt; 0.5mm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8194" name="Picture 2" descr="E:\HTML5\figures\ex4-5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124744"/>
            <a:ext cx="2650149" cy="1804999"/>
          </a:xfrm>
          <a:prstGeom prst="rect">
            <a:avLst/>
          </a:prstGeom>
          <a:noFill/>
        </p:spPr>
      </p:pic>
      <p:pic>
        <p:nvPicPr>
          <p:cNvPr id="8195" name="Picture 3" descr="E:\HTML5\figures\ex4-52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2204864"/>
            <a:ext cx="1861146" cy="1071569"/>
          </a:xfrm>
          <a:prstGeom prst="rect">
            <a:avLst/>
          </a:prstGeom>
          <a:noFill/>
        </p:spPr>
      </p:pic>
      <p:sp>
        <p:nvSpPr>
          <p:cNvPr id="2049" name="Arc 1"/>
          <p:cNvSpPr>
            <a:spLocks/>
          </p:cNvSpPr>
          <p:nvPr/>
        </p:nvSpPr>
        <p:spPr bwMode="auto">
          <a:xfrm flipH="1" flipV="1">
            <a:off x="6444208" y="2060848"/>
            <a:ext cx="500066" cy="369332"/>
          </a:xfrm>
          <a:custGeom>
            <a:avLst/>
            <a:gdLst>
              <a:gd name="G0" fmla="+- 0 0 0"/>
              <a:gd name="G1" fmla="+- 21346 0 0"/>
              <a:gd name="G2" fmla="+- 21600 0 0"/>
              <a:gd name="T0" fmla="*/ 3301 w 20250"/>
              <a:gd name="T1" fmla="*/ 0 h 21346"/>
              <a:gd name="T2" fmla="*/ 20250 w 20250"/>
              <a:gd name="T3" fmla="*/ 13831 h 21346"/>
              <a:gd name="T4" fmla="*/ 0 w 20250"/>
              <a:gd name="T5" fmla="*/ 21346 h 2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50" h="21346" fill="none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</a:path>
              <a:path w="20250" h="21346" stroke="0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  <a:lnTo>
                  <a:pt x="0" y="2134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744" y="3284984"/>
            <a:ext cx="1540800" cy="31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3768" y="5124824"/>
            <a:ext cx="2520000" cy="32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목록에서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데이터 목록 기능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en-US" altLang="ko-KR" dirty="0" smtClean="0"/>
              <a:t>&lt;input&gt;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list 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에</a:t>
            </a:r>
            <a:r>
              <a:rPr lang="ko-KR" altLang="ko-KR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id </a:t>
            </a:r>
            <a:r>
              <a:rPr lang="ko-KR" altLang="ko-KR" dirty="0" smtClean="0"/>
              <a:t>속성을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ko-KR" dirty="0" smtClean="0"/>
              <a:t>자동완성 혹은 제시어 기능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입력 창에 포커스가 들어오면 옵션 목록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645024"/>
            <a:ext cx="5904656" cy="13849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참가국</a:t>
            </a:r>
            <a:r>
              <a:rPr lang="en-US" altLang="ko-KR" sz="1400" dirty="0" smtClean="0"/>
              <a:t> : &lt;input type="text" size="12"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list="country" </a:t>
            </a:r>
            <a:r>
              <a:rPr lang="en-US" altLang="ko-KR" sz="1400" dirty="0" smtClean="0"/>
              <a:t>/&gt;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id="country"&gt;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스페인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영국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독일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en-US" sz="1400" dirty="0">
              <a:solidFill>
                <a:srgbClr val="FF00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2226" name="AutoShape 2"/>
          <p:cNvSpPr>
            <a:spLocks noChangeArrowheads="1"/>
          </p:cNvSpPr>
          <p:nvPr/>
        </p:nvSpPr>
        <p:spPr bwMode="auto">
          <a:xfrm>
            <a:off x="2555776" y="5445224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4572000" y="5445224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도서 구입 요청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1"/>
            <a:ext cx="77768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&lt;form&gt;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&lt;h3&gt;</a:t>
            </a:r>
            <a:r>
              <a:rPr lang="ko-KR" altLang="ko-KR" sz="1400" dirty="0" smtClean="0"/>
              <a:t>도서 구입 요청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&lt;input type="text"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list="book" </a:t>
            </a:r>
            <a:r>
              <a:rPr lang="en-US" altLang="ko-KR" sz="1400" dirty="0" smtClean="0"/>
              <a:t>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id="book"&gt;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    &lt;option value="</a:t>
            </a:r>
            <a:r>
              <a:rPr lang="ko-KR" altLang="ko-KR" sz="1400" dirty="0" smtClean="0"/>
              <a:t>멀티미디어배움터</a:t>
            </a:r>
            <a:r>
              <a:rPr lang="en-US" altLang="ko-KR" sz="1400" dirty="0" smtClean="0"/>
              <a:t>" label="30,000"/&gt;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&lt;option value="</a:t>
            </a:r>
            <a:r>
              <a:rPr lang="ko-KR" altLang="ko-KR" sz="1400" dirty="0" smtClean="0"/>
              <a:t>인터넷배움터</a:t>
            </a:r>
            <a:r>
              <a:rPr lang="en-US" altLang="ko-KR" sz="1400" dirty="0" smtClean="0"/>
              <a:t>" label="34,000"/&gt;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&lt;option value="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 </a:t>
            </a:r>
            <a:r>
              <a:rPr lang="ko-KR" altLang="ko-KR" sz="1400" dirty="0" smtClean="0"/>
              <a:t>기술의 이해</a:t>
            </a:r>
            <a:r>
              <a:rPr lang="en-US" altLang="ko-KR" sz="1400" dirty="0" smtClean="0"/>
              <a:t>" label="28,000"/&gt;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&lt;/</a:t>
            </a:r>
            <a:r>
              <a:rPr lang="en-US" altLang="ko-KR" sz="1400" dirty="0" err="1" smtClean="0"/>
              <a:t>datalist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선호도</a:t>
            </a:r>
            <a:r>
              <a:rPr lang="en-US" altLang="ko-KR" sz="1400" dirty="0" smtClean="0"/>
              <a:t> : 1 &lt;input type="range" min="1" max="5" value="3" /&gt; 5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가격</a:t>
            </a:r>
            <a:r>
              <a:rPr lang="en-US" altLang="ko-KR" sz="1400" dirty="0" smtClean="0"/>
              <a:t> : &lt;input type="number" name="price" min="0" step="100" value="10000"/&gt; </a:t>
            </a:r>
            <a:r>
              <a:rPr lang="ko-KR" altLang="ko-KR" sz="1400" dirty="0" smtClean="0"/>
              <a:t>원</a:t>
            </a: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권수</a:t>
            </a:r>
            <a:r>
              <a:rPr lang="en-US" altLang="ko-KR" sz="1400" dirty="0" smtClean="0"/>
              <a:t> : &lt;input type="number" name="num" min="0" step="1" value="0" /&gt; </a:t>
            </a:r>
            <a:r>
              <a:rPr lang="ko-KR" altLang="ko-KR" sz="1400" dirty="0" smtClean="0"/>
              <a:t>권 </a:t>
            </a:r>
          </a:p>
          <a:p>
            <a:pPr latinLnBrk="0"/>
            <a:r>
              <a:rPr lang="en-US" altLang="ko-KR" sz="1400" dirty="0" smtClean="0"/>
              <a:t>      &lt;p&gt;&lt;input type="submit" value="</a:t>
            </a:r>
            <a:r>
              <a:rPr lang="ko-KR" altLang="ko-KR" sz="1400" dirty="0" smtClean="0"/>
              <a:t>구입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Q:\webclass.me\HTML5_2e\ch06\ex606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414520"/>
            <a:ext cx="1599565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Q:\webclass.me\HTML5_2e\ch06\ex606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4225" y="4451927"/>
            <a:ext cx="1599565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Q:\webclass.me\HTML5_2e\ch06\ex606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414520"/>
            <a:ext cx="1599565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6.1 </a:t>
            </a:r>
            <a:r>
              <a:rPr lang="ko-KR" altLang="en-US" dirty="0" smtClean="0"/>
              <a:t>폼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76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 </a:t>
            </a:r>
            <a:r>
              <a:rPr lang="ko-KR" altLang="ko-KR" smtClean="0"/>
              <a:t>요소</a:t>
            </a:r>
            <a:r>
              <a:rPr lang="ko-KR" altLang="en-US" smtClean="0"/>
              <a:t>의</a:t>
            </a:r>
            <a:r>
              <a:rPr lang="ko-KR" altLang="ko-KR" smtClean="0"/>
              <a:t>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폼 요소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상품구매</a:t>
            </a:r>
            <a:r>
              <a:rPr lang="en-US" altLang="ko-KR" dirty="0" smtClean="0"/>
              <a:t>, </a:t>
            </a:r>
            <a:r>
              <a:rPr lang="ko-KR" altLang="ko-KR" dirty="0" smtClean="0"/>
              <a:t>키워드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 사용자로부터 정보를 받을 때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사용자와 애플리케이션이 상호작용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</a:t>
            </a:r>
            <a:r>
              <a:rPr lang="ko-KR" altLang="en-US" dirty="0" smtClean="0"/>
              <a:t>자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⇒</a:t>
            </a:r>
            <a:r>
              <a:rPr lang="ko-KR" altLang="ko-KR" dirty="0" smtClean="0"/>
              <a:t> 전송버튼</a:t>
            </a:r>
            <a:r>
              <a:rPr lang="en-US" altLang="ko-KR" dirty="0" smtClean="0"/>
              <a:t> </a:t>
            </a:r>
            <a:r>
              <a:rPr lang="en-US" altLang="ko-KR" dirty="0">
                <a:latin typeface="맑은 고딕"/>
              </a:rPr>
              <a:t>⇒</a:t>
            </a:r>
            <a:r>
              <a:rPr lang="en-US" altLang="ko-KR" dirty="0" smtClean="0"/>
              <a:t> </a:t>
            </a:r>
            <a:r>
              <a:rPr lang="ko-KR" altLang="ko-KR" dirty="0" smtClean="0"/>
              <a:t>애플리케이션</a:t>
            </a:r>
            <a:r>
              <a:rPr lang="ko-KR" altLang="en-US" dirty="0" smtClean="0"/>
              <a:t>에</a:t>
            </a:r>
            <a:r>
              <a:rPr lang="ko-KR" altLang="ko-KR" dirty="0" smtClean="0"/>
              <a:t> 전달</a:t>
            </a:r>
            <a:r>
              <a:rPr lang="en-US" altLang="ko-KR" dirty="0" smtClean="0"/>
              <a:t> </a:t>
            </a:r>
            <a:r>
              <a:rPr lang="en-US" altLang="ko-KR" dirty="0">
                <a:latin typeface="맑은 고딕"/>
              </a:rPr>
              <a:t>⇒</a:t>
            </a:r>
            <a:r>
              <a:rPr lang="en-US" altLang="ko-KR" dirty="0" smtClean="0"/>
              <a:t> </a:t>
            </a:r>
            <a:r>
              <a:rPr lang="ko-KR" altLang="ko-KR" dirty="0" smtClean="0"/>
              <a:t>실행결과 </a:t>
            </a:r>
            <a:r>
              <a:rPr lang="ko-KR" altLang="en-US" dirty="0" smtClean="0"/>
              <a:t>반환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&lt;form&gt;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사용자가 입력하는 정보를 하나로 묶어서 애플리케이션에 전달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다양한 입력 양식을 그룹핑하고 전송방법을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 </a:t>
            </a:r>
            <a:r>
              <a:rPr lang="ko-KR" altLang="ko-KR" dirty="0" smtClean="0"/>
              <a:t>요소 </a:t>
            </a:r>
            <a:r>
              <a:rPr lang="ko-KR" altLang="en-US" dirty="0" smtClean="0"/>
              <a:t>내</a:t>
            </a:r>
            <a:r>
              <a:rPr lang="ko-KR" altLang="ko-KR" dirty="0" smtClean="0"/>
              <a:t> 사용자의 정보 입력 양식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&lt;input&gt;, &lt;textarea&gt;, &lt;select&gt;, &lt;button&gt; </a:t>
            </a:r>
            <a:r>
              <a:rPr lang="ko-KR" altLang="ko-KR" dirty="0" smtClean="0"/>
              <a:t>등의 입력 요소를 이용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21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다양한 입력 폼 예제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41682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latin typeface="+mn-ea"/>
              </a:rPr>
              <a:t>&lt;h3&gt;</a:t>
            </a:r>
            <a:r>
              <a:rPr lang="ko-KR" altLang="ko-KR" sz="1400" dirty="0" smtClean="0">
                <a:latin typeface="+mn-ea"/>
              </a:rPr>
              <a:t>다양한 입력 폼</a:t>
            </a:r>
            <a:r>
              <a:rPr lang="en-US" altLang="ko-KR" sz="1400" dirty="0" smtClean="0">
                <a:latin typeface="+mn-ea"/>
              </a:rPr>
              <a:t>&lt;/h3&gt;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&lt;form method="get" action="form_app.js"&gt;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성명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type="text" name="person"/&gt; 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성별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type="radio" name="sex" value="male"/&gt;</a:t>
            </a:r>
            <a:r>
              <a:rPr lang="ko-KR" altLang="ko-KR" sz="1400" dirty="0" smtClean="0">
                <a:latin typeface="+mn-ea"/>
              </a:rPr>
              <a:t>남성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type="radio" name="sex" value="female"/&gt;</a:t>
            </a:r>
            <a:r>
              <a:rPr lang="ko-KR" altLang="ko-KR" sz="1400" dirty="0" smtClean="0">
                <a:latin typeface="+mn-ea"/>
              </a:rPr>
              <a:t>여성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직업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select</a:t>
            </a:r>
            <a:r>
              <a:rPr lang="en-US" altLang="ko-KR" sz="1400" dirty="0" smtClean="0">
                <a:latin typeface="+mn-ea"/>
              </a:rPr>
              <a:t> name="job"  size="1"&gt;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   &lt;option&gt;</a:t>
            </a:r>
            <a:r>
              <a:rPr lang="ko-KR" altLang="ko-KR" sz="1400" dirty="0" smtClean="0">
                <a:latin typeface="+mn-ea"/>
              </a:rPr>
              <a:t>학생</a:t>
            </a:r>
            <a:r>
              <a:rPr lang="en-US" altLang="ko-KR" sz="1400" dirty="0" smtClean="0">
                <a:latin typeface="+mn-ea"/>
              </a:rPr>
              <a:t>&lt;/option&gt; &lt;option&gt;</a:t>
            </a:r>
            <a:r>
              <a:rPr lang="ko-KR" altLang="ko-KR" sz="1400" dirty="0" smtClean="0">
                <a:latin typeface="+mn-ea"/>
              </a:rPr>
              <a:t>회사원</a:t>
            </a:r>
            <a:r>
              <a:rPr lang="en-US" altLang="ko-KR" sz="1400" dirty="0" smtClean="0">
                <a:latin typeface="+mn-ea"/>
              </a:rPr>
              <a:t>&lt;/option&gt;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   &lt;option&gt;</a:t>
            </a:r>
            <a:r>
              <a:rPr lang="ko-KR" altLang="ko-KR" sz="1400" dirty="0" smtClean="0">
                <a:latin typeface="+mn-ea"/>
              </a:rPr>
              <a:t>공무원</a:t>
            </a:r>
            <a:r>
              <a:rPr lang="en-US" altLang="ko-KR" sz="1400" dirty="0" smtClean="0">
                <a:latin typeface="+mn-ea"/>
              </a:rPr>
              <a:t>&lt;/option&gt; &lt;option&gt;</a:t>
            </a:r>
            <a:r>
              <a:rPr lang="ko-KR" altLang="ko-KR" sz="1400" dirty="0" smtClean="0">
                <a:latin typeface="+mn-ea"/>
              </a:rPr>
              <a:t>기타</a:t>
            </a:r>
            <a:r>
              <a:rPr lang="en-US" altLang="ko-KR" sz="1400" dirty="0" smtClean="0">
                <a:latin typeface="+mn-ea"/>
              </a:rPr>
              <a:t>&lt;/option&gt;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&lt;/select&gt;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&lt;p&gt; </a:t>
            </a:r>
            <a:r>
              <a:rPr lang="ko-KR" altLang="ko-KR" sz="1400" dirty="0" smtClean="0">
                <a:latin typeface="+mn-ea"/>
              </a:rPr>
              <a:t>구입희망분야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ko-KR" sz="1400" dirty="0" smtClean="0">
                <a:latin typeface="+mn-ea"/>
              </a:rPr>
              <a:t>복수선택 가능</a:t>
            </a:r>
            <a:r>
              <a:rPr lang="en-US" altLang="ko-KR" sz="1400" dirty="0" smtClean="0">
                <a:latin typeface="+mn-ea"/>
              </a:rPr>
              <a:t>)&lt;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- </a:t>
            </a:r>
            <a:r>
              <a:rPr lang="ko-KR" altLang="ko-KR" sz="1400" dirty="0" smtClean="0">
                <a:latin typeface="+mn-ea"/>
              </a:rPr>
              <a:t>분야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value="computer"/&gt;</a:t>
            </a:r>
            <a:r>
              <a:rPr lang="ko-KR" altLang="ko-KR" sz="1400" dirty="0" smtClean="0">
                <a:latin typeface="+mn-ea"/>
              </a:rPr>
              <a:t>컴퓨터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value="economy"/&gt;</a:t>
            </a:r>
            <a:r>
              <a:rPr lang="ko-KR" altLang="ko-KR" sz="1400" dirty="0" smtClean="0">
                <a:latin typeface="+mn-ea"/>
              </a:rPr>
              <a:t>경제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value="common"/&gt;</a:t>
            </a:r>
            <a:r>
              <a:rPr lang="ko-KR" altLang="ko-KR" sz="1400" dirty="0" smtClean="0">
                <a:latin typeface="+mn-ea"/>
              </a:rPr>
              <a:t>상식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비고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&lt;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textarea</a:t>
            </a:r>
            <a:r>
              <a:rPr lang="en-US" altLang="ko-KR" sz="1400" dirty="0" smtClean="0">
                <a:latin typeface="+mn-ea"/>
              </a:rPr>
              <a:t> name="comments" rows="4" cols="40"/&gt;&lt;/</a:t>
            </a:r>
            <a:r>
              <a:rPr lang="en-US" altLang="ko-KR" sz="1400" dirty="0" err="1" smtClean="0">
                <a:latin typeface="+mn-ea"/>
              </a:rPr>
              <a:t>textarea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&lt;/p&gt; &lt;hr&gt;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type="submit" value="</a:t>
            </a:r>
            <a:r>
              <a:rPr lang="ko-KR" altLang="ko-KR" sz="1400" dirty="0" smtClean="0">
                <a:latin typeface="+mn-ea"/>
              </a:rPr>
              <a:t>신청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type="reset" value="</a:t>
            </a:r>
            <a:r>
              <a:rPr lang="ko-KR" altLang="ko-KR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&lt;/form&gt; 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026" name="Picture 2" descr="E:\HTML5\figures\ex4-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278529"/>
            <a:ext cx="2365199" cy="2257445"/>
          </a:xfrm>
          <a:prstGeom prst="rect">
            <a:avLst/>
          </a:prstGeom>
          <a:noFill/>
        </p:spPr>
      </p:pic>
      <p:pic>
        <p:nvPicPr>
          <p:cNvPr id="1027" name="Picture 3" descr="E:\HTML5\figures\ex4-1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149080"/>
            <a:ext cx="2395134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 </a:t>
            </a:r>
            <a:r>
              <a:rPr lang="ko-KR" altLang="ko-KR" smtClean="0"/>
              <a:t>요소의 주요 속성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&lt;form name=”</a:t>
            </a:r>
            <a:r>
              <a:rPr lang="ko-KR" altLang="ko-KR" sz="2000" dirty="0" smtClean="0"/>
              <a:t>이름</a:t>
            </a:r>
            <a:r>
              <a:rPr lang="en-US" altLang="ko-KR" sz="2000" dirty="0" smtClean="0"/>
              <a:t>” method=”get/post” action=”</a:t>
            </a:r>
            <a:r>
              <a:rPr lang="ko-KR" altLang="ko-KR" sz="2000" dirty="0" smtClean="0"/>
              <a:t>애플리케이</a:t>
            </a:r>
            <a:r>
              <a:rPr lang="ko-KR" altLang="en-US" sz="2000" dirty="0" smtClean="0"/>
              <a:t>션</a:t>
            </a:r>
            <a:r>
              <a:rPr lang="en-US" altLang="ko-KR" sz="2000" dirty="0"/>
              <a:t> </a:t>
            </a:r>
            <a:r>
              <a:rPr lang="ko-KR" altLang="ko-KR" sz="2000" dirty="0" smtClean="0"/>
              <a:t>주소</a:t>
            </a:r>
            <a:r>
              <a:rPr lang="en-US" altLang="ko-KR" sz="2000" dirty="0" smtClean="0"/>
              <a:t>”&gt;</a:t>
            </a:r>
            <a:endParaRPr lang="ko-KR" altLang="ko-KR" sz="1800" dirty="0" smtClean="0"/>
          </a:p>
          <a:p>
            <a:pPr lvl="1"/>
            <a:r>
              <a:rPr lang="en-US" altLang="ko-KR" dirty="0" smtClean="0"/>
              <a:t>method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데이터 전송 방식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</a:t>
            </a:r>
            <a:r>
              <a:rPr lang="ko-KR" altLang="ko-KR" dirty="0" smtClean="0"/>
              <a:t>방식</a:t>
            </a:r>
            <a:r>
              <a:rPr lang="en-US" altLang="ko-KR" dirty="0" smtClean="0"/>
              <a:t>: </a:t>
            </a:r>
            <a:r>
              <a:rPr lang="ko-KR" altLang="ko-KR" dirty="0" smtClean="0"/>
              <a:t>전송할 데이터를</a:t>
            </a:r>
            <a:r>
              <a:rPr lang="en-US" altLang="ko-KR" dirty="0" smtClean="0"/>
              <a:t> URL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</a:t>
            </a:r>
            <a:r>
              <a:rPr lang="ko-KR" altLang="ko-KR" dirty="0" smtClean="0"/>
              <a:t>에 포함</a:t>
            </a:r>
            <a:r>
              <a:rPr lang="en-US" altLang="ko-KR" dirty="0" smtClean="0"/>
              <a:t>, 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,  http://… ch04/</a:t>
            </a:r>
            <a:r>
              <a:rPr lang="en-US" altLang="ko-KR" dirty="0" err="1" smtClean="0"/>
              <a:t>app.js?person</a:t>
            </a:r>
            <a:r>
              <a:rPr lang="en-US" altLang="ko-KR" dirty="0" smtClean="0"/>
              <a:t>=%C8%AB%B1%E6&amp;sex=male&amp; jobs=… </a:t>
            </a:r>
          </a:p>
          <a:p>
            <a:pPr lvl="3"/>
            <a:r>
              <a:rPr lang="ko-KR" altLang="ko-KR" dirty="0" smtClean="0"/>
              <a:t>간단한 데이터에는 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ko-KR" altLang="ko-KR" dirty="0" smtClean="0"/>
              <a:t>보안에 취약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Post</a:t>
            </a:r>
            <a:r>
              <a:rPr lang="ko-KR" altLang="ko-KR" dirty="0" smtClean="0"/>
              <a:t>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</a:t>
            </a:r>
            <a:r>
              <a:rPr lang="ko-KR" altLang="ko-KR" dirty="0" smtClean="0"/>
              <a:t>로그램의 입출력 방식을 사용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데이터의 양에 제한 없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action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데이터 처리할 애플리케이션 주소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URL)</a:t>
            </a:r>
          </a:p>
          <a:p>
            <a:pPr lvl="1"/>
            <a:r>
              <a:rPr lang="en-US" altLang="ko-KR" dirty="0" smtClean="0"/>
              <a:t>name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폼 요소에 대한 이름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문서에서 </a:t>
            </a:r>
            <a:r>
              <a:rPr lang="en-US" altLang="ko-KR" dirty="0" smtClean="0"/>
              <a:t>&lt;form&gt; </a:t>
            </a:r>
            <a:r>
              <a:rPr lang="ko-KR" altLang="ko-KR" dirty="0" smtClean="0"/>
              <a:t>의 역할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다양한</a:t>
            </a:r>
            <a:r>
              <a:rPr lang="en-US" altLang="ko-KR" dirty="0" smtClean="0"/>
              <a:t> &lt;input&gt;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⇒</a:t>
            </a:r>
            <a:r>
              <a:rPr lang="ko-KR" altLang="ko-KR" dirty="0" smtClean="0"/>
              <a:t> 전달</a:t>
            </a:r>
            <a:r>
              <a:rPr lang="en-US" altLang="ko-KR" dirty="0" smtClean="0"/>
              <a:t> ⇒ </a:t>
            </a:r>
            <a:r>
              <a:rPr lang="ko-KR" altLang="en-US" dirty="0" smtClean="0"/>
              <a:t>반환</a:t>
            </a:r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259603" y="5085184"/>
            <a:ext cx="3643338" cy="1143008"/>
            <a:chOff x="5408528" y="5172401"/>
            <a:chExt cx="3267730" cy="884730"/>
          </a:xfrm>
        </p:grpSpPr>
        <p:pic>
          <p:nvPicPr>
            <p:cNvPr id="170" name="그림 17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8528" y="5172401"/>
              <a:ext cx="862468" cy="869210"/>
            </a:xfrm>
            <a:prstGeom prst="rect">
              <a:avLst/>
            </a:prstGeom>
            <a:noFill/>
          </p:spPr>
        </p:pic>
        <p:sp>
          <p:nvSpPr>
            <p:cNvPr id="171" name="정육면체 171"/>
            <p:cNvSpPr>
              <a:spLocks noChangeArrowheads="1"/>
            </p:cNvSpPr>
            <p:nvPr/>
          </p:nvSpPr>
          <p:spPr bwMode="auto">
            <a:xfrm>
              <a:off x="7827348" y="5198170"/>
              <a:ext cx="848910" cy="802055"/>
            </a:xfrm>
            <a:prstGeom prst="cube">
              <a:avLst>
                <a:gd name="adj" fmla="val 15213"/>
              </a:avLst>
            </a:prstGeom>
            <a:solidFill>
              <a:srgbClr val="B8CCE4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웹서버</a:t>
              </a:r>
              <a:endParaRPr kumimoji="1" 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애플리케이션</a:t>
              </a:r>
              <a:endParaRPr kumimoji="1" 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(ASP, JSP, PHP)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2" name="직선 화살표 연결선 172"/>
            <p:cNvSpPr>
              <a:spLocks noChangeShapeType="1"/>
            </p:cNvSpPr>
            <p:nvPr/>
          </p:nvSpPr>
          <p:spPr bwMode="auto">
            <a:xfrm>
              <a:off x="6499114" y="5629212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직선 화살표 연결선 173"/>
            <p:cNvSpPr>
              <a:spLocks noChangeShapeType="1"/>
            </p:cNvSpPr>
            <p:nvPr/>
          </p:nvSpPr>
          <p:spPr bwMode="auto">
            <a:xfrm>
              <a:off x="6499114" y="5774943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10"/>
            <p:cNvSpPr txBox="1">
              <a:spLocks noChangeArrowheads="1"/>
            </p:cNvSpPr>
            <p:nvPr/>
          </p:nvSpPr>
          <p:spPr bwMode="auto">
            <a:xfrm>
              <a:off x="6617692" y="5198072"/>
              <a:ext cx="1067990" cy="28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GET/POST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방식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5" name="TextBox 12"/>
            <p:cNvSpPr txBox="1">
              <a:spLocks noChangeArrowheads="1"/>
            </p:cNvSpPr>
            <p:nvPr/>
          </p:nvSpPr>
          <p:spPr bwMode="auto">
            <a:xfrm>
              <a:off x="6499212" y="5370938"/>
              <a:ext cx="1186470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요청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데이터 전송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6" name="TextBox 13"/>
            <p:cNvSpPr txBox="1">
              <a:spLocks noChangeArrowheads="1"/>
            </p:cNvSpPr>
            <p:nvPr/>
          </p:nvSpPr>
          <p:spPr bwMode="auto">
            <a:xfrm>
              <a:off x="6613370" y="5775040"/>
              <a:ext cx="1072313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응답</a:t>
              </a:r>
              <a:r>
                <a:rPr kumimoji="1" lang="en-US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실행결과</a:t>
              </a:r>
              <a:r>
                <a:rPr kumimoji="1" lang="en-US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921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altLang="ko-KR" dirty="0" smtClean="0"/>
              <a:t>6.2.1 </a:t>
            </a:r>
            <a:r>
              <a:rPr lang="ko-KR" altLang="en-US" dirty="0" smtClean="0"/>
              <a:t>텍스트 </a:t>
            </a:r>
            <a:r>
              <a:rPr lang="ko-KR" altLang="en-US" dirty="0"/>
              <a:t>입력</a:t>
            </a:r>
          </a:p>
          <a:p>
            <a:r>
              <a:rPr altLang="ko-KR" dirty="0" smtClean="0"/>
              <a:t>6.2.2 </a:t>
            </a:r>
            <a:r>
              <a:rPr lang="ko-KR" altLang="en-US" dirty="0" smtClean="0"/>
              <a:t>선택항목의 </a:t>
            </a:r>
            <a:r>
              <a:rPr lang="ko-KR" altLang="en-US" dirty="0"/>
              <a:t>입력</a:t>
            </a:r>
          </a:p>
          <a:p>
            <a:r>
              <a:rPr altLang="ko-KR" dirty="0" smtClean="0"/>
              <a:t>6.2.3 </a:t>
            </a:r>
            <a:r>
              <a:rPr lang="ko-KR" altLang="en-US" dirty="0" smtClean="0"/>
              <a:t>버튼 </a:t>
            </a:r>
            <a:r>
              <a:rPr lang="ko-KR" altLang="en-US" dirty="0"/>
              <a:t>입력</a:t>
            </a:r>
          </a:p>
          <a:p>
            <a:r>
              <a:rPr altLang="ko-KR" dirty="0" smtClean="0"/>
              <a:t>6.2.4 </a:t>
            </a:r>
            <a:r>
              <a:rPr lang="ko-KR" altLang="en-US" dirty="0" smtClean="0"/>
              <a:t>기타 </a:t>
            </a:r>
            <a:r>
              <a:rPr lang="ko-KR" altLang="en-US" dirty="0"/>
              <a:t>입력 필드</a:t>
            </a:r>
          </a:p>
          <a:p>
            <a:r>
              <a:rPr altLang="ko-KR" dirty="0" smtClean="0"/>
              <a:t>6.2.5 </a:t>
            </a:r>
            <a:r>
              <a:rPr lang="ko-KR" altLang="en-US" dirty="0" smtClean="0"/>
              <a:t>입력 </a:t>
            </a:r>
            <a:r>
              <a:rPr lang="ko-KR" altLang="en-US" dirty="0"/>
              <a:t>필드의 </a:t>
            </a:r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/>
              <a:t>6</a:t>
            </a:r>
            <a:r>
              <a:rPr altLang="ko-KR" dirty="0" smtClean="0"/>
              <a:t>.2 </a:t>
            </a:r>
            <a:r>
              <a:rPr lang="ko-KR" altLang="en-US" dirty="0" smtClean="0"/>
              <a:t>기본 </a:t>
            </a:r>
            <a:r>
              <a:rPr lang="ko-KR" altLang="en-US" dirty="0"/>
              <a:t>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입력 폼의 형태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기본적인 입력 폼의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 </a:t>
            </a:r>
            <a:r>
              <a:rPr lang="ko-KR" altLang="ko-KR" dirty="0" smtClean="0"/>
              <a:t>요소 안에 </a:t>
            </a:r>
            <a:r>
              <a:rPr lang="en-US" altLang="ko-KR" dirty="0" smtClean="0"/>
              <a:t>&lt;input&gt;,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&gt;, &lt;select&gt;, &lt;button&gt; </a:t>
            </a:r>
            <a:r>
              <a:rPr lang="ko-KR" altLang="ko-KR" dirty="0" smtClean="0"/>
              <a:t>등 요소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0"/>
            <a:r>
              <a:rPr lang="en-US" altLang="ko-KR" dirty="0" smtClean="0"/>
              <a:t>&lt;input&gt; </a:t>
            </a:r>
            <a:r>
              <a:rPr lang="ko-KR" altLang="ko-KR" dirty="0" smtClean="0"/>
              <a:t>요소의 속성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</a:t>
            </a:r>
            <a:r>
              <a:rPr lang="ko-KR" altLang="ko-KR" dirty="0" smtClean="0"/>
              <a:t>입력 형식</a:t>
            </a:r>
            <a:r>
              <a:rPr lang="en-US" altLang="ko-KR" dirty="0" smtClean="0"/>
              <a:t>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”, value=”</a:t>
            </a:r>
            <a:r>
              <a:rPr lang="ko-KR" altLang="ko-KR" dirty="0" smtClean="0"/>
              <a:t>입력 값</a:t>
            </a:r>
            <a:r>
              <a:rPr lang="en-US" altLang="ko-KR" dirty="0" smtClean="0"/>
              <a:t>”/&gt;</a:t>
            </a:r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, value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</a:t>
            </a:r>
            <a:r>
              <a:rPr lang="ko-KR" altLang="ko-KR" dirty="0" smtClean="0"/>
              <a:t>속성은 입력 폼의 유형</a:t>
            </a:r>
            <a:endParaRPr lang="en-US" altLang="ko-KR" dirty="0" smtClean="0"/>
          </a:p>
          <a:p>
            <a:pPr lvl="2"/>
            <a:r>
              <a:rPr lang="ko-KR" altLang="en-US" dirty="0"/>
              <a:t>텍스트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: text, </a:t>
            </a:r>
            <a:r>
              <a:rPr lang="en-US" altLang="ko-KR" dirty="0"/>
              <a:t>password </a:t>
            </a:r>
          </a:p>
          <a:p>
            <a:pPr lvl="2"/>
            <a:r>
              <a:rPr lang="ko-KR" altLang="en-US" dirty="0" smtClean="0"/>
              <a:t>선택 </a:t>
            </a:r>
            <a:r>
              <a:rPr lang="ko-KR" altLang="en-US" dirty="0"/>
              <a:t>관련 </a:t>
            </a:r>
            <a:r>
              <a:rPr lang="en-US" altLang="ko-KR" dirty="0" smtClean="0"/>
              <a:t>: radio, checkbox </a:t>
            </a:r>
            <a:endParaRPr lang="ko-KR" altLang="en-US" dirty="0"/>
          </a:p>
          <a:p>
            <a:pPr lvl="2"/>
            <a:r>
              <a:rPr lang="ko-KR" altLang="en-US" dirty="0" smtClean="0"/>
              <a:t>버튼 </a:t>
            </a:r>
            <a:r>
              <a:rPr lang="en-US" altLang="ko-KR" dirty="0" smtClean="0"/>
              <a:t>: submit, reset, button, </a:t>
            </a:r>
            <a:r>
              <a:rPr lang="en-US" altLang="ko-KR" dirty="0"/>
              <a:t>image</a:t>
            </a:r>
            <a:endParaRPr lang="ko-KR" altLang="en-US" dirty="0"/>
          </a:p>
          <a:p>
            <a:pPr lvl="2"/>
            <a:r>
              <a:rPr lang="ko-KR" altLang="en-US" dirty="0" smtClean="0"/>
              <a:t>기타 </a:t>
            </a:r>
            <a:r>
              <a:rPr lang="en-US" altLang="ko-KR" dirty="0" smtClean="0"/>
              <a:t>: file, </a:t>
            </a:r>
            <a:r>
              <a:rPr lang="en-US" altLang="ko-KR" dirty="0"/>
              <a:t>hidden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214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텍스트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문자열 입력 필드</a:t>
            </a:r>
            <a:r>
              <a:rPr lang="en-US" altLang="ko-KR" dirty="0" smtClean="0"/>
              <a:t> (</a:t>
            </a:r>
            <a:r>
              <a:rPr lang="ko-KR" altLang="en-US" dirty="0" smtClean="0"/>
              <a:t>한 줄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&lt;input type=”text”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value=”</a:t>
            </a:r>
            <a:r>
              <a:rPr lang="ko-KR" altLang="ko-KR" dirty="0" smtClean="0"/>
              <a:t>초기값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애플리케이션에 전달될 변수명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입력 받은 값을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전달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초기문자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r>
              <a:rPr lang="ko-KR" altLang="ko-KR" dirty="0" smtClean="0"/>
              <a:t>암호 입력 필드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type=”password”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2"/>
            <a:r>
              <a:rPr lang="ko-KR" altLang="en-US" dirty="0" smtClean="0"/>
              <a:t>보안이 필요한 문자 입력</a:t>
            </a:r>
            <a:r>
              <a:rPr lang="en-US" altLang="ko-KR" dirty="0" smtClean="0"/>
              <a:t>,  ‘•’ </a:t>
            </a:r>
            <a:r>
              <a:rPr lang="ko-KR" altLang="ko-KR" dirty="0" smtClean="0"/>
              <a:t>으로 표시</a:t>
            </a:r>
            <a:r>
              <a:rPr lang="en-US" altLang="ko-KR" dirty="0" smtClean="0"/>
              <a:t> (</a:t>
            </a:r>
            <a:r>
              <a:rPr lang="ko-KR" altLang="ko-KR" dirty="0" smtClean="0"/>
              <a:t>더 이상 보호 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ko-KR" altLang="ko-KR" dirty="0"/>
              <a:t>텍스트 영역 필드</a:t>
            </a:r>
            <a:r>
              <a:rPr lang="en-US" altLang="ko-KR" dirty="0"/>
              <a:t> (</a:t>
            </a:r>
            <a:r>
              <a:rPr lang="ko-KR" altLang="en-US" dirty="0"/>
              <a:t>여러 줄</a:t>
            </a:r>
            <a:r>
              <a:rPr lang="en-US" altLang="ko-KR" dirty="0"/>
              <a:t>): &lt;textarea&gt; </a:t>
            </a:r>
            <a:r>
              <a:rPr lang="ko-KR" altLang="ko-KR" dirty="0"/>
              <a:t>요소</a:t>
            </a:r>
          </a:p>
          <a:p>
            <a:pPr lvl="1">
              <a:buNone/>
            </a:pPr>
            <a:r>
              <a:rPr lang="en-US" altLang="ko-KR" dirty="0"/>
              <a:t> &lt;textarea  name=”</a:t>
            </a:r>
            <a:r>
              <a:rPr lang="ko-KR" altLang="ko-KR" dirty="0"/>
              <a:t>이름</a:t>
            </a:r>
            <a:r>
              <a:rPr lang="en-US" altLang="ko-KR" dirty="0"/>
              <a:t>”  cols=”</a:t>
            </a:r>
            <a:r>
              <a:rPr lang="ko-KR" altLang="ko-KR" dirty="0"/>
              <a:t>열의 수</a:t>
            </a:r>
            <a:r>
              <a:rPr lang="en-US" altLang="ko-KR" dirty="0"/>
              <a:t>”  rows=”</a:t>
            </a:r>
            <a:r>
              <a:rPr lang="ko-KR" altLang="ko-KR" dirty="0"/>
              <a:t>행의 수</a:t>
            </a:r>
            <a:r>
              <a:rPr lang="en-US" altLang="ko-KR" dirty="0"/>
              <a:t>”&gt;</a:t>
            </a:r>
            <a:endParaRPr lang="ko-KR" altLang="ko-KR" dirty="0"/>
          </a:p>
          <a:p>
            <a:pPr lvl="1" latinLnBrk="0">
              <a:buNone/>
            </a:pPr>
            <a:r>
              <a:rPr lang="en-US" altLang="ko-KR" dirty="0"/>
              <a:t>   </a:t>
            </a:r>
            <a:r>
              <a:rPr lang="ko-KR" altLang="ko-KR" dirty="0"/>
              <a:t>텍스트 영역에 표시되는 초기 문장</a:t>
            </a:r>
          </a:p>
          <a:p>
            <a:pPr lvl="1" latinLnBrk="0">
              <a:buNone/>
            </a:pPr>
            <a:r>
              <a:rPr lang="en-US" altLang="ko-KR" dirty="0"/>
              <a:t>&lt;/textarea&gt;</a:t>
            </a:r>
            <a:endParaRPr lang="ko-KR" altLang="ko-KR" dirty="0"/>
          </a:p>
          <a:p>
            <a:pPr lvl="2"/>
            <a:r>
              <a:rPr lang="ko-KR" altLang="ko-KR" dirty="0"/>
              <a:t>표시 영역보다 많은 텍스트를 입</a:t>
            </a:r>
            <a:r>
              <a:rPr lang="ko-KR" altLang="en-US" dirty="0"/>
              <a:t>력하면 </a:t>
            </a:r>
            <a:r>
              <a:rPr lang="ko-KR" altLang="ko-KR" dirty="0" err="1"/>
              <a:t>스크롤바</a:t>
            </a:r>
            <a:r>
              <a:rPr lang="en-US" altLang="ko-KR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21495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2497</TotalTime>
  <Words>2595</Words>
  <Application>Microsoft Office PowerPoint</Application>
  <PresentationFormat>화면 슬라이드 쇼(4:3)</PresentationFormat>
  <Paragraphs>357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New_Simple01</vt:lpstr>
      <vt:lpstr>6장. 다양한 입력 폼</vt:lpstr>
      <vt:lpstr>목차</vt:lpstr>
      <vt:lpstr>6.1 폼 이해하기</vt:lpstr>
      <vt:lpstr>&lt;form&gt; 요소의 사용</vt:lpstr>
      <vt:lpstr>다양한 입력 폼 예제</vt:lpstr>
      <vt:lpstr>&lt;form&gt; 요소의 주요 속성</vt:lpstr>
      <vt:lpstr>6.2 기본 형식으로 입력하기</vt:lpstr>
      <vt:lpstr>입력 폼의 형태</vt:lpstr>
      <vt:lpstr>텍스트 입력</vt:lpstr>
      <vt:lpstr> 아이디와 비밀번호, 요청사항 입력 </vt:lpstr>
      <vt:lpstr>선택항목의 입력</vt:lpstr>
      <vt:lpstr>슬라이드 12</vt:lpstr>
      <vt:lpstr>버튼 입력</vt:lpstr>
      <vt:lpstr>슬라이드 14</vt:lpstr>
      <vt:lpstr>기타 입력 필드</vt:lpstr>
      <vt:lpstr>입력 필드의 그룹핑</vt:lpstr>
      <vt:lpstr>도서 검색 예제</vt:lpstr>
      <vt:lpstr>6.3 고급 형식으로 입력하기</vt:lpstr>
      <vt:lpstr>&lt;input&gt; 요소에 추가된 입력 형식</vt:lpstr>
      <vt:lpstr>서식이 있는 텍스트 입력</vt:lpstr>
      <vt:lpstr>슬라이드 21</vt:lpstr>
      <vt:lpstr>날짜와 시간 입력</vt:lpstr>
      <vt:lpstr>슬라이드 23</vt:lpstr>
      <vt:lpstr>날짜와 시간 입력 예제 </vt:lpstr>
      <vt:lpstr>색상 및 숫자 입력</vt:lpstr>
      <vt:lpstr>데이터 목록에서 선택</vt:lpstr>
      <vt:lpstr>도서 구입 요청 예제 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sblim</cp:lastModifiedBy>
  <cp:revision>242</cp:revision>
  <dcterms:created xsi:type="dcterms:W3CDTF">2006-10-05T04:04:58Z</dcterms:created>
  <dcterms:modified xsi:type="dcterms:W3CDTF">2016-04-06T11:07:36Z</dcterms:modified>
</cp:coreProperties>
</file>