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306" r:id="rId4"/>
    <p:sldId id="307" r:id="rId5"/>
    <p:sldId id="308" r:id="rId6"/>
    <p:sldId id="348" r:id="rId7"/>
    <p:sldId id="351" r:id="rId8"/>
    <p:sldId id="310" r:id="rId9"/>
    <p:sldId id="312" r:id="rId10"/>
    <p:sldId id="316" r:id="rId11"/>
    <p:sldId id="317" r:id="rId12"/>
    <p:sldId id="318" r:id="rId13"/>
    <p:sldId id="352" r:id="rId14"/>
    <p:sldId id="320" r:id="rId15"/>
    <p:sldId id="321" r:id="rId16"/>
    <p:sldId id="323" r:id="rId17"/>
    <p:sldId id="325" r:id="rId18"/>
    <p:sldId id="326" r:id="rId19"/>
    <p:sldId id="327" r:id="rId20"/>
    <p:sldId id="353" r:id="rId21"/>
    <p:sldId id="328" r:id="rId22"/>
    <p:sldId id="356" r:id="rId23"/>
    <p:sldId id="357" r:id="rId24"/>
    <p:sldId id="358" r:id="rId25"/>
    <p:sldId id="329" r:id="rId26"/>
    <p:sldId id="360" r:id="rId27"/>
    <p:sldId id="362" r:id="rId28"/>
    <p:sldId id="363" r:id="rId29"/>
    <p:sldId id="333" r:id="rId30"/>
    <p:sldId id="364" r:id="rId31"/>
    <p:sldId id="365" r:id="rId32"/>
    <p:sldId id="366" r:id="rId33"/>
    <p:sldId id="36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105" d="100"/>
          <a:sy n="10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15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프로그래밍기초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변수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변수 타입</a:t>
            </a:r>
            <a:endParaRPr lang="en-US" altLang="ko-KR" dirty="0" smtClean="0"/>
          </a:p>
          <a:p>
            <a:pPr lvl="1"/>
            <a:r>
              <a:rPr lang="ko-KR" altLang="ko-KR" dirty="0"/>
              <a:t>대부분의 경우 </a:t>
            </a:r>
            <a:r>
              <a:rPr lang="ko-KR" altLang="ko-KR" dirty="0" smtClean="0"/>
              <a:t>미리 </a:t>
            </a:r>
            <a:r>
              <a:rPr lang="ko-KR" altLang="ko-KR" dirty="0"/>
              <a:t>선언할 필요가 </a:t>
            </a:r>
            <a:r>
              <a:rPr lang="ko-KR" altLang="ko-KR" dirty="0" smtClean="0"/>
              <a:t>없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타입도 지정할 필요가 없다</a:t>
            </a:r>
            <a:endParaRPr lang="en-US" altLang="ko-KR" dirty="0" smtClean="0"/>
          </a:p>
          <a:p>
            <a:r>
              <a:rPr lang="ko-KR" altLang="en-US" dirty="0" smtClean="0"/>
              <a:t>내부적인 변수의 다섯가지 기본 형식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숫자의 표현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내부적으로 숫자는 모두 실수로 저장됨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835696" y="3284984"/>
            <a:ext cx="5688632" cy="5892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Number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String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Boolean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Undefined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Null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755576" y="4653136"/>
            <a:ext cx="7272808" cy="50089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125 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1.25 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0.125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.125 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125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. 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12.e5  1.2e-5 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12E5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12e5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smtClean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.12e5   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75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변수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435280" cy="1368152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자바스크립트 </a:t>
            </a:r>
            <a:r>
              <a:rPr lang="ko-KR" altLang="ko-KR" sz="2000" dirty="0"/>
              <a:t>변수형은</a:t>
            </a:r>
            <a:r>
              <a:rPr lang="ko-KR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sz="2000" dirty="0"/>
              <a:t> </a:t>
            </a:r>
            <a:r>
              <a:rPr lang="ko-KR" altLang="ko-KR" sz="2000" dirty="0"/>
              <a:t>연산자를 이용해서 </a:t>
            </a:r>
            <a:r>
              <a:rPr lang="ko-KR" altLang="ko-KR" sz="2000" dirty="0" smtClean="0"/>
              <a:t>확인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(123) 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Number"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("123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")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String"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713493"/>
              </p:ext>
            </p:extLst>
          </p:nvPr>
        </p:nvGraphicFramePr>
        <p:xfrm>
          <a:off x="467544" y="1556792"/>
          <a:ext cx="7992888" cy="331236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971896"/>
                <a:gridCol w="3009999"/>
                <a:gridCol w="3010993"/>
              </a:tblGrid>
              <a:tr h="4522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기본 변수 타입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변수 값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비고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37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Number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정수</a:t>
                      </a:r>
                      <a:r>
                        <a:rPr lang="en-US" sz="1400" b="1" kern="100" dirty="0">
                          <a:effectLst/>
                        </a:rPr>
                        <a:t>, </a:t>
                      </a:r>
                      <a:r>
                        <a:rPr lang="ko-KR" sz="1400" b="1" kern="100" dirty="0">
                          <a:effectLst/>
                        </a:rPr>
                        <a:t>실수 등 숫자 값을 가짐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숫자</a:t>
                      </a:r>
                      <a:r>
                        <a:rPr lang="en-US" sz="1400" b="1" kern="100">
                          <a:effectLst/>
                        </a:rPr>
                        <a:t> (Number)</a:t>
                      </a:r>
                      <a:r>
                        <a:rPr lang="ko-KR" sz="1400" b="1" kern="100">
                          <a:effectLst/>
                        </a:rPr>
                        <a:t>와 문자열</a:t>
                      </a:r>
                      <a:r>
                        <a:rPr lang="en-US" sz="1400" b="1" kern="100">
                          <a:effectLst/>
                        </a:rPr>
                        <a:t> (String) </a:t>
                      </a:r>
                      <a:r>
                        <a:rPr lang="ko-KR" sz="1400" b="1" kern="100">
                          <a:effectLst/>
                        </a:rPr>
                        <a:t>타입간에는 숫자 값에 대해 자동 형변환을 제공한다</a:t>
                      </a:r>
                      <a:r>
                        <a:rPr lang="en-US" sz="1400" b="1" kern="100">
                          <a:effectLst/>
                        </a:rPr>
                        <a:t>.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570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String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연속된 글자들로 이루어진 문자열</a:t>
                      </a:r>
                      <a:r>
                        <a:rPr lang="en-US" sz="1400" b="1" kern="100" dirty="0">
                          <a:effectLst/>
                        </a:rPr>
                        <a:t> (</a:t>
                      </a:r>
                      <a:r>
                        <a:rPr lang="ko-KR" sz="1400" b="1" kern="100" dirty="0">
                          <a:effectLst/>
                        </a:rPr>
                        <a:t>공백도 가능함</a:t>
                      </a:r>
                      <a:r>
                        <a:rPr lang="en-US" sz="1400" b="1" kern="100" dirty="0">
                          <a:effectLst/>
                        </a:rPr>
                        <a:t>). </a:t>
                      </a:r>
                      <a:r>
                        <a:rPr lang="ko-KR" sz="1400" b="1" kern="100" dirty="0">
                          <a:effectLst/>
                        </a:rPr>
                        <a:t>문자열의 시작과 끝은 작은 따옴표</a:t>
                      </a:r>
                      <a:r>
                        <a:rPr lang="en-US" sz="1400" b="1" kern="100" dirty="0">
                          <a:effectLst/>
                        </a:rPr>
                        <a:t> (') </a:t>
                      </a:r>
                      <a:r>
                        <a:rPr lang="ko-KR" sz="1400" b="1" kern="100" dirty="0">
                          <a:effectLst/>
                        </a:rPr>
                        <a:t>혹은 겹따옴표</a:t>
                      </a:r>
                      <a:r>
                        <a:rPr lang="en-US" sz="1400" b="1" kern="100" dirty="0">
                          <a:effectLst/>
                        </a:rPr>
                        <a:t> (")</a:t>
                      </a:r>
                      <a:r>
                        <a:rPr lang="ko-KR" sz="1400" b="1" kern="100" dirty="0">
                          <a:effectLst/>
                        </a:rPr>
                        <a:t>로 지정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1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Boolean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true </a:t>
                      </a:r>
                      <a:r>
                        <a:rPr lang="ko-KR" sz="1400" b="1" kern="100" dirty="0">
                          <a:effectLst/>
                        </a:rPr>
                        <a:t>혹은 </a:t>
                      </a:r>
                      <a:r>
                        <a:rPr lang="en-US" sz="1400" b="1" kern="100" dirty="0">
                          <a:effectLst/>
                        </a:rPr>
                        <a:t>false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조건식에서 사용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9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 </a:t>
                      </a:r>
                      <a:r>
                        <a:rPr lang="ko-KR" sz="1400" b="1" kern="100">
                          <a:effectLst/>
                        </a:rPr>
                        <a:t>만 가능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 </a:t>
                      </a:r>
                      <a:r>
                        <a:rPr lang="ko-KR" sz="1400" b="1" kern="100" dirty="0">
                          <a:effectLst/>
                        </a:rPr>
                        <a:t>만 가능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4364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변수를 </a:t>
            </a:r>
            <a:r>
              <a:rPr lang="ko-KR" altLang="en-US" dirty="0" smtClean="0"/>
              <a:t>사전에 선언 없이 사용하는 것이 가능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전역 변수로 사용</a:t>
            </a:r>
            <a:r>
              <a:rPr lang="ko-KR" altLang="en-US" dirty="0" smtClean="0"/>
              <a:t>할때는 </a:t>
            </a:r>
            <a:r>
              <a:rPr lang="ko-KR" altLang="ko-KR" dirty="0" smtClean="0"/>
              <a:t>미리 선언되</a:t>
            </a:r>
            <a:r>
              <a:rPr lang="ko-KR" altLang="en-US" dirty="0" smtClean="0"/>
              <a:t>어 있어야 함</a:t>
            </a:r>
            <a:r>
              <a:rPr lang="en-US" altLang="ko-KR" dirty="0" smtClean="0"/>
              <a:t> </a:t>
            </a:r>
          </a:p>
          <a:p>
            <a:pPr latinLnBrk="0"/>
            <a:r>
              <a:rPr lang="ko-KR" altLang="en-US" dirty="0" smtClean="0"/>
              <a:t>별도의 변수 타입이 없으며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한가지만 제공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저장</a:t>
            </a:r>
            <a:r>
              <a:rPr lang="ko-KR" altLang="en-US" dirty="0" smtClean="0"/>
              <a:t>될 때 그 </a:t>
            </a:r>
            <a:r>
              <a:rPr lang="ko-KR" altLang="ko-KR" dirty="0" smtClean="0"/>
              <a:t>값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내부적으로 변수 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 등 타입 상관 없음</a:t>
            </a:r>
            <a:endParaRPr lang="en-US" altLang="ko-KR" dirty="0" smtClean="0"/>
          </a:p>
          <a:p>
            <a:pPr latinLnBrk="0"/>
            <a:endParaRPr lang="ko-KR" altLang="en-US" dirty="0" smtClean="0"/>
          </a:p>
          <a:p>
            <a:pPr lvl="1" latinLnBrk="0"/>
            <a:r>
              <a:rPr lang="ko-KR" altLang="en-US" dirty="0" smtClean="0"/>
              <a:t>변수의 선언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대소문자 구분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88208689"/>
              </p:ext>
            </p:extLst>
          </p:nvPr>
        </p:nvGraphicFramePr>
        <p:xfrm>
          <a:off x="1475656" y="3573016"/>
          <a:ext cx="6624736" cy="360040"/>
        </p:xfrm>
        <a:graphic>
          <a:graphicData uri="http://schemas.openxmlformats.org/drawingml/2006/table">
            <a:tbl>
              <a:tblPr firstRow="1" firstCol="1" bandRow="1"/>
              <a:tblGrid>
                <a:gridCol w="6624736"/>
              </a:tblGrid>
              <a:tr h="360040">
                <a:tc>
                  <a:txBody>
                    <a:bodyPr/>
                    <a:lstStyle/>
                    <a:p>
                      <a:pPr marL="400050" lvl="1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err="1" smtClean="0"/>
                        <a:t>변수명</a:t>
                      </a:r>
                      <a:r>
                        <a:rPr lang="en-US" altLang="ko-KR" dirty="0" smtClean="0"/>
                        <a:t>;   </a:t>
                      </a:r>
                      <a:r>
                        <a:rPr lang="ko-KR" altLang="ko-KR" dirty="0" smtClean="0"/>
                        <a:t>혹은</a:t>
                      </a:r>
                      <a:r>
                        <a:rPr lang="en-US" altLang="ko-KR" dirty="0" smtClean="0"/>
                        <a:t>   </a:t>
                      </a: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ko-KR" dirty="0" smtClean="0"/>
                        <a:t>변수값</a:t>
                      </a:r>
                      <a:r>
                        <a:rPr lang="en-US" altLang="ko-KR" dirty="0" smtClean="0"/>
                        <a:t>;</a:t>
                      </a:r>
                      <a:endParaRPr lang="ko-KR" altLang="ko-KR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77771484"/>
              </p:ext>
            </p:extLst>
          </p:nvPr>
        </p:nvGraphicFramePr>
        <p:xfrm>
          <a:off x="1475656" y="4509120"/>
          <a:ext cx="6624736" cy="1915486"/>
        </p:xfrm>
        <a:graphic>
          <a:graphicData uri="http://schemas.openxmlformats.org/drawingml/2006/table">
            <a:tbl>
              <a:tblPr firstRow="1" firstCol="1" bandRow="1"/>
              <a:tblGrid>
                <a:gridCol w="6624736"/>
              </a:tblGrid>
              <a:tr h="1915486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index, name = "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 = 0, end = 100.0;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message, condition, sender, receiver;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a = "3";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b = 2;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 = b + 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 + a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    // c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“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53”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 됨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더하기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후 문자열 붙히기 연산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 = a + b;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   // d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"3"+"2"="32",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문자열연산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(Concatenation)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00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연산자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8268551"/>
              </p:ext>
            </p:extLst>
          </p:nvPr>
        </p:nvGraphicFramePr>
        <p:xfrm>
          <a:off x="611560" y="1628800"/>
          <a:ext cx="8064895" cy="470709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24136"/>
                <a:gridCol w="1224136"/>
                <a:gridCol w="3744416"/>
                <a:gridCol w="1872207"/>
              </a:tblGrid>
              <a:tr h="29439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종류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>
                          <a:effectLst/>
                        </a:rPr>
                        <a:t>연산자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설명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>
                          <a:effectLst/>
                        </a:rPr>
                        <a:t>비고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6075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사칙연산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effectLst/>
                        </a:rPr>
                        <a:t>+  -  *  /  %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>
                          <a:effectLst/>
                        </a:rPr>
                        <a:t>더하기</a:t>
                      </a:r>
                      <a:r>
                        <a:rPr lang="en-US" sz="1600" kern="100" spc="-50">
                          <a:effectLst/>
                        </a:rPr>
                        <a:t>, </a:t>
                      </a:r>
                      <a:r>
                        <a:rPr lang="ko-KR" sz="1600" kern="100" spc="-50">
                          <a:effectLst/>
                        </a:rPr>
                        <a:t>빼기</a:t>
                      </a:r>
                      <a:r>
                        <a:rPr lang="en-US" sz="1600" kern="100" spc="-50">
                          <a:effectLst/>
                        </a:rPr>
                        <a:t>, </a:t>
                      </a:r>
                      <a:r>
                        <a:rPr lang="ko-KR" sz="1600" kern="100" spc="-50">
                          <a:effectLst/>
                        </a:rPr>
                        <a:t>곱하기</a:t>
                      </a:r>
                      <a:r>
                        <a:rPr lang="en-US" sz="1600" kern="100" spc="-50">
                          <a:effectLst/>
                        </a:rPr>
                        <a:t>, </a:t>
                      </a:r>
                      <a:r>
                        <a:rPr lang="ko-KR" sz="1600" kern="100" spc="-50">
                          <a:effectLst/>
                        </a:rPr>
                        <a:t>나누기</a:t>
                      </a:r>
                      <a:r>
                        <a:rPr lang="en-US" sz="1600" kern="100" spc="-50">
                          <a:effectLst/>
                        </a:rPr>
                        <a:t>, </a:t>
                      </a:r>
                      <a:r>
                        <a:rPr lang="ko-KR" sz="1600" kern="100" spc="-50">
                          <a:effectLst/>
                        </a:rPr>
                        <a:t>나머지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100" spc="-50" dirty="0" smtClean="0">
                          <a:effectLst/>
                        </a:rPr>
                        <a:t>내부적으로 실수 값으로 변환 후 처리</a:t>
                      </a:r>
                      <a:endParaRPr lang="en-US" altLang="ko-KR" sz="1600" kern="100" spc="-50" dirty="0" smtClean="0">
                        <a:effectLst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altLang="en-US" sz="1600" kern="100" spc="-50" dirty="0" smtClean="0">
                        <a:effectLst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50" dirty="0" smtClean="0">
                          <a:effectLst/>
                        </a:rPr>
                        <a:t>- </a:t>
                      </a:r>
                      <a:r>
                        <a:rPr lang="ko-KR" altLang="en-US" sz="1600" kern="100" spc="-50" dirty="0" smtClean="0">
                          <a:effectLst/>
                        </a:rPr>
                        <a:t>자바 언어와 동일한</a:t>
                      </a:r>
                      <a:r>
                        <a:rPr lang="ko-KR" altLang="en-US" sz="1600" kern="100" spc="-5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spc="-50" dirty="0" smtClean="0">
                          <a:effectLst/>
                        </a:rPr>
                        <a:t>연산 우선순위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6126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>
                          <a:effectLst/>
                        </a:rPr>
                        <a:t>대입 연산자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+=  -= </a:t>
                      </a:r>
                      <a:endParaRPr lang="en-US" sz="1600" kern="100" spc="-50" dirty="0" smtClean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 smtClean="0">
                          <a:effectLst/>
                        </a:rPr>
                        <a:t>*=  </a:t>
                      </a:r>
                      <a:r>
                        <a:rPr lang="en-US" sz="1600" kern="100" spc="-50" dirty="0">
                          <a:effectLst/>
                        </a:rPr>
                        <a:t>/=  %=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왼편 변수에 우측 값을 연산 후 왼편 변수에 대입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6075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>
                          <a:effectLst/>
                        </a:rPr>
                        <a:t>증감 연산자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>
                          <a:effectLst/>
                        </a:rPr>
                        <a:t>++   -- 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기존 변수 값에 </a:t>
                      </a:r>
                      <a:r>
                        <a:rPr lang="en-US" sz="1600" kern="100" spc="-50" dirty="0">
                          <a:effectLst/>
                        </a:rPr>
                        <a:t>+1 </a:t>
                      </a:r>
                      <a:r>
                        <a:rPr lang="ko-KR" sz="1600" kern="100" spc="-50" dirty="0">
                          <a:effectLst/>
                        </a:rPr>
                        <a:t>혹은 </a:t>
                      </a:r>
                      <a:r>
                        <a:rPr lang="en-US" sz="1600" kern="100" spc="-50" dirty="0">
                          <a:effectLst/>
                        </a:rPr>
                        <a:t>-1 </a:t>
                      </a:r>
                      <a:r>
                        <a:rPr lang="ko-KR" sz="1600" kern="100" spc="-50" dirty="0">
                          <a:effectLst/>
                        </a:rPr>
                        <a:t>연산 수행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9343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논리연산자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&gt;    &lt;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&gt;=    &lt;=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왼편의 값이 크다</a:t>
                      </a:r>
                      <a:r>
                        <a:rPr lang="en-US" sz="1600" kern="100" spc="-50" dirty="0">
                          <a:effectLst/>
                        </a:rPr>
                        <a:t>, </a:t>
                      </a:r>
                      <a:r>
                        <a:rPr lang="ko-KR" sz="1600" kern="100" spc="-50" dirty="0">
                          <a:effectLst/>
                        </a:rPr>
                        <a:t>작다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왼편의 값이 크거나 같다</a:t>
                      </a:r>
                      <a:r>
                        <a:rPr lang="en-US" sz="1600" kern="100" spc="-50" dirty="0">
                          <a:effectLst/>
                        </a:rPr>
                        <a:t>, </a:t>
                      </a:r>
                      <a:r>
                        <a:rPr lang="ko-KR" sz="1600" kern="100" spc="-50" dirty="0">
                          <a:effectLst/>
                        </a:rPr>
                        <a:t>작거나 같다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결과값이</a:t>
                      </a:r>
                      <a:r>
                        <a:rPr lang="en-US" sz="1600" kern="100" spc="-50" dirty="0">
                          <a:effectLst/>
                        </a:rPr>
                        <a:t> true </a:t>
                      </a:r>
                      <a:r>
                        <a:rPr lang="ko-KR" sz="1600" kern="100" spc="-50" dirty="0">
                          <a:effectLst/>
                        </a:rPr>
                        <a:t>혹은 </a:t>
                      </a:r>
                      <a:r>
                        <a:rPr lang="en-US" sz="1600" kern="100" spc="-50" dirty="0">
                          <a:effectLst/>
                        </a:rPr>
                        <a:t>false</a:t>
                      </a:r>
                      <a:r>
                        <a:rPr lang="ko-KR" sz="1600" kern="100" spc="-50" dirty="0">
                          <a:effectLst/>
                        </a:rPr>
                        <a:t>이다</a:t>
                      </a:r>
                      <a:r>
                        <a:rPr lang="en-US" sz="1600" kern="100" spc="-50" dirty="0">
                          <a:effectLst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939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==    !=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===   !==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양편이 같다</a:t>
                      </a:r>
                      <a:r>
                        <a:rPr lang="en-US" sz="1600" kern="100" spc="-50" dirty="0">
                          <a:effectLst/>
                        </a:rPr>
                        <a:t>, </a:t>
                      </a:r>
                      <a:r>
                        <a:rPr lang="ko-KR" sz="1600" kern="100" spc="-50" dirty="0">
                          <a:effectLst/>
                        </a:rPr>
                        <a:t>다르다</a:t>
                      </a:r>
                      <a:r>
                        <a:rPr lang="en-US" sz="1600" kern="100" spc="-50" dirty="0">
                          <a:effectLst/>
                        </a:rPr>
                        <a:t> (</a:t>
                      </a:r>
                      <a:r>
                        <a:rPr lang="ko-KR" sz="1600" kern="100" spc="-50" dirty="0">
                          <a:effectLst/>
                        </a:rPr>
                        <a:t>값만 비교</a:t>
                      </a:r>
                      <a:r>
                        <a:rPr lang="en-US" sz="1600" kern="100" spc="-5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>
                          <a:effectLst/>
                        </a:rPr>
                        <a:t>양편의 같다</a:t>
                      </a:r>
                      <a:r>
                        <a:rPr lang="en-US" sz="1600" kern="100" spc="-50" dirty="0">
                          <a:effectLst/>
                        </a:rPr>
                        <a:t>, </a:t>
                      </a:r>
                      <a:r>
                        <a:rPr lang="ko-KR" sz="1600" kern="100" spc="-50" dirty="0">
                          <a:effectLst/>
                        </a:rPr>
                        <a:t>다르다 </a:t>
                      </a:r>
                      <a:r>
                        <a:rPr lang="en-US" sz="1600" kern="100" spc="-50" dirty="0">
                          <a:effectLst/>
                        </a:rPr>
                        <a:t>(</a:t>
                      </a:r>
                      <a:r>
                        <a:rPr lang="ko-KR" sz="1600" kern="100" spc="-50" dirty="0">
                          <a:effectLst/>
                        </a:rPr>
                        <a:t>값과 타입 모두 비교</a:t>
                      </a:r>
                      <a:r>
                        <a:rPr lang="en-US" sz="1600" kern="100" spc="-50" dirty="0">
                          <a:effectLst/>
                        </a:rPr>
                        <a:t>)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50" dirty="0">
                          <a:effectLst/>
                        </a:rPr>
                        <a:t>!      | |   &amp;&amp;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spc="-50" dirty="0" smtClean="0">
                          <a:effectLst/>
                        </a:rPr>
                        <a:t>논리부정</a:t>
                      </a:r>
                      <a:r>
                        <a:rPr lang="en-US" altLang="ko-KR" sz="1600" kern="100" spc="-50" dirty="0" smtClean="0">
                          <a:effectLst/>
                        </a:rPr>
                        <a:t> </a:t>
                      </a:r>
                      <a:r>
                        <a:rPr lang="en-US" sz="1600" kern="100" spc="-50" dirty="0" smtClean="0">
                          <a:effectLst/>
                        </a:rPr>
                        <a:t>(</a:t>
                      </a:r>
                      <a:r>
                        <a:rPr lang="en-US" sz="1600" kern="100" spc="-50" dirty="0">
                          <a:effectLst/>
                        </a:rPr>
                        <a:t>NOT), </a:t>
                      </a:r>
                      <a:r>
                        <a:rPr lang="ko-KR" sz="1600" kern="100" spc="-50" dirty="0" smtClean="0">
                          <a:effectLst/>
                        </a:rPr>
                        <a:t>논리합</a:t>
                      </a:r>
                      <a:r>
                        <a:rPr lang="en-US" altLang="ko-KR" sz="1600" kern="100" spc="-50" dirty="0" smtClean="0">
                          <a:effectLst/>
                        </a:rPr>
                        <a:t> </a:t>
                      </a:r>
                      <a:r>
                        <a:rPr lang="en-US" sz="1600" kern="100" spc="-50" dirty="0" smtClean="0">
                          <a:effectLst/>
                        </a:rPr>
                        <a:t>(</a:t>
                      </a:r>
                      <a:r>
                        <a:rPr lang="en-US" sz="1600" kern="100" spc="-50" dirty="0">
                          <a:effectLst/>
                        </a:rPr>
                        <a:t>OR), </a:t>
                      </a:r>
                      <a:r>
                        <a:rPr lang="ko-KR" sz="1600" kern="100" spc="-50" dirty="0" smtClean="0">
                          <a:effectLst/>
                        </a:rPr>
                        <a:t>논리곱</a:t>
                      </a:r>
                      <a:r>
                        <a:rPr lang="en-US" altLang="ko-KR" sz="1600" kern="100" spc="-50" dirty="0" smtClean="0">
                          <a:effectLst/>
                        </a:rPr>
                        <a:t> </a:t>
                      </a:r>
                      <a:r>
                        <a:rPr lang="en-US" sz="1600" kern="100" spc="-50" dirty="0" smtClean="0">
                          <a:effectLst/>
                        </a:rPr>
                        <a:t>(</a:t>
                      </a:r>
                      <a:r>
                        <a:rPr lang="en-US" sz="1600" kern="100" spc="-50" dirty="0">
                          <a:effectLst/>
                        </a:rPr>
                        <a:t>AND) </a:t>
                      </a:r>
                      <a:r>
                        <a:rPr lang="ko-KR" sz="1600" kern="100" spc="-50" dirty="0">
                          <a:effectLst/>
                        </a:rPr>
                        <a:t>연산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0604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자바스크립트 문자열 붙이기 연산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문자열 붙이기 </a:t>
            </a:r>
            <a:r>
              <a:rPr lang="en-US" altLang="ko-KR" sz="2000" dirty="0" smtClean="0"/>
              <a:t>(Concatenation) </a:t>
            </a:r>
            <a:r>
              <a:rPr lang="ko-KR" altLang="en-US" sz="2000" dirty="0" smtClean="0"/>
              <a:t>연산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‘+’ </a:t>
            </a:r>
            <a:r>
              <a:rPr lang="ko-KR" altLang="en-US" sz="1800" dirty="0" smtClean="0"/>
              <a:t>연산자를 이용해서 </a:t>
            </a:r>
            <a:r>
              <a:rPr lang="ko-KR" altLang="ko-KR" sz="1800" dirty="0" smtClean="0"/>
              <a:t>두 문자열을 붙</a:t>
            </a:r>
            <a:r>
              <a:rPr lang="ko-KR" altLang="en-US" sz="1800" dirty="0" smtClean="0"/>
              <a:t>임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63688" y="2924944"/>
            <a:ext cx="5976664" cy="21684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"Jobs";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full_name1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full_name1: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 Jobs"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full_name2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",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full_name2: 'Jobs, </a:t>
            </a:r>
            <a:r>
              <a:rPr lang="en-US" sz="1400" b="1" kern="100" dirty="0" smtClean="0">
                <a:effectLst/>
                <a:latin typeface="Consolas"/>
                <a:ea typeface="맑은 고딕"/>
                <a:cs typeface="Times New Roman"/>
              </a:rPr>
              <a:t>Steve'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16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형변환 </a:t>
            </a:r>
            <a:r>
              <a:rPr lang="en-US" altLang="ko-KR" smtClean="0"/>
              <a:t>(type conversion)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ko-KR" dirty="0" smtClean="0"/>
              <a:t>숫자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/>
              <a:t>문</a:t>
            </a:r>
            <a:r>
              <a:rPr lang="ko-KR" altLang="ko-KR" dirty="0" smtClean="0"/>
              <a:t>자열 변수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ko-KR" dirty="0" smtClean="0"/>
              <a:t>혹은</a:t>
            </a:r>
            <a:r>
              <a:rPr lang="ko-KR" altLang="ko-K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dirty="0" smtClean="0"/>
              <a:t>문</a:t>
            </a:r>
            <a:r>
              <a:rPr lang="ko-KR" altLang="ko-KR" dirty="0" smtClean="0"/>
              <a:t>자열 변수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함수 </a:t>
            </a:r>
            <a:endParaRPr lang="en-US" altLang="ko-KR" dirty="0" smtClean="0"/>
          </a:p>
          <a:p>
            <a:r>
              <a:rPr lang="ko-KR" altLang="en-US" dirty="0" smtClean="0"/>
              <a:t>숫자 타입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문자열타입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ko-KR" dirty="0" smtClean="0"/>
              <a:t>숫자 형 변수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메소드를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1" dirty="0" smtClean="0"/>
              <a:t>NOTE: </a:t>
            </a:r>
            <a:r>
              <a:rPr lang="ko-KR" altLang="ko-KR" sz="1800" dirty="0" smtClean="0"/>
              <a:t>메소드</a:t>
            </a:r>
            <a:r>
              <a:rPr lang="en-US" altLang="ko-KR" sz="1800" dirty="0" smtClean="0"/>
              <a:t>(Method): </a:t>
            </a:r>
            <a:r>
              <a:rPr lang="ko-KR" altLang="ko-KR" sz="1800" dirty="0" smtClean="0"/>
              <a:t>객체에 미리 정의되어 포함되어 있는 함수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89336363"/>
              </p:ext>
            </p:extLst>
          </p:nvPr>
        </p:nvGraphicFramePr>
        <p:xfrm>
          <a:off x="827584" y="4077072"/>
          <a:ext cx="7128793" cy="2273110"/>
        </p:xfrm>
        <a:graphic>
          <a:graphicData uri="http://schemas.openxmlformats.org/drawingml/2006/table">
            <a:tbl>
              <a:tblPr firstRow="1" firstCol="1" bandRow="1"/>
              <a:tblGrid>
                <a:gridCol w="7128793"/>
              </a:tblGrid>
              <a:tr h="2232247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 = 123,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length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length.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toString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Number: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String: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+ 20;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Integer: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</a:t>
                      </a:r>
                      <a:r>
                        <a:rPr lang="en-US" sz="14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645024"/>
            <a:ext cx="3657143" cy="1385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786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/>
              <a:t>라는 </a:t>
            </a:r>
            <a:r>
              <a:rPr lang="ko-KR" altLang="en-US" dirty="0" smtClean="0"/>
              <a:t>화면 출력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문서에 </a:t>
            </a:r>
            <a:r>
              <a:rPr lang="ko-KR" altLang="en-US" dirty="0" smtClean="0"/>
              <a:t>콘텐츠를 </a:t>
            </a:r>
            <a:r>
              <a:rPr lang="ko-KR" altLang="ko-KR" dirty="0" smtClean="0"/>
              <a:t>추가</a:t>
            </a:r>
            <a:r>
              <a:rPr lang="ko-KR" altLang="en-US" dirty="0" smtClean="0"/>
              <a:t>하여 화면에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/>
              <a:t>태그를 추가할 경우에는 그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도 </a:t>
            </a:r>
            <a:r>
              <a:rPr lang="ko-KR" altLang="ko-KR" dirty="0" smtClean="0"/>
              <a:t>해석되어 </a:t>
            </a:r>
            <a:r>
              <a:rPr lang="ko-KR" altLang="ko-KR" dirty="0"/>
              <a:t>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/>
              <a:t>문서는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객체로 모델링 되어 </a:t>
            </a:r>
            <a:r>
              <a:rPr lang="ko-KR" altLang="ko-KR" dirty="0" smtClean="0"/>
              <a:t>있다</a:t>
            </a:r>
            <a:endParaRPr lang="en-US" altLang="ko-KR" dirty="0"/>
          </a:p>
          <a:p>
            <a:pPr lvl="2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이름으로 </a:t>
            </a:r>
            <a:r>
              <a:rPr lang="ko-KR" altLang="ko-KR" dirty="0" smtClean="0"/>
              <a:t>접근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⇒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en-US" altLang="ko-KR" b="1" dirty="0" smtClean="0"/>
              <a:t> </a:t>
            </a:r>
            <a:r>
              <a:rPr lang="ko-KR" altLang="ko-KR" dirty="0" smtClean="0"/>
              <a:t>객체</a:t>
            </a:r>
            <a:r>
              <a:rPr lang="ko-KR" altLang="en-US" dirty="0" smtClean="0"/>
              <a:t>의</a:t>
            </a:r>
            <a:r>
              <a:rPr lang="ko-KR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9129428"/>
              </p:ext>
            </p:extLst>
          </p:nvPr>
        </p:nvGraphicFramePr>
        <p:xfrm>
          <a:off x="971600" y="3645024"/>
          <a:ext cx="7200799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7200799"/>
              </a:tblGrid>
              <a:tr h="280831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title1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title2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title3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베스트셀러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순위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1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title1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2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title2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3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title3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789040"/>
            <a:ext cx="3074286" cy="1605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01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대화상자로 메시지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sz="2000" dirty="0" smtClean="0"/>
              <a:t>대화상자</a:t>
            </a:r>
            <a:r>
              <a:rPr lang="en-US" altLang="ko-KR" sz="2000" dirty="0"/>
              <a:t>(dialog box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</a:t>
            </a:r>
            <a:r>
              <a:rPr lang="ko-KR" altLang="ko-KR" sz="2000" dirty="0" smtClean="0"/>
              <a:t>입력을 받는 </a:t>
            </a:r>
            <a:r>
              <a:rPr lang="ko-KR" altLang="en-US" sz="2000" dirty="0" smtClean="0"/>
              <a:t>세가지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vl="1" latinLnBrk="0"/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alert(), prompt(), confirm()</a:t>
            </a:r>
          </a:p>
          <a:p>
            <a:pPr lvl="1" latinLnBrk="0"/>
            <a:endParaRPr lang="en-US" altLang="ko-KR" sz="1600" dirty="0" smtClean="0"/>
          </a:p>
          <a:p>
            <a:pPr latinLnBrk="0"/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alert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 latinLnBrk="0"/>
            <a:r>
              <a:rPr lang="ko-KR" altLang="en-US" sz="1600" dirty="0" smtClean="0"/>
              <a:t>사용자에게 </a:t>
            </a:r>
            <a:r>
              <a:rPr lang="ko-KR" altLang="en-US" sz="1600" dirty="0"/>
              <a:t>경고사항이나 메시지를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 latinLnBrk="0"/>
            <a:r>
              <a:rPr lang="en-US" altLang="ko-KR" sz="1600" dirty="0" smtClean="0"/>
              <a:t>"</a:t>
            </a:r>
            <a:r>
              <a:rPr lang="ko-KR" altLang="en-US" sz="1600" dirty="0"/>
              <a:t>확인</a:t>
            </a:r>
            <a:r>
              <a:rPr lang="en-US" altLang="ko-KR" sz="1600" dirty="0"/>
              <a:t>" </a:t>
            </a:r>
            <a:r>
              <a:rPr lang="ko-KR" altLang="en-US" sz="1600" dirty="0"/>
              <a:t>버튼을 클릭하지 않으면 다음 자바스크립트 </a:t>
            </a:r>
            <a:r>
              <a:rPr lang="ko-KR" altLang="en-US" sz="1600" dirty="0" smtClean="0"/>
              <a:t>문장이 </a:t>
            </a:r>
            <a:r>
              <a:rPr lang="ko-KR" altLang="en-US" sz="1600" dirty="0"/>
              <a:t>실행되지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7345479"/>
              </p:ext>
            </p:extLst>
          </p:nvPr>
        </p:nvGraphicFramePr>
        <p:xfrm>
          <a:off x="1259632" y="3573016"/>
          <a:ext cx="5472608" cy="504056"/>
        </p:xfrm>
        <a:graphic>
          <a:graphicData uri="http://schemas.openxmlformats.org/drawingml/2006/table">
            <a:tbl>
              <a:tblPr firstRow="1" firstCol="1" bandRow="1"/>
              <a:tblGrid>
                <a:gridCol w="5472608"/>
              </a:tblGrid>
              <a:tr h="504056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alert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프로그래밍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\n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웹사이트로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이동합니다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221088"/>
            <a:ext cx="4157143" cy="2134286"/>
          </a:xfrm>
          <a:prstGeom prst="rect">
            <a:avLst/>
          </a:prstGeom>
        </p:spPr>
      </p:pic>
      <p:pic>
        <p:nvPicPr>
          <p:cNvPr id="10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5013176"/>
            <a:ext cx="2585714" cy="1035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697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confirm() </a:t>
            </a:r>
            <a:r>
              <a:rPr lang="ko-KR" altLang="en-US" sz="2000" dirty="0" smtClean="0"/>
              <a:t>명령어</a:t>
            </a:r>
            <a:endParaRPr lang="en-US" altLang="ko-KR" sz="2000" dirty="0" smtClean="0"/>
          </a:p>
          <a:p>
            <a:pPr lvl="1"/>
            <a:r>
              <a:rPr lang="ko-KR" altLang="ko-KR" sz="1800" dirty="0" smtClean="0"/>
              <a:t>사용자에게</a:t>
            </a:r>
            <a:r>
              <a:rPr lang="en-US" altLang="ko-KR" sz="1800" dirty="0" smtClean="0"/>
              <a:t> Yes/No </a:t>
            </a:r>
            <a:r>
              <a:rPr lang="ko-KR" altLang="ko-KR" sz="1800" dirty="0" smtClean="0"/>
              <a:t>선택을 입력</a:t>
            </a:r>
            <a:r>
              <a:rPr lang="en-US" altLang="ko-KR" sz="1800" dirty="0" smtClean="0"/>
              <a:t> =&gt; 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취소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버튼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확인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취소 버튼을 누르면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ko-KR" altLang="en-US" sz="1800" dirty="0" smtClean="0"/>
              <a:t>를 반환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8509887"/>
              </p:ext>
            </p:extLst>
          </p:nvPr>
        </p:nvGraphicFramePr>
        <p:xfrm>
          <a:off x="1475656" y="2708920"/>
          <a:ext cx="5688632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720080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confirm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주문한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결재하시겠습니까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?"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59632" y="3789040"/>
            <a:ext cx="6913868" cy="2547789"/>
            <a:chOff x="1957070" y="2465387"/>
            <a:chExt cx="5229860" cy="1927225"/>
          </a:xfrm>
        </p:grpSpPr>
        <p:pic>
          <p:nvPicPr>
            <p:cNvPr id="19" name="그림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3760" y="2465387"/>
              <a:ext cx="1990090" cy="1187450"/>
            </a:xfrm>
            <a:prstGeom prst="rect">
              <a:avLst/>
            </a:prstGeom>
          </p:spPr>
        </p:pic>
        <p:pic>
          <p:nvPicPr>
            <p:cNvPr id="20" name="그림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40" y="3205162"/>
              <a:ext cx="1990090" cy="1187450"/>
            </a:xfrm>
            <a:prstGeom prst="rect">
              <a:avLst/>
            </a:prstGeom>
          </p:spPr>
        </p:pic>
        <p:pic>
          <p:nvPicPr>
            <p:cNvPr id="21" name="그림 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7070" y="2732722"/>
              <a:ext cx="1990090" cy="1187450"/>
            </a:xfrm>
            <a:prstGeom prst="rect">
              <a:avLst/>
            </a:prstGeom>
          </p:spPr>
        </p:pic>
        <p:pic>
          <p:nvPicPr>
            <p:cNvPr id="22" name="그림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8030" y="3205162"/>
              <a:ext cx="2360930" cy="8477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3521075" y="2962592"/>
              <a:ext cx="1162685" cy="847725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845" h="955325">
                  <a:moveTo>
                    <a:pt x="3134" y="955325"/>
                  </a:moveTo>
                  <a:cubicBezTo>
                    <a:pt x="-14073" y="621848"/>
                    <a:pt x="38551" y="403571"/>
                    <a:pt x="186336" y="244616"/>
                  </a:cubicBezTo>
                  <a:cubicBezTo>
                    <a:pt x="334121" y="85661"/>
                    <a:pt x="528509" y="-13972"/>
                    <a:pt x="889845" y="159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 rot="21155886">
              <a:off x="3963670" y="3828732"/>
              <a:ext cx="1454150" cy="246380"/>
            </a:xfrm>
            <a:custGeom>
              <a:avLst/>
              <a:gdLst>
                <a:gd name="connsiteX0" fmla="*/ 0 w 1347019"/>
                <a:gd name="connsiteY0" fmla="*/ 0 h 216842"/>
                <a:gd name="connsiteX1" fmla="*/ 717755 w 1347019"/>
                <a:gd name="connsiteY1" fmla="*/ 216310 h 216842"/>
                <a:gd name="connsiteX2" fmla="*/ 1347019 w 1347019"/>
                <a:gd name="connsiteY2" fmla="*/ 49161 h 21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019" h="216842">
                  <a:moveTo>
                    <a:pt x="0" y="0"/>
                  </a:moveTo>
                  <a:cubicBezTo>
                    <a:pt x="246626" y="104058"/>
                    <a:pt x="493252" y="208117"/>
                    <a:pt x="717755" y="216310"/>
                  </a:cubicBezTo>
                  <a:cubicBezTo>
                    <a:pt x="942258" y="224503"/>
                    <a:pt x="1144638" y="136832"/>
                    <a:pt x="1347019" y="49161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5782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키보드로부터 문자열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prompt()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ko-KR" sz="1800" dirty="0" smtClean="0"/>
              <a:t>사용자로부터 </a:t>
            </a:r>
            <a:r>
              <a:rPr lang="ko-KR" altLang="ko-KR" sz="1800" dirty="0"/>
              <a:t>키보드를 통해 문자열을 </a:t>
            </a:r>
            <a:r>
              <a:rPr lang="ko-KR" altLang="ko-KR" sz="1800" dirty="0" smtClean="0"/>
              <a:t>입력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</a:t>
            </a:r>
            <a:r>
              <a:rPr lang="ko-KR" altLang="ko-KR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누르면 </a:t>
            </a:r>
            <a:r>
              <a:rPr lang="ko-KR" altLang="ko-KR" sz="1800" dirty="0" smtClean="0"/>
              <a:t>입력된 </a:t>
            </a:r>
            <a:r>
              <a:rPr lang="ko-KR" altLang="ko-KR" sz="1800" dirty="0"/>
              <a:t>문자열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“</a:t>
            </a:r>
            <a:r>
              <a:rPr lang="ko-KR" altLang="ko-KR" sz="1800" dirty="0" smtClean="0"/>
              <a:t>취소</a:t>
            </a:r>
            <a:r>
              <a:rPr lang="en-US" altLang="ko-KR" sz="1800" dirty="0" smtClean="0"/>
              <a:t>”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누르면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4246513"/>
              </p:ext>
            </p:extLst>
          </p:nvPr>
        </p:nvGraphicFramePr>
        <p:xfrm>
          <a:off x="971600" y="2780928"/>
          <a:ext cx="7056784" cy="648072"/>
        </p:xfrm>
        <a:graphic>
          <a:graphicData uri="http://schemas.openxmlformats.org/drawingml/2006/table">
            <a:tbl>
              <a:tblPr firstRow="1" firstCol="1" bandRow="1"/>
              <a:tblGrid>
                <a:gridCol w="7056784"/>
              </a:tblGrid>
              <a:tr h="648072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제목을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입력해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주세요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971600" y="3789040"/>
            <a:ext cx="7363884" cy="2669262"/>
            <a:chOff x="35905" y="1113650"/>
            <a:chExt cx="5193043" cy="1882813"/>
          </a:xfrm>
        </p:grpSpPr>
        <p:pic>
          <p:nvPicPr>
            <p:cNvPr id="16" name="그림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2525" y="1179192"/>
              <a:ext cx="2146423" cy="1280437"/>
            </a:xfrm>
            <a:prstGeom prst="rect">
              <a:avLst/>
            </a:prstGeom>
          </p:spPr>
        </p:pic>
        <p:pic>
          <p:nvPicPr>
            <p:cNvPr id="17" name="그림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468" y="1982847"/>
              <a:ext cx="2227656" cy="978194"/>
            </a:xfrm>
            <a:prstGeom prst="rect">
              <a:avLst/>
            </a:prstGeom>
          </p:spPr>
        </p:pic>
        <p:pic>
          <p:nvPicPr>
            <p:cNvPr id="18" name="그림 1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05" y="1113650"/>
              <a:ext cx="2146423" cy="1280437"/>
            </a:xfrm>
            <a:prstGeom prst="rect">
              <a:avLst/>
            </a:prstGeom>
          </p:spPr>
        </p:pic>
        <p:pic>
          <p:nvPicPr>
            <p:cNvPr id="19" name="그림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37" y="1635751"/>
              <a:ext cx="2227656" cy="978194"/>
            </a:xfrm>
            <a:prstGeom prst="rect">
              <a:avLst/>
            </a:prstGeom>
          </p:spPr>
        </p:pic>
        <p:sp>
          <p:nvSpPr>
            <p:cNvPr id="20" name="Text Box 6"/>
            <p:cNvSpPr txBox="1"/>
            <p:nvPr/>
          </p:nvSpPr>
          <p:spPr>
            <a:xfrm>
              <a:off x="181417" y="2691413"/>
              <a:ext cx="845612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4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초기입력값</a:t>
              </a:r>
              <a:endParaRPr lang="ko-KR" sz="14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8716984">
              <a:off x="298008" y="2282568"/>
              <a:ext cx="427075" cy="330257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8716984">
              <a:off x="2665762" y="1780904"/>
              <a:ext cx="399752" cy="576789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9"/>
            <p:cNvSpPr txBox="1"/>
            <p:nvPr/>
          </p:nvSpPr>
          <p:spPr>
            <a:xfrm>
              <a:off x="2309750" y="1508167"/>
              <a:ext cx="1020227" cy="320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사용자입력값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211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8.1 </a:t>
            </a:r>
            <a:r>
              <a:rPr lang="ko-KR" altLang="en-US" dirty="0"/>
              <a:t>자바스크립트 시작하기</a:t>
            </a:r>
          </a:p>
          <a:p>
            <a:pPr>
              <a:buNone/>
            </a:pPr>
            <a:r>
              <a:rPr lang="en-US" altLang="ko-KR" dirty="0" smtClean="0"/>
              <a:t>8.2 </a:t>
            </a:r>
            <a:r>
              <a:rPr lang="ko-KR" altLang="en-US" dirty="0"/>
              <a:t>자바스크립트 기본 문법</a:t>
            </a:r>
          </a:p>
          <a:p>
            <a:pPr>
              <a:buNone/>
            </a:pPr>
            <a:r>
              <a:rPr lang="en-US" altLang="ko-KR" dirty="0" smtClean="0"/>
              <a:t>8.3 </a:t>
            </a:r>
            <a:r>
              <a:rPr lang="ko-KR" altLang="en-US" dirty="0"/>
              <a:t>자바스크립트 </a:t>
            </a:r>
            <a:r>
              <a:rPr lang="ko-KR" altLang="en-US" dirty="0" err="1"/>
              <a:t>제어문</a:t>
            </a:r>
            <a:r>
              <a:rPr lang="ko-KR" altLang="en-US" dirty="0"/>
              <a:t> 및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pPr>
              <a:buNone/>
            </a:pPr>
            <a:r>
              <a:rPr lang="en-US" altLang="ko-KR" dirty="0" smtClean="0"/>
              <a:t>8.4 </a:t>
            </a:r>
            <a:r>
              <a:rPr lang="ko-KR" altLang="en-US" dirty="0"/>
              <a:t>자바스크립트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8.3.1 </a:t>
            </a:r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8.3.2 </a:t>
            </a:r>
            <a:r>
              <a:rPr lang="ko-KR" altLang="en-US" dirty="0" smtClean="0"/>
              <a:t>자바스크립트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136904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48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제어문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제어문으로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ko-KR" sz="2000" dirty="0"/>
              <a:t>문과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5179472"/>
              </p:ext>
            </p:extLst>
          </p:nvPr>
        </p:nvGraphicFramePr>
        <p:xfrm>
          <a:off x="683568" y="1988840"/>
          <a:ext cx="7992888" cy="44684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72208"/>
                <a:gridCol w="3908842"/>
                <a:gridCol w="2211838"/>
              </a:tblGrid>
              <a:tr h="2622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r>
                        <a:rPr lang="en-US" alt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제어문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32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if-else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 (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else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false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문장이 한 개인 경우에는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2390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 (expression)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value_1: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value_2: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value_2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value_3: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value_3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...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default: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127000"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case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문에서 찾을 수 없을 때 실행될 문장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C/C++,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 언어와는 달리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(expression)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에 정수형 이외의 타입도 사용할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예를 들면 문자열 형식의 값을 사용할 수도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485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1016796"/>
              </p:ext>
            </p:extLst>
          </p:nvPr>
        </p:nvGraphicFramePr>
        <p:xfrm>
          <a:off x="395536" y="1484784"/>
          <a:ext cx="5688632" cy="4936666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4936666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("&lt;caption&gt;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책 주문 입력 내용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&lt;/caption&gt;");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제목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"1: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컴퓨터와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기술의 이해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개정판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-2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]";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"2: </a:t>
                      </a:r>
                      <a:r>
                        <a:rPr lang="ko-KR" alt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소셜미디어의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이해와 활용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"3: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멀티미디어 배움터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2.0";9	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"\n" + book2 + "\n" + book3;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prompt("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책 번호를 입력하세요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...\n" +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"1");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 (choice == "1")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title = book1;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 if (choice == "2")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title = book2;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 if (choice == "3")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title = book3;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alert("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리스트에 없는 책을 선택하셨습니다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title = "";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 + title + 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5004048" y="1268760"/>
            <a:ext cx="4020855" cy="2735639"/>
            <a:chOff x="48712" y="-620449"/>
            <a:chExt cx="4658052" cy="31688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2" y="-620449"/>
              <a:ext cx="3031596" cy="1911453"/>
            </a:xfrm>
            <a:prstGeom prst="rect">
              <a:avLst/>
            </a:prstGeom>
          </p:spPr>
        </p:pic>
        <p:grpSp>
          <p:nvGrpSpPr>
            <p:cNvPr id="8" name="그룹 13"/>
            <p:cNvGrpSpPr/>
            <p:nvPr/>
          </p:nvGrpSpPr>
          <p:grpSpPr>
            <a:xfrm>
              <a:off x="2789593" y="-179354"/>
              <a:ext cx="1824626" cy="629902"/>
              <a:chOff x="1463336" y="-1568795"/>
              <a:chExt cx="1468217" cy="730044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798010" y="-1568795"/>
                <a:ext cx="1133543" cy="4628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ko-KR" sz="1400" kern="100" spc="-50" dirty="0">
                    <a:solidFill>
                      <a:srgbClr val="000000"/>
                    </a:solidFill>
                    <a:effectLst/>
                    <a:latin typeface="한컴바탕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실행 첫 화면</a:t>
                </a:r>
                <a:endParaRPr lang="ko-KR" kern="100" dirty="0">
                  <a:solidFill>
                    <a:srgbClr val="000000"/>
                  </a:solidFill>
                  <a:effectLst/>
                  <a:latin typeface="한컴바탕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직선 화살표 연결선 10"/>
              <p:cNvCxnSpPr>
                <a:stCxn id="10" idx="1"/>
              </p:cNvCxnSpPr>
              <p:nvPr/>
            </p:nvCxnSpPr>
            <p:spPr>
              <a:xfrm flipH="1">
                <a:off x="1463336" y="-1337370"/>
                <a:ext cx="334675" cy="498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43" y="432967"/>
              <a:ext cx="3576721" cy="2115435"/>
            </a:xfrm>
            <a:prstGeom prst="rect">
              <a:avLst/>
            </a:prstGeom>
          </p:spPr>
        </p:pic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5724128" y="4293096"/>
            <a:ext cx="2957906" cy="2283154"/>
            <a:chOff x="1800216" y="-1284857"/>
            <a:chExt cx="3697419" cy="285394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852829" y="-1284857"/>
              <a:ext cx="2750738" cy="32598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00" spc="-5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sz="1400" kern="100" spc="-5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입력한 경우 실행 결과</a:t>
              </a:r>
              <a:endPara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216" y="-762798"/>
              <a:ext cx="3697419" cy="2331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31033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switch 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</a:t>
            </a:r>
            <a:r>
              <a:rPr lang="ko-KR" altLang="ko-KR" dirty="0" smtClean="0"/>
              <a:t>의 값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일치하는</a:t>
            </a:r>
            <a:r>
              <a:rPr lang="en-US" altLang="ko-KR" dirty="0" smtClean="0"/>
              <a:t> case</a:t>
            </a:r>
            <a:r>
              <a:rPr lang="ko-KR" altLang="ko-KR" dirty="0" smtClean="0"/>
              <a:t>에 </a:t>
            </a:r>
            <a:r>
              <a:rPr lang="ko-KR" altLang="en-US" dirty="0" smtClean="0"/>
              <a:t>있는</a:t>
            </a:r>
            <a:r>
              <a:rPr lang="ko-KR" altLang="ko-KR" dirty="0" smtClean="0"/>
              <a:t> 문장을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expression</a:t>
            </a:r>
            <a:r>
              <a:rPr lang="ko-KR" altLang="ko-KR" dirty="0" smtClean="0"/>
              <a:t>에 정수형 이외의 타입도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1835696" y="2602517"/>
            <a:ext cx="4824536" cy="3346763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switch (expression) {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case value_1: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// expression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값이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value_1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일 때 실행될 문장</a:t>
            </a:r>
          </a:p>
          <a:p>
            <a:pPr indent="57150">
              <a:lnSpc>
                <a:spcPct val="115000"/>
              </a:lnSpc>
            </a:pP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 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break;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case value_2: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// expression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값이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value_2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일 때 실행될 문장</a:t>
            </a:r>
          </a:p>
          <a:p>
            <a:pPr indent="57150">
              <a:lnSpc>
                <a:spcPct val="115000"/>
              </a:lnSpc>
            </a:pP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 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break;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case value_3: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// expression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값이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value_3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일 때 실행될 문장</a:t>
            </a:r>
          </a:p>
          <a:p>
            <a:pPr indent="57150">
              <a:lnSpc>
                <a:spcPct val="115000"/>
              </a:lnSpc>
            </a:pP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  </a:t>
            </a: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break;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  ...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default:</a:t>
            </a:r>
          </a:p>
          <a:p>
            <a:pPr indent="57150">
              <a:lnSpc>
                <a:spcPct val="115000"/>
              </a:lnSpc>
            </a:pPr>
            <a:r>
              <a:rPr lang="en-US" sz="1400" b="1" kern="100" dirty="0">
                <a:latin typeface="Consolas"/>
                <a:ea typeface="맑은 고딕"/>
                <a:cs typeface="Times New Roman"/>
              </a:rPr>
              <a:t>// case</a:t>
            </a:r>
            <a:r>
              <a:rPr lang="ko-KR" altLang="en-US" sz="1400" b="1" kern="100" dirty="0">
                <a:latin typeface="Consolas"/>
                <a:ea typeface="맑은 고딕"/>
                <a:cs typeface="Times New Roman"/>
              </a:rPr>
              <a:t>문에서 찾을 수 없을 때 실행될 문장</a:t>
            </a:r>
          </a:p>
          <a:p>
            <a:pPr indent="57150">
              <a:lnSpc>
                <a:spcPct val="115000"/>
              </a:lnSpc>
            </a:pPr>
            <a:r>
              <a:rPr lang="en-US" altLang="ko-KR" sz="1400" b="1" kern="100" dirty="0">
                <a:latin typeface="Consolas"/>
                <a:ea typeface="맑은 고딕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5271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witch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8726935"/>
              </p:ext>
            </p:extLst>
          </p:nvPr>
        </p:nvGraphicFramePr>
        <p:xfrm>
          <a:off x="539552" y="1412776"/>
          <a:ext cx="5688632" cy="5008674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5008674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("&lt;caption&gt;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책 주문 입력 내용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&lt;/caption&gt;");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제목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"IT: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컴퓨터와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기술의 이해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개정판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-2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]";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"SNS: </a:t>
                      </a:r>
                      <a:r>
                        <a:rPr lang="ko-KR" alt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소셜미디어의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이해와 활용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"Multimedia: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멀티미디어 배움터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	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"\n" + book2 + "\n" + book3;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prompt("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키워드를 입력하세요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...\n" +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"");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switch (choice)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case "IT":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book1; break;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case "SNS":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book2; break;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case "Multimedia":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book3; break;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default: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alert("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리스트에 없는 책을 선택하셨습니다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"";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 + title + 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5220071" y="908720"/>
            <a:ext cx="3772920" cy="5735060"/>
            <a:chOff x="0" y="-13488"/>
            <a:chExt cx="3116860" cy="47386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001"/>
              <a:ext cx="2577465" cy="1624330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9487" y="-13488"/>
              <a:ext cx="948946" cy="23799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60000"/>
                </a:lnSpc>
                <a:spcAft>
                  <a:spcPts val="0"/>
                </a:spcAft>
              </a:pPr>
              <a:r>
                <a:rPr lang="ko-KR" sz="1400" kern="100" spc="-50">
                  <a:solidFill>
                    <a:srgbClr val="000000"/>
                  </a:solidFill>
                  <a:effectLst/>
                  <a:latin typeface="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실행 첫 화면</a:t>
              </a:r>
              <a:endParaRPr lang="ko-KR" sz="1400" kern="10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93885"/>
              <a:ext cx="2588260" cy="1631315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59487" y="2842407"/>
              <a:ext cx="2141524" cy="2192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60000"/>
                </a:lnSpc>
                <a:spcAft>
                  <a:spcPts val="0"/>
                </a:spcAft>
              </a:pPr>
              <a:r>
                <a:rPr lang="en-US" sz="1400" kern="100" spc="-5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"IT"</a:t>
              </a:r>
              <a:r>
                <a:rPr lang="ko-KR" sz="1400" kern="100" spc="-50" dirty="0">
                  <a:solidFill>
                    <a:srgbClr val="000000"/>
                  </a:solidFill>
                  <a:effectLst/>
                  <a:latin typeface="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입력한 경우 실행 결과</a:t>
              </a:r>
              <a:endParaRPr lang="ko-KR" sz="1400" kern="10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95" y="1235966"/>
              <a:ext cx="2640965" cy="1561465"/>
            </a:xfrm>
            <a:prstGeom prst="rect">
              <a:avLst/>
            </a:prstGeom>
          </p:spPr>
        </p:pic>
        <p:sp>
          <p:nvSpPr>
            <p:cNvPr id="12" name="원호 11"/>
            <p:cNvSpPr/>
            <p:nvPr/>
          </p:nvSpPr>
          <p:spPr>
            <a:xfrm flipV="1">
              <a:off x="118974" y="1414459"/>
              <a:ext cx="832815" cy="416485"/>
            </a:xfrm>
            <a:prstGeom prst="arc">
              <a:avLst>
                <a:gd name="adj1" fmla="val 11304766"/>
                <a:gd name="adj2" fmla="val 1554119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="" xmlns:p14="http://schemas.microsoft.com/office/powerpoint/2010/main" val="15880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반복문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9535241"/>
              </p:ext>
            </p:extLst>
          </p:nvPr>
        </p:nvGraphicFramePr>
        <p:xfrm>
          <a:off x="827584" y="2204865"/>
          <a:ext cx="7776864" cy="36724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0322"/>
                <a:gridCol w="4924374"/>
                <a:gridCol w="1512168"/>
              </a:tblGrid>
              <a:tr h="660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반복문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 (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문장의 개수가 하나인 경우에는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for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for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초기화 문장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증감문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6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do-while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do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 while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5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 </a:t>
            </a:r>
            <a:r>
              <a:rPr lang="ko-KR" altLang="en-US" smtClean="0"/>
              <a:t>반복문 예제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 값이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이하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반복해서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52050140"/>
              </p:ext>
            </p:extLst>
          </p:nvPr>
        </p:nvGraphicFramePr>
        <p:xfrm>
          <a:off x="899592" y="2348880"/>
          <a:ext cx="4104384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4104384"/>
              </a:tblGrid>
              <a:tr h="3472991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&lt;table border="1"&gt;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&lt;script type="text/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 Value 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fib1 = 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fib2 = 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while (fib2 &lt; 1000)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(fib2);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fib1 + fib2;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fib1 = fib2;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fib2 =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&lt;/script&gt;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&lt;/table&gt;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365104"/>
            <a:ext cx="4389120" cy="1765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75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9223"/>
            <a:ext cx="8229600" cy="960120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9607501"/>
              </p:ext>
            </p:extLst>
          </p:nvPr>
        </p:nvGraphicFramePr>
        <p:xfrm>
          <a:off x="467544" y="908720"/>
          <a:ext cx="6840760" cy="5669280"/>
        </p:xfrm>
        <a:graphic>
          <a:graphicData uri="http://schemas.openxmlformats.org/drawingml/2006/table">
            <a:tbl>
              <a:tblPr firstRow="1" firstCol="1" bandRow="1"/>
              <a:tblGrid>
                <a:gridCol w="6840760"/>
              </a:tblGrid>
              <a:tr h="5083890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("&lt;caption&gt;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책 주문 입력 내용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&lt;/caption&gt;");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번호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제목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"IT: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컴퓨터와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기술의 이해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개정판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-2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판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]";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"SNS: </a:t>
                      </a:r>
                      <a:r>
                        <a:rPr lang="ko-KR" alt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소셜미디어의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이해와 활용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"Multimedia: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멀티미디어 배움터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n = prompt("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주문할 책 수량을 입력 하세요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.","1");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for(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0;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&lt;n;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++)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"\n" + book2 + "\n" + book3;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prompt("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책 제목을 선택하세요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...\n" +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"1");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if (choice == "IT")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else if (choice == "SNS")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else if (choice == "Multimedia")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book3;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else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alert("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리스트에 없는 책을 선택하셨습니다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"";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 + (i+1) + 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 + title + 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5220072" y="764704"/>
            <a:ext cx="3810777" cy="5634216"/>
            <a:chOff x="7951" y="0"/>
            <a:chExt cx="4577514" cy="67678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" y="0"/>
              <a:ext cx="2870200" cy="18097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00" y="951459"/>
              <a:ext cx="3308350" cy="160210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877" y="1643430"/>
              <a:ext cx="2437130" cy="143954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358" y="2162408"/>
              <a:ext cx="2437130" cy="143954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335" y="2681385"/>
              <a:ext cx="2437130" cy="143954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900" y="4843793"/>
              <a:ext cx="3052445" cy="1924050"/>
            </a:xfrm>
            <a:prstGeom prst="rect">
              <a:avLst/>
            </a:prstGeom>
          </p:spPr>
        </p:pic>
        <p:grpSp>
          <p:nvGrpSpPr>
            <p:cNvPr id="13" name="그룹 16"/>
            <p:cNvGrpSpPr/>
            <p:nvPr/>
          </p:nvGrpSpPr>
          <p:grpSpPr>
            <a:xfrm flipH="1">
              <a:off x="1023885" y="1037956"/>
              <a:ext cx="1944764" cy="605474"/>
              <a:chOff x="-3255829" y="-1553397"/>
              <a:chExt cx="2899560" cy="881991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-3255829" y="-1553397"/>
                <a:ext cx="1738901" cy="40599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 </a:t>
                </a:r>
                <a:r>
                  <a:rPr lang="ko-KR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직선 화살표 연결선 26"/>
              <p:cNvCxnSpPr>
                <a:stCxn id="26" idx="3"/>
              </p:cNvCxnSpPr>
              <p:nvPr/>
            </p:nvCxnSpPr>
            <p:spPr>
              <a:xfrm>
                <a:off x="-1516928" y="-1350397"/>
                <a:ext cx="1160659" cy="6789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7"/>
            <p:cNvGrpSpPr/>
            <p:nvPr/>
          </p:nvGrpSpPr>
          <p:grpSpPr>
            <a:xfrm flipH="1">
              <a:off x="1456365" y="1729928"/>
              <a:ext cx="1699676" cy="605472"/>
              <a:chOff x="-2871839" y="-1692628"/>
              <a:chExt cx="2534413" cy="882272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-2871839" y="-1692628"/>
                <a:ext cx="1631583" cy="47029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spc="-5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 </a:t>
                </a:r>
                <a:r>
                  <a:rPr lang="ko-KR" sz="1400" kern="100" spc="-5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</a:t>
                </a:r>
                <a:endParaRPr lang="ko-KR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직선 화살표 연결선 24"/>
              <p:cNvCxnSpPr>
                <a:stCxn id="24" idx="3"/>
              </p:cNvCxnSpPr>
              <p:nvPr/>
            </p:nvCxnSpPr>
            <p:spPr>
              <a:xfrm>
                <a:off x="-1240256" y="-1457480"/>
                <a:ext cx="902830" cy="647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8"/>
            <p:cNvGrpSpPr/>
            <p:nvPr/>
          </p:nvGrpSpPr>
          <p:grpSpPr>
            <a:xfrm>
              <a:off x="1888846" y="2248903"/>
              <a:ext cx="2162403" cy="605474"/>
              <a:chOff x="-2012491" y="756718"/>
              <a:chExt cx="3225866" cy="881989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 flipH="1">
                <a:off x="-1062824" y="756718"/>
                <a:ext cx="2276199" cy="4917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Multimedia </a:t>
                </a:r>
                <a:r>
                  <a:rPr lang="ko-KR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H="1">
                <a:off x="-2012491" y="1008715"/>
                <a:ext cx="903243" cy="629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9"/>
            <p:cNvGrpSpPr/>
            <p:nvPr/>
          </p:nvGrpSpPr>
          <p:grpSpPr>
            <a:xfrm>
              <a:off x="2321327" y="2767881"/>
              <a:ext cx="1665127" cy="605474"/>
              <a:chOff x="-1988752" y="1012908"/>
              <a:chExt cx="2482838" cy="881992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 flipH="1">
                <a:off x="-956971" y="1012908"/>
                <a:ext cx="1451057" cy="41561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SNS </a:t>
                </a:r>
                <a:r>
                  <a:rPr lang="ko-KR" sz="1400" kern="100" spc="-5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 flipH="1">
                <a:off x="-1988752" y="1203187"/>
                <a:ext cx="1031783" cy="6917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8" name="모서리가 둥근 직사각형 17"/>
            <p:cNvSpPr/>
            <p:nvPr/>
          </p:nvSpPr>
          <p:spPr>
            <a:xfrm>
              <a:off x="677900" y="4411311"/>
              <a:ext cx="1556931" cy="31602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sz="1400" kern="100" spc="-5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최종 실행 결과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 flipH="1">
            <a:off x="2627784" y="3501008"/>
            <a:ext cx="194421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/>
              <a:t>prompt()</a:t>
            </a:r>
            <a:r>
              <a:rPr lang="ko-KR" altLang="en-US" sz="1400" dirty="0" smtClean="0"/>
              <a:t>는 항상 문자열 형식을 리턴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655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do-while </a:t>
            </a:r>
            <a:r>
              <a:rPr lang="ko-KR" altLang="en-US" smtClean="0"/>
              <a:t>반복문 예제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526060"/>
              </p:ext>
            </p:extLst>
          </p:nvPr>
        </p:nvGraphicFramePr>
        <p:xfrm>
          <a:off x="899592" y="1628800"/>
          <a:ext cx="4156828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4156828"/>
              </a:tblGrid>
              <a:tr h="3744416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&lt;table border="1"&gt;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&lt;script type="text/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 Value 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fib1 = 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fib2 = 1;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do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(fib2);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("&lt;/td&gt;");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fib1 + fib2;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fib1 = fib2;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fib2 =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} while(fib2 &lt; 1000)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("&lt;/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&lt;/script&gt;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&lt;/table&gt;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4293096"/>
            <a:ext cx="4389120" cy="1765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6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자바스크립트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60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8.1.1 </a:t>
            </a:r>
            <a:r>
              <a:rPr lang="ko-KR" altLang="en-US" dirty="0" smtClean="0"/>
              <a:t>자바스크립트 개요와 특징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8.1.2 </a:t>
            </a:r>
            <a:r>
              <a:rPr lang="ko-KR" altLang="en-US" dirty="0" smtClean="0"/>
              <a:t>자바스크립트 작성하기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8.1.3 </a:t>
            </a:r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자바스크립트 시작하기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 내장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문자열 입력을 계산하여 결과를 반환하는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ko-KR" altLang="ko-KR" dirty="0" smtClean="0"/>
              <a:t>문자열 값을 각각 정수와 실수로 변환하는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827584" y="3573016"/>
            <a:ext cx="7776864" cy="100811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400" b="1" kern="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a = 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eval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"1+2*3+4"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400" b="1" kern="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"evaluation result of a = "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a + 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4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400" b="1" kern="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parseInt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4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400" b="1" kern="0" dirty="0" err="1">
                <a:solidFill>
                  <a:schemeClr val="tx1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parseFloat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4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4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4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7" name="그림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4725144"/>
            <a:ext cx="4320480" cy="1693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8527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사용자 정의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 프로그래밍 언어의 함수와의 차이점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매개변수와 인수의 변수형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개수가 같은지</a:t>
            </a:r>
            <a:r>
              <a:rPr lang="ko-KR" altLang="ko-KR" dirty="0" smtClean="0"/>
              <a:t> 검사하지 않는다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만약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매개 변수의 </a:t>
            </a:r>
            <a:r>
              <a:rPr lang="ko-KR" altLang="ko-KR" dirty="0" err="1" smtClean="0"/>
              <a:t>갯수가</a:t>
            </a:r>
            <a:r>
              <a:rPr lang="ko-KR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ko-KR" altLang="ko-KR" dirty="0" smtClean="0"/>
              <a:t>인수의 </a:t>
            </a:r>
            <a:r>
              <a:rPr lang="ko-KR" altLang="ko-KR" dirty="0" err="1" smtClean="0"/>
              <a:t>갯수보다</a:t>
            </a:r>
            <a:r>
              <a:rPr lang="ko-KR" altLang="ko-KR" dirty="0" smtClean="0"/>
              <a:t> 적다면 인수의 값은 </a:t>
            </a:r>
            <a:r>
              <a:rPr lang="en-US" altLang="ko-KR" dirty="0" smtClean="0"/>
              <a:t>undefined</a:t>
            </a:r>
            <a:r>
              <a:rPr lang="ko-KR" altLang="ko-KR" dirty="0" smtClean="0"/>
              <a:t>로 설정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475656" y="2132856"/>
            <a:ext cx="6264696" cy="224432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4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선언</a:t>
            </a:r>
            <a:r>
              <a:rPr lang="ko-KR" sz="14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규칙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function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function_name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인수들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marL="127000" indent="123825" algn="l" latinLnBrk="1"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명령문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들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4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사용</a:t>
            </a:r>
            <a:r>
              <a:rPr lang="ko-KR" sz="14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Consolas"/>
                <a:ea typeface="맑은 고딕"/>
                <a:cs typeface="Consolas"/>
              </a:rPr>
              <a:t>예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function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print_value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0"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("Name: " + 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+ ",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");</a:t>
            </a:r>
            <a:r>
              <a:rPr lang="en-US" sz="1400" kern="100" dirty="0">
                <a:ea typeface="맑은 고딕"/>
                <a:cs typeface="Times New Roman"/>
              </a:rPr>
              <a:t> </a:t>
            </a:r>
            <a:r>
              <a:rPr lang="en-US" sz="1400" kern="100" dirty="0" smtClean="0">
                <a:ea typeface="맑은 고딕"/>
                <a:cs typeface="Times New Roman"/>
              </a:rPr>
              <a:t>     </a:t>
            </a:r>
            <a:br>
              <a:rPr lang="en-US" sz="1400" kern="100" dirty="0" smtClean="0">
                <a:ea typeface="맑은 고딕"/>
                <a:cs typeface="Times New Roman"/>
              </a:rPr>
            </a:br>
            <a:r>
              <a:rPr lang="en-US" sz="1400" kern="100" dirty="0" smtClean="0">
                <a:ea typeface="맑은 고딕"/>
                <a:cs typeface="Times New Roman"/>
              </a:rPr>
              <a:t>            </a:t>
            </a: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("Value: " + 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+ "&lt;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0"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}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88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함수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3284731"/>
              </p:ext>
            </p:extLst>
          </p:nvPr>
        </p:nvGraphicFramePr>
        <p:xfrm>
          <a:off x="467544" y="2276872"/>
          <a:ext cx="6821124" cy="3816424"/>
        </p:xfrm>
        <a:graphic>
          <a:graphicData uri="http://schemas.openxmlformats.org/drawingml/2006/table">
            <a:tbl>
              <a:tblPr firstRow="1" firstCol="1" bandRow="1"/>
              <a:tblGrid>
                <a:gridCol w="6821124"/>
              </a:tblGrid>
              <a:tr h="3816424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function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print_value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(name, v)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("Name: "+ name + ", 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("Value: "+ v + 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/&gt;");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function add(a, b)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return (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a+b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print_value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("The title of this book", "HTML5 </a:t>
                      </a:r>
                      <a:r>
                        <a:rPr lang="ko-KR" alt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웹프로그래밍입문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print_value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("No name");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print_value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("PI", 3.14);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result1 = add(12, 34);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result2 = add(56, "78");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("result1 = " + result1 + 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/&gt;");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("result2 = " + result2 + 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/&gt;");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("11+12 = " + add(11, 12) + 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/&gt;");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("Steve + Jobs = " + add("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Steave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", "Jobs") + "&lt;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/&gt;");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339752" y="3356992"/>
            <a:ext cx="143177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60000"/>
              </a:lnSpc>
              <a:spcAft>
                <a:spcPts val="0"/>
              </a:spcAft>
            </a:pPr>
            <a:r>
              <a:rPr lang="ko-KR" sz="1400" kern="100" spc="-50" dirty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함수의 </a:t>
            </a:r>
            <a:r>
              <a:rPr lang="ko-KR" sz="1400" kern="100" spc="-50" dirty="0" err="1" smtClean="0"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  <a:cs typeface="Times New Roman" panose="02020603050405020304" pitchFamily="18" charset="0"/>
              </a:rPr>
              <a:t>리턴값</a:t>
            </a:r>
            <a:endParaRPr lang="ko-KR" sz="1400" kern="100" dirty="0">
              <a:solidFill>
                <a:srgbClr val="000000"/>
              </a:solidFill>
              <a:effectLst/>
              <a:latin typeface="한컴바탕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484784"/>
            <a:ext cx="4648200" cy="22002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6444208" y="2636912"/>
            <a:ext cx="1329348" cy="835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6351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지연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일정</a:t>
            </a:r>
            <a:r>
              <a:rPr lang="ko-KR" altLang="en-US" dirty="0" smtClean="0"/>
              <a:t>시간의</a:t>
            </a:r>
            <a:r>
              <a:rPr lang="ko-KR" altLang="ko-KR" dirty="0" smtClean="0"/>
              <a:t> 지연시간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후에 </a:t>
            </a:r>
            <a:r>
              <a:rPr lang="ko-KR" altLang="ko-KR" dirty="0"/>
              <a:t>매개변수로 지정된 함수를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지연시간은 </a:t>
            </a:r>
            <a:r>
              <a:rPr lang="ko-KR" altLang="ko-KR" dirty="0" err="1"/>
              <a:t>백만분의</a:t>
            </a:r>
            <a:r>
              <a:rPr lang="ko-KR" altLang="ko-KR" dirty="0"/>
              <a:t> </a:t>
            </a:r>
            <a:r>
              <a:rPr lang="en-US" altLang="ko-KR" dirty="0"/>
              <a:t>1</a:t>
            </a:r>
            <a:r>
              <a:rPr lang="ko-KR" altLang="ko-KR" dirty="0"/>
              <a:t>초 단위로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문서 오픈 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 후에 메시지 표시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후 </a:t>
            </a:r>
            <a:r>
              <a:rPr lang="ko-KR" altLang="en-US" dirty="0" err="1" smtClean="0"/>
              <a:t>경고창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619672" y="2852936"/>
            <a:ext cx="6264696" cy="50405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>
              <a:lnSpc>
                <a:spcPts val="2000"/>
              </a:lnSpc>
            </a:pP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setTimeout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function_name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,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delay_time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);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6714570"/>
              </p:ext>
            </p:extLst>
          </p:nvPr>
        </p:nvGraphicFramePr>
        <p:xfrm>
          <a:off x="1331640" y="3933056"/>
          <a:ext cx="4588876" cy="2327064"/>
        </p:xfrm>
        <a:graphic>
          <a:graphicData uri="http://schemas.openxmlformats.org/drawingml/2006/table">
            <a:tbl>
              <a:tblPr firstRow="1" firstCol="1" bandRow="1"/>
              <a:tblGrid>
                <a:gridCol w="4588876"/>
              </a:tblGrid>
              <a:tr h="2327064">
                <a:tc>
                  <a:txBody>
                    <a:bodyPr/>
                    <a:lstStyle/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&lt;script type="text/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"&gt;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function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show_alert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 alert("5 seconds passed...");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function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show_message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() {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document.write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("3 seconds passed...");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}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setTimeout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show_alert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5000);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setTimeout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show_message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3000);</a:t>
                      </a:r>
                    </a:p>
                    <a:p>
                      <a:pPr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&lt;/script&gt;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5292080" y="4005064"/>
            <a:ext cx="3557369" cy="2425349"/>
            <a:chOff x="9780" y="0"/>
            <a:chExt cx="4192611" cy="285831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" y="0"/>
              <a:ext cx="3681730" cy="17907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46" y="1018352"/>
              <a:ext cx="3598545" cy="1485900"/>
            </a:xfrm>
            <a:prstGeom prst="rect">
              <a:avLst/>
            </a:prstGeom>
          </p:spPr>
        </p:pic>
        <p:grpSp>
          <p:nvGrpSpPr>
            <p:cNvPr id="10" name="그룹 10"/>
            <p:cNvGrpSpPr/>
            <p:nvPr/>
          </p:nvGrpSpPr>
          <p:grpSpPr>
            <a:xfrm>
              <a:off x="1028178" y="763762"/>
              <a:ext cx="2996112" cy="350174"/>
              <a:chOff x="555578" y="-1373184"/>
              <a:chExt cx="1880236" cy="54846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928389" y="-1373183"/>
                <a:ext cx="1507425" cy="54846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en-US" sz="1400" kern="100" spc="-5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  <a:r>
                  <a:rPr lang="ko-KR" sz="1400" kern="100" spc="-50" dirty="0">
                    <a:solidFill>
                      <a:srgbClr val="000000"/>
                    </a:solidFill>
                    <a:effectLst/>
                    <a:latin typeface="한컴바탕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초 후에 메시지 나타남</a:t>
                </a:r>
                <a:endParaRPr lang="ko-KR" sz="1400" kern="100" dirty="0">
                  <a:solidFill>
                    <a:srgbClr val="000000"/>
                  </a:solidFill>
                  <a:effectLst/>
                  <a:latin typeface="한컴바탕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직선 화살표 연결선 14"/>
              <p:cNvCxnSpPr>
                <a:stCxn id="14" idx="1"/>
              </p:cNvCxnSpPr>
              <p:nvPr/>
            </p:nvCxnSpPr>
            <p:spPr>
              <a:xfrm flipH="1" flipV="1">
                <a:off x="555578" y="-1373184"/>
                <a:ext cx="372811" cy="274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1"/>
            <p:cNvGrpSpPr/>
            <p:nvPr/>
          </p:nvGrpSpPr>
          <p:grpSpPr>
            <a:xfrm>
              <a:off x="94646" y="2384104"/>
              <a:ext cx="2793535" cy="474211"/>
              <a:chOff x="1380909" y="-926144"/>
              <a:chExt cx="1753106" cy="742739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 flipH="1">
                <a:off x="1380909" y="-672763"/>
                <a:ext cx="1476093" cy="48935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0"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en-US" sz="1400" kern="100" spc="-5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</a:t>
                </a:r>
                <a:r>
                  <a:rPr lang="ko-KR" sz="1400" kern="100" spc="-50" dirty="0">
                    <a:solidFill>
                      <a:srgbClr val="000000"/>
                    </a:solidFill>
                    <a:effectLst/>
                    <a:latin typeface="한컴바탕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초 후에 </a:t>
                </a:r>
                <a:r>
                  <a:rPr lang="ko-KR" sz="1400" kern="100" spc="-50" dirty="0" err="1">
                    <a:solidFill>
                      <a:srgbClr val="000000"/>
                    </a:solidFill>
                    <a:effectLst/>
                    <a:latin typeface="한컴바탕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경고창</a:t>
                </a:r>
                <a:r>
                  <a:rPr lang="ko-KR" sz="1400" kern="100" spc="-50" dirty="0">
                    <a:solidFill>
                      <a:srgbClr val="000000"/>
                    </a:solidFill>
                    <a:effectLst/>
                    <a:latin typeface="한컴바탕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나타남</a:t>
                </a:r>
                <a:endParaRPr lang="ko-KR" sz="1400" kern="100" dirty="0">
                  <a:solidFill>
                    <a:srgbClr val="000000"/>
                  </a:solidFill>
                  <a:effectLst/>
                  <a:latin typeface="한컴바탕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12" idx="1"/>
              </p:cNvCxnSpPr>
              <p:nvPr/>
            </p:nvCxnSpPr>
            <p:spPr>
              <a:xfrm flipV="1">
                <a:off x="2857001" y="-926144"/>
                <a:ext cx="277014" cy="498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08263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개요 및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동적인 </a:t>
            </a:r>
            <a:r>
              <a:rPr lang="ko-KR" altLang="ko-KR" dirty="0"/>
              <a:t>웹 </a:t>
            </a:r>
            <a:r>
              <a:rPr lang="ko-KR" altLang="ko-KR" dirty="0" smtClean="0"/>
              <a:t>문서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웹 </a:t>
            </a:r>
            <a:r>
              <a:rPr lang="ko-KR" altLang="ko-KR" dirty="0" smtClean="0"/>
              <a:t>응용프로그램을 </a:t>
            </a:r>
            <a:r>
              <a:rPr lang="ko-KR" altLang="ko-KR" dirty="0"/>
              <a:t>위한 사용자 인터페이스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애플릿</a:t>
            </a:r>
            <a:r>
              <a:rPr lang="en-US" altLang="ko-KR" dirty="0" smtClean="0"/>
              <a:t>, CGI </a:t>
            </a:r>
            <a:r>
              <a:rPr lang="ko-KR" altLang="en-US" dirty="0" smtClean="0"/>
              <a:t>스크립트 대체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</a:t>
            </a:r>
            <a:r>
              <a:rPr lang="ko-KR" altLang="ko-KR" dirty="0"/>
              <a:t>자바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에 비해서 </a:t>
            </a:r>
            <a:r>
              <a:rPr lang="ko-KR" altLang="ko-KR" dirty="0"/>
              <a:t>작성 및 </a:t>
            </a:r>
            <a:r>
              <a:rPr lang="ko-KR" altLang="ko-KR" dirty="0" smtClean="0"/>
              <a:t>실행이 </a:t>
            </a:r>
            <a:r>
              <a:rPr lang="ko-KR" altLang="ko-KR" dirty="0"/>
              <a:t>매우 </a:t>
            </a:r>
            <a:r>
              <a:rPr lang="ko-KR" altLang="ko-KR" dirty="0" smtClean="0"/>
              <a:t>간편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인터프리터 </a:t>
            </a:r>
            <a:r>
              <a:rPr lang="en-US" altLang="ko-KR" dirty="0" smtClean="0"/>
              <a:t>(interpreter)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LiveScript</a:t>
            </a:r>
            <a:r>
              <a:rPr lang="ko-KR" altLang="en-US" dirty="0" smtClean="0"/>
              <a:t>라는 이름으로 넷스케이프사에서 개발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SUN</a:t>
            </a:r>
            <a:r>
              <a:rPr lang="ko-KR" altLang="en-US" dirty="0" smtClean="0"/>
              <a:t>사와 공동 개발로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이라고 명명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ECMA(European </a:t>
            </a:r>
            <a:r>
              <a:rPr lang="en-US" altLang="ko-KR" dirty="0"/>
              <a:t>Computer Manufacturers Association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표준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ECMAScript</a:t>
            </a:r>
            <a:r>
              <a:rPr lang="ko-KR" altLang="ko-KR" dirty="0" smtClean="0"/>
              <a:t>라고</a:t>
            </a:r>
            <a:r>
              <a:rPr lang="ko-KR" altLang="en-US" dirty="0" smtClean="0"/>
              <a:t>도 불리움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22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기반의 자바스크립트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자바 언어</a:t>
            </a:r>
            <a:r>
              <a:rPr lang="ko-KR" altLang="en-US" sz="2000" dirty="0" smtClean="0"/>
              <a:t>와 차이점</a:t>
            </a:r>
            <a:endParaRPr lang="en-US" altLang="ko-K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69679317"/>
              </p:ext>
            </p:extLst>
          </p:nvPr>
        </p:nvGraphicFramePr>
        <p:xfrm>
          <a:off x="683568" y="2060848"/>
          <a:ext cx="7848873" cy="396044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296144"/>
                <a:gridCol w="3240360"/>
                <a:gridCol w="3312369"/>
              </a:tblGrid>
              <a:tr h="413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자바스크립트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자바 언어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실행 방식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웹 브라우저에서 </a:t>
                      </a:r>
                      <a:r>
                        <a:rPr lang="ko-KR" altLang="en-US" sz="1600" b="1" kern="100" dirty="0" smtClean="0">
                          <a:effectLst/>
                        </a:rPr>
                        <a:t>실행</a:t>
                      </a:r>
                      <a:endParaRPr lang="en-US" altLang="ko-KR" sz="1600" b="1" kern="100" dirty="0" smtClean="0">
                        <a:effectLst/>
                      </a:endParaRPr>
                    </a:p>
                    <a:p>
                      <a:pPr algn="l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effectLst/>
                        </a:rPr>
                        <a:t>- </a:t>
                      </a:r>
                      <a:r>
                        <a:rPr lang="ko-KR" sz="1600" b="1" kern="100" dirty="0" smtClean="0">
                          <a:effectLst/>
                        </a:rPr>
                        <a:t>자바스크립트 </a:t>
                      </a:r>
                      <a:r>
                        <a:rPr lang="ko-KR" sz="1600" b="1" kern="100" dirty="0">
                          <a:effectLst/>
                        </a:rPr>
                        <a:t>코드를 해석하고 바로 실행</a:t>
                      </a:r>
                      <a:r>
                        <a:rPr lang="en-US" sz="1600" b="1" kern="100" dirty="0">
                          <a:effectLst/>
                        </a:rPr>
                        <a:t> (</a:t>
                      </a:r>
                      <a:r>
                        <a:rPr lang="ko-KR" sz="1600" b="1" kern="100" dirty="0">
                          <a:effectLst/>
                        </a:rPr>
                        <a:t>스크립트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ko-KR" sz="1600" b="1" kern="100" dirty="0">
                          <a:effectLst/>
                        </a:rPr>
                        <a:t>인터프리터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600" b="1" kern="100" dirty="0" err="1" smtClean="0">
                          <a:effectLst/>
                        </a:rPr>
                        <a:t>자바가상머신에서</a:t>
                      </a:r>
                      <a:r>
                        <a:rPr lang="ko-KR" altLang="ko-KR" sz="1600" b="1" kern="100" dirty="0" smtClean="0">
                          <a:effectLst/>
                        </a:rPr>
                        <a:t> 실행</a:t>
                      </a:r>
                      <a:endParaRPr lang="en-US" altLang="ko-KR" sz="1600" b="1" kern="100" dirty="0" smtClean="0">
                        <a:effectLst/>
                      </a:endParaRPr>
                    </a:p>
                    <a:p>
                      <a:pPr algn="l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effectLst/>
                        </a:rPr>
                        <a:t>- </a:t>
                      </a:r>
                      <a:r>
                        <a:rPr lang="ko-KR" altLang="en-US" sz="1600" b="1" kern="100" dirty="0" smtClean="0">
                          <a:effectLst/>
                        </a:rPr>
                        <a:t>자</a:t>
                      </a:r>
                      <a:r>
                        <a:rPr lang="ko-KR" sz="1600" b="1" kern="100" dirty="0" smtClean="0">
                          <a:effectLst/>
                        </a:rPr>
                        <a:t>바 </a:t>
                      </a:r>
                      <a:r>
                        <a:rPr lang="ko-KR" sz="1600" b="1" kern="100" dirty="0">
                          <a:effectLst/>
                        </a:rPr>
                        <a:t>프로그램을 </a:t>
                      </a:r>
                      <a:r>
                        <a:rPr lang="ko-KR" altLang="en-US" sz="1600" b="1" kern="100" dirty="0" smtClean="0">
                          <a:effectLst/>
                        </a:rPr>
                        <a:t>중간코드로 </a:t>
                      </a:r>
                      <a:r>
                        <a:rPr lang="ko-KR" sz="1600" b="1" kern="100" dirty="0" smtClean="0">
                          <a:effectLst/>
                        </a:rPr>
                        <a:t>컴파일 </a:t>
                      </a:r>
                      <a:r>
                        <a:rPr lang="ko-KR" sz="1600" b="1" kern="100" dirty="0">
                          <a:effectLst/>
                        </a:rPr>
                        <a:t>후 변환된 </a:t>
                      </a:r>
                      <a:r>
                        <a:rPr lang="en-US" sz="1600" b="1" kern="100" dirty="0">
                          <a:effectLst/>
                        </a:rPr>
                        <a:t> object code</a:t>
                      </a:r>
                      <a:r>
                        <a:rPr lang="ko-KR" sz="1600" b="1" kern="100" dirty="0">
                          <a:effectLst/>
                        </a:rPr>
                        <a:t>를 </a:t>
                      </a:r>
                      <a:r>
                        <a:rPr lang="ko-KR" sz="1600" b="1" kern="100" dirty="0" smtClean="0">
                          <a:effectLst/>
                        </a:rPr>
                        <a:t>실행하는 </a:t>
                      </a:r>
                      <a:r>
                        <a:rPr lang="ko-KR" sz="1600" b="1" kern="100" dirty="0">
                          <a:effectLst/>
                        </a:rPr>
                        <a:t>방식 </a:t>
                      </a:r>
                      <a:r>
                        <a:rPr lang="en-US" sz="1600" b="1" kern="100" dirty="0">
                          <a:effectLst/>
                        </a:rPr>
                        <a:t>(</a:t>
                      </a:r>
                      <a:r>
                        <a:rPr lang="ko-KR" sz="1600" b="1" kern="100" dirty="0">
                          <a:effectLst/>
                        </a:rPr>
                        <a:t>컴파일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성격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객체기반</a:t>
                      </a:r>
                      <a:r>
                        <a:rPr lang="en-US" sz="1600" b="1" kern="100" dirty="0">
                          <a:effectLst/>
                        </a:rPr>
                        <a:t>(object-based)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객체지향</a:t>
                      </a:r>
                      <a:r>
                        <a:rPr lang="en-US" sz="1600" b="1" kern="100" dirty="0">
                          <a:effectLst/>
                        </a:rPr>
                        <a:t>(object-oriented)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작성 형태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HTML </a:t>
                      </a:r>
                      <a:r>
                        <a:rPr lang="ko-KR" sz="1600" b="1" kern="100" dirty="0">
                          <a:effectLst/>
                        </a:rPr>
                        <a:t>파일 내에 포함되어 작성됨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별도의 자바 프로그램 파일로 작성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430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변수형 선언 및 타입 검사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따로 필요 없으며 타입 검사도 매우 느슨함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필요하며 변수 타입의 검사가 매우 엄격함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10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작성하기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smtClean="0"/>
              <a:t>코드는 반드시 </a:t>
            </a:r>
            <a:r>
              <a:rPr lang="en-US" altLang="ko-KR" dirty="0"/>
              <a:t>HTML </a:t>
            </a:r>
            <a:r>
              <a:rPr lang="ko-KR" altLang="en-US" dirty="0"/>
              <a:t>파일 내에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웹문서</a:t>
            </a:r>
            <a:r>
              <a:rPr lang="ko-KR" altLang="en-US" dirty="0" smtClean="0"/>
              <a:t> </a:t>
            </a:r>
            <a:r>
              <a:rPr lang="ko-KR" altLang="en-US" dirty="0"/>
              <a:t>내장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파일 참조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86332656"/>
              </p:ext>
            </p:extLst>
          </p:nvPr>
        </p:nvGraphicFramePr>
        <p:xfrm>
          <a:off x="1547664" y="2420888"/>
          <a:ext cx="612068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368905"/>
                <a:gridCol w="5751775"/>
              </a:tblGrid>
              <a:tr h="1512168">
                <a:tc>
                  <a:txBody>
                    <a:bodyPr/>
                    <a:lstStyle/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2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&lt;!--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// </a:t>
                      </a:r>
                      <a:r>
                        <a:rPr lang="ko-KR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200" b="1" kern="100" dirty="0">
                          <a:solidFill>
                            <a:srgbClr val="C0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10"/>
          <p:cNvGraphicFramePr>
            <a:graphicFrameLocks noGrp="1"/>
          </p:cNvGraphicFramePr>
          <p:nvPr>
            <p:extLst/>
          </p:nvPr>
        </p:nvGraphicFramePr>
        <p:xfrm>
          <a:off x="1547664" y="4653137"/>
          <a:ext cx="6768752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342241"/>
                <a:gridCol w="6426511"/>
              </a:tblGrid>
              <a:tr h="1440160">
                <a:tc>
                  <a:txBody>
                    <a:bodyPr/>
                    <a:lstStyle/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&lt;script type="text/</a:t>
                      </a:r>
                      <a:r>
                        <a:rPr lang="en-US" altLang="ko-KR" sz="12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en-US" altLang="ko-KR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</a:t>
                      </a:r>
                      <a:r>
                        <a:rPr lang="en-US" altLang="ko-KR" sz="12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src</a:t>
                      </a:r>
                      <a:r>
                        <a:rPr lang="en-US" altLang="ko-KR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="myscript.js"&gt; &lt;/script&gt;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. . 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2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://webclass.me/html5/javascript_example.js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HTML documents... --&gt;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31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자바스크립트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3568" y="1628800"/>
          <a:ext cx="7200800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394108"/>
                <a:gridCol w="6806692"/>
              </a:tblGrid>
              <a:tr h="3384376">
                <a:tc>
                  <a:txBody>
                    <a:bodyPr/>
                    <a:lstStyle/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hello.html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간단한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인사말을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화면에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표시하는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HTML/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예제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&lt;title&gt; Welcome to the JavaScript &lt;/title&gt;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("Hello, welcome to the JavaScript world!");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2" y="4653136"/>
            <a:ext cx="6090614" cy="1755314"/>
          </a:xfrm>
          <a:prstGeom prst="rect">
            <a:avLst/>
          </a:prstGeom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7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웹 브라우저</a:t>
            </a:r>
            <a:r>
              <a:rPr lang="ko-KR" altLang="en-US" dirty="0" smtClean="0"/>
              <a:t> 자체 </a:t>
            </a:r>
            <a:r>
              <a:rPr lang="ko-KR" altLang="ko-KR" dirty="0" smtClean="0"/>
              <a:t>인터프리터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코드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해석하고 실행</a:t>
            </a:r>
            <a:r>
              <a:rPr lang="en-US" altLang="ko-KR" dirty="0" smtClean="0"/>
              <a:t> </a:t>
            </a:r>
          </a:p>
          <a:p>
            <a:pPr lvl="1" latinLnBrk="0"/>
            <a:r>
              <a:rPr lang="ko-KR" altLang="en-US" dirty="0" smtClean="0"/>
              <a:t>치명적 오류가 아니라면 웹브라우저는 </a:t>
            </a:r>
            <a:r>
              <a:rPr lang="ko-KR" altLang="ko-KR" dirty="0" smtClean="0"/>
              <a:t>그 오류를 무시하고 진행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개발 단계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오류를 개발자가 확인하고 수정</a:t>
            </a:r>
            <a:r>
              <a:rPr lang="ko-KR" altLang="en-US" dirty="0" smtClean="0"/>
              <a:t>하는 것이 </a:t>
            </a:r>
            <a:r>
              <a:rPr lang="ko-KR" altLang="en-US" dirty="0" err="1" smtClean="0"/>
              <a:t>바람직</a:t>
            </a:r>
            <a:endParaRPr lang="ko-KR" altLang="en-US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Chrome </a:t>
            </a:r>
            <a:r>
              <a:rPr lang="ko-KR" altLang="ko-KR" dirty="0"/>
              <a:t>설정 및 관리</a:t>
            </a:r>
            <a:r>
              <a:rPr lang="en-US" altLang="ko-KR" dirty="0"/>
              <a:t>] </a:t>
            </a:r>
            <a:r>
              <a:rPr lang="ko-KR" altLang="ko-KR" dirty="0"/>
              <a:t>버튼</a:t>
            </a:r>
            <a:r>
              <a:rPr lang="en-US" altLang="ko-KR" dirty="0" smtClean="0"/>
              <a:t>(     </a:t>
            </a:r>
            <a:r>
              <a:rPr lang="en-US" altLang="ko-KR" dirty="0"/>
              <a:t>)</a:t>
            </a:r>
            <a:r>
              <a:rPr lang="ko-KR" altLang="ko-KR" dirty="0"/>
              <a:t>을 누른 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ko-KR" dirty="0" smtClean="0"/>
              <a:t>도</a:t>
            </a:r>
            <a:r>
              <a:rPr lang="ko-KR" altLang="en-US" dirty="0" smtClean="0"/>
              <a:t>구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]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smtClean="0"/>
              <a:t>개발자 도구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콘솔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을 실행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 rotWithShape="1">
          <a:blip r:embed="rId2" cstate="print"/>
          <a:srcRect l="88646" t="54338" r="888" b="3113"/>
          <a:stretch/>
        </p:blipFill>
        <p:spPr bwMode="auto">
          <a:xfrm>
            <a:off x="4572000" y="2852936"/>
            <a:ext cx="339935" cy="373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l="62303" t="41552" r="1929" b="13798"/>
          <a:stretch/>
        </p:blipFill>
        <p:spPr bwMode="auto">
          <a:xfrm>
            <a:off x="3995936" y="3284984"/>
            <a:ext cx="4317226" cy="3031476"/>
          </a:xfrm>
          <a:prstGeom prst="rect">
            <a:avLst/>
          </a:prstGeom>
          <a:ln w="6350">
            <a:solidFill>
              <a:schemeClr val="accent1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92872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8.2.1 </a:t>
            </a:r>
            <a:r>
              <a:rPr lang="ko-KR" altLang="en-US" dirty="0" smtClean="0"/>
              <a:t>자바스크립트 기본 변수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8.2.2 </a:t>
            </a:r>
            <a:r>
              <a:rPr lang="ko-KR" altLang="en-US" dirty="0" smtClean="0"/>
              <a:t>기본 연산자와 변수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8.2.3 </a:t>
            </a:r>
            <a:r>
              <a:rPr lang="ko-KR" altLang="en-US" dirty="0" smtClean="0"/>
              <a:t>화면 출력 및 키보드 입력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자바스크립트 기본 문법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726352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4155</TotalTime>
  <Words>2428</Words>
  <Application>Microsoft Office PowerPoint</Application>
  <PresentationFormat>화면 슬라이드 쇼(4:3)</PresentationFormat>
  <Paragraphs>593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New_Simple01</vt:lpstr>
      <vt:lpstr>8장. 자바스크립트 프로그래밍기초</vt:lpstr>
      <vt:lpstr>목차</vt:lpstr>
      <vt:lpstr>8.1 자바스크립트 시작하기</vt:lpstr>
      <vt:lpstr>자바스크립트 개요</vt:lpstr>
      <vt:lpstr>객체 기반의 자바스크립트</vt:lpstr>
      <vt:lpstr>자바스크립트 작성하기</vt:lpstr>
      <vt:lpstr>간단한 자바스크립트 예제</vt:lpstr>
      <vt:lpstr>자바스크립트 실행 및 디버깅</vt:lpstr>
      <vt:lpstr>8.2 자바스크립트 기본 문법</vt:lpstr>
      <vt:lpstr>자바스크립트 기본 변수</vt:lpstr>
      <vt:lpstr>자바스크립트 기본 변수 타입</vt:lpstr>
      <vt:lpstr>자바스크립트 변수 선언</vt:lpstr>
      <vt:lpstr>자바스크립트 기본 연산자</vt:lpstr>
      <vt:lpstr>자바스크립트 문자열 붙이기 연산</vt:lpstr>
      <vt:lpstr>변수 형변환 (type conversion)</vt:lpstr>
      <vt:lpstr>화면 출력</vt:lpstr>
      <vt:lpstr>대화상자로 메시지 출력</vt:lpstr>
      <vt:lpstr>확인 입력 받기</vt:lpstr>
      <vt:lpstr>키보드로부터 문자열 입력 받기</vt:lpstr>
      <vt:lpstr>8.3 자바스크립트 제어문 및 반복문</vt:lpstr>
      <vt:lpstr>자바스크립트 제어문</vt:lpstr>
      <vt:lpstr>if-else 문</vt:lpstr>
      <vt:lpstr>switch 문</vt:lpstr>
      <vt:lpstr>switch 문 예제</vt:lpstr>
      <vt:lpstr>자바스크립트 반복문</vt:lpstr>
      <vt:lpstr>while 반복문 예제</vt:lpstr>
      <vt:lpstr>for 반복문 예제</vt:lpstr>
      <vt:lpstr>do-while 반복문 예제</vt:lpstr>
      <vt:lpstr>8.4 자바스크립트 함수</vt:lpstr>
      <vt:lpstr>자바스크립트 내장 함수</vt:lpstr>
      <vt:lpstr>자바스크립트 사용자 정의 함수</vt:lpstr>
      <vt:lpstr>사용자 정의 함수 예제</vt:lpstr>
      <vt:lpstr>시간 지연 함수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웹프로그래밍 입문-개정판</dc:title>
  <dc:creator>Microsoft Corporation</dc:creator>
  <cp:lastModifiedBy>sblim</cp:lastModifiedBy>
  <cp:revision>649</cp:revision>
  <dcterms:created xsi:type="dcterms:W3CDTF">2006-10-05T04:04:58Z</dcterms:created>
  <dcterms:modified xsi:type="dcterms:W3CDTF">2016-05-02T11:57:22Z</dcterms:modified>
</cp:coreProperties>
</file>