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3"/>
  </p:notesMasterIdLst>
  <p:sldIdLst>
    <p:sldId id="256" r:id="rId2"/>
    <p:sldId id="257" r:id="rId3"/>
    <p:sldId id="306" r:id="rId4"/>
    <p:sldId id="370" r:id="rId5"/>
    <p:sldId id="371" r:id="rId6"/>
    <p:sldId id="379" r:id="rId7"/>
    <p:sldId id="372" r:id="rId8"/>
    <p:sldId id="373" r:id="rId9"/>
    <p:sldId id="374" r:id="rId10"/>
    <p:sldId id="375" r:id="rId11"/>
    <p:sldId id="376" r:id="rId12"/>
    <p:sldId id="377" r:id="rId13"/>
    <p:sldId id="385" r:id="rId14"/>
    <p:sldId id="388" r:id="rId15"/>
    <p:sldId id="381" r:id="rId16"/>
    <p:sldId id="382" r:id="rId17"/>
    <p:sldId id="383" r:id="rId18"/>
    <p:sldId id="384" r:id="rId19"/>
    <p:sldId id="386" r:id="rId20"/>
    <p:sldId id="387" r:id="rId21"/>
    <p:sldId id="389" r:id="rId22"/>
    <p:sldId id="390" r:id="rId23"/>
    <p:sldId id="403" r:id="rId24"/>
    <p:sldId id="393" r:id="rId25"/>
    <p:sldId id="395" r:id="rId26"/>
    <p:sldId id="396" r:id="rId27"/>
    <p:sldId id="397" r:id="rId28"/>
    <p:sldId id="398" r:id="rId29"/>
    <p:sldId id="399" r:id="rId30"/>
    <p:sldId id="401" r:id="rId31"/>
    <p:sldId id="402" r:id="rId32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95860" autoAdjust="0"/>
  </p:normalViewPr>
  <p:slideViewPr>
    <p:cSldViewPr>
      <p:cViewPr varScale="1">
        <p:scale>
          <a:sx n="98" d="100"/>
          <a:sy n="98" d="100"/>
        </p:scale>
        <p:origin x="-9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10611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445A7-4F9C-442B-B305-57B662AB3E84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5D18E-41E3-44B8-9959-18EADA69D6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2018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3120352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l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32856"/>
            <a:ext cx="7772400" cy="912096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26" name="Picture 2" descr="C:\Users\yich\Dropbox\Work\html5-book\example\html5\res\HTML5_Logo_64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609329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Tx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atinLnBrk="1"/>
            <a:r>
              <a:rPr lang="en-US" altLang="ko-KR" dirty="0"/>
              <a:t>9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ko-KR" dirty="0"/>
              <a:t>자바스크립트 객체와</a:t>
            </a:r>
            <a:r>
              <a:rPr lang="en-US" altLang="ko-KR" dirty="0"/>
              <a:t> DOM</a:t>
            </a:r>
            <a:endParaRPr lang="ko-KR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웹 프로그래밍 </a:t>
            </a:r>
            <a:r>
              <a:rPr lang="ko-KR" altLang="en-US" dirty="0" smtClean="0"/>
              <a:t>입문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63584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생성 및 접근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latin typeface="Consolas" pitchFamily="49" charset="0"/>
                <a:cs typeface="Consolas" pitchFamily="49" charset="0"/>
              </a:rPr>
              <a:t>배열의 생성</a:t>
            </a:r>
            <a:endParaRPr lang="en-US" altLang="ko-KR" sz="20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ko-KR" sz="1800" b="1" dirty="0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en-US" altLang="ko-KR" sz="1800" dirty="0" smtClean="0"/>
              <a:t> </a:t>
            </a:r>
            <a:r>
              <a:rPr lang="ko-KR" altLang="ko-KR" sz="1800" dirty="0"/>
              <a:t>연산자를 이용하거나 배열 리터럴을 </a:t>
            </a:r>
            <a:r>
              <a:rPr lang="ko-KR" altLang="ko-KR" sz="1800" dirty="0" smtClean="0"/>
              <a:t>이용해 생성</a:t>
            </a:r>
            <a:endParaRPr lang="en-US" altLang="ko-KR" sz="1800" dirty="0" smtClean="0"/>
          </a:p>
          <a:p>
            <a:r>
              <a:rPr lang="ko-KR" altLang="en-US" sz="2000" dirty="0" smtClean="0"/>
              <a:t>배열 요소의 접근</a:t>
            </a:r>
            <a:endParaRPr lang="en-US" altLang="ko-KR" sz="2000" dirty="0" smtClean="0"/>
          </a:p>
          <a:p>
            <a:pPr lvl="1"/>
            <a:r>
              <a:rPr lang="ko-KR" altLang="ko-KR" sz="1800" b="1" dirty="0" smtClean="0"/>
              <a:t>배열이름</a:t>
            </a:r>
            <a:r>
              <a:rPr lang="en-US" altLang="ko-KR" sz="1800" b="1" dirty="0"/>
              <a:t>[</a:t>
            </a:r>
            <a:r>
              <a:rPr lang="ko-KR" altLang="ko-KR" sz="1800" b="1" dirty="0"/>
              <a:t>인덱스</a:t>
            </a:r>
            <a:r>
              <a:rPr lang="en-US" altLang="ko-KR" sz="1800" b="1" dirty="0"/>
              <a:t>]</a:t>
            </a:r>
            <a:r>
              <a:rPr lang="ko-KR" altLang="ko-KR" sz="1800" dirty="0"/>
              <a:t>와 같이 각괄호</a:t>
            </a:r>
            <a:r>
              <a:rPr lang="en-US" altLang="ko-KR" sz="1800" dirty="0"/>
              <a:t> (</a:t>
            </a:r>
            <a:r>
              <a:rPr lang="en-US" altLang="ko-KR" sz="1800" b="1" dirty="0"/>
              <a:t>[ ]</a:t>
            </a:r>
            <a:r>
              <a:rPr lang="en-US" altLang="ko-KR" sz="1800" dirty="0"/>
              <a:t>)</a:t>
            </a:r>
            <a:r>
              <a:rPr lang="ko-KR" altLang="ko-KR" sz="1800" dirty="0"/>
              <a:t>를 </a:t>
            </a:r>
            <a:r>
              <a:rPr lang="ko-KR" altLang="ko-KR" sz="1800" dirty="0" smtClean="0"/>
              <a:t>이용해 접근</a:t>
            </a:r>
            <a:endParaRPr lang="ko-KR" alt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115616" y="3068960"/>
          <a:ext cx="7344815" cy="3528392"/>
        </p:xfrm>
        <a:graphic>
          <a:graphicData uri="http://schemas.openxmlformats.org/drawingml/2006/table">
            <a:tbl>
              <a:tblPr firstRow="1" firstCol="1" bandRow="1"/>
              <a:tblGrid>
                <a:gridCol w="360039"/>
                <a:gridCol w="6984776"/>
              </a:tblGrid>
              <a:tr h="3528392">
                <a:tc>
                  <a:txBody>
                    <a:bodyPr/>
                    <a:lstStyle/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11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12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13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14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15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7780" marR="36195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book_arr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new Array("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멀티미디어</a:t>
                      </a:r>
                      <a:r>
                        <a:rPr lang="ko-KR" sz="1400" b="1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배움터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2.0", "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생능출판사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",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65735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최윤철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임순범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", 25000, 442);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7145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23825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배열의</a:t>
                      </a:r>
                      <a:r>
                        <a:rPr lang="ko-KR" sz="1400" b="1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내용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143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book_arr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[0]: "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멀티미디어</a:t>
                      </a:r>
                      <a:r>
                        <a:rPr lang="ko-KR" sz="1400" b="1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배움터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2.0"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143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book_arr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[1]: "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생능출판사</a:t>
                      </a:r>
                      <a:r>
                        <a:rPr lang="ko-KR" sz="1400" b="1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en-US" sz="1400" b="1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"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143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book_arr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[2]: "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최윤철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임순범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143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book_arr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[3]: 25000 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143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book_arr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[4]: 442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23825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23825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143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book_arr2 = ["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멀티미디어</a:t>
                      </a:r>
                      <a:r>
                        <a:rPr lang="ko-KR" sz="1400" b="1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배움터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2.0", "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생능출판사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", "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최윤철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임순범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",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1430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25000, 442];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23825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23825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arr100 = new Array(100);    // 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요소</a:t>
                      </a:r>
                      <a:r>
                        <a:rPr lang="ko-KR" sz="1400" b="1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갯수가</a:t>
                      </a:r>
                      <a:r>
                        <a:rPr lang="ko-KR" sz="1400" b="1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en-US" sz="1400" b="1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100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인</a:t>
                      </a:r>
                      <a:r>
                        <a:rPr lang="ko-KR" sz="1400" b="1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배열</a:t>
                      </a:r>
                      <a:r>
                        <a:rPr lang="ko-KR" sz="1400" b="1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생성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309242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사용 예제</a:t>
            </a:r>
            <a:endParaRPr lang="ko-KR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79512" y="1484784"/>
          <a:ext cx="7272808" cy="4800600"/>
        </p:xfrm>
        <a:graphic>
          <a:graphicData uri="http://schemas.openxmlformats.org/drawingml/2006/table">
            <a:tbl>
              <a:tblPr firstRow="1" firstCol="1" bandRow="1"/>
              <a:tblGrid>
                <a:gridCol w="356544"/>
                <a:gridCol w="6916264"/>
              </a:tblGrid>
              <a:tr h="4130675">
                <a:tc>
                  <a:txBody>
                    <a:bodyPr/>
                    <a:lstStyle/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12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13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14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15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16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17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18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19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20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21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22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23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24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25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26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27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7780" marR="71755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new Array("one", 2, "3", 4, "five");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2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내용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["one", 2, "3", 4, "five"]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[6] = 6;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[7] = "seven";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[9] = "3+6";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2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내용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: ["one", 2, "3", 4, "five", undefined, 6, "seven", undefined, "3+6"]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("length of array: " +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arr.length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"&lt;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[");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for(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=0;i&lt;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arr.length;i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++)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 " +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] + " 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("] &lt;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 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arr.length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3;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("length of array: " +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arr.length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"&lt;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[");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for(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=0;i&lt;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arr.length;i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++)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 " +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] + " 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("] &lt;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 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[" + 100 + "]: " +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[100] + "&lt;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("length of array: " +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arr.length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"&lt;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[100] = 100;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[" + 100 + "]: " +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[100] + "&lt;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("length of array: " +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arr.length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"&lt;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8" name="그림 42"/>
          <p:cNvPicPr/>
          <p:nvPr/>
        </p:nvPicPr>
        <p:blipFill rotWithShape="1">
          <a:blip r:embed="rId2" cstate="print"/>
          <a:srcRect r="28571"/>
          <a:stretch/>
        </p:blipFill>
        <p:spPr>
          <a:xfrm>
            <a:off x="5796136" y="4149080"/>
            <a:ext cx="3240360" cy="24520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1799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객체의 메소드</a:t>
            </a:r>
            <a:endParaRPr lang="ko-KR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899592" y="1772816"/>
          <a:ext cx="7560840" cy="420955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944216"/>
                <a:gridCol w="5616624"/>
              </a:tblGrid>
              <a:tr h="59177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메소드 이름</a:t>
                      </a:r>
                      <a:endParaRPr lang="ko-KR" sz="16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>
                          <a:effectLst/>
                        </a:rPr>
                        <a:t>기능</a:t>
                      </a:r>
                      <a:endParaRPr lang="ko-KR" sz="16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8987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reverse()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배열 내 요소들의 순서를 반대로 </a:t>
                      </a:r>
                      <a:r>
                        <a:rPr lang="ko-KR" sz="16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바</a:t>
                      </a:r>
                      <a:r>
                        <a:rPr lang="ko-KR" altLang="en-US" sz="16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꾼다</a:t>
                      </a:r>
                      <a:r>
                        <a:rPr lang="en-US" sz="16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61389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sort()</a:t>
                      </a:r>
                      <a:endParaRPr lang="ko-KR" sz="1600" b="1" kern="10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배열 내 요소들의 순서를 오름차순으로 </a:t>
                      </a:r>
                      <a:r>
                        <a:rPr lang="ko-KR" sz="16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정렬</a:t>
                      </a:r>
                      <a:r>
                        <a:rPr lang="ko-KR" altLang="en-US" sz="16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한다</a:t>
                      </a:r>
                      <a:r>
                        <a:rPr lang="en-US" altLang="ko-KR" sz="16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숫자가 </a:t>
                      </a: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문자보다 앞선다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90005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join()</a:t>
                      </a:r>
                      <a:endParaRPr lang="ko-KR" sz="1600" b="1" kern="10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배열 내 요소를 모두 </a:t>
                      </a:r>
                      <a:r>
                        <a:rPr lang="ko-KR" sz="16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합쳐 </a:t>
                      </a: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하나의 문자열로 </a:t>
                      </a:r>
                      <a:r>
                        <a:rPr lang="ko-KR" sz="16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만</a:t>
                      </a:r>
                      <a:r>
                        <a:rPr lang="ko-KR" altLang="en-US" sz="16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든다</a:t>
                      </a:r>
                      <a:r>
                        <a:rPr lang="en-US" sz="16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. </a:t>
                      </a: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이때 </a:t>
                      </a: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요소 사이에 끼워 넣을 문자열을 지정할 수 있다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61389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concat()</a:t>
                      </a:r>
                      <a:endParaRPr lang="ko-KR" sz="1600" b="1" kern="10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배열의 뒤에 요소를 </a:t>
                      </a:r>
                      <a:r>
                        <a:rPr lang="ko-KR" sz="16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붙</a:t>
                      </a:r>
                      <a:r>
                        <a:rPr lang="ko-KR" altLang="en-US" sz="16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인다</a:t>
                      </a:r>
                      <a:r>
                        <a:rPr lang="en-US" sz="16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(concatenation) </a:t>
                      </a:r>
                      <a:r>
                        <a:rPr lang="en-US" altLang="ko-KR" sz="16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90005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slice()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배열의 요소들 중 일부만을 배열로 </a:t>
                      </a:r>
                      <a:r>
                        <a:rPr lang="ko-KR" sz="16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만</a:t>
                      </a:r>
                      <a:r>
                        <a:rPr lang="ko-KR" altLang="en-US" sz="16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든다</a:t>
                      </a:r>
                      <a:r>
                        <a:rPr lang="en-US" sz="16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. 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 err="1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array.slice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 </a:t>
                      </a: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첫 요소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index, </a:t>
                      </a: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마지막 요소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index + 1</a:t>
                      </a:r>
                      <a:r>
                        <a:rPr lang="en-US" sz="16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31218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소스코드는 교재 및 웹사이트 참조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http</a:t>
            </a:r>
            <a:r>
              <a:rPr lang="en-US" altLang="ko-KR" dirty="0"/>
              <a:t>://webclass.me/html5_2e/ch09/arraymethod.html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5" name="그림 4"/>
          <p:cNvPicPr/>
          <p:nvPr/>
        </p:nvPicPr>
        <p:blipFill rotWithShape="1">
          <a:blip r:embed="rId2" cstate="print"/>
          <a:srcRect r="42313" b="51201"/>
          <a:stretch/>
        </p:blipFill>
        <p:spPr>
          <a:xfrm>
            <a:off x="3635896" y="2492896"/>
            <a:ext cx="2418044" cy="4049483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 rotWithShape="1">
          <a:blip r:embed="rId2" cstate="print"/>
          <a:srcRect t="49960" r="29568"/>
          <a:stretch/>
        </p:blipFill>
        <p:spPr>
          <a:xfrm>
            <a:off x="6084168" y="2492896"/>
            <a:ext cx="2952328" cy="41524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3528" y="2708920"/>
            <a:ext cx="3318601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 = </a:t>
            </a:r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new Array(“zero”, “one”, 3, “25”);</a:t>
            </a:r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  . . 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err="1" smtClean="0"/>
              <a:t>arr,reverse</a:t>
            </a:r>
            <a:r>
              <a:rPr lang="en-US" altLang="ko-KR" sz="1600" dirty="0" smtClean="0"/>
              <a:t>();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str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arr.join</a:t>
            </a:r>
            <a:r>
              <a:rPr lang="en-US" altLang="ko-KR" sz="1600" dirty="0" smtClean="0"/>
              <a:t>(“ = ”);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err="1" smtClean="0"/>
              <a:t>arr.sort</a:t>
            </a:r>
            <a:r>
              <a:rPr lang="en-US" altLang="ko-KR" sz="1600" dirty="0" smtClean="0"/>
              <a:t>();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new_arr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arr.concat</a:t>
            </a:r>
            <a:r>
              <a:rPr lang="en-US" altLang="ko-KR" sz="1600" dirty="0" smtClean="0"/>
              <a:t>(4, “five”, 6);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sliced_arr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arr.slice</a:t>
            </a:r>
            <a:r>
              <a:rPr lang="en-US" altLang="ko-KR" sz="1600" dirty="0" smtClean="0"/>
              <a:t>(2,6);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3428811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5165160" cy="3120352"/>
          </a:xfrm>
        </p:spPr>
        <p:txBody>
          <a:bodyPr>
            <a:normAutofit/>
          </a:bodyPr>
          <a:lstStyle/>
          <a:p>
            <a:pPr latinLnBrk="0"/>
            <a:r>
              <a:rPr lang="en-US" altLang="ko-KR" dirty="0" smtClean="0"/>
              <a:t>9.2.1 </a:t>
            </a:r>
            <a:r>
              <a:rPr lang="ko-KR" altLang="en-US" dirty="0" smtClean="0"/>
              <a:t>사용자 정의 객체 생성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9.2.2 </a:t>
            </a:r>
            <a:r>
              <a:rPr lang="ko-KR" altLang="en-US" dirty="0" smtClean="0"/>
              <a:t>객체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132856"/>
            <a:ext cx="8208912" cy="91209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9.2 </a:t>
            </a:r>
            <a:r>
              <a:rPr lang="ko-KR" altLang="en-US" dirty="0"/>
              <a:t>자바스크립트 </a:t>
            </a:r>
            <a:r>
              <a:rPr lang="ko-KR" altLang="en-US" dirty="0" smtClean="0"/>
              <a:t>사용자 정의 </a:t>
            </a:r>
            <a:r>
              <a:rPr lang="ko-KR" altLang="en-US" dirty="0" smtClean="0"/>
              <a:t>객체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29617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정의 객체 다루기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 정의 객체 생성</a:t>
            </a:r>
            <a:endParaRPr lang="en-US" altLang="ko-KR" dirty="0" smtClean="0"/>
          </a:p>
          <a:p>
            <a:pPr lvl="1"/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en-US" altLang="ko-KR" dirty="0" smtClean="0"/>
              <a:t> </a:t>
            </a:r>
            <a:r>
              <a:rPr lang="ko-KR" altLang="ko-KR" dirty="0" smtClean="0"/>
              <a:t>생성자와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en-US" altLang="ko-KR" dirty="0" smtClean="0"/>
              <a:t> </a:t>
            </a:r>
            <a:r>
              <a:rPr lang="ko-KR" altLang="ko-KR" dirty="0" smtClean="0"/>
              <a:t>명령어를 이용해 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ko-KR" altLang="ko-KR" dirty="0" smtClean="0"/>
              <a:t>아무런 </a:t>
            </a:r>
            <a:r>
              <a:rPr lang="ko-KR" altLang="ko-KR" dirty="0"/>
              <a:t>속성을 가지지 않는 빈</a:t>
            </a:r>
            <a:r>
              <a:rPr lang="en-US" altLang="ko-KR" dirty="0"/>
              <a:t>(blank) </a:t>
            </a:r>
            <a:r>
              <a:rPr lang="ko-KR" altLang="ko-KR" dirty="0" smtClean="0"/>
              <a:t>객체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객체 </a:t>
            </a:r>
            <a:r>
              <a:rPr lang="ko-KR" altLang="ko-KR" dirty="0"/>
              <a:t>생성 후 속성 및 메소드를 </a:t>
            </a:r>
            <a:r>
              <a:rPr lang="ko-KR" altLang="ko-KR" dirty="0" smtClean="0"/>
              <a:t>언제라도 추가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점</a:t>
            </a:r>
            <a:r>
              <a:rPr lang="en-US" altLang="ko-KR" dirty="0"/>
              <a:t>(dot, </a:t>
            </a:r>
            <a:r>
              <a:rPr lang="en-US" altLang="ko-KR" b="1" dirty="0"/>
              <a:t>"."</a:t>
            </a:r>
            <a:r>
              <a:rPr lang="en-US" altLang="ko-KR" dirty="0"/>
              <a:t>) </a:t>
            </a:r>
            <a:r>
              <a:rPr lang="ko-KR" altLang="ko-KR" dirty="0"/>
              <a:t>연산자를 붙혀서 </a:t>
            </a:r>
            <a:r>
              <a:rPr lang="ko-KR" altLang="en-US" dirty="0" smtClean="0"/>
              <a:t>속성과 메소드 </a:t>
            </a:r>
            <a:r>
              <a:rPr lang="ko-KR" altLang="ko-KR" dirty="0" smtClean="0"/>
              <a:t>접근</a:t>
            </a:r>
            <a:endParaRPr lang="ko-KR" altLang="ko-KR" dirty="0"/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8" name="Text Box 59"/>
          <p:cNvSpPr txBox="1">
            <a:spLocks noChangeArrowheads="1"/>
          </p:cNvSpPr>
          <p:nvPr/>
        </p:nvSpPr>
        <p:spPr bwMode="auto">
          <a:xfrm>
            <a:off x="1911315" y="2492896"/>
            <a:ext cx="5613013" cy="504190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b="1" kern="100" dirty="0" err="1">
                <a:effectLst/>
                <a:latin typeface="Consolas"/>
                <a:ea typeface="맑은 고딕"/>
                <a:cs typeface="Times New Roman"/>
              </a:rPr>
              <a:t>var</a:t>
            </a:r>
            <a:r>
              <a:rPr lang="en-US" b="1" kern="100" dirty="0">
                <a:effectLst/>
                <a:latin typeface="Consolas"/>
                <a:ea typeface="맑은 고딕"/>
                <a:cs typeface="Times New Roman"/>
              </a:rPr>
              <a:t> book = new Object(); </a:t>
            </a:r>
            <a:endParaRPr lang="ko-KR" b="1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9" name="Text Box 58"/>
          <p:cNvSpPr txBox="1">
            <a:spLocks noChangeArrowheads="1"/>
          </p:cNvSpPr>
          <p:nvPr/>
        </p:nvSpPr>
        <p:spPr bwMode="auto">
          <a:xfrm>
            <a:off x="1886411" y="4376816"/>
            <a:ext cx="5637917" cy="1932504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var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book = new Object();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book.title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= "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멀티미디어</a:t>
            </a:r>
            <a:r>
              <a:rPr lang="ko-KR" sz="1600" b="1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배움터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2.0";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book.publisher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= "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생능출판사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";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book.author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= "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최윤철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,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임순범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";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book.price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= 25000;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book.pages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= 442;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7191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정의 객체 생성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초기화를 통한 객체 생성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다양한 변수 형을 속성으로 사용 가능</a:t>
            </a:r>
            <a:endParaRPr lang="en-US" altLang="ko-KR" smtClean="0"/>
          </a:p>
          <a:p>
            <a:pPr lvl="1"/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ko-KR" smtClean="0"/>
              <a:t>문자열과 숫자</a:t>
            </a:r>
            <a:r>
              <a:rPr lang="en-US" altLang="ko-KR" smtClean="0"/>
              <a:t> </a:t>
            </a:r>
            <a:r>
              <a:rPr lang="ko-KR" altLang="ko-KR" smtClean="0"/>
              <a:t>형</a:t>
            </a:r>
            <a:r>
              <a:rPr lang="ko-KR" altLang="en-US" smtClean="0"/>
              <a:t>의 속성을 함께 가질 수 있다</a:t>
            </a:r>
            <a:endParaRPr lang="en-US" altLang="ko-KR" smtClean="0"/>
          </a:p>
          <a:p>
            <a:pPr>
              <a:buNone/>
            </a:pPr>
            <a:endParaRPr lang="en-US" altLang="ko-KR" smtClean="0"/>
          </a:p>
          <a:p>
            <a:r>
              <a:rPr lang="ko-KR" altLang="en-US" smtClean="0"/>
              <a:t>객체의 계층적 구조</a:t>
            </a:r>
            <a:endParaRPr lang="en-US" altLang="ko-KR" smtClean="0"/>
          </a:p>
          <a:p>
            <a:pPr lvl="1"/>
            <a:r>
              <a:rPr lang="ko-KR" altLang="ko-KR" smtClean="0"/>
              <a:t>객체의 속성 값으로</a:t>
            </a:r>
            <a:endParaRPr lang="en-US" altLang="ko-KR" smtClean="0"/>
          </a:p>
          <a:p>
            <a:pPr marL="457200" lvl="1" indent="0">
              <a:buNone/>
            </a:pPr>
            <a:r>
              <a:rPr lang="en-US" altLang="ko-KR" smtClean="0"/>
              <a:t>   </a:t>
            </a:r>
            <a:r>
              <a:rPr lang="ko-KR" altLang="ko-KR" smtClean="0"/>
              <a:t>또 다른 객체를 가</a:t>
            </a:r>
            <a:r>
              <a:rPr lang="ko-KR" altLang="en-US" smtClean="0"/>
              <a:t>짐</a:t>
            </a: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Text Box 57"/>
          <p:cNvSpPr txBox="1">
            <a:spLocks noChangeArrowheads="1"/>
          </p:cNvSpPr>
          <p:nvPr/>
        </p:nvSpPr>
        <p:spPr bwMode="auto">
          <a:xfrm>
            <a:off x="971600" y="2060848"/>
            <a:ext cx="7848871" cy="792088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var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book = {title: "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멀티미디어</a:t>
            </a:r>
            <a:r>
              <a:rPr lang="ko-KR" sz="1600" b="1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배움터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2.0", publisher: "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생능출판사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",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indent="8255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author: "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최윤철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,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임순범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", price: 25000, pages: 442};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6" name="Text Box 56"/>
          <p:cNvSpPr txBox="1">
            <a:spLocks noChangeArrowheads="1"/>
          </p:cNvSpPr>
          <p:nvPr/>
        </p:nvSpPr>
        <p:spPr bwMode="auto">
          <a:xfrm>
            <a:off x="4067944" y="3861048"/>
            <a:ext cx="4680520" cy="2664296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var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book = new Object();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book.title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= "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멀티미디어</a:t>
            </a:r>
            <a:r>
              <a:rPr lang="ko-KR" sz="1600" b="1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배움터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2.0";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book.publisher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= "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생능출판사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";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book.author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= "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최윤철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,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임순범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";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book.price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= 25000;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book.info = new Object();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book.info.pages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= 442;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book.info.date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= "2010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년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1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월</a:t>
            </a:r>
            <a:r>
              <a:rPr lang="ko-KR" sz="1600" b="1" kern="100" dirty="0">
                <a:effectLst/>
                <a:ea typeface="Consolas"/>
                <a:cs typeface="Times New Roman"/>
              </a:rPr>
              <a:t> </a:t>
            </a:r>
            <a:r>
              <a:rPr lang="en-US" sz="1600" b="1" kern="100" dirty="0">
                <a:effectLst/>
                <a:ea typeface="Consolas"/>
                <a:cs typeface="Times New Roman"/>
              </a:rPr>
              <a:t>30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일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";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book.info.ISBN10= "8970506470";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book.info.size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= "188mm*254mm";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491880" y="4653136"/>
            <a:ext cx="2448272" cy="648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5726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객체의 접근 </a:t>
            </a:r>
            <a:r>
              <a:rPr lang="en-US" altLang="ko-KR" smtClean="0"/>
              <a:t>(</a:t>
            </a:r>
            <a:r>
              <a:rPr lang="ko-KR" altLang="en-US" smtClean="0"/>
              <a:t>읽기와 수정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객체의 속성과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접근 방식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점</a:t>
            </a:r>
            <a:r>
              <a:rPr lang="en-US" altLang="ko-KR" dirty="0" smtClean="0"/>
              <a:t>(dot, ".") </a:t>
            </a:r>
            <a:r>
              <a:rPr lang="ko-KR" altLang="ko-KR" dirty="0" smtClean="0"/>
              <a:t>연산자를 이용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배열 표시 </a:t>
            </a:r>
            <a:r>
              <a:rPr lang="en-US" altLang="ko-KR" dirty="0" smtClean="0"/>
              <a:t>("[ ]")</a:t>
            </a:r>
          </a:p>
          <a:p>
            <a:r>
              <a:rPr lang="ko-KR" altLang="ko-KR" dirty="0" smtClean="0"/>
              <a:t>속성을 삭제하기 위해서는 </a:t>
            </a:r>
            <a:r>
              <a:rPr lang="en-US" altLang="ko-KR" dirty="0" smtClean="0"/>
              <a:t>delete</a:t>
            </a:r>
            <a:r>
              <a:rPr lang="ko-KR" altLang="ko-KR" dirty="0" smtClean="0"/>
              <a:t>라는 명령어 이용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Text Box 55"/>
          <p:cNvSpPr txBox="1">
            <a:spLocks noChangeArrowheads="1"/>
          </p:cNvSpPr>
          <p:nvPr/>
        </p:nvSpPr>
        <p:spPr bwMode="auto">
          <a:xfrm>
            <a:off x="1619672" y="3356992"/>
            <a:ext cx="6190883" cy="3044924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// </a:t>
            </a:r>
            <a:r>
              <a:rPr lang="ko-KR" sz="1600" b="1" kern="100">
                <a:effectLst/>
                <a:latin typeface="Consolas"/>
                <a:ea typeface="맑은 고딕"/>
                <a:cs typeface="Consolas"/>
              </a:rPr>
              <a:t>객체의</a:t>
            </a:r>
            <a:r>
              <a:rPr lang="ko-KR" sz="1600" b="1" kern="100">
                <a:effectLst/>
                <a:ea typeface="Consolas"/>
                <a:cs typeface="Times New Roman"/>
              </a:rPr>
              <a:t> </a:t>
            </a:r>
            <a:r>
              <a:rPr lang="ko-KR" sz="1600" b="1" kern="100">
                <a:effectLst/>
                <a:latin typeface="Consolas"/>
                <a:ea typeface="맑은 고딕"/>
                <a:cs typeface="Consolas"/>
              </a:rPr>
              <a:t>속성</a:t>
            </a:r>
            <a:r>
              <a:rPr lang="ko-KR" sz="1600" b="1" kern="100">
                <a:effectLst/>
                <a:ea typeface="Consolas"/>
                <a:cs typeface="Times New Roman"/>
              </a:rPr>
              <a:t> </a:t>
            </a:r>
            <a:r>
              <a:rPr lang="ko-KR" sz="1600" b="1" kern="100">
                <a:effectLst/>
                <a:latin typeface="Consolas"/>
                <a:ea typeface="맑은 고딕"/>
                <a:cs typeface="Consolas"/>
              </a:rPr>
              <a:t>접근</a:t>
            </a:r>
            <a:r>
              <a:rPr lang="ko-KR" sz="1600" b="1" kern="100">
                <a:effectLst/>
                <a:ea typeface="Consolas"/>
                <a:cs typeface="Times New Roman"/>
              </a:rPr>
              <a:t> </a:t>
            </a:r>
            <a:r>
              <a:rPr lang="ko-KR" sz="1600" b="1" kern="100">
                <a:effectLst/>
                <a:latin typeface="Consolas"/>
                <a:ea typeface="맑은 고딕"/>
                <a:cs typeface="Consolas"/>
              </a:rPr>
              <a:t>방법</a:t>
            </a:r>
            <a:endParaRPr lang="ko-KR" sz="1600" b="1" kern="10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var property1 = book.title;</a:t>
            </a:r>
            <a:endParaRPr lang="ko-KR" sz="1600" b="1" kern="10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var property2 = book.info.price;</a:t>
            </a:r>
            <a:endParaRPr lang="ko-KR" sz="1600" b="1" kern="10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// </a:t>
            </a:r>
            <a:r>
              <a:rPr lang="ko-KR" sz="1600" b="1" kern="100">
                <a:effectLst/>
                <a:latin typeface="Consolas"/>
                <a:ea typeface="맑은 고딕"/>
                <a:cs typeface="Consolas"/>
              </a:rPr>
              <a:t>혹은</a:t>
            </a:r>
            <a:endParaRPr lang="ko-KR" sz="1600" b="1" kern="10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var property3 = book["title"];</a:t>
            </a:r>
            <a:endParaRPr lang="ko-KR" sz="1600" b="1" kern="10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var property2 = book.info["price"];</a:t>
            </a:r>
            <a:endParaRPr lang="ko-KR" sz="1600" b="1" kern="10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600" b="1" kern="10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// </a:t>
            </a:r>
            <a:r>
              <a:rPr lang="ko-KR" sz="1600" b="1" kern="100">
                <a:effectLst/>
                <a:latin typeface="Consolas"/>
                <a:ea typeface="맑은 고딕"/>
                <a:cs typeface="Consolas"/>
              </a:rPr>
              <a:t>객체의</a:t>
            </a:r>
            <a:r>
              <a:rPr lang="ko-KR" sz="1600" b="1" kern="100">
                <a:effectLst/>
                <a:ea typeface="Consolas"/>
                <a:cs typeface="Times New Roman"/>
              </a:rPr>
              <a:t> </a:t>
            </a:r>
            <a:r>
              <a:rPr lang="ko-KR" sz="1600" b="1" kern="100">
                <a:effectLst/>
                <a:latin typeface="Consolas"/>
                <a:ea typeface="맑은 고딕"/>
                <a:cs typeface="Consolas"/>
              </a:rPr>
              <a:t>속성</a:t>
            </a:r>
            <a:r>
              <a:rPr lang="ko-KR" sz="1600" b="1" kern="100">
                <a:effectLst/>
                <a:ea typeface="Consolas"/>
                <a:cs typeface="Times New Roman"/>
              </a:rPr>
              <a:t> </a:t>
            </a:r>
            <a:r>
              <a:rPr lang="ko-KR" sz="1600" b="1" kern="100">
                <a:effectLst/>
                <a:latin typeface="Consolas"/>
                <a:ea typeface="맑은 고딕"/>
                <a:cs typeface="Consolas"/>
              </a:rPr>
              <a:t>삭제</a:t>
            </a:r>
            <a:r>
              <a:rPr lang="ko-KR" sz="1600" b="1" kern="100">
                <a:effectLst/>
                <a:ea typeface="Consolas"/>
                <a:cs typeface="Times New Roman"/>
              </a:rPr>
              <a:t> </a:t>
            </a:r>
            <a:r>
              <a:rPr lang="ko-KR" sz="1600" b="1" kern="100">
                <a:effectLst/>
                <a:latin typeface="Consolas"/>
                <a:ea typeface="맑은 고딕"/>
                <a:cs typeface="Consolas"/>
              </a:rPr>
              <a:t>방법</a:t>
            </a:r>
            <a:endParaRPr lang="ko-KR" sz="1600" b="1" kern="10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delete book.title;</a:t>
            </a:r>
            <a:endParaRPr lang="ko-KR" sz="1600" b="1" kern="10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delete book.info.price;</a:t>
            </a:r>
            <a:endParaRPr lang="ko-KR" sz="1600" b="1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107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개선된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ko-KR" altLang="ko-KR" dirty="0" smtClean="0"/>
              <a:t>객체에 포함된 속성의 갯수나 이름을 모르더라도 객체내의 모든 속성을 접근할 수 있는 방법</a:t>
            </a:r>
            <a:endParaRPr lang="en-US" altLang="ko-KR" dirty="0" smtClean="0"/>
          </a:p>
          <a:p>
            <a:pPr latinLnBrk="0"/>
            <a:endParaRPr lang="en-US" altLang="ko-KR" dirty="0"/>
          </a:p>
          <a:p>
            <a:pPr latinLnBrk="0"/>
            <a:endParaRPr lang="en-US" altLang="ko-KR" dirty="0" smtClean="0"/>
          </a:p>
          <a:p>
            <a:pPr latinLnBrk="0"/>
            <a:endParaRPr lang="en-US" altLang="ko-KR" dirty="0"/>
          </a:p>
          <a:p>
            <a:pPr latinLnBrk="0"/>
            <a:endParaRPr lang="en-US" altLang="ko-KR" dirty="0" smtClean="0"/>
          </a:p>
          <a:p>
            <a:pPr latinLnBrk="0"/>
            <a:endParaRPr lang="en-US" altLang="ko-KR" dirty="0"/>
          </a:p>
          <a:p>
            <a:pPr lvl="1" latinLnBrk="0"/>
            <a:r>
              <a:rPr lang="ko-KR" altLang="en-US" sz="1800" dirty="0" smtClean="0"/>
              <a:t>개선된 </a:t>
            </a:r>
            <a:r>
              <a:rPr lang="en-US" altLang="ko-KR" sz="1800" dirty="0" smtClean="0"/>
              <a:t>for </a:t>
            </a:r>
            <a:r>
              <a:rPr lang="ko-KR" altLang="en-US" sz="1800" dirty="0" smtClean="0"/>
              <a:t>문의 변수 명을 이용한 </a:t>
            </a:r>
            <a:r>
              <a:rPr lang="ko-KR" altLang="ko-KR" sz="1800" dirty="0" smtClean="0"/>
              <a:t>객체 접근은 </a:t>
            </a:r>
            <a:r>
              <a:rPr lang="ko-KR" altLang="ko-KR" sz="1800" dirty="0"/>
              <a:t>점</a:t>
            </a:r>
            <a:r>
              <a:rPr lang="en-US" altLang="ko-KR" sz="1800" dirty="0"/>
              <a:t>(</a:t>
            </a:r>
            <a:r>
              <a:rPr lang="en-US" altLang="ko-KR" sz="1800" b="1" dirty="0"/>
              <a:t>"."</a:t>
            </a:r>
            <a:r>
              <a:rPr lang="en-US" altLang="ko-KR" sz="1800" dirty="0"/>
              <a:t>)</a:t>
            </a:r>
            <a:r>
              <a:rPr lang="ko-KR" altLang="ko-KR" sz="1800" dirty="0"/>
              <a:t>에 </a:t>
            </a:r>
            <a:r>
              <a:rPr lang="ko-KR" altLang="ko-KR" sz="1800" dirty="0" smtClean="0"/>
              <a:t>의</a:t>
            </a:r>
            <a:r>
              <a:rPr lang="ko-KR" altLang="en-US" sz="1800" dirty="0" smtClean="0"/>
              <a:t>해서는 불가능</a:t>
            </a:r>
            <a:endParaRPr lang="en-US" altLang="ko-KR" sz="1800" dirty="0" smtClean="0"/>
          </a:p>
          <a:p>
            <a:pPr lvl="1" latinLnBrk="0"/>
            <a:r>
              <a:rPr lang="ko-KR" altLang="ko-KR" sz="1800" dirty="0" smtClean="0"/>
              <a:t>대신</a:t>
            </a:r>
            <a:r>
              <a:rPr lang="en-US" altLang="ko-KR" sz="1800" dirty="0"/>
              <a:t>, </a:t>
            </a:r>
            <a:r>
              <a:rPr lang="ko-KR" altLang="ko-KR" sz="1800" dirty="0"/>
              <a:t>배열 방식</a:t>
            </a:r>
            <a:r>
              <a:rPr lang="en-US" altLang="ko-KR" sz="1800" dirty="0"/>
              <a:t>(</a:t>
            </a:r>
            <a:r>
              <a:rPr lang="en-US" altLang="ko-KR" sz="1800" b="1" dirty="0"/>
              <a:t>"[ ]"</a:t>
            </a:r>
            <a:r>
              <a:rPr lang="en-US" altLang="ko-KR" sz="1800" dirty="0"/>
              <a:t>)</a:t>
            </a:r>
            <a:r>
              <a:rPr lang="ko-KR" altLang="ko-KR" sz="1800" dirty="0"/>
              <a:t>을 </a:t>
            </a:r>
            <a:r>
              <a:rPr lang="ko-KR" altLang="ko-KR" sz="1800" dirty="0" smtClean="0"/>
              <a:t>이용해야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함</a:t>
            </a:r>
            <a:endParaRPr lang="en-US" altLang="ko-KR" sz="1800" dirty="0" smtClean="0"/>
          </a:p>
          <a:p>
            <a:pPr lvl="2" latinLnBrk="0"/>
            <a:r>
              <a:rPr lang="ko-KR" altLang="ko-KR" sz="1600" dirty="0" smtClean="0"/>
              <a:t>속성의 </a:t>
            </a:r>
            <a:r>
              <a:rPr lang="ko-KR" altLang="en-US" sz="1600" dirty="0" smtClean="0"/>
              <a:t>실제 </a:t>
            </a:r>
            <a:r>
              <a:rPr lang="ko-KR" altLang="ko-KR" sz="1600" dirty="0" smtClean="0"/>
              <a:t>이름을 </a:t>
            </a:r>
            <a:r>
              <a:rPr lang="ko-KR" altLang="ko-KR" sz="1600" dirty="0"/>
              <a:t>모르기 때문에 속성 이름을 직접 지정해야 하는 점</a:t>
            </a:r>
            <a:r>
              <a:rPr lang="en-US" altLang="ko-KR" sz="1600" dirty="0"/>
              <a:t>(</a:t>
            </a:r>
            <a:r>
              <a:rPr lang="en-US" altLang="ko-KR" sz="1600" b="1" dirty="0"/>
              <a:t>"."</a:t>
            </a:r>
            <a:r>
              <a:rPr lang="en-US" altLang="ko-KR" sz="1600" dirty="0"/>
              <a:t>) </a:t>
            </a:r>
            <a:r>
              <a:rPr lang="ko-KR" altLang="ko-KR" sz="1600" dirty="0"/>
              <a:t>접근 방식은 사용할 </a:t>
            </a:r>
            <a:r>
              <a:rPr lang="ko-KR" altLang="ko-KR" sz="1600" dirty="0" smtClean="0"/>
              <a:t>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없다</a:t>
            </a:r>
            <a:r>
              <a:rPr lang="en-US" altLang="ko-KR" sz="1600" dirty="0" smtClean="0"/>
              <a:t>.</a:t>
            </a: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Text Box 54"/>
          <p:cNvSpPr txBox="1">
            <a:spLocks noChangeArrowheads="1"/>
          </p:cNvSpPr>
          <p:nvPr/>
        </p:nvSpPr>
        <p:spPr bwMode="auto">
          <a:xfrm>
            <a:off x="1115616" y="2564904"/>
            <a:ext cx="6912767" cy="1667431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//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개선된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for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문을</a:t>
            </a:r>
            <a:r>
              <a:rPr lang="ko-KR" sz="1600" b="1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이용한</a:t>
            </a:r>
            <a:r>
              <a:rPr lang="ko-KR" sz="1600" b="1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객체의</a:t>
            </a:r>
            <a:r>
              <a:rPr lang="ko-KR" sz="1600" b="1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속성</a:t>
            </a:r>
            <a:r>
              <a:rPr lang="ko-KR" sz="1600" b="1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접근</a:t>
            </a:r>
            <a:r>
              <a:rPr lang="ko-KR" sz="1600" b="1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방법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for (</a:t>
            </a: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var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600" b="1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p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in book) {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document.write</a:t>
            </a:r>
            <a:r>
              <a:rPr lang="en-US" sz="1600" b="1" kern="100" dirty="0" smtClean="0">
                <a:effectLst/>
                <a:latin typeface="Consolas"/>
                <a:ea typeface="맑은 고딕"/>
                <a:cs typeface="Times New Roman"/>
              </a:rPr>
              <a:t>( "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Property name: " + p +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016000" indent="508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" Property value: " + book</a:t>
            </a:r>
            <a:r>
              <a:rPr lang="en-US" sz="1600" b="1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[p]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+ "&lt;</a:t>
            </a: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br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/&gt;");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}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344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객체의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수정과 접근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소스코드는 교재 및 웹사이트 참조</a:t>
            </a:r>
            <a:endParaRPr lang="en-US" altLang="ko-KR" dirty="0"/>
          </a:p>
          <a:p>
            <a:pPr lvl="1"/>
            <a:r>
              <a:rPr lang="en-US" altLang="ko-KR" dirty="0"/>
              <a:t>http://</a:t>
            </a:r>
            <a:r>
              <a:rPr lang="en-US" altLang="ko-KR" dirty="0" smtClean="0"/>
              <a:t>webclass.me/html5_2e/ch09/object.html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3928" y="2492896"/>
            <a:ext cx="4733925" cy="3981450"/>
          </a:xfrm>
          <a:prstGeom prst="rect">
            <a:avLst/>
          </a:prstGeom>
          <a:effectLst/>
        </p:spPr>
      </p:pic>
      <p:sp>
        <p:nvSpPr>
          <p:cNvPr id="6" name="TextBox 5"/>
          <p:cNvSpPr txBox="1"/>
          <p:nvPr/>
        </p:nvSpPr>
        <p:spPr>
          <a:xfrm>
            <a:off x="467544" y="4005064"/>
            <a:ext cx="340311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600" dirty="0" smtClean="0"/>
              <a:t>for (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p in book)</a:t>
            </a:r>
          </a:p>
          <a:p>
            <a:pPr>
              <a:buNone/>
            </a:pPr>
            <a:r>
              <a:rPr lang="en-US" altLang="ko-KR" sz="1600" dirty="0" smtClean="0"/>
              <a:t>    “&lt;</a:t>
            </a:r>
            <a:r>
              <a:rPr lang="en-US" altLang="ko-KR" sz="1600" dirty="0" smtClean="0"/>
              <a:t>td&gt; </a:t>
            </a:r>
            <a:r>
              <a:rPr lang="en-US" altLang="ko-KR" sz="1600" dirty="0" smtClean="0">
                <a:solidFill>
                  <a:srgbClr val="FF0000"/>
                </a:solidFill>
              </a:rPr>
              <a:t>book.</a:t>
            </a:r>
            <a:r>
              <a:rPr lang="en-US" altLang="ko-KR" sz="1600" dirty="0" smtClean="0"/>
              <a:t>”+</a:t>
            </a:r>
            <a:r>
              <a:rPr lang="en-US" altLang="ko-KR" sz="1600" dirty="0" smtClean="0">
                <a:solidFill>
                  <a:srgbClr val="FF0000"/>
                </a:solidFill>
              </a:rPr>
              <a:t>p</a:t>
            </a:r>
            <a:r>
              <a:rPr lang="en-US" altLang="ko-KR" sz="1600" dirty="0" smtClean="0"/>
              <a:t>+“&lt;/td&gt;”</a:t>
            </a:r>
          </a:p>
          <a:p>
            <a:pPr>
              <a:buNone/>
            </a:pPr>
            <a:r>
              <a:rPr lang="en-US" altLang="ko-KR" sz="1600" dirty="0" smtClean="0"/>
              <a:t>    . . .</a:t>
            </a:r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. . .</a:t>
            </a:r>
          </a:p>
          <a:p>
            <a:pPr>
              <a:buNone/>
            </a:pPr>
            <a:r>
              <a:rPr lang="en-US" altLang="ko-KR" sz="1600" dirty="0" smtClean="0"/>
              <a:t>    for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q in book[p])</a:t>
            </a:r>
          </a:p>
          <a:p>
            <a:pPr>
              <a:buNone/>
            </a:pPr>
            <a:r>
              <a:rPr lang="en-US" altLang="ko-KR" sz="1600" dirty="0" smtClean="0"/>
              <a:t>        “&lt;</a:t>
            </a:r>
            <a:r>
              <a:rPr lang="en-US" altLang="ko-KR" sz="1600" dirty="0" smtClean="0"/>
              <a:t>td&gt; </a:t>
            </a:r>
            <a:r>
              <a:rPr lang="en-US" altLang="ko-KR" sz="1600" dirty="0" smtClean="0">
                <a:solidFill>
                  <a:srgbClr val="FF0000"/>
                </a:solidFill>
              </a:rPr>
              <a:t>book.</a:t>
            </a:r>
            <a:r>
              <a:rPr lang="en-US" altLang="ko-KR" sz="1600" dirty="0" smtClean="0"/>
              <a:t>”+</a:t>
            </a:r>
            <a:r>
              <a:rPr lang="en-US" altLang="ko-KR" sz="1600" dirty="0" smtClean="0">
                <a:solidFill>
                  <a:srgbClr val="FF0000"/>
                </a:solidFill>
              </a:rPr>
              <a:t>p</a:t>
            </a:r>
            <a:r>
              <a:rPr lang="en-US" altLang="ko-KR" sz="1600" dirty="0" smtClean="0"/>
              <a:t>+“.”+q+“&lt;/td</a:t>
            </a:r>
            <a:r>
              <a:rPr lang="en-US" altLang="ko-KR" sz="1600" dirty="0" smtClean="0"/>
              <a:t>&gt;”</a:t>
            </a:r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  . . 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382050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9.1 </a:t>
            </a:r>
            <a:r>
              <a:rPr lang="ko-KR" altLang="ko-KR" dirty="0"/>
              <a:t>자바스크립트 내장 객체 다루기</a:t>
            </a:r>
          </a:p>
          <a:p>
            <a:endParaRPr lang="ko-KR" altLang="ko-KR" dirty="0"/>
          </a:p>
          <a:p>
            <a:r>
              <a:rPr lang="en-US" altLang="ko-KR" dirty="0"/>
              <a:t>9.2 </a:t>
            </a:r>
            <a:r>
              <a:rPr lang="ko-KR" altLang="ko-KR" dirty="0"/>
              <a:t>자바스크립트 사용자 정의 객체 다루기</a:t>
            </a:r>
          </a:p>
          <a:p>
            <a:endParaRPr lang="ko-KR" altLang="ko-KR" dirty="0"/>
          </a:p>
          <a:p>
            <a:r>
              <a:rPr lang="en-US" altLang="ko-KR" dirty="0"/>
              <a:t>9.3 DOM</a:t>
            </a:r>
            <a:r>
              <a:rPr lang="ko-KR" altLang="ko-KR" dirty="0"/>
              <a:t>으로</a:t>
            </a:r>
            <a:r>
              <a:rPr lang="en-US" altLang="ko-KR" dirty="0"/>
              <a:t> HTML </a:t>
            </a:r>
            <a:r>
              <a:rPr lang="ko-KR" altLang="ko-KR" dirty="0"/>
              <a:t>문서 다루기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34238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776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(Constructor)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ko-KR" altLang="en-US" dirty="0"/>
              <a:t>객체를 생성하는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Object(), Array()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정의 함수를 이용해서 사용자 정의 </a:t>
            </a:r>
            <a:r>
              <a:rPr lang="ko-KR" altLang="en-US" dirty="0" err="1" smtClean="0"/>
              <a:t>생성자</a:t>
            </a:r>
            <a:r>
              <a:rPr lang="ko-KR" altLang="en-US" dirty="0"/>
              <a:t> </a:t>
            </a:r>
            <a:r>
              <a:rPr lang="ko-KR" altLang="en-US" dirty="0" smtClean="0"/>
              <a:t>구현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b="1" dirty="0" smtClean="0"/>
              <a:t>this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 자신을 지칭하는 키워드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Text Box 54"/>
          <p:cNvSpPr txBox="1">
            <a:spLocks noChangeArrowheads="1"/>
          </p:cNvSpPr>
          <p:nvPr/>
        </p:nvSpPr>
        <p:spPr bwMode="auto">
          <a:xfrm>
            <a:off x="1112568" y="2780928"/>
            <a:ext cx="6912767" cy="2808312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127000">
              <a:lnSpc>
                <a:spcPct val="115000"/>
              </a:lnSpc>
            </a:pPr>
            <a:r>
              <a:rPr lang="en-US" sz="1400" b="1" kern="100" dirty="0">
                <a:latin typeface="Consolas"/>
                <a:ea typeface="맑은 고딕"/>
                <a:cs typeface="Times New Roman"/>
              </a:rPr>
              <a:t>function Book (</a:t>
            </a:r>
            <a:r>
              <a:rPr lang="en-US" sz="1400" b="1" kern="100" dirty="0" err="1">
                <a:latin typeface="Consolas"/>
                <a:ea typeface="맑은 고딕"/>
                <a:cs typeface="Times New Roman"/>
              </a:rPr>
              <a:t>title_value</a:t>
            </a:r>
            <a:r>
              <a:rPr lang="en-US" sz="1400" b="1" kern="100" dirty="0">
                <a:latin typeface="Consolas"/>
                <a:ea typeface="맑은 고딕"/>
                <a:cs typeface="Times New Roman"/>
              </a:rPr>
              <a:t>, </a:t>
            </a:r>
            <a:r>
              <a:rPr lang="en-US" sz="1400" b="1" kern="100" dirty="0" err="1">
                <a:latin typeface="Consolas"/>
                <a:ea typeface="맑은 고딕"/>
                <a:cs typeface="Times New Roman"/>
              </a:rPr>
              <a:t>publisher_value</a:t>
            </a:r>
            <a:r>
              <a:rPr lang="en-US" sz="1400" b="1" kern="100" dirty="0" smtClean="0">
                <a:latin typeface="Consolas"/>
                <a:ea typeface="맑은 고딕"/>
                <a:cs typeface="Times New Roman"/>
              </a:rPr>
              <a:t>,</a:t>
            </a:r>
          </a:p>
          <a:p>
            <a:pPr marL="127000">
              <a:lnSpc>
                <a:spcPct val="115000"/>
              </a:lnSpc>
            </a:pPr>
            <a:r>
              <a:rPr lang="en-US" sz="1400" b="1" kern="100" dirty="0"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b="1" kern="100" dirty="0" smtClean="0">
                <a:latin typeface="Consolas"/>
                <a:ea typeface="맑은 고딕"/>
                <a:cs typeface="Times New Roman"/>
              </a:rPr>
              <a:t>              </a:t>
            </a:r>
            <a:r>
              <a:rPr lang="en-US" sz="1400" b="1" kern="100" dirty="0" err="1">
                <a:latin typeface="Consolas"/>
                <a:ea typeface="맑은 고딕"/>
                <a:cs typeface="Times New Roman"/>
              </a:rPr>
              <a:t>author_value</a:t>
            </a:r>
            <a:r>
              <a:rPr lang="en-US" sz="1400" b="1" kern="100" dirty="0">
                <a:latin typeface="Consolas"/>
                <a:ea typeface="맑은 고딕"/>
                <a:cs typeface="Times New Roman"/>
              </a:rPr>
              <a:t>, </a:t>
            </a:r>
            <a:r>
              <a:rPr lang="en-US" sz="1400" b="1" kern="100" dirty="0" err="1">
                <a:latin typeface="Consolas"/>
                <a:ea typeface="맑은 고딕"/>
                <a:cs typeface="Times New Roman"/>
              </a:rPr>
              <a:t>price_value</a:t>
            </a:r>
            <a:r>
              <a:rPr lang="en-US" sz="1400" b="1" kern="100" dirty="0">
                <a:latin typeface="Consolas"/>
                <a:ea typeface="맑은 고딕"/>
                <a:cs typeface="Times New Roman"/>
              </a:rPr>
              <a:t>, </a:t>
            </a:r>
            <a:r>
              <a:rPr lang="en-US" sz="1400" b="1" kern="100" dirty="0" err="1">
                <a:latin typeface="Consolas"/>
                <a:ea typeface="맑은 고딕"/>
                <a:cs typeface="Times New Roman"/>
              </a:rPr>
              <a:t>pages_value</a:t>
            </a:r>
            <a:r>
              <a:rPr lang="en-US" sz="1400" b="1" kern="100" dirty="0">
                <a:latin typeface="Consolas"/>
                <a:ea typeface="맑은 고딕"/>
                <a:cs typeface="Times New Roman"/>
              </a:rPr>
              <a:t>) {</a:t>
            </a:r>
          </a:p>
          <a:p>
            <a:pPr marL="127000">
              <a:lnSpc>
                <a:spcPct val="115000"/>
              </a:lnSpc>
            </a:pPr>
            <a:r>
              <a:rPr lang="en-US" sz="1400" b="1" kern="100" dirty="0">
                <a:latin typeface="Consolas"/>
                <a:ea typeface="맑은 고딕"/>
                <a:cs typeface="Times New Roman"/>
              </a:rPr>
              <a:t>   </a:t>
            </a:r>
            <a:r>
              <a:rPr lang="en-US" sz="1400" b="1" kern="100" dirty="0" err="1">
                <a:latin typeface="Consolas"/>
                <a:ea typeface="맑은 고딕"/>
                <a:cs typeface="Times New Roman"/>
              </a:rPr>
              <a:t>this.title</a:t>
            </a:r>
            <a:r>
              <a:rPr lang="en-US" sz="1400" b="1" kern="100" dirty="0">
                <a:latin typeface="Consolas"/>
                <a:ea typeface="맑은 고딕"/>
                <a:cs typeface="Times New Roman"/>
              </a:rPr>
              <a:t> = </a:t>
            </a:r>
            <a:r>
              <a:rPr lang="en-US" sz="1400" b="1" kern="100" dirty="0" err="1">
                <a:latin typeface="Consolas"/>
                <a:ea typeface="맑은 고딕"/>
                <a:cs typeface="Times New Roman"/>
              </a:rPr>
              <a:t>title_value</a:t>
            </a:r>
            <a:r>
              <a:rPr lang="en-US" sz="1400" b="1" kern="100" dirty="0">
                <a:latin typeface="Consolas"/>
                <a:ea typeface="맑은 고딕"/>
                <a:cs typeface="Times New Roman"/>
              </a:rPr>
              <a:t>;</a:t>
            </a:r>
          </a:p>
          <a:p>
            <a:pPr marL="127000">
              <a:lnSpc>
                <a:spcPct val="115000"/>
              </a:lnSpc>
            </a:pPr>
            <a:r>
              <a:rPr lang="en-US" sz="1400" b="1" kern="100" dirty="0">
                <a:latin typeface="Consolas"/>
                <a:ea typeface="맑은 고딕"/>
                <a:cs typeface="Times New Roman"/>
              </a:rPr>
              <a:t>   </a:t>
            </a:r>
            <a:r>
              <a:rPr lang="en-US" sz="1400" b="1" kern="100" dirty="0" err="1">
                <a:latin typeface="Consolas"/>
                <a:ea typeface="맑은 고딕"/>
                <a:cs typeface="Times New Roman"/>
              </a:rPr>
              <a:t>this.publisher</a:t>
            </a:r>
            <a:r>
              <a:rPr lang="en-US" sz="1400" b="1" kern="100" dirty="0">
                <a:latin typeface="Consolas"/>
                <a:ea typeface="맑은 고딕"/>
                <a:cs typeface="Times New Roman"/>
              </a:rPr>
              <a:t> = </a:t>
            </a:r>
            <a:r>
              <a:rPr lang="en-US" sz="1400" b="1" kern="100" dirty="0" err="1">
                <a:latin typeface="Consolas"/>
                <a:ea typeface="맑은 고딕"/>
                <a:cs typeface="Times New Roman"/>
              </a:rPr>
              <a:t>publisher_value</a:t>
            </a:r>
            <a:r>
              <a:rPr lang="en-US" sz="1400" b="1" kern="100" dirty="0">
                <a:latin typeface="Consolas"/>
                <a:ea typeface="맑은 고딕"/>
                <a:cs typeface="Times New Roman"/>
              </a:rPr>
              <a:t>;</a:t>
            </a:r>
          </a:p>
          <a:p>
            <a:pPr marL="127000">
              <a:lnSpc>
                <a:spcPct val="115000"/>
              </a:lnSpc>
            </a:pPr>
            <a:r>
              <a:rPr lang="en-US" sz="1400" b="1" kern="100" dirty="0">
                <a:latin typeface="Consolas"/>
                <a:ea typeface="맑은 고딕"/>
                <a:cs typeface="Times New Roman"/>
              </a:rPr>
              <a:t>   </a:t>
            </a:r>
            <a:r>
              <a:rPr lang="en-US" sz="1400" b="1" kern="100" dirty="0" err="1">
                <a:latin typeface="Consolas"/>
                <a:ea typeface="맑은 고딕"/>
                <a:cs typeface="Times New Roman"/>
              </a:rPr>
              <a:t>this.author</a:t>
            </a:r>
            <a:r>
              <a:rPr lang="en-US" sz="1400" b="1" kern="100" dirty="0">
                <a:latin typeface="Consolas"/>
                <a:ea typeface="맑은 고딕"/>
                <a:cs typeface="Times New Roman"/>
              </a:rPr>
              <a:t> = </a:t>
            </a:r>
            <a:r>
              <a:rPr lang="en-US" sz="1400" b="1" kern="100" dirty="0" err="1">
                <a:latin typeface="Consolas"/>
                <a:ea typeface="맑은 고딕"/>
                <a:cs typeface="Times New Roman"/>
              </a:rPr>
              <a:t>author_value</a:t>
            </a:r>
            <a:r>
              <a:rPr lang="en-US" sz="1400" b="1" kern="100" dirty="0">
                <a:latin typeface="Consolas"/>
                <a:ea typeface="맑은 고딕"/>
                <a:cs typeface="Times New Roman"/>
              </a:rPr>
              <a:t>;</a:t>
            </a:r>
          </a:p>
          <a:p>
            <a:pPr marL="127000">
              <a:lnSpc>
                <a:spcPct val="115000"/>
              </a:lnSpc>
            </a:pPr>
            <a:r>
              <a:rPr lang="en-US" sz="1400" b="1" kern="100" dirty="0">
                <a:latin typeface="Consolas"/>
                <a:ea typeface="맑은 고딕"/>
                <a:cs typeface="Times New Roman"/>
              </a:rPr>
              <a:t>   </a:t>
            </a:r>
            <a:r>
              <a:rPr lang="en-US" sz="1400" b="1" kern="100" dirty="0" err="1">
                <a:latin typeface="Consolas"/>
                <a:ea typeface="맑은 고딕"/>
                <a:cs typeface="Times New Roman"/>
              </a:rPr>
              <a:t>this.price</a:t>
            </a:r>
            <a:r>
              <a:rPr lang="en-US" sz="1400" b="1" kern="100" dirty="0">
                <a:latin typeface="Consolas"/>
                <a:ea typeface="맑은 고딕"/>
                <a:cs typeface="Times New Roman"/>
              </a:rPr>
              <a:t> = </a:t>
            </a:r>
            <a:r>
              <a:rPr lang="en-US" sz="1400" b="1" kern="100" dirty="0" err="1">
                <a:latin typeface="Consolas"/>
                <a:ea typeface="맑은 고딕"/>
                <a:cs typeface="Times New Roman"/>
              </a:rPr>
              <a:t>price_value</a:t>
            </a:r>
            <a:r>
              <a:rPr lang="en-US" sz="1400" b="1" kern="100" dirty="0">
                <a:latin typeface="Consolas"/>
                <a:ea typeface="맑은 고딕"/>
                <a:cs typeface="Times New Roman"/>
              </a:rPr>
              <a:t>;</a:t>
            </a:r>
          </a:p>
          <a:p>
            <a:pPr marL="127000">
              <a:lnSpc>
                <a:spcPct val="115000"/>
              </a:lnSpc>
            </a:pPr>
            <a:r>
              <a:rPr lang="en-US" sz="1400" b="1" kern="100" dirty="0">
                <a:latin typeface="Consolas"/>
                <a:ea typeface="맑은 고딕"/>
                <a:cs typeface="Times New Roman"/>
              </a:rPr>
              <a:t>   </a:t>
            </a:r>
            <a:r>
              <a:rPr lang="en-US" sz="1400" b="1" kern="100" dirty="0" err="1">
                <a:latin typeface="Consolas"/>
                <a:ea typeface="맑은 고딕"/>
                <a:cs typeface="Times New Roman"/>
              </a:rPr>
              <a:t>this.pages</a:t>
            </a:r>
            <a:r>
              <a:rPr lang="en-US" sz="1400" b="1" kern="100" dirty="0">
                <a:latin typeface="Consolas"/>
                <a:ea typeface="맑은 고딕"/>
                <a:cs typeface="Times New Roman"/>
              </a:rPr>
              <a:t>= </a:t>
            </a:r>
            <a:r>
              <a:rPr lang="en-US" sz="1400" b="1" kern="100" dirty="0" err="1">
                <a:latin typeface="Consolas"/>
                <a:ea typeface="맑은 고딕"/>
                <a:cs typeface="Times New Roman"/>
              </a:rPr>
              <a:t>pages_value</a:t>
            </a:r>
            <a:r>
              <a:rPr lang="en-US" sz="1400" b="1" kern="100" dirty="0">
                <a:latin typeface="Consolas"/>
                <a:ea typeface="맑은 고딕"/>
                <a:cs typeface="Times New Roman"/>
              </a:rPr>
              <a:t>;</a:t>
            </a:r>
          </a:p>
          <a:p>
            <a:pPr marL="127000">
              <a:lnSpc>
                <a:spcPct val="115000"/>
              </a:lnSpc>
            </a:pPr>
            <a:r>
              <a:rPr lang="en-US" sz="1400" b="1" kern="100" dirty="0">
                <a:latin typeface="Consolas"/>
                <a:ea typeface="맑은 고딕"/>
                <a:cs typeface="Times New Roman"/>
              </a:rPr>
              <a:t>}</a:t>
            </a:r>
          </a:p>
          <a:p>
            <a:pPr marL="127000">
              <a:lnSpc>
                <a:spcPct val="115000"/>
              </a:lnSpc>
            </a:pPr>
            <a:r>
              <a:rPr lang="en-US" sz="1400" b="1" kern="100" dirty="0">
                <a:latin typeface="Consolas"/>
                <a:ea typeface="맑은 고딕"/>
                <a:cs typeface="Times New Roman"/>
              </a:rPr>
              <a:t> </a:t>
            </a:r>
          </a:p>
          <a:p>
            <a:pPr marL="127000">
              <a:lnSpc>
                <a:spcPct val="115000"/>
              </a:lnSpc>
            </a:pPr>
            <a:r>
              <a:rPr lang="en-US" sz="1400" b="1" kern="100" dirty="0" err="1">
                <a:latin typeface="Consolas"/>
                <a:ea typeface="맑은 고딕"/>
                <a:cs typeface="Times New Roman"/>
              </a:rPr>
              <a:t>var</a:t>
            </a:r>
            <a:r>
              <a:rPr lang="en-US" sz="1400" b="1" kern="100" dirty="0"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b="1" kern="100" dirty="0" err="1">
                <a:latin typeface="Consolas"/>
                <a:ea typeface="맑은 고딕"/>
                <a:cs typeface="Times New Roman"/>
              </a:rPr>
              <a:t>book_obj</a:t>
            </a:r>
            <a:r>
              <a:rPr lang="en-US" sz="1400" b="1" kern="100" dirty="0">
                <a:latin typeface="Consolas"/>
                <a:ea typeface="맑은 고딕"/>
                <a:cs typeface="Times New Roman"/>
              </a:rPr>
              <a:t> = </a:t>
            </a:r>
            <a:r>
              <a:rPr lang="en-US" sz="1400" b="1" kern="100" dirty="0">
                <a:solidFill>
                  <a:srgbClr val="FF0000"/>
                </a:solidFill>
                <a:latin typeface="Consolas"/>
                <a:ea typeface="맑은 고딕"/>
                <a:cs typeface="Times New Roman"/>
              </a:rPr>
              <a:t>new Book</a:t>
            </a:r>
            <a:r>
              <a:rPr lang="en-US" sz="1400" b="1" kern="100" dirty="0">
                <a:latin typeface="Consolas"/>
                <a:ea typeface="맑은 고딕"/>
                <a:cs typeface="Times New Roman"/>
              </a:rPr>
              <a:t>("</a:t>
            </a:r>
            <a:r>
              <a:rPr lang="ko-KR" altLang="en-US" sz="1400" b="1" kern="100" dirty="0">
                <a:latin typeface="Consolas"/>
                <a:ea typeface="맑은 고딕"/>
                <a:cs typeface="Times New Roman"/>
              </a:rPr>
              <a:t>멀티미디어 배움터</a:t>
            </a:r>
            <a:r>
              <a:rPr lang="en-US" altLang="ko-KR" sz="1400" b="1" kern="100" dirty="0">
                <a:latin typeface="Consolas"/>
                <a:ea typeface="맑은 고딕"/>
                <a:cs typeface="Times New Roman"/>
              </a:rPr>
              <a:t>2.0", "</a:t>
            </a:r>
            <a:r>
              <a:rPr lang="ko-KR" altLang="en-US" sz="1400" b="1" kern="100" dirty="0" err="1">
                <a:latin typeface="Consolas"/>
                <a:ea typeface="맑은 고딕"/>
                <a:cs typeface="Times New Roman"/>
              </a:rPr>
              <a:t>생능출판사</a:t>
            </a:r>
            <a:r>
              <a:rPr lang="en-US" altLang="ko-KR" sz="1400" b="1" kern="100" dirty="0">
                <a:latin typeface="Consolas"/>
                <a:ea typeface="맑은 고딕"/>
                <a:cs typeface="Times New Roman"/>
              </a:rPr>
              <a:t>", </a:t>
            </a:r>
            <a:endParaRPr lang="en-US" altLang="ko-KR" sz="1400" b="1" kern="100" dirty="0" smtClean="0">
              <a:latin typeface="Consolas"/>
              <a:ea typeface="맑은 고딕"/>
              <a:cs typeface="Times New Roman"/>
            </a:endParaRPr>
          </a:p>
          <a:p>
            <a:pPr marL="127000">
              <a:lnSpc>
                <a:spcPct val="115000"/>
              </a:lnSpc>
            </a:pPr>
            <a:r>
              <a:rPr lang="en-US" altLang="ko-KR" sz="1400" b="1" kern="100" dirty="0"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400" b="1" kern="100" dirty="0" smtClean="0">
                <a:latin typeface="Consolas"/>
                <a:ea typeface="맑은 고딕"/>
                <a:cs typeface="Times New Roman"/>
              </a:rPr>
              <a:t>                       "</a:t>
            </a:r>
            <a:r>
              <a:rPr lang="ko-KR" altLang="en-US" sz="1400" b="1" kern="100" dirty="0">
                <a:latin typeface="Consolas"/>
                <a:ea typeface="맑은 고딕"/>
                <a:cs typeface="Times New Roman"/>
              </a:rPr>
              <a:t>최윤철</a:t>
            </a:r>
            <a:r>
              <a:rPr lang="en-US" altLang="ko-KR" sz="1400" b="1" kern="100" dirty="0">
                <a:latin typeface="Consolas"/>
                <a:ea typeface="맑은 고딕"/>
                <a:cs typeface="Times New Roman"/>
              </a:rPr>
              <a:t>, </a:t>
            </a:r>
            <a:r>
              <a:rPr lang="ko-KR" altLang="en-US" sz="1400" b="1" kern="100" dirty="0">
                <a:latin typeface="Consolas"/>
                <a:ea typeface="맑은 고딕"/>
                <a:cs typeface="Times New Roman"/>
              </a:rPr>
              <a:t>임순범</a:t>
            </a:r>
            <a:r>
              <a:rPr lang="en-US" altLang="ko-KR" sz="1400" b="1" kern="100" dirty="0">
                <a:latin typeface="Consolas"/>
                <a:ea typeface="맑은 고딕"/>
                <a:cs typeface="Times New Roman"/>
              </a:rPr>
              <a:t>", 25000, 442);</a:t>
            </a:r>
          </a:p>
        </p:txBody>
      </p:sp>
    </p:spTree>
    <p:extLst>
      <p:ext uri="{BB962C8B-B14F-4D97-AF65-F5344CB8AC3E}">
        <p14:creationId xmlns="" xmlns:p14="http://schemas.microsoft.com/office/powerpoint/2010/main" val="2280381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객체는 속성값으로 함수를 저장하면 그 함수는 그 객체의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297260998"/>
              </p:ext>
            </p:extLst>
          </p:nvPr>
        </p:nvGraphicFramePr>
        <p:xfrm>
          <a:off x="932548" y="2407335"/>
          <a:ext cx="7272808" cy="4130625"/>
        </p:xfrm>
        <a:graphic>
          <a:graphicData uri="http://schemas.openxmlformats.org/drawingml/2006/table">
            <a:tbl>
              <a:tblPr firstRow="1" firstCol="1" bandRow="1"/>
              <a:tblGrid>
                <a:gridCol w="356544"/>
                <a:gridCol w="6916264"/>
              </a:tblGrid>
              <a:tr h="4130625">
                <a:tc>
                  <a:txBody>
                    <a:bodyPr/>
                    <a:lstStyle/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12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13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14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15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16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17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18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19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20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21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22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7780" marR="71755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function </a:t>
                      </a:r>
                      <a:r>
                        <a:rPr lang="en-US" altLang="ko-KR" sz="1200" b="1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display_book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() {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altLang="ko-KR" sz="1200" b="1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("Title: "+ </a:t>
                      </a:r>
                      <a:r>
                        <a:rPr lang="en-US" altLang="ko-KR" sz="1200" b="1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this.title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+ "&lt;</a:t>
                      </a:r>
                      <a:r>
                        <a:rPr lang="en-US" altLang="ko-KR" sz="1200" b="1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/&gt;");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altLang="ko-KR" sz="1200" b="1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("Publisher: "+ </a:t>
                      </a:r>
                      <a:r>
                        <a:rPr lang="en-US" altLang="ko-KR" sz="1200" b="1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this.publisher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+ "&lt;</a:t>
                      </a:r>
                      <a:r>
                        <a:rPr lang="en-US" altLang="ko-KR" sz="1200" b="1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/&gt;");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altLang="ko-KR" sz="1200" b="1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("Author: "+ </a:t>
                      </a:r>
                      <a:r>
                        <a:rPr lang="en-US" altLang="ko-KR" sz="1200" b="1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this.author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+ "&lt;</a:t>
                      </a:r>
                      <a:r>
                        <a:rPr lang="en-US" altLang="ko-KR" sz="1200" b="1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/&gt;");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altLang="ko-KR" sz="1200" b="1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("Price: "+ </a:t>
                      </a:r>
                      <a:r>
                        <a:rPr lang="en-US" altLang="ko-KR" sz="1200" b="1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this.price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+ "</a:t>
                      </a:r>
                      <a:r>
                        <a:rPr lang="ko-KR" altLang="en-US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원 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altLang="ko-KR" sz="1200" b="1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/&gt;");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altLang="ko-KR" sz="1200" b="1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("Pages: "+ </a:t>
                      </a:r>
                      <a:r>
                        <a:rPr lang="en-US" altLang="ko-KR" sz="1200" b="1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this.pages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+ "&lt;</a:t>
                      </a:r>
                      <a:r>
                        <a:rPr lang="en-US" altLang="ko-KR" sz="1200" b="1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/&gt;");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}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altLang="ko-KR" sz="1200" b="1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function Book (</a:t>
                      </a:r>
                      <a:r>
                        <a:rPr lang="en-US" altLang="ko-KR" sz="1200" b="1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title_value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altLang="ko-KR" sz="1200" b="1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publisher_value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altLang="ko-KR" sz="1200" b="1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author_value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           </a:t>
                      </a:r>
                      <a:r>
                        <a:rPr lang="en-US" altLang="ko-KR" sz="1200" b="1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price_value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altLang="ko-KR" sz="1200" b="1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pages_value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) {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altLang="ko-KR" sz="1200" b="1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this.title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altLang="ko-KR" sz="1200" b="1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title_value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;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altLang="ko-KR" sz="1200" b="1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this.publisher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altLang="ko-KR" sz="1200" b="1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publisher_value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;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altLang="ko-KR" sz="1200" b="1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this.author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altLang="ko-KR" sz="1200" b="1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author_value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;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altLang="ko-KR" sz="1200" b="1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this.price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altLang="ko-KR" sz="1200" b="1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price_value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;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altLang="ko-KR" sz="1200" b="1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this.pages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= </a:t>
                      </a:r>
                      <a:r>
                        <a:rPr lang="en-US" altLang="ko-KR" sz="1200" b="1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pages_value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;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altLang="ko-KR" sz="1200" b="1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this.display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altLang="ko-KR" sz="1200" b="1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display_book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; 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}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200" b="1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book_obj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= new Book("</a:t>
                      </a:r>
                      <a:r>
                        <a:rPr lang="ko-KR" altLang="en-US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멀티미디어 배움터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2.0",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          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altLang="en-US" sz="1200" b="1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생능출판사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",</a:t>
                      </a:r>
                      <a:r>
                        <a:rPr lang="en-US" altLang="ko-KR" sz="1200" b="1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altLang="en-US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최윤철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임순범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", 25000, 442);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altLang="ko-KR" sz="1200" b="1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book_obj.display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그림 6"/>
          <p:cNvPicPr/>
          <p:nvPr/>
        </p:nvPicPr>
        <p:blipFill rotWithShape="1">
          <a:blip r:embed="rId2" cstate="print"/>
          <a:srcRect r="33250"/>
          <a:stretch/>
        </p:blipFill>
        <p:spPr>
          <a:xfrm>
            <a:off x="5602650" y="4293096"/>
            <a:ext cx="3324872" cy="243365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="" xmlns:p14="http://schemas.microsoft.com/office/powerpoint/2010/main" val="4186696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5165160" cy="3120352"/>
          </a:xfrm>
        </p:spPr>
        <p:txBody>
          <a:bodyPr>
            <a:normAutofit/>
          </a:bodyPr>
          <a:lstStyle/>
          <a:p>
            <a:pPr latinLnBrk="0"/>
            <a:r>
              <a:rPr lang="en-US" altLang="ko-KR" dirty="0" smtClean="0"/>
              <a:t>9.3.1 DOM</a:t>
            </a:r>
            <a:r>
              <a:rPr lang="ko-KR" altLang="en-US" dirty="0" smtClean="0"/>
              <a:t>의 정의 및 문서 구조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9.3.2 DOM</a:t>
            </a:r>
            <a:r>
              <a:rPr lang="ko-KR" altLang="en-US" dirty="0" smtClean="0"/>
              <a:t>을 통한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문서 접근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9.3.3 </a:t>
            </a:r>
            <a:r>
              <a:rPr lang="ko-KR" altLang="en-US" dirty="0" smtClean="0"/>
              <a:t>브라우저 제공 내장 객체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132856"/>
            <a:ext cx="8208912" cy="9120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9.3 DOM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문서 다루기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36652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DOM</a:t>
            </a:r>
            <a:r>
              <a:rPr lang="ko-KR" altLang="en-US" smtClean="0"/>
              <a:t>의 정의 및 문서 구조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DOM (Document Object Model)</a:t>
            </a:r>
          </a:p>
          <a:p>
            <a:pPr lvl="1"/>
            <a:r>
              <a:rPr lang="ko-KR" altLang="en-US" dirty="0" smtClean="0"/>
              <a:t>웹 문서를 구조적 문서 객체</a:t>
            </a:r>
            <a:r>
              <a:rPr lang="en-US" altLang="ko-KR" dirty="0" smtClean="0"/>
              <a:t>(document object) </a:t>
            </a:r>
            <a:r>
              <a:rPr lang="ko-KR" altLang="en-US" dirty="0" smtClean="0"/>
              <a:t>형태로 다루는 모델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자바스크립트는</a:t>
            </a:r>
            <a:r>
              <a:rPr lang="en-US" altLang="ko-KR" dirty="0" smtClean="0"/>
              <a:t> HTML </a:t>
            </a:r>
            <a:r>
              <a:rPr lang="ko-KR" altLang="ko-KR" dirty="0" smtClean="0"/>
              <a:t>문서를 객체</a:t>
            </a:r>
            <a:r>
              <a:rPr lang="en-US" altLang="ko-KR" dirty="0" smtClean="0"/>
              <a:t>(Object)</a:t>
            </a:r>
            <a:r>
              <a:rPr lang="ko-KR" altLang="ko-KR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바라보고 다룬다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HTML </a:t>
            </a:r>
            <a:r>
              <a:rPr lang="ko-KR" altLang="ko-KR" dirty="0" smtClean="0"/>
              <a:t>문서 뿐만 아니라</a:t>
            </a:r>
            <a:r>
              <a:rPr lang="en-US" altLang="ko-KR" dirty="0" smtClean="0"/>
              <a:t> CSS </a:t>
            </a:r>
            <a:r>
              <a:rPr lang="ko-KR" altLang="ko-KR" dirty="0" smtClean="0"/>
              <a:t>속성도 변경</a:t>
            </a:r>
            <a:r>
              <a:rPr lang="en-US" altLang="ko-KR" dirty="0" smtClean="0"/>
              <a:t> </a:t>
            </a:r>
            <a:r>
              <a:rPr lang="ko-KR" altLang="ko-KR" dirty="0" smtClean="0"/>
              <a:t>가능</a:t>
            </a:r>
            <a:endParaRPr lang="en-US" altLang="ko-KR" dirty="0" smtClean="0"/>
          </a:p>
          <a:p>
            <a:r>
              <a:rPr lang="en-US" altLang="ko-KR" dirty="0" smtClean="0"/>
              <a:t>DOM </a:t>
            </a:r>
            <a:r>
              <a:rPr lang="ko-KR" altLang="en-US" dirty="0" smtClean="0"/>
              <a:t>표준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2000</a:t>
            </a:r>
            <a:r>
              <a:rPr lang="ko-KR" altLang="en-US" dirty="0" smtClean="0"/>
              <a:t>년에 </a:t>
            </a:r>
            <a:r>
              <a:rPr lang="en-US" altLang="ko-KR" dirty="0" smtClean="0"/>
              <a:t>DOM2 </a:t>
            </a:r>
            <a:r>
              <a:rPr lang="ko-KR" altLang="en-US" dirty="0" smtClean="0"/>
              <a:t>제정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대부분의 웹브라우저가 지원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2004</a:t>
            </a:r>
            <a:r>
              <a:rPr lang="ko-KR" altLang="en-US" dirty="0" smtClean="0"/>
              <a:t>년에 </a:t>
            </a:r>
            <a:r>
              <a:rPr lang="en-US" altLang="ko-KR" dirty="0" smtClean="0"/>
              <a:t>DOM3 </a:t>
            </a:r>
            <a:r>
              <a:rPr lang="ko-KR" altLang="en-US" dirty="0" smtClean="0"/>
              <a:t>까지 제정된 상태</a:t>
            </a:r>
            <a:endParaRPr lang="en-US" altLang="ko-KR" dirty="0" smtClean="0"/>
          </a:p>
          <a:p>
            <a:r>
              <a:rPr lang="ko-KR" altLang="en-US" dirty="0" smtClean="0"/>
              <a:t>자바스크립트 활용</a:t>
            </a:r>
            <a:r>
              <a:rPr lang="en-US" altLang="ko-KR" dirty="0" smtClean="0"/>
              <a:t> </a:t>
            </a:r>
          </a:p>
          <a:p>
            <a:pPr lvl="1">
              <a:buNone/>
            </a:pPr>
            <a:r>
              <a:rPr lang="ko-KR" altLang="en-US" dirty="0" smtClean="0"/>
              <a:t>자바스크립트를 이용해 </a:t>
            </a:r>
            <a:r>
              <a:rPr lang="en-US" altLang="en-US" dirty="0" smtClean="0"/>
              <a:t>DOM</a:t>
            </a:r>
            <a:r>
              <a:rPr lang="ko-KR" altLang="en-US" dirty="0" smtClean="0"/>
              <a:t>의 내용을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변경</a:t>
            </a:r>
          </a:p>
          <a:p>
            <a:pPr lvl="1">
              <a:buFont typeface="Symbol"/>
              <a:buChar char="Þ"/>
            </a:pPr>
            <a:r>
              <a:rPr lang="en-US" altLang="en-US" dirty="0" smtClean="0"/>
              <a:t>HTML </a:t>
            </a:r>
            <a:r>
              <a:rPr lang="ko-KR" altLang="en-US" dirty="0" smtClean="0"/>
              <a:t>문서의 태그</a:t>
            </a:r>
            <a:r>
              <a:rPr lang="en-US" altLang="ko-KR" dirty="0" smtClean="0"/>
              <a:t>/</a:t>
            </a:r>
            <a:r>
              <a:rPr lang="ko-KR" altLang="en-US" dirty="0" smtClean="0"/>
              <a:t>콘텐츠가 변경되는 효과</a:t>
            </a:r>
            <a:endParaRPr lang="en-US" altLang="ko-KR" dirty="0" smtClean="0"/>
          </a:p>
          <a:p>
            <a:pPr lvl="1">
              <a:buFont typeface="Symbol"/>
              <a:buChar char="Þ"/>
            </a:pPr>
            <a:r>
              <a:rPr lang="ko-KR" altLang="en-US" dirty="0" smtClean="0"/>
              <a:t>화면에 디스플레이 되는 내용도 변경 </a:t>
            </a:r>
            <a:r>
              <a:rPr lang="en-US" altLang="ko-KR" dirty="0" smtClean="0"/>
              <a:t>(CSS </a:t>
            </a:r>
            <a:r>
              <a:rPr lang="ko-KR" altLang="en-US" dirty="0" smtClean="0"/>
              <a:t>속성 변경</a:t>
            </a:r>
            <a:r>
              <a:rPr lang="en-US" altLang="ko-KR" dirty="0" smtClean="0"/>
              <a:t>)</a:t>
            </a:r>
          </a:p>
          <a:p>
            <a:pPr lvl="1">
              <a:buFont typeface="Symbol"/>
              <a:buChar char="Þ"/>
            </a:pPr>
            <a:r>
              <a:rPr lang="en-US" altLang="en-US" dirty="0" smtClean="0"/>
              <a:t>HTML </a:t>
            </a:r>
            <a:r>
              <a:rPr lang="ko-KR" altLang="en-US" dirty="0" smtClean="0"/>
              <a:t>문서의 내용을 동적으로 변경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75534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ko-KR" dirty="0" smtClean="0"/>
              <a:t>트리 구조의</a:t>
            </a:r>
            <a:r>
              <a:rPr lang="en-US" altLang="ko-KR" dirty="0" smtClean="0"/>
              <a:t> DOM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ko-KR" dirty="0" smtClean="0"/>
              <a:t>문서</a:t>
            </a:r>
            <a:r>
              <a:rPr lang="ko-KR" altLang="en-US" dirty="0" smtClean="0"/>
              <a:t>는 </a:t>
            </a:r>
            <a:r>
              <a:rPr lang="ko-KR" altLang="ko-KR" dirty="0" smtClean="0"/>
              <a:t>태그 요소</a:t>
            </a:r>
            <a:r>
              <a:rPr lang="ko-KR" altLang="en-US" dirty="0" smtClean="0"/>
              <a:t>의 </a:t>
            </a:r>
            <a:r>
              <a:rPr lang="ko-KR" altLang="ko-KR" dirty="0" smtClean="0"/>
              <a:t>계층적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DOM</a:t>
            </a:r>
            <a:r>
              <a:rPr lang="ko-KR" altLang="ko-KR" dirty="0"/>
              <a:t>도 트리 구조의 </a:t>
            </a:r>
            <a:r>
              <a:rPr lang="ko-KR" altLang="ko-KR" dirty="0" smtClean="0"/>
              <a:t>형태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트리의 노드</a:t>
            </a:r>
            <a:r>
              <a:rPr lang="en-US" altLang="ko-KR" dirty="0" smtClean="0"/>
              <a:t>: HTML </a:t>
            </a:r>
            <a:r>
              <a:rPr lang="ko-KR" altLang="en-US" dirty="0" smtClean="0"/>
              <a:t>태그 </a:t>
            </a:r>
            <a:r>
              <a:rPr lang="ko-KR" altLang="ko-KR" dirty="0" smtClean="0"/>
              <a:t>요소</a:t>
            </a:r>
            <a:r>
              <a:rPr lang="en-US" altLang="ko-KR" dirty="0" smtClean="0"/>
              <a:t>, </a:t>
            </a:r>
            <a:r>
              <a:rPr lang="ko-KR" altLang="ko-KR" dirty="0" err="1" smtClean="0"/>
              <a:t>노드</a:t>
            </a:r>
            <a:r>
              <a:rPr lang="ko-KR" altLang="en-US" dirty="0" err="1" smtClean="0"/>
              <a:t>는</a:t>
            </a:r>
            <a:r>
              <a:rPr lang="ko-KR" altLang="en-US" dirty="0" smtClean="0"/>
              <a:t> </a:t>
            </a:r>
            <a:r>
              <a:rPr lang="ko-KR" altLang="ko-KR" dirty="0" smtClean="0"/>
              <a:t>속성과 </a:t>
            </a:r>
            <a:r>
              <a:rPr lang="ko-KR" altLang="ko-KR" dirty="0"/>
              <a:t>속성값을 </a:t>
            </a:r>
            <a:r>
              <a:rPr lang="ko-KR" altLang="en-US" dirty="0" smtClean="0"/>
              <a:t>가짐</a:t>
            </a:r>
            <a:r>
              <a:rPr lang="en-US" altLang="ko-KR" dirty="0" smtClean="0"/>
              <a:t> </a:t>
            </a:r>
          </a:p>
          <a:p>
            <a:r>
              <a:rPr lang="ko-KR" altLang="ko-KR" dirty="0" smtClean="0"/>
              <a:t>웹 브라우저에서 </a:t>
            </a:r>
            <a:r>
              <a:rPr lang="en-US" altLang="ko-KR" dirty="0" smtClean="0"/>
              <a:t>DOM </a:t>
            </a:r>
            <a:r>
              <a:rPr lang="ko-KR" altLang="ko-KR" dirty="0" smtClean="0"/>
              <a:t>구조 확인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 도구 이용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5" name="Picture 5" descr="C:\Users\HeeminPark\CloudStation\Books\HTML5\2차 작업\9-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356992"/>
            <a:ext cx="3890772" cy="31196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686524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트리 구조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/>
          </a:p>
        </p:txBody>
      </p:sp>
      <p:grpSp>
        <p:nvGrpSpPr>
          <p:cNvPr id="42" name="Group 41"/>
          <p:cNvGrpSpPr/>
          <p:nvPr/>
        </p:nvGrpSpPr>
        <p:grpSpPr>
          <a:xfrm>
            <a:off x="863374" y="1832616"/>
            <a:ext cx="7636398" cy="4006187"/>
            <a:chOff x="84702" y="35999"/>
            <a:chExt cx="5508367" cy="3290680"/>
          </a:xfrm>
        </p:grpSpPr>
        <p:sp>
          <p:nvSpPr>
            <p:cNvPr id="43" name="Rectangle 42"/>
            <p:cNvSpPr/>
            <p:nvPr/>
          </p:nvSpPr>
          <p:spPr>
            <a:xfrm>
              <a:off x="1689360" y="35999"/>
              <a:ext cx="590833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&lt;html&gt;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04291" y="533249"/>
              <a:ext cx="590833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&lt;head&gt;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87410" y="533238"/>
              <a:ext cx="590833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&lt;body&gt;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4702" y="1159575"/>
              <a:ext cx="590833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&lt;meta&gt;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63791" y="1159575"/>
              <a:ext cx="590833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&lt;title&gt;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547214" y="1159559"/>
              <a:ext cx="590833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&lt;header&gt;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343844" y="1159553"/>
              <a:ext cx="590833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&lt;nav&gt;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79861" y="1159553"/>
              <a:ext cx="678654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&lt;article&gt;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821180" y="1157754"/>
              <a:ext cx="590833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&lt;footer&gt;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669110" y="1776208"/>
              <a:ext cx="590833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&lt;button&gt;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343847" y="1775449"/>
              <a:ext cx="590833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&lt;button&gt;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031971" y="1772769"/>
              <a:ext cx="590833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&lt;button&gt;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979848" y="1776145"/>
              <a:ext cx="678655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&lt;section&gt;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622808" y="2449501"/>
              <a:ext cx="590833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&lt;h3&gt;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342529" y="2453422"/>
              <a:ext cx="590833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&lt;ol&gt;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342538" y="3082819"/>
              <a:ext cx="590833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&lt;li&gt;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002236" y="3085954"/>
              <a:ext cx="590833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&lt;li&gt;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678234" y="3085943"/>
              <a:ext cx="590833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&lt;li&gt;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cxnSp>
          <p:nvCxnSpPr>
            <p:cNvPr id="61" name="Straight Connector 60"/>
            <p:cNvCxnSpPr>
              <a:stCxn id="73" idx="2"/>
            </p:cNvCxnSpPr>
            <p:nvPr/>
          </p:nvCxnSpPr>
          <p:spPr>
            <a:xfrm flipH="1">
              <a:off x="4319176" y="1400278"/>
              <a:ext cx="12" cy="375867"/>
            </a:xfrm>
            <a:prstGeom prst="line">
              <a:avLst/>
            </a:prstGeom>
            <a:noFill/>
            <a:ln w="12700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2" name="Elbow Connector 61"/>
            <p:cNvCxnSpPr/>
            <p:nvPr/>
          </p:nvCxnSpPr>
          <p:spPr>
            <a:xfrm rot="16200000" flipH="1">
              <a:off x="2555545" y="-294044"/>
              <a:ext cx="256514" cy="1398050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63" name="Elbow Connector 62"/>
            <p:cNvCxnSpPr/>
            <p:nvPr/>
          </p:nvCxnSpPr>
          <p:spPr>
            <a:xfrm rot="5400000">
              <a:off x="1213981" y="-237548"/>
              <a:ext cx="256525" cy="1285069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64" name="Elbow Connector 63"/>
            <p:cNvCxnSpPr/>
            <p:nvPr/>
          </p:nvCxnSpPr>
          <p:spPr>
            <a:xfrm rot="16200000" flipH="1">
              <a:off x="686658" y="787024"/>
              <a:ext cx="385601" cy="359500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65" name="Elbow Connector 64"/>
            <p:cNvCxnSpPr/>
            <p:nvPr/>
          </p:nvCxnSpPr>
          <p:spPr>
            <a:xfrm rot="5400000">
              <a:off x="347114" y="806980"/>
              <a:ext cx="385601" cy="319589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66" name="Elbow Connector 65"/>
            <p:cNvCxnSpPr>
              <a:stCxn id="60" idx="2"/>
              <a:endCxn id="67" idx="0"/>
            </p:cNvCxnSpPr>
            <p:nvPr/>
          </p:nvCxnSpPr>
          <p:spPr>
            <a:xfrm rot="5400000">
              <a:off x="2818249" y="594975"/>
              <a:ext cx="385590" cy="743566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67" name="Elbow Connector 66"/>
            <p:cNvCxnSpPr>
              <a:stCxn id="60" idx="2"/>
              <a:endCxn id="66" idx="0"/>
            </p:cNvCxnSpPr>
            <p:nvPr/>
          </p:nvCxnSpPr>
          <p:spPr>
            <a:xfrm rot="5400000">
              <a:off x="2419931" y="196663"/>
              <a:ext cx="385596" cy="1540196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68" name="Elbow Connector 67"/>
            <p:cNvCxnSpPr>
              <a:stCxn id="60" idx="2"/>
              <a:endCxn id="73" idx="0"/>
            </p:cNvCxnSpPr>
            <p:nvPr/>
          </p:nvCxnSpPr>
          <p:spPr>
            <a:xfrm rot="16200000" flipH="1">
              <a:off x="3658212" y="498577"/>
              <a:ext cx="385590" cy="936361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69" name="Elbow Connector 68"/>
            <p:cNvCxnSpPr>
              <a:stCxn id="60" idx="2"/>
              <a:endCxn id="75" idx="0"/>
            </p:cNvCxnSpPr>
            <p:nvPr/>
          </p:nvCxnSpPr>
          <p:spPr>
            <a:xfrm rot="16200000" flipH="1">
              <a:off x="4057817" y="98973"/>
              <a:ext cx="383791" cy="1733770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70" name="Elbow Connector 69"/>
            <p:cNvCxnSpPr/>
            <p:nvPr/>
          </p:nvCxnSpPr>
          <p:spPr>
            <a:xfrm rot="16200000" flipH="1">
              <a:off x="4260285" y="2075761"/>
              <a:ext cx="436552" cy="318770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71" name="Elbow Connector 70"/>
            <p:cNvCxnSpPr/>
            <p:nvPr/>
          </p:nvCxnSpPr>
          <p:spPr>
            <a:xfrm rot="5400000">
              <a:off x="3902386" y="2032710"/>
              <a:ext cx="432631" cy="400951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72" name="Elbow Connector 71"/>
            <p:cNvCxnSpPr>
              <a:stCxn id="67" idx="2"/>
            </p:cNvCxnSpPr>
            <p:nvPr/>
          </p:nvCxnSpPr>
          <p:spPr>
            <a:xfrm rot="5400000">
              <a:off x="2113929" y="1250876"/>
              <a:ext cx="375930" cy="674734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73" name="Elbow Connector 72"/>
            <p:cNvCxnSpPr>
              <a:stCxn id="67" idx="2"/>
            </p:cNvCxnSpPr>
            <p:nvPr/>
          </p:nvCxnSpPr>
          <p:spPr>
            <a:xfrm rot="16200000" flipH="1">
              <a:off x="2797079" y="1242459"/>
              <a:ext cx="372491" cy="688127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74" name="Elbow Connector 73"/>
            <p:cNvCxnSpPr/>
            <p:nvPr/>
          </p:nvCxnSpPr>
          <p:spPr>
            <a:xfrm rot="16200000" flipH="1">
              <a:off x="4771896" y="2560196"/>
              <a:ext cx="391807" cy="659707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75" name="Elbow Connector 74"/>
            <p:cNvCxnSpPr/>
            <p:nvPr/>
          </p:nvCxnSpPr>
          <p:spPr>
            <a:xfrm rot="16200000" flipH="1">
              <a:off x="4443614" y="2888478"/>
              <a:ext cx="388672" cy="9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76" name="Elbow Connector 75"/>
            <p:cNvCxnSpPr/>
            <p:nvPr/>
          </p:nvCxnSpPr>
          <p:spPr>
            <a:xfrm rot="5400000">
              <a:off x="4109901" y="2557898"/>
              <a:ext cx="391796" cy="664295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77" name="Elbow Connector 76"/>
            <p:cNvCxnSpPr>
              <a:stCxn id="67" idx="2"/>
            </p:cNvCxnSpPr>
            <p:nvPr/>
          </p:nvCxnSpPr>
          <p:spPr>
            <a:xfrm rot="16200000" flipH="1">
              <a:off x="2451677" y="1587861"/>
              <a:ext cx="375171" cy="3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504D"/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="" xmlns:p14="http://schemas.microsoft.com/office/powerpoint/2010/main" val="547862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smtClean="0"/>
              <a:t>HTML </a:t>
            </a:r>
            <a:r>
              <a:rPr lang="ko-KR" altLang="ko-KR" smtClean="0"/>
              <a:t>태그 요소와</a:t>
            </a:r>
            <a:r>
              <a:rPr lang="en-US" altLang="ko-KR" smtClean="0"/>
              <a:t> DOM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요소 전체가 하나의 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태그 요소는 </a:t>
            </a:r>
            <a:r>
              <a:rPr lang="en-US" altLang="ko-KR" dirty="0" smtClean="0"/>
              <a:t>DOM</a:t>
            </a:r>
            <a:r>
              <a:rPr lang="ko-KR" altLang="en-US" dirty="0" smtClean="0"/>
              <a:t>의 객체로 표현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태그 속성은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객체의 속성으로 표현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태그 요소에 포함된 다른 요소는 하위객체로 표현 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,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type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은 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"text"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"username"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의 속성값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1331640" y="3573016"/>
            <a:ext cx="6264696" cy="576064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en-US" b="1" kern="100" dirty="0">
                <a:effectLst/>
                <a:latin typeface="Consolas"/>
                <a:ea typeface="맑은 고딕"/>
                <a:cs typeface="Times New Roman"/>
              </a:rPr>
              <a:t>&lt;input type = "text" name = "username</a:t>
            </a:r>
            <a:r>
              <a:rPr lang="en-US" b="1" kern="100" dirty="0" smtClean="0">
                <a:effectLst/>
                <a:latin typeface="Consolas"/>
                <a:ea typeface="맑은 고딕"/>
                <a:cs typeface="Times New Roman"/>
              </a:rPr>
              <a:t>"/&gt;</a:t>
            </a:r>
            <a:endParaRPr lang="ko-KR" sz="2000" b="1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0979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DOM</a:t>
            </a:r>
            <a:r>
              <a:rPr lang="ko-KR" altLang="en-US" smtClean="0"/>
              <a:t>을 통한 </a:t>
            </a:r>
            <a:r>
              <a:rPr lang="en-US" altLang="ko-KR" smtClean="0"/>
              <a:t>HTML </a:t>
            </a:r>
            <a:r>
              <a:rPr lang="ko-KR" altLang="en-US" smtClean="0"/>
              <a:t>문서 접근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웹 브라우저 환경과</a:t>
            </a:r>
            <a:r>
              <a:rPr lang="en-US" altLang="ko-KR" dirty="0" smtClean="0"/>
              <a:t> HTML </a:t>
            </a:r>
            <a:r>
              <a:rPr lang="ko-KR" altLang="ko-KR" dirty="0" smtClean="0"/>
              <a:t>문서를 모두 객체로 </a:t>
            </a:r>
            <a:r>
              <a:rPr lang="ko-KR" altLang="en-US" dirty="0" smtClean="0"/>
              <a:t>간주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일반 프로그래밍에서 </a:t>
            </a:r>
            <a:r>
              <a:rPr lang="ko-KR" altLang="ko-KR" dirty="0" err="1" smtClean="0"/>
              <a:t>처럼</a:t>
            </a:r>
            <a:r>
              <a:rPr lang="ko-KR" altLang="ko-KR" dirty="0" smtClean="0"/>
              <a:t> 객체에 접근해서 값을 읽어내거나</a:t>
            </a:r>
            <a:r>
              <a:rPr lang="en-US" altLang="ko-KR" dirty="0" smtClean="0"/>
              <a:t>, </a:t>
            </a:r>
            <a:r>
              <a:rPr lang="ko-KR" altLang="ko-KR" dirty="0" smtClean="0"/>
              <a:t>저장하고 수정하는 작업을 수행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DOM </a:t>
            </a:r>
            <a:r>
              <a:rPr lang="ko-KR" altLang="en-US" dirty="0" smtClean="0"/>
              <a:t>접근 방법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document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forms </a:t>
            </a:r>
            <a:r>
              <a:rPr lang="ko-KR" altLang="ko-KR" dirty="0" smtClean="0"/>
              <a:t>속성을 이용해서 접근하는 방법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ko-KR" dirty="0" smtClean="0"/>
              <a:t>요소 이름을 이용해 접근하는 방법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요소의 아이디를 찾아서 접근하는 방법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document </a:t>
            </a:r>
            <a:r>
              <a:rPr lang="ko-KR" altLang="ko-KR" dirty="0" smtClean="0"/>
              <a:t>객체가 제공하는 </a:t>
            </a:r>
            <a:r>
              <a:rPr lang="en-US" altLang="ko-KR" dirty="0" err="1" smtClean="0"/>
              <a:t>getElementById</a:t>
            </a:r>
            <a:r>
              <a:rPr lang="en-US" altLang="ko-KR" dirty="0" smtClean="0"/>
              <a:t>() </a:t>
            </a:r>
            <a:r>
              <a:rPr lang="ko-KR" altLang="ko-KR" dirty="0" smtClean="0"/>
              <a:t>등의 </a:t>
            </a:r>
            <a:r>
              <a:rPr lang="ko-KR" altLang="ko-KR" dirty="0" err="1" smtClean="0"/>
              <a:t>메소드를</a:t>
            </a:r>
            <a:r>
              <a:rPr lang="ko-KR" altLang="ko-KR" dirty="0" smtClean="0"/>
              <a:t> 이용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가장 쉽고 많이 사용되</a:t>
            </a:r>
            <a:r>
              <a:rPr lang="ko-KR" altLang="en-US" dirty="0" smtClean="0"/>
              <a:t>는</a:t>
            </a:r>
            <a:r>
              <a:rPr lang="ko-KR" altLang="ko-KR" dirty="0" smtClean="0"/>
              <a:t> </a:t>
            </a:r>
            <a:r>
              <a:rPr lang="en-US" altLang="ko-KR" dirty="0" err="1" smtClean="0"/>
              <a:t>getElementById</a:t>
            </a:r>
            <a:r>
              <a:rPr lang="en-US" altLang="ko-KR" dirty="0" smtClean="0"/>
              <a:t>() </a:t>
            </a:r>
            <a:r>
              <a:rPr lang="ko-KR" altLang="ko-KR" dirty="0" smtClean="0"/>
              <a:t>방법을 중심으로 설명</a:t>
            </a:r>
            <a:endParaRPr lang="ko-KR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48706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3061" y="5273324"/>
            <a:ext cx="2760349" cy="1456743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94960" y="3991028"/>
            <a:ext cx="3251631" cy="1212657"/>
          </a:xfrm>
          <a:prstGeom prst="rect">
            <a:avLst/>
          </a:prstGeom>
        </p:spPr>
      </p:pic>
      <p:sp>
        <p:nvSpPr>
          <p:cNvPr id="19" name="Bent Arrow 18"/>
          <p:cNvSpPr/>
          <p:nvPr/>
        </p:nvSpPr>
        <p:spPr>
          <a:xfrm rot="5400000" flipH="1">
            <a:off x="6763672" y="5000207"/>
            <a:ext cx="911225" cy="1091750"/>
          </a:xfrm>
          <a:prstGeom prst="bentArrow">
            <a:avLst>
              <a:gd name="adj1" fmla="val 30310"/>
              <a:gd name="adj2" fmla="val 35519"/>
              <a:gd name="adj3" fmla="val 36417"/>
              <a:gd name="adj4" fmla="val 4375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000" kern="100">
                <a:effectLst/>
                <a:ea typeface="맑은 고딕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접근 방법 예제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115616" y="1618805"/>
          <a:ext cx="7128792" cy="2286000"/>
        </p:xfrm>
        <a:graphic>
          <a:graphicData uri="http://schemas.openxmlformats.org/drawingml/2006/table">
            <a:tbl>
              <a:tblPr firstRow="1" firstCol="1" bandRow="1"/>
              <a:tblGrid>
                <a:gridCol w="492477"/>
                <a:gridCol w="6636315"/>
              </a:tblGrid>
              <a:tr h="2232248">
                <a:tc>
                  <a:txBody>
                    <a:bodyPr/>
                    <a:lstStyle/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7780" marR="71755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&lt;form </a:t>
                      </a: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action=""&gt;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2286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&lt;input </a:t>
                      </a: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id="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username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 </a:t>
                      </a: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type="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text" </a:t>
                      </a: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value="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Name of User" /&gt;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&lt;/form&gt;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&lt;script </a:t>
                      </a: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type="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text/</a:t>
                      </a:r>
                      <a:r>
                        <a:rPr lang="en-US" sz="14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4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10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dom</a:t>
                      </a: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400" kern="10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</a:t>
                      </a:r>
                      <a:r>
                        <a:rPr lang="en-US" sz="1400" b="1" kern="100" dirty="0" err="1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getElementById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username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");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alert(</a:t>
                      </a:r>
                      <a:r>
                        <a:rPr lang="en-US" sz="1400" b="1" kern="100" dirty="0" err="1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dom.value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4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newValue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prompt("Type new value of text box", "");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4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dom.value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4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newValue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&lt;/script&gt;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Bent Arrow 17"/>
          <p:cNvSpPr/>
          <p:nvPr/>
        </p:nvSpPr>
        <p:spPr>
          <a:xfrm rot="10800000" flipH="1">
            <a:off x="3092932" y="5750422"/>
            <a:ext cx="911225" cy="728980"/>
          </a:xfrm>
          <a:prstGeom prst="bentArrow">
            <a:avLst>
              <a:gd name="adj1" fmla="val 30310"/>
              <a:gd name="adj2" fmla="val 35519"/>
              <a:gd name="adj3" fmla="val 36417"/>
              <a:gd name="adj4" fmla="val 4375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000" kern="100">
                <a:effectLst/>
                <a:ea typeface="맑은 고딕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  <p:pic>
        <p:nvPicPr>
          <p:cNvPr id="20" name="Picture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6914" y="4022674"/>
            <a:ext cx="3251631" cy="1212657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9592" y="4765396"/>
            <a:ext cx="2760348" cy="983340"/>
          </a:xfrm>
          <a:prstGeom prst="rect">
            <a:avLst/>
          </a:prstGeom>
        </p:spPr>
      </p:pic>
      <p:sp>
        <p:nvSpPr>
          <p:cNvPr id="22" name="Text Box 117"/>
          <p:cNvSpPr txBox="1"/>
          <p:nvPr/>
        </p:nvSpPr>
        <p:spPr>
          <a:xfrm>
            <a:off x="3907234" y="4535707"/>
            <a:ext cx="1287065" cy="37084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ko-KR" sz="1600" b="1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사용자 입력</a:t>
            </a:r>
            <a:endParaRPr lang="ko-KR" sz="2400" dirty="0">
              <a:effectLst/>
              <a:latin typeface="굴림"/>
              <a:cs typeface="굴림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499992" y="4869160"/>
            <a:ext cx="188987" cy="931239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4750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브라우저 제공 내장 객체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웹 </a:t>
            </a:r>
            <a:r>
              <a:rPr lang="ko-KR" altLang="ko-KR" dirty="0" smtClean="0"/>
              <a:t>브라우저에서 제공하는 </a:t>
            </a:r>
            <a:r>
              <a:rPr lang="ko-KR" altLang="en-US" dirty="0" smtClean="0"/>
              <a:t>자바스크립트 </a:t>
            </a:r>
            <a:r>
              <a:rPr lang="ko-KR" altLang="ko-KR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대표적으로 </a:t>
            </a:r>
            <a:r>
              <a:rPr lang="en-US" altLang="ko-KR" dirty="0" smtClean="0"/>
              <a:t>navigator, window, document </a:t>
            </a:r>
            <a:r>
              <a:rPr lang="ko-KR" altLang="ko-KR" dirty="0" smtClean="0"/>
              <a:t>객체</a:t>
            </a:r>
            <a:endParaRPr lang="en-US" altLang="ko-KR" dirty="0" smtClean="0"/>
          </a:p>
          <a:p>
            <a:r>
              <a:rPr lang="en-US" altLang="ko-KR" dirty="0" smtClean="0"/>
              <a:t>document </a:t>
            </a:r>
            <a:r>
              <a:rPr lang="ko-KR" altLang="ko-KR" dirty="0" smtClean="0"/>
              <a:t>객체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ko-KR" dirty="0" smtClean="0"/>
              <a:t>문서를</a:t>
            </a:r>
            <a:r>
              <a:rPr lang="en-US" altLang="ko-KR" dirty="0" smtClean="0"/>
              <a:t> DOM</a:t>
            </a:r>
            <a:r>
              <a:rPr lang="ko-KR" altLang="ko-KR" dirty="0" smtClean="0"/>
              <a:t>을 통해 접근하기 위한 최상위 객체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window </a:t>
            </a:r>
            <a:r>
              <a:rPr lang="ko-KR" altLang="ko-KR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웹 브라우저에 열</a:t>
            </a:r>
            <a:r>
              <a:rPr lang="ko-KR" altLang="en-US" dirty="0" smtClean="0"/>
              <a:t>려</a:t>
            </a:r>
            <a:r>
              <a:rPr lang="ko-KR" altLang="ko-KR" dirty="0" smtClean="0"/>
              <a:t> 있는 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open(), close() : </a:t>
            </a:r>
            <a:r>
              <a:rPr lang="ko-KR" altLang="ko-KR" dirty="0" smtClean="0"/>
              <a:t>새 창을 </a:t>
            </a:r>
            <a:r>
              <a:rPr lang="ko-KR" altLang="en-US" dirty="0" smtClean="0"/>
              <a:t>열거나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</a:t>
            </a:r>
            <a:r>
              <a:rPr lang="ko-KR" altLang="ko-KR" dirty="0" smtClean="0"/>
              <a:t> </a:t>
            </a:r>
            <a:r>
              <a:rPr lang="ko-KR" altLang="ko-KR" dirty="0" smtClean="0"/>
              <a:t>창을 </a:t>
            </a:r>
            <a:r>
              <a:rPr lang="ko-KR" altLang="ko-KR" dirty="0" smtClean="0"/>
              <a:t>닫</a:t>
            </a:r>
            <a:r>
              <a:rPr lang="ko-KR" altLang="en-US" dirty="0" smtClean="0"/>
              <a:t>는다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alert(), confirm(), prompt() : </a:t>
            </a:r>
            <a:r>
              <a:rPr lang="ko-KR" altLang="en-US" dirty="0" err="1" smtClean="0"/>
              <a:t>경고창</a:t>
            </a:r>
            <a:r>
              <a:rPr lang="ko-KR" altLang="en-US" dirty="0" smtClean="0"/>
              <a:t> 혹은 키보드 입력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r>
              <a:rPr lang="en-US" altLang="ko-KR" dirty="0" smtClean="0"/>
              <a:t>navigator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사용하는 웹 브라우저의 종류와 버전을 알아내기 위해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대표적인 속성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appName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appVersion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userAgent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13481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5165160" cy="3120352"/>
          </a:xfrm>
        </p:spPr>
        <p:txBody>
          <a:bodyPr>
            <a:normAutofit/>
          </a:bodyPr>
          <a:lstStyle/>
          <a:p>
            <a:pPr latinLnBrk="0"/>
            <a:r>
              <a:rPr lang="en-US" altLang="ko-KR" dirty="0" smtClean="0"/>
              <a:t>9.1.1 </a:t>
            </a:r>
            <a:r>
              <a:rPr lang="ko-KR" altLang="en-US" dirty="0"/>
              <a:t>자바스크립트 내장 객체</a:t>
            </a:r>
          </a:p>
          <a:p>
            <a:pPr latinLnBrk="0"/>
            <a:r>
              <a:rPr lang="en-US" altLang="ko-KR" dirty="0"/>
              <a:t>9.1.2 </a:t>
            </a:r>
            <a:r>
              <a:rPr lang="ko-KR" altLang="en-US" dirty="0"/>
              <a:t>배열 </a:t>
            </a:r>
            <a:r>
              <a:rPr lang="ko-KR" altLang="en-US" dirty="0" smtClean="0"/>
              <a:t>객체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132856"/>
            <a:ext cx="8208912" cy="91209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9.1 </a:t>
            </a:r>
            <a:r>
              <a:rPr lang="ko-KR" altLang="en-US" dirty="0"/>
              <a:t>자바스크립트 내장 객체 다루기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77685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04912" y="2365367"/>
          <a:ext cx="7128792" cy="2032000"/>
        </p:xfrm>
        <a:graphic>
          <a:graphicData uri="http://schemas.openxmlformats.org/drawingml/2006/table">
            <a:tbl>
              <a:tblPr firstRow="1" firstCol="1" bandRow="1"/>
              <a:tblGrid>
                <a:gridCol w="363218"/>
                <a:gridCol w="6765574"/>
              </a:tblGrid>
              <a:tr h="2019110">
                <a:tc>
                  <a:txBody>
                    <a:bodyPr/>
                    <a:lstStyle/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script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-5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spc="-5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spc="-5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text/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5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win;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open_window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kern="0" spc="-5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url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prompt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원하는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URL </a:t>
                      </a:r>
                      <a:r>
                        <a:rPr lang="ko-KR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주소를</a:t>
                      </a:r>
                      <a:r>
                        <a:rPr lang="ko-KR" sz="1200" kern="0" spc="-50" dirty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입력하시오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if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url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win = </a:t>
                      </a:r>
                      <a:r>
                        <a:rPr lang="en-US" sz="1200" kern="0" spc="-5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window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.open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url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script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spc="-5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="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open_window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Open a page with new window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spc="-5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="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win.close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Close the window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7" name="Picture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7729" y="5651860"/>
            <a:ext cx="2250066" cy="981587"/>
          </a:xfrm>
          <a:prstGeom prst="rect">
            <a:avLst/>
          </a:prstGeom>
        </p:spPr>
      </p:pic>
      <p:pic>
        <p:nvPicPr>
          <p:cNvPr id="30" name="Picture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40346" y="3978630"/>
            <a:ext cx="2451821" cy="897880"/>
          </a:xfrm>
          <a:prstGeom prst="rect">
            <a:avLst/>
          </a:prstGeom>
        </p:spPr>
      </p:pic>
      <p:pic>
        <p:nvPicPr>
          <p:cNvPr id="33" name="Picture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04839" y="5074525"/>
            <a:ext cx="2226456" cy="1577550"/>
          </a:xfrm>
          <a:prstGeom prst="rect">
            <a:avLst/>
          </a:prstGeom>
        </p:spPr>
      </p:pic>
      <p:pic>
        <p:nvPicPr>
          <p:cNvPr id="34" name="Picture 3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51271" y="5676222"/>
            <a:ext cx="2249351" cy="981587"/>
          </a:xfrm>
          <a:prstGeom prst="rect">
            <a:avLst/>
          </a:prstGeom>
        </p:spPr>
      </p:pic>
      <p:pic>
        <p:nvPicPr>
          <p:cNvPr id="35" name="Picture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9319" y="4553187"/>
            <a:ext cx="2451821" cy="897880"/>
          </a:xfrm>
          <a:prstGeom prst="rect">
            <a:avLst/>
          </a:prstGeom>
        </p:spPr>
      </p:pic>
      <p:sp>
        <p:nvSpPr>
          <p:cNvPr id="32" name="Down Arrow 31"/>
          <p:cNvSpPr/>
          <p:nvPr/>
        </p:nvSpPr>
        <p:spPr>
          <a:xfrm flipV="1">
            <a:off x="7618951" y="4643147"/>
            <a:ext cx="537210" cy="41148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effectLst/>
                <a:latin typeface="굴림"/>
                <a:ea typeface="맑은 고딕"/>
                <a:cs typeface="Times New Roman"/>
              </a:rPr>
              <a:t> </a:t>
            </a:r>
            <a:endParaRPr lang="ko-KR" sz="1200">
              <a:effectLst/>
              <a:latin typeface="굴림"/>
              <a:cs typeface="굴림"/>
            </a:endParaRPr>
          </a:p>
        </p:txBody>
      </p:sp>
      <p:sp>
        <p:nvSpPr>
          <p:cNvPr id="31" name="Down Arrow 30"/>
          <p:cNvSpPr/>
          <p:nvPr/>
        </p:nvSpPr>
        <p:spPr>
          <a:xfrm rot="16200000">
            <a:off x="6140642" y="5818616"/>
            <a:ext cx="580513" cy="648073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effectLst/>
                <a:latin typeface="굴림"/>
                <a:ea typeface="맑은 고딕"/>
                <a:cs typeface="Times New Roman"/>
              </a:rPr>
              <a:t> </a:t>
            </a:r>
            <a:endParaRPr lang="ko-KR" sz="1200" dirty="0">
              <a:effectLst/>
              <a:latin typeface="굴림"/>
              <a:cs typeface="굴림"/>
            </a:endParaRPr>
          </a:p>
        </p:txBody>
      </p:sp>
      <p:sp>
        <p:nvSpPr>
          <p:cNvPr id="23" name="Down Arrow 22"/>
          <p:cNvSpPr/>
          <p:nvPr/>
        </p:nvSpPr>
        <p:spPr>
          <a:xfrm rot="16200000">
            <a:off x="3372019" y="5905361"/>
            <a:ext cx="580513" cy="523306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effectLst/>
                <a:latin typeface="굴림"/>
                <a:ea typeface="맑은 고딕"/>
                <a:cs typeface="Times New Roman"/>
              </a:rPr>
              <a:t> </a:t>
            </a:r>
            <a:endParaRPr lang="ko-KR" sz="1200" dirty="0">
              <a:effectLst/>
              <a:latin typeface="굴림"/>
              <a:cs typeface="굴림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window </a:t>
            </a:r>
            <a:r>
              <a:rPr lang="ko-KR" altLang="en-US" smtClean="0"/>
              <a:t>객체 예제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URL </a:t>
            </a:r>
            <a:r>
              <a:rPr lang="ko-KR" altLang="ko-KR" sz="2000" dirty="0" smtClean="0"/>
              <a:t>주소를 입력받아 새로운 윈도</a:t>
            </a:r>
            <a:r>
              <a:rPr lang="ko-KR" altLang="en-US" sz="2000" dirty="0" smtClean="0"/>
              <a:t>우</a:t>
            </a:r>
            <a:r>
              <a:rPr lang="ko-KR" altLang="ko-KR" sz="2000" dirty="0" smtClean="0"/>
              <a:t>에 표시</a:t>
            </a:r>
            <a:endParaRPr lang="en-US" altLang="ko-KR" sz="2000" dirty="0" smtClean="0"/>
          </a:p>
          <a:p>
            <a:r>
              <a:rPr lang="en-US" altLang="ko-KR" sz="2000" dirty="0" smtClean="0"/>
              <a:t>close() </a:t>
            </a:r>
            <a:r>
              <a:rPr lang="ko-KR" altLang="ko-KR" sz="2000" dirty="0" smtClean="0"/>
              <a:t>메소드로 그 윈도우를 닫</a:t>
            </a:r>
            <a:r>
              <a:rPr lang="ko-KR" altLang="en-US" sz="2000" dirty="0" smtClean="0"/>
              <a:t>는 예제</a:t>
            </a:r>
            <a:endParaRPr lang="ko-KR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14" name="Down Arrow 13"/>
          <p:cNvSpPr/>
          <p:nvPr/>
        </p:nvSpPr>
        <p:spPr>
          <a:xfrm>
            <a:off x="2195736" y="5351823"/>
            <a:ext cx="537210" cy="41148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effectLst/>
                <a:latin typeface="굴림"/>
                <a:ea typeface="맑은 고딕"/>
                <a:cs typeface="Times New Roman"/>
              </a:rPr>
              <a:t> </a:t>
            </a:r>
            <a:endParaRPr lang="ko-KR" sz="1200">
              <a:effectLst/>
              <a:latin typeface="굴림"/>
              <a:cs typeface="굴림"/>
            </a:endParaRPr>
          </a:p>
        </p:txBody>
      </p:sp>
      <p:sp>
        <p:nvSpPr>
          <p:cNvPr id="17" name="Text Box 117"/>
          <p:cNvSpPr txBox="1"/>
          <p:nvPr/>
        </p:nvSpPr>
        <p:spPr>
          <a:xfrm>
            <a:off x="3590418" y="5215778"/>
            <a:ext cx="1304612" cy="24974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36000" tIns="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200" b="1" spc="-50" dirty="0">
                <a:solidFill>
                  <a:srgbClr val="C00000"/>
                </a:solidFill>
                <a:effectLst/>
                <a:cs typeface="Times New Roman"/>
              </a:rPr>
              <a:t>URL </a:t>
            </a:r>
            <a:r>
              <a:rPr lang="ko-KR" sz="1200" b="1" spc="-50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주소 입력</a:t>
            </a:r>
            <a:endParaRPr lang="ko-KR" dirty="0">
              <a:effectLst/>
              <a:latin typeface="굴림"/>
              <a:cs typeface="굴림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242724" y="5443220"/>
            <a:ext cx="217805" cy="587965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17"/>
          <p:cNvSpPr txBox="1"/>
          <p:nvPr/>
        </p:nvSpPr>
        <p:spPr>
          <a:xfrm>
            <a:off x="3851921" y="4761865"/>
            <a:ext cx="2568882" cy="25495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36000" tIns="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200" b="1" spc="-50" dirty="0">
                <a:solidFill>
                  <a:srgbClr val="C00000"/>
                </a:solidFill>
                <a:effectLst/>
                <a:latin typeface="Consolas"/>
                <a:ea typeface="맑은 고딕"/>
                <a:cs typeface="굴림"/>
              </a:rPr>
              <a:t>open()</a:t>
            </a:r>
            <a:r>
              <a:rPr lang="en-US" sz="1200" b="1" spc="-50" dirty="0">
                <a:solidFill>
                  <a:srgbClr val="C00000"/>
                </a:solidFill>
                <a:effectLst/>
                <a:cs typeface="Times New Roman"/>
              </a:rPr>
              <a:t> </a:t>
            </a:r>
            <a:r>
              <a:rPr lang="ko-KR" sz="1200" b="1" spc="-50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메소드로 새로운 윈도우 생성</a:t>
            </a:r>
            <a:endParaRPr lang="ko-KR" dirty="0">
              <a:effectLst/>
              <a:latin typeface="굴림"/>
              <a:cs typeface="굴림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905182" y="4972685"/>
            <a:ext cx="788128" cy="679175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117"/>
          <p:cNvSpPr txBox="1"/>
          <p:nvPr/>
        </p:nvSpPr>
        <p:spPr>
          <a:xfrm>
            <a:off x="7619001" y="2816950"/>
            <a:ext cx="1373166" cy="43204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36000" tIns="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ts val="1400"/>
              </a:lnSpc>
              <a:spcAft>
                <a:spcPts val="0"/>
              </a:spcAft>
            </a:pPr>
            <a:r>
              <a:rPr lang="en-US" sz="1200" b="1" spc="-50" dirty="0">
                <a:solidFill>
                  <a:srgbClr val="C00000"/>
                </a:solidFill>
                <a:effectLst/>
                <a:latin typeface="Consolas"/>
                <a:ea typeface="맑은 고딕"/>
                <a:cs typeface="굴림"/>
              </a:rPr>
              <a:t>close()</a:t>
            </a:r>
            <a:r>
              <a:rPr lang="en-US" sz="1200" b="1" spc="-50" dirty="0">
                <a:solidFill>
                  <a:srgbClr val="C00000"/>
                </a:solidFill>
                <a:effectLst/>
                <a:cs typeface="Times New Roman"/>
              </a:rPr>
              <a:t> </a:t>
            </a:r>
            <a:r>
              <a:rPr lang="ko-KR" sz="1200" b="1" spc="-50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메소드 실행시 윈도우 닫힘</a:t>
            </a:r>
            <a:endParaRPr lang="ko-KR" dirty="0">
              <a:effectLst/>
              <a:latin typeface="굴림"/>
              <a:cs typeface="굴림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929509" y="3135975"/>
            <a:ext cx="98875" cy="1291595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117"/>
          <p:cNvSpPr txBox="1"/>
          <p:nvPr/>
        </p:nvSpPr>
        <p:spPr>
          <a:xfrm>
            <a:off x="336456" y="5540418"/>
            <a:ext cx="772160" cy="2228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36000" tIns="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ko-KR" sz="1200" b="1" spc="-50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버튼 클릭</a:t>
            </a:r>
            <a:endParaRPr lang="ko-KR" dirty="0">
              <a:effectLst/>
              <a:latin typeface="굴림"/>
              <a:cs typeface="굴림"/>
            </a:endParaRPr>
          </a:p>
        </p:txBody>
      </p:sp>
      <p:cxnSp>
        <p:nvCxnSpPr>
          <p:cNvPr id="26" name="Straight Arrow Connector 25"/>
          <p:cNvCxnSpPr>
            <a:stCxn id="24" idx="0"/>
          </p:cNvCxnSpPr>
          <p:nvPr/>
        </p:nvCxnSpPr>
        <p:spPr>
          <a:xfrm flipV="1">
            <a:off x="722536" y="5087209"/>
            <a:ext cx="177056" cy="453209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64901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3965" y="4501660"/>
            <a:ext cx="4309526" cy="1383305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 rotWithShape="1">
          <a:blip r:embed="rId3" cstate="print"/>
          <a:srcRect r="43488"/>
          <a:stretch/>
        </p:blipFill>
        <p:spPr>
          <a:xfrm>
            <a:off x="1115616" y="4509120"/>
            <a:ext cx="2408348" cy="1368008"/>
          </a:xfrm>
          <a:prstGeom prst="rect">
            <a:avLst/>
          </a:prstGeom>
        </p:spPr>
      </p:pic>
      <p:sp>
        <p:nvSpPr>
          <p:cNvPr id="20" name="Down Arrow 19"/>
          <p:cNvSpPr/>
          <p:nvPr/>
        </p:nvSpPr>
        <p:spPr>
          <a:xfrm rot="16200000">
            <a:off x="3623679" y="4756474"/>
            <a:ext cx="580513" cy="779943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effectLst/>
                <a:latin typeface="굴림"/>
                <a:ea typeface="맑은 고딕"/>
                <a:cs typeface="Times New Roman"/>
              </a:rPr>
              <a:t> </a:t>
            </a:r>
            <a:endParaRPr lang="ko-KR" sz="1200" dirty="0">
              <a:effectLst/>
              <a:latin typeface="굴림"/>
              <a:cs typeface="굴림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navigator </a:t>
            </a:r>
            <a:r>
              <a:rPr lang="ko-KR" altLang="en-US" dirty="0" smtClean="0"/>
              <a:t>객체 예제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대표적인 </a:t>
            </a:r>
            <a:r>
              <a:rPr lang="ko-KR" altLang="en-US" sz="2000" dirty="0" smtClean="0"/>
              <a:t>속성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appName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appVersion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userAgent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31</a:t>
            </a:fld>
            <a:endParaRPr lang="ko-KR" alt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971600" y="2132856"/>
          <a:ext cx="7488832" cy="2235200"/>
        </p:xfrm>
        <a:graphic>
          <a:graphicData uri="http://schemas.openxmlformats.org/drawingml/2006/table">
            <a:tbl>
              <a:tblPr firstRow="1" firstCol="1" bandRow="1"/>
              <a:tblGrid>
                <a:gridCol w="381562"/>
                <a:gridCol w="7107270"/>
              </a:tblGrid>
              <a:tr h="1528445">
                <a:tc>
                  <a:txBody>
                    <a:bodyPr/>
                    <a:lstStyle/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form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input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"button"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value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"Check Navigator 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appName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en-US" sz="1200" kern="0" spc="-5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.getElementById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appName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.value =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navigator.appName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input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appName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"text"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size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"110"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input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"button"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value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"Check Navigator 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appVersion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en-US" sz="1200" kern="0" spc="-5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.getElementById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appVersion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.value =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navigator.appVersion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input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appVersion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"text"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size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"110"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form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 Box 117"/>
          <p:cNvSpPr txBox="1"/>
          <p:nvPr/>
        </p:nvSpPr>
        <p:spPr>
          <a:xfrm>
            <a:off x="1208759" y="6188917"/>
            <a:ext cx="1072997" cy="2228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36000" tIns="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ko-KR" sz="1400" b="1" spc="-50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버튼 클릭</a:t>
            </a:r>
            <a:endParaRPr lang="ko-KR" sz="2000" dirty="0">
              <a:effectLst/>
              <a:latin typeface="굴림"/>
              <a:cs typeface="굴림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1347190" y="5163241"/>
            <a:ext cx="247650" cy="1025677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594840" y="5516452"/>
            <a:ext cx="235585" cy="672465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8689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객체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자바스크립트에서 제공되는 </a:t>
            </a:r>
            <a:r>
              <a:rPr lang="ko-KR" altLang="en-US" b="1" dirty="0" smtClean="0"/>
              <a:t>내장 객체</a:t>
            </a:r>
            <a:r>
              <a:rPr lang="ko-KR" altLang="en-US" dirty="0" smtClean="0"/>
              <a:t>와 </a:t>
            </a:r>
            <a:r>
              <a:rPr lang="ko-KR" altLang="ko-KR" dirty="0" smtClean="0"/>
              <a:t>사용자가 정의한 </a:t>
            </a:r>
            <a:r>
              <a:rPr lang="ko-KR" altLang="en-US" b="1" dirty="0" smtClean="0"/>
              <a:t>사용자 정의 </a:t>
            </a:r>
            <a:r>
              <a:rPr lang="ko-KR" altLang="ko-KR" b="1" dirty="0" smtClean="0"/>
              <a:t>객체</a:t>
            </a:r>
            <a:r>
              <a:rPr lang="ko-KR" altLang="en-US" dirty="0" smtClean="0"/>
              <a:t>로 구분</a:t>
            </a:r>
          </a:p>
          <a:p>
            <a:pPr lvl="1"/>
            <a:r>
              <a:rPr lang="ko-KR" altLang="en-US" dirty="0" smtClean="0"/>
              <a:t>자바스크립트 </a:t>
            </a:r>
            <a:r>
              <a:rPr lang="ko-KR" altLang="ko-KR" dirty="0" smtClean="0"/>
              <a:t>객체는 속성</a:t>
            </a:r>
            <a:r>
              <a:rPr lang="en-US" altLang="ko-KR" dirty="0" smtClean="0"/>
              <a:t> (property)</a:t>
            </a:r>
            <a:r>
              <a:rPr lang="ko-KR" altLang="ko-KR" dirty="0" smtClean="0"/>
              <a:t>과 메소드</a:t>
            </a:r>
            <a:r>
              <a:rPr lang="en-US" altLang="ko-KR" dirty="0" smtClean="0"/>
              <a:t> (method)</a:t>
            </a:r>
            <a:r>
              <a:rPr lang="ko-KR" altLang="ko-KR" dirty="0" smtClean="0"/>
              <a:t>를 가</a:t>
            </a:r>
            <a:r>
              <a:rPr lang="ko-KR" altLang="en-US" dirty="0"/>
              <a:t>짐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계층적 구조</a:t>
            </a:r>
            <a:r>
              <a:rPr lang="en-US" altLang="ko-KR" dirty="0" smtClean="0"/>
              <a:t>: </a:t>
            </a:r>
            <a:r>
              <a:rPr lang="ko-KR" altLang="ko-KR" dirty="0" smtClean="0"/>
              <a:t>객체의 속성 값으로 또 다른 객체를 가질 수 있</a:t>
            </a:r>
            <a:r>
              <a:rPr lang="ko-KR" altLang="en-US" dirty="0" smtClean="0"/>
              <a:t>다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9661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내장 객체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ko-KR" altLang="en-US" sz="2000" dirty="0" smtClean="0"/>
              <a:t>자바스크립트에서 </a:t>
            </a:r>
            <a:r>
              <a:rPr lang="ko-KR" altLang="ko-KR" sz="2000" dirty="0" smtClean="0"/>
              <a:t>기본적으로 </a:t>
            </a:r>
            <a:r>
              <a:rPr lang="ko-KR" altLang="ko-KR" sz="2000" dirty="0"/>
              <a:t>제공되는 </a:t>
            </a:r>
            <a:r>
              <a:rPr lang="ko-KR" altLang="ko-KR" sz="2000" dirty="0" smtClean="0"/>
              <a:t>객체</a:t>
            </a:r>
            <a:endParaRPr lang="en-US" altLang="ko-KR" sz="2000" dirty="0" smtClean="0"/>
          </a:p>
          <a:p>
            <a:pPr lvl="1" latinLnBrk="0"/>
            <a:r>
              <a:rPr lang="en-US" altLang="ko-KR" sz="1800" b="1" dirty="0">
                <a:latin typeface="Consolas" pitchFamily="49" charset="0"/>
                <a:cs typeface="Consolas" pitchFamily="49" charset="0"/>
              </a:rPr>
              <a:t>Array, Date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800" b="1" dirty="0">
                <a:latin typeface="Consolas" pitchFamily="49" charset="0"/>
                <a:cs typeface="Consolas" pitchFamily="49" charset="0"/>
              </a:rPr>
              <a:t>Math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800" b="1" dirty="0" smtClean="0">
                <a:latin typeface="Consolas" pitchFamily="49" charset="0"/>
                <a:cs typeface="Consolas" pitchFamily="49" charset="0"/>
              </a:rPr>
              <a:t>String</a:t>
            </a:r>
          </a:p>
          <a:p>
            <a:pPr lvl="1" latinLnBrk="0"/>
            <a:r>
              <a:rPr lang="ko-KR" altLang="ko-KR" sz="1800" dirty="0" smtClean="0"/>
              <a:t>웹 </a:t>
            </a:r>
            <a:r>
              <a:rPr lang="ko-KR" altLang="ko-KR" sz="1800" dirty="0"/>
              <a:t>브라우저가 제공하는 </a:t>
            </a:r>
            <a:r>
              <a:rPr lang="en-US" altLang="ko-KR" sz="1800" b="1" dirty="0">
                <a:latin typeface="Consolas" pitchFamily="49" charset="0"/>
                <a:cs typeface="Consolas" pitchFamily="49" charset="0"/>
              </a:rPr>
              <a:t>window</a:t>
            </a:r>
            <a:r>
              <a:rPr lang="ko-KR" altLang="ko-KR" sz="1800" dirty="0"/>
              <a:t>와 </a:t>
            </a:r>
            <a:r>
              <a:rPr lang="en-US" altLang="ko-KR" sz="1800" b="1" dirty="0">
                <a:latin typeface="Consolas" pitchFamily="49" charset="0"/>
                <a:cs typeface="Consolas" pitchFamily="49" charset="0"/>
              </a:rPr>
              <a:t>navigator</a:t>
            </a:r>
            <a:r>
              <a:rPr lang="en-US" altLang="ko-KR" sz="1800" b="1" dirty="0"/>
              <a:t> </a:t>
            </a:r>
            <a:r>
              <a:rPr lang="ko-KR" altLang="ko-KR" sz="1800" dirty="0" smtClean="0"/>
              <a:t>등</a:t>
            </a:r>
            <a:r>
              <a:rPr lang="ko-KR" altLang="en-US" sz="1800" dirty="0" smtClean="0"/>
              <a:t>은 </a:t>
            </a:r>
            <a:r>
              <a:rPr lang="en-US" altLang="ko-KR" sz="1800" dirty="0" smtClean="0"/>
              <a:t>9.3.3</a:t>
            </a:r>
            <a:r>
              <a:rPr lang="ko-KR" altLang="en-US" sz="1800" dirty="0" smtClean="0"/>
              <a:t>절에서 설명</a:t>
            </a:r>
            <a:endParaRPr lang="en-US" altLang="ko-KR" sz="1800" dirty="0" smtClean="0"/>
          </a:p>
          <a:p>
            <a:pPr lvl="1" latinLnBrk="0"/>
            <a:endParaRPr lang="en-US" altLang="ko-KR" sz="1600" dirty="0"/>
          </a:p>
          <a:p>
            <a:pPr latinLnBrk="0"/>
            <a:r>
              <a:rPr lang="ko-KR" altLang="en-US" sz="2200" dirty="0" smtClean="0"/>
              <a:t>객체 생성을 위해서는 </a:t>
            </a:r>
            <a:r>
              <a:rPr lang="en-US" altLang="ko-KR" sz="2200" dirty="0" smtClean="0"/>
              <a:t>new </a:t>
            </a:r>
            <a:r>
              <a:rPr lang="ko-KR" altLang="en-US" sz="2200" dirty="0" smtClean="0"/>
              <a:t>연산자를 사용</a:t>
            </a:r>
            <a:endParaRPr lang="en-US" altLang="ko-KR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Text Box 66"/>
          <p:cNvSpPr txBox="1">
            <a:spLocks noChangeArrowheads="1"/>
          </p:cNvSpPr>
          <p:nvPr/>
        </p:nvSpPr>
        <p:spPr bwMode="auto">
          <a:xfrm>
            <a:off x="1475656" y="3429000"/>
            <a:ext cx="5976664" cy="1512168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indent="57150">
              <a:lnSpc>
                <a:spcPct val="115000"/>
              </a:lnSpc>
            </a:pPr>
            <a:r>
              <a:rPr lang="en-US" sz="1600" b="1" kern="100" dirty="0" err="1">
                <a:latin typeface="Consolas"/>
                <a:ea typeface="맑은 고딕"/>
                <a:cs typeface="Times New Roman"/>
              </a:rPr>
              <a:t>var</a:t>
            </a:r>
            <a:r>
              <a:rPr lang="en-US" sz="1600" b="1" kern="100" dirty="0">
                <a:latin typeface="Consolas"/>
                <a:ea typeface="맑은 고딕"/>
                <a:cs typeface="Times New Roman"/>
              </a:rPr>
              <a:t> today = new Date(); </a:t>
            </a:r>
          </a:p>
          <a:p>
            <a:pPr indent="57150">
              <a:lnSpc>
                <a:spcPct val="115000"/>
              </a:lnSpc>
            </a:pPr>
            <a:r>
              <a:rPr lang="en-US" sz="1600" b="1" kern="100" dirty="0" err="1">
                <a:latin typeface="Consolas"/>
                <a:ea typeface="맑은 고딕"/>
                <a:cs typeface="Times New Roman"/>
              </a:rPr>
              <a:t>var</a:t>
            </a:r>
            <a:r>
              <a:rPr lang="en-US" sz="1600" b="1" kern="100" dirty="0">
                <a:latin typeface="Consolas"/>
                <a:ea typeface="맑은 고딕"/>
                <a:cs typeface="Times New Roman"/>
              </a:rPr>
              <a:t> y = </a:t>
            </a:r>
            <a:r>
              <a:rPr lang="en-US" sz="1600" b="1" kern="100" dirty="0" err="1">
                <a:latin typeface="Consolas"/>
                <a:ea typeface="맑은 고딕"/>
                <a:cs typeface="Times New Roman"/>
              </a:rPr>
              <a:t>today.getFullYear</a:t>
            </a:r>
            <a:r>
              <a:rPr lang="en-US" sz="1600" b="1" kern="100" dirty="0">
                <a:latin typeface="Consolas"/>
                <a:ea typeface="맑은 고딕"/>
                <a:cs typeface="Times New Roman"/>
              </a:rPr>
              <a:t>();</a:t>
            </a:r>
          </a:p>
          <a:p>
            <a:pPr indent="57150">
              <a:lnSpc>
                <a:spcPct val="115000"/>
              </a:lnSpc>
            </a:pPr>
            <a:r>
              <a:rPr lang="en-US" sz="1600" b="1" kern="100" dirty="0" err="1">
                <a:latin typeface="Consolas"/>
                <a:ea typeface="맑은 고딕"/>
                <a:cs typeface="Times New Roman"/>
              </a:rPr>
              <a:t>var</a:t>
            </a:r>
            <a:r>
              <a:rPr lang="en-US" sz="1600" b="1" kern="100" dirty="0">
                <a:latin typeface="Consolas"/>
                <a:ea typeface="맑은 고딕"/>
                <a:cs typeface="Times New Roman"/>
              </a:rPr>
              <a:t> m = </a:t>
            </a:r>
            <a:r>
              <a:rPr lang="en-US" sz="1600" b="1" kern="100" dirty="0" err="1">
                <a:latin typeface="Consolas"/>
                <a:ea typeface="맑은 고딕"/>
                <a:cs typeface="Times New Roman"/>
              </a:rPr>
              <a:t>today.getMonth</a:t>
            </a:r>
            <a:r>
              <a:rPr lang="en-US" sz="1600" b="1" kern="100" dirty="0">
                <a:latin typeface="Consolas"/>
                <a:ea typeface="맑은 고딕"/>
                <a:cs typeface="Times New Roman"/>
              </a:rPr>
              <a:t>();</a:t>
            </a:r>
          </a:p>
          <a:p>
            <a:pPr indent="57150">
              <a:lnSpc>
                <a:spcPct val="115000"/>
              </a:lnSpc>
            </a:pPr>
            <a:r>
              <a:rPr lang="en-US" sz="1600" b="1" kern="100" dirty="0" err="1">
                <a:latin typeface="Consolas"/>
                <a:ea typeface="맑은 고딕"/>
                <a:cs typeface="Times New Roman"/>
              </a:rPr>
              <a:t>var</a:t>
            </a:r>
            <a:r>
              <a:rPr lang="en-US" sz="1600" b="1" kern="100" dirty="0">
                <a:latin typeface="Consolas"/>
                <a:ea typeface="맑은 고딕"/>
                <a:cs typeface="Times New Roman"/>
              </a:rPr>
              <a:t> d = </a:t>
            </a:r>
            <a:r>
              <a:rPr lang="en-US" sz="1600" b="1" kern="100" dirty="0" err="1">
                <a:latin typeface="Consolas"/>
                <a:ea typeface="맑은 고딕"/>
                <a:cs typeface="Times New Roman"/>
              </a:rPr>
              <a:t>today.getDate</a:t>
            </a:r>
            <a:r>
              <a:rPr lang="en-US" sz="1600" b="1" kern="100" dirty="0">
                <a:latin typeface="Consolas"/>
                <a:ea typeface="맑은 고딕"/>
                <a:cs typeface="Times New Roman"/>
              </a:rPr>
              <a:t>();</a:t>
            </a:r>
          </a:p>
        </p:txBody>
      </p:sp>
    </p:spTree>
    <p:extLst>
      <p:ext uri="{BB962C8B-B14F-4D97-AF65-F5344CB8AC3E}">
        <p14:creationId xmlns="" xmlns:p14="http://schemas.microsoft.com/office/powerpoint/2010/main" val="1778159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Date </a:t>
            </a:r>
            <a:r>
              <a:rPr lang="ko-KR" altLang="en-US" smtClean="0"/>
              <a:t>객체의 메소들</a:t>
            </a:r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Date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컴퓨터에서 제공되는 날짜</a:t>
            </a:r>
            <a:r>
              <a:rPr lang="en-US" altLang="ko-KR" dirty="0" smtClean="0"/>
              <a:t>/</a:t>
            </a:r>
            <a:r>
              <a:rPr lang="ko-KR" altLang="ko-KR" dirty="0" smtClean="0"/>
              <a:t>시간을 </a:t>
            </a:r>
            <a:r>
              <a:rPr lang="ko-KR" altLang="en-US" dirty="0" smtClean="0"/>
              <a:t>얻</a:t>
            </a:r>
            <a:r>
              <a:rPr lang="ko-KR" altLang="ko-KR" dirty="0" smtClean="0"/>
              <a:t>거나 설정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85541783"/>
              </p:ext>
            </p:extLst>
          </p:nvPr>
        </p:nvGraphicFramePr>
        <p:xfrm>
          <a:off x="689313" y="2588505"/>
          <a:ext cx="7992888" cy="337785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4458751"/>
                <a:gridCol w="3534137"/>
              </a:tblGrid>
              <a:tr h="40290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메소드 이름</a:t>
                      </a:r>
                      <a:endParaRPr lang="ko-KR" sz="1600" b="1" kern="100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기능</a:t>
                      </a:r>
                      <a:endParaRPr lang="ko-KR" sz="1600" b="1" kern="100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1000521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getFullYear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(), </a:t>
                      </a:r>
                      <a:r>
                        <a:rPr lang="en-US" sz="1400" b="1" kern="1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getMonth</a:t>
                      </a:r>
                      <a:r>
                        <a:rPr lang="en-US" sz="14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(), </a:t>
                      </a:r>
                      <a:r>
                        <a:rPr lang="en-US" sz="1400" b="1" kern="100" dirty="0" err="1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getDate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(), </a:t>
                      </a:r>
                      <a:r>
                        <a:rPr lang="en-US" sz="1400" b="1" kern="1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getDay</a:t>
                      </a:r>
                      <a:r>
                        <a:rPr lang="en-US" sz="14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(), </a:t>
                      </a:r>
                      <a:r>
                        <a:rPr lang="en-US" sz="1400" b="1" kern="100" dirty="0" err="1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getHours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(), </a:t>
                      </a:r>
                      <a:r>
                        <a:rPr lang="en-US" sz="1400" b="1" kern="1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getMinutes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  <a:endParaRPr lang="ko-KR" sz="16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getSeconds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  <a:endParaRPr lang="ko-KR" sz="1600" b="1" kern="100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현재 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시간을 구하는 </a:t>
                      </a:r>
                      <a:r>
                        <a:rPr lang="ko-KR" sz="1400" b="1" kern="100" dirty="0" err="1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메소드</a:t>
                      </a:r>
                      <a:r>
                        <a:rPr lang="en-US" sz="14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. </a:t>
                      </a: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각각 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연도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월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일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요일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시간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분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초 값을 </a:t>
                      </a:r>
                      <a:r>
                        <a:rPr lang="ko-KR" sz="14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리턴</a:t>
                      </a:r>
                      <a:endParaRPr lang="ko-KR" sz="1600" b="1" kern="100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500260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getTime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  <a:endParaRPr lang="ko-KR" sz="1600" b="1" kern="100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1970.1.1</a:t>
                      </a:r>
                      <a:r>
                        <a:rPr lang="ko-KR" sz="14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이후 현재까지의 </a:t>
                      </a:r>
                      <a:r>
                        <a:rPr lang="ko-KR" sz="14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시간</a:t>
                      </a:r>
                      <a:r>
                        <a:rPr lang="en-US" altLang="ko-KR" sz="14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,</a:t>
                      </a:r>
                      <a:r>
                        <a:rPr lang="ko-KR" sz="14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천분의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1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초 </a:t>
                      </a:r>
                      <a:r>
                        <a:rPr lang="ko-KR" sz="14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단위</a:t>
                      </a:r>
                      <a:endParaRPr lang="ko-KR" sz="1600" b="1" kern="100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425240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getTimezoneOffset()</a:t>
                      </a:r>
                      <a:endParaRPr lang="ko-KR" sz="1600" b="1" kern="10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표준시와 현지 시간 간의 </a:t>
                      </a:r>
                      <a:r>
                        <a:rPr lang="ko-KR" sz="14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표준시차</a:t>
                      </a:r>
                      <a:r>
                        <a:rPr lang="en-US" altLang="ko-KR" sz="14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,</a:t>
                      </a:r>
                      <a:r>
                        <a:rPr lang="ko-KR" sz="14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분 </a:t>
                      </a:r>
                      <a:r>
                        <a:rPr lang="ko-KR" sz="14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단위</a:t>
                      </a:r>
                      <a:endParaRPr lang="ko-KR" sz="1600" b="1" kern="100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1000521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setFullYear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(), </a:t>
                      </a:r>
                      <a:r>
                        <a:rPr lang="en-US" sz="1400" b="1" kern="1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setMonth</a:t>
                      </a:r>
                      <a:r>
                        <a:rPr lang="en-US" sz="14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(), </a:t>
                      </a:r>
                      <a:r>
                        <a:rPr lang="en-US" sz="1400" b="1" kern="100" dirty="0" err="1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setDate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(), </a:t>
                      </a:r>
                      <a:r>
                        <a:rPr lang="en-US" sz="1400" b="1" kern="1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setDay</a:t>
                      </a:r>
                      <a:r>
                        <a:rPr lang="en-US" sz="14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(), </a:t>
                      </a:r>
                      <a:r>
                        <a:rPr lang="en-US" sz="1400" b="1" kern="100" dirty="0" err="1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setHours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(), </a:t>
                      </a:r>
                      <a:r>
                        <a:rPr lang="en-US" sz="1400" b="1" kern="1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setMinutes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  <a:endParaRPr lang="ko-KR" sz="16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setSeconds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(), </a:t>
                      </a:r>
                      <a:r>
                        <a:rPr lang="en-US" sz="1400" b="1" kern="1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setMillseconds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  <a:endParaRPr lang="ko-KR" sz="1600" b="1" kern="100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사용자 컴퓨터의 </a:t>
                      </a:r>
                      <a:r>
                        <a:rPr lang="ko-KR" sz="14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시계</a:t>
                      </a:r>
                      <a:r>
                        <a:rPr lang="ko-KR" altLang="en-US" sz="14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를 </a:t>
                      </a:r>
                      <a:r>
                        <a:rPr lang="ko-KR" sz="14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각각 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연도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월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일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요일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시간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분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초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천분의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1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초 값을 </a:t>
                      </a:r>
                      <a:r>
                        <a:rPr lang="ko-KR" sz="14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설정</a:t>
                      </a:r>
                      <a:endParaRPr lang="ko-KR" sz="1600" b="1" kern="100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40581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Math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수학 </a:t>
            </a:r>
            <a:r>
              <a:rPr lang="ko-KR" altLang="ko-KR" dirty="0" smtClean="0"/>
              <a:t>계산</a:t>
            </a:r>
            <a:r>
              <a:rPr lang="ko-KR" altLang="en-US" dirty="0" smtClean="0"/>
              <a:t>을</a:t>
            </a:r>
            <a:r>
              <a:rPr lang="ko-KR" altLang="ko-KR" dirty="0" smtClean="0"/>
              <a:t> </a:t>
            </a:r>
            <a:r>
              <a:rPr lang="ko-KR" altLang="ko-KR" dirty="0"/>
              <a:t>위해 </a:t>
            </a:r>
            <a:r>
              <a:rPr lang="ko-KR" altLang="ko-KR" dirty="0" smtClean="0"/>
              <a:t>기본적으로 </a:t>
            </a:r>
            <a:r>
              <a:rPr lang="ko-KR" altLang="ko-KR" dirty="0"/>
              <a:t>제공되는 </a:t>
            </a:r>
            <a:r>
              <a:rPr lang="ko-KR" altLang="ko-KR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별도의 선언이나 생성없이 바로 사용 가능</a:t>
            </a:r>
            <a:endParaRPr lang="en-US" altLang="ko-KR" dirty="0" smtClean="0"/>
          </a:p>
          <a:p>
            <a:pPr lvl="2"/>
            <a:r>
              <a:rPr lang="ko-KR" altLang="ko-KR" dirty="0"/>
              <a:t>상수값은 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Math</a:t>
            </a:r>
            <a:r>
              <a:rPr lang="en-US" altLang="ko-KR" dirty="0"/>
              <a:t> </a:t>
            </a:r>
            <a:r>
              <a:rPr lang="ko-KR" altLang="ko-KR" dirty="0"/>
              <a:t>객체의 속성으로 </a:t>
            </a:r>
            <a:r>
              <a:rPr lang="ko-KR" altLang="ko-KR" dirty="0" smtClean="0"/>
              <a:t>제공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주요 </a:t>
            </a:r>
            <a:r>
              <a:rPr lang="ko-KR" altLang="ko-KR" dirty="0"/>
              <a:t>수학 함수는 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Math</a:t>
            </a:r>
            <a:r>
              <a:rPr lang="en-US" altLang="ko-KR" dirty="0"/>
              <a:t> </a:t>
            </a:r>
            <a:r>
              <a:rPr lang="ko-KR" altLang="ko-KR" dirty="0"/>
              <a:t>객체의 메소드로 </a:t>
            </a:r>
            <a:r>
              <a:rPr lang="ko-KR" altLang="ko-KR" dirty="0" smtClean="0"/>
              <a:t>제</a:t>
            </a:r>
            <a:r>
              <a:rPr lang="ko-KR" altLang="en-US" dirty="0" smtClean="0"/>
              <a:t>공됨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mc:AlternateContent xmlns:mc="http://schemas.openxmlformats.org/markup-compatibility/2006">
        <mc:Choice xmlns=""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83568" y="3140969"/>
              <a:ext cx="3312368" cy="3147060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864096"/>
                    <a:gridCol w="2448272"/>
                  </a:tblGrid>
                  <a:tr h="34544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속성 이름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설명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35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E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Euler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상수 값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(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약 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2.718)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LN2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자연로그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2,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1" i="1" kern="100">
                                  <a:effectLst/>
                                  <a:latin typeface="Cambria Math"/>
                                </a:rPr>
                                <m:t>𝐥𝐨𝐠𝟐</m:t>
                              </m:r>
                            </m:oMath>
                          </a14:m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(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약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0.693)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LN10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자연로그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10,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1" i="1" kern="100">
                                  <a:effectLst/>
                                  <a:latin typeface="Cambria Math"/>
                                </a:rPr>
                                <m:t>𝐥𝐨𝐠𝟏𝟎</m:t>
                              </m:r>
                            </m:oMath>
                          </a14:m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(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약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2.302)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LOG2E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ko-KR" sz="1200" b="1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ko-KR" sz="1200" b="1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1" kern="100">
                                          <a:effectLst/>
                                          <a:latin typeface="Cambria Math"/>
                                        </a:rPr>
                                        <m:t>𝐥𝐨𝐠</m:t>
                                      </m:r>
                                    </m:e>
                                    <m:sub>
                                      <m:r>
                                        <a:rPr lang="en-US" sz="1200" b="1" i="1" kern="100">
                                          <a:effectLst/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1200" b="1" i="1" kern="100">
                                      <a:effectLst/>
                                      <a:latin typeface="Cambria Math"/>
                                    </a:rPr>
                                    <m:t>𝐞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(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약 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1.442)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LOG10E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(</a:t>
                          </a: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약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0.434)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PI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원주율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1" i="1" kern="100">
                                  <a:effectLst/>
                                  <a:latin typeface="Cambria Math"/>
                                </a:rPr>
                                <m:t>𝛑</m:t>
                              </m:r>
                            </m:oMath>
                          </a14:m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(</a:t>
                          </a: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약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3.14)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SQRT1_2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ko-KR" sz="1200" b="1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b="1" i="1" kern="100"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sz="1200" b="1" kern="100">
                                      <a:effectLst/>
                                      <a:latin typeface="Cambria Math"/>
                                    </a:rPr>
                                    <m:t>/</m:t>
                                  </m:r>
                                  <m:r>
                                    <a:rPr lang="en-US" sz="1200" b="1" i="1" kern="100">
                                      <a:effectLst/>
                                      <a:latin typeface="Cambria Math"/>
                                    </a:rPr>
                                    <m:t>𝟐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(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약 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0.707)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SQRT2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ko-KR" sz="1200" b="1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b="1" i="1" kern="100">
                                      <a:effectLst/>
                                      <a:latin typeface="Cambria Math"/>
                                    </a:rPr>
                                    <m:t>𝟐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(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약 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1.414)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a14="http://schemas.microsoft.com/office/drawing/2010/main" xmlns="" xmlns:p14="http://schemas.microsoft.com/office/powerpoint/2010/main" val="1339793245"/>
                  </p:ext>
                </p:extLst>
              </p:nvPr>
            </p:nvGraphicFramePr>
            <p:xfrm>
              <a:off x="683568" y="3140969"/>
              <a:ext cx="3312368" cy="3147060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864096"/>
                    <a:gridCol w="2448272"/>
                  </a:tblGrid>
                  <a:tr h="34544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속성 이름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설명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35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E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Euler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상수 값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(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약 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2.718)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LN2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5323" t="-210526" b="-600000"/>
                          </a:stretch>
                        </a:blipFill>
                      </a:tcPr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LN10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 dirty="0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5323" t="-316071" b="-510714"/>
                          </a:stretch>
                        </a:blipFill>
                      </a:tcPr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LOG2E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5323" t="-408772" b="-401754"/>
                          </a:stretch>
                        </a:blipFill>
                      </a:tcPr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LOG10E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(</a:t>
                          </a: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약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0.434)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PI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5323" t="-608772" b="-201754"/>
                          </a:stretch>
                        </a:blipFill>
                      </a:tcPr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SQRT1_2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 dirty="0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5323" t="-721429" b="-105357"/>
                          </a:stretch>
                        </a:blipFill>
                      </a:tcPr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SQRT2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5323" t="-807018" b="-350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a14="http://schemas.microsoft.com/office/drawing/2010/main" xmlns="" xmlns:p14="http://schemas.microsoft.com/office/powerpoint/2010/main" xmlns:mc="http://schemas.openxmlformats.org/markup-compatibility/2006" val="3681641117"/>
              </p:ext>
            </p:extLst>
          </p:nvPr>
        </p:nvGraphicFramePr>
        <p:xfrm>
          <a:off x="4139952" y="3140968"/>
          <a:ext cx="4752528" cy="3168354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167545"/>
                <a:gridCol w="2584983"/>
              </a:tblGrid>
              <a:tr h="370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메소드 이름</a:t>
                      </a:r>
                      <a:endParaRPr lang="ko-KR" sz="1200" b="1" kern="100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기능</a:t>
                      </a:r>
                      <a:endParaRPr lang="ko-KR" sz="1200" b="1" kern="100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466246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cos(), sin(), tan()</a:t>
                      </a:r>
                      <a:endParaRPr lang="ko-KR" sz="1200" b="1" kern="10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삼각함수 코사인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사인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2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탄젠트</a:t>
                      </a:r>
                      <a:endParaRPr lang="ko-KR" sz="1200" b="1" kern="100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466246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acos(), asin(), atan()</a:t>
                      </a:r>
                      <a:endParaRPr lang="ko-KR" sz="1200" b="1" kern="10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코사인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사인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2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탄젠트의 역함수</a:t>
                      </a:r>
                      <a:endParaRPr lang="en-US" altLang="ko-KR" sz="1200" b="1" kern="100" dirty="0" smtClean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466246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ceil(), floor(), round()</a:t>
                      </a:r>
                      <a:endParaRPr lang="ko-KR" sz="1200" b="1" kern="100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올림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내림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반올림 </a:t>
                      </a:r>
                      <a:endParaRPr lang="ko-KR" sz="1200" b="1" kern="100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466246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max(), min(), abs()</a:t>
                      </a:r>
                      <a:endParaRPr lang="ko-KR" sz="1200" b="1" kern="100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최대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최소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2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절대값</a:t>
                      </a:r>
                      <a:endParaRPr lang="ko-KR" sz="1200" b="1" kern="100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466246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sqrt(x), pow(x,y)</a:t>
                      </a:r>
                      <a:endParaRPr lang="ko-KR" sz="1200" b="1" kern="10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 marL="68580" marR="68580" marT="0" marB="0" anchor="ctr">
                    <a:blipFill rotWithShape="1">
                      <a:blip r:embed="rId3"/>
                      <a:stretch>
                        <a:fillRect l="-83962" t="-482895" b="-101316"/>
                      </a:stretch>
                    </a:blipFill>
                  </a:tcPr>
                </a:tc>
              </a:tr>
              <a:tr h="466246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log(x), </a:t>
                      </a:r>
                      <a:r>
                        <a:rPr lang="en-US" sz="1200" b="1" kern="1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exp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(x)</a:t>
                      </a:r>
                      <a:endParaRPr lang="ko-KR" sz="1200" b="1" kern="100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 marL="68580" marR="68580" marT="0" marB="0" anchor="ctr">
                    <a:blipFill rotWithShape="1">
                      <a:blip r:embed="rId3"/>
                      <a:stretch>
                        <a:fillRect l="-83962" t="-575325"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10910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116632"/>
            <a:ext cx="6473196" cy="792088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Date</a:t>
            </a:r>
            <a:r>
              <a:rPr lang="ko-KR" altLang="en-US" dirty="0" smtClean="0">
                <a:latin typeface="Consolas" pitchFamily="49" charset="0"/>
                <a:cs typeface="Consolas" pitchFamily="49" charset="0"/>
              </a:rPr>
              <a:t>와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Math </a:t>
            </a:r>
            <a:r>
              <a:rPr lang="ko-KR" altLang="en-US" dirty="0" smtClean="0">
                <a:latin typeface="Consolas" pitchFamily="49" charset="0"/>
                <a:cs typeface="Consolas" pitchFamily="49" charset="0"/>
              </a:rPr>
              <a:t>객체 예제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79512" y="836712"/>
          <a:ext cx="8064896" cy="4622800"/>
        </p:xfrm>
        <a:graphic>
          <a:graphicData uri="http://schemas.openxmlformats.org/drawingml/2006/table">
            <a:tbl>
              <a:tblPr firstRow="1" firstCol="1" bandRow="1"/>
              <a:tblGrid>
                <a:gridCol w="360040"/>
                <a:gridCol w="7704856"/>
              </a:tblGrid>
              <a:tr h="3778250">
                <a:tc>
                  <a:txBody>
                    <a:bodyPr/>
                    <a:lstStyle/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12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13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14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15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16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17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18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19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20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21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22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23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24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25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26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7780" marR="71755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b="1" kern="0" spc="-5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script</a:t>
                      </a:r>
                      <a:r>
                        <a:rPr lang="en-US" sz="1200" b="1" kern="0" spc="-5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1" kern="0" spc="-50" baseline="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b="1" kern="0" spc="-5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"text/</a:t>
                      </a:r>
                      <a:r>
                        <a:rPr lang="en-US" sz="1200" b="1" kern="0" spc="-50" baseline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kern="0" spc="-5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&gt;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today = </a:t>
                      </a:r>
                      <a:r>
                        <a:rPr lang="en-US" sz="1200" b="1" kern="0" spc="-5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spc="-50" baseline="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Date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y = 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today.getFullYear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m = 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today.getMonth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d = 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today.getDate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.write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오늘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날짜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: "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y + 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년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"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m + 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월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"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d + 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일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b="1" kern="0" spc="-50" baseline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start = </a:t>
                      </a:r>
                      <a:r>
                        <a:rPr lang="en-US" sz="1200" b="1" kern="0" spc="-5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spc="-50" baseline="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Date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t1 = 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start.getTime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sum = 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0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for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0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;i&lt;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1000000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;i++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spc="-5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sum = sum + 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end = </a:t>
                      </a:r>
                      <a:r>
                        <a:rPr lang="en-US" sz="1200" b="1" kern="0" spc="-5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spc="-50" baseline="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Date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t2 = 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end.getTime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.write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"1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에서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1000000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까지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더하는데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걸린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시간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: "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t2 - t1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kern="0" spc="-50" baseline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ms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b="1" kern="0" spc="-50" baseline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0" spc="-50" baseline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</a:t>
                      </a:r>
                      <a:r>
                        <a:rPr lang="en-US" sz="1200" b="1" kern="0" spc="-5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b="1" kern="0" spc="-50" baseline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b="1" kern="0" spc="-50" baseline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.write</a:t>
                      </a:r>
                      <a:r>
                        <a:rPr lang="en-US" sz="1200" b="1" kern="0" spc="-5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1" kern="0" spc="-50" baseline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"&lt;</a:t>
                      </a:r>
                      <a:r>
                        <a:rPr lang="en-US" sz="1200" b="1" kern="0" spc="-50" baseline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0" spc="-50" baseline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</a:t>
                      </a:r>
                      <a:r>
                        <a:rPr lang="en-US" sz="1200" b="1" kern="0" spc="-5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b="1" kern="0" spc="-50" baseline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.write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"sin(60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도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 = "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Math.sin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Math.PI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"&lt;</a:t>
                      </a:r>
                      <a:r>
                        <a:rPr lang="en-US" sz="1200" b="1" kern="0" spc="-50" baseline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.write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"ceil(4.3) = "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Math.ceil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(4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"&lt;</a:t>
                      </a:r>
                      <a:r>
                        <a:rPr lang="en-US" sz="1200" b="1" kern="0" spc="-50" baseline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.write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"floor(4.3) = "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Math.floor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(4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"&lt;</a:t>
                      </a:r>
                      <a:r>
                        <a:rPr lang="en-US" sz="1200" b="1" kern="0" spc="-50" baseline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b="1" kern="0" spc="-50" baseline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.write</a:t>
                      </a:r>
                      <a:r>
                        <a:rPr lang="en-US" sz="1200" b="1" kern="0" spc="-5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1" kern="0" spc="-50" baseline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"round(4.3) = "</a:t>
                      </a:r>
                      <a:r>
                        <a:rPr lang="en-US" sz="1200" b="1" kern="0" spc="-50" baseline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b="1" kern="0" spc="-50" baseline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Math.round</a:t>
                      </a:r>
                      <a:r>
                        <a:rPr lang="en-US" sz="1200" b="1" kern="0" spc="-5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(4</a:t>
                      </a:r>
                      <a:r>
                        <a:rPr lang="en-US" sz="1200" b="1" kern="0" spc="-50" baseline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en-US" sz="1200" b="1" kern="0" spc="-5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3)</a:t>
                      </a:r>
                      <a:r>
                        <a:rPr lang="en-US" sz="1200" b="1" kern="0" spc="-50" baseline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b="1" kern="0" spc="-50" baseline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"&lt;</a:t>
                      </a:r>
                      <a:r>
                        <a:rPr lang="en-US" sz="1200" b="1" kern="0" spc="-50" baseline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0" spc="-50" baseline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</a:t>
                      </a:r>
                      <a:r>
                        <a:rPr lang="en-US" sz="1200" b="1" kern="0" spc="-5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b="1" kern="0" spc="-50" baseline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b="1" kern="0" spc="-50" baseline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script</a:t>
                      </a:r>
                      <a:r>
                        <a:rPr lang="en-US" sz="1200" b="1" kern="0" spc="-50" baseline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8" name="그림 37"/>
          <p:cNvPicPr/>
          <p:nvPr/>
        </p:nvPicPr>
        <p:blipFill rotWithShape="1">
          <a:blip r:embed="rId2" cstate="print"/>
          <a:srcRect r="31775"/>
          <a:stretch/>
        </p:blipFill>
        <p:spPr>
          <a:xfrm>
            <a:off x="5868144" y="4581128"/>
            <a:ext cx="3078429" cy="21602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1943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배열 객체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ko-KR" dirty="0" smtClean="0"/>
              <a:t>배열</a:t>
            </a:r>
            <a:r>
              <a:rPr lang="en-US" altLang="ko-KR" dirty="0" smtClean="0"/>
              <a:t> (array) </a:t>
            </a:r>
            <a:r>
              <a:rPr lang="ko-KR" altLang="ko-KR" dirty="0" smtClean="0"/>
              <a:t>데이터 구조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데이터 요소 여러 개를 묶어서 처리하고자 할 때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자바스크립트 배열의 특징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배열의 각 요소</a:t>
            </a:r>
            <a:r>
              <a:rPr lang="ko-KR" altLang="en-US" dirty="0" smtClean="0"/>
              <a:t>가 </a:t>
            </a:r>
            <a:r>
              <a:rPr lang="ko-KR" altLang="ko-KR" dirty="0" smtClean="0"/>
              <a:t>동일한 데이터 타입</a:t>
            </a:r>
            <a:r>
              <a:rPr lang="ko-KR" altLang="en-US" dirty="0" smtClean="0"/>
              <a:t>이 아니어도 된다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예</a:t>
            </a:r>
            <a:r>
              <a:rPr lang="en-US" altLang="ko-KR" dirty="0" smtClean="0"/>
              <a:t>) </a:t>
            </a:r>
            <a:r>
              <a:rPr lang="ko-KR" altLang="ko-KR" dirty="0" smtClean="0"/>
              <a:t>하나의 배열에 숫자 형이나 문자열 요소를 동시에 가질 수 있다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배열의 크기</a:t>
            </a:r>
            <a:r>
              <a:rPr lang="ko-KR" altLang="en-US" dirty="0" smtClean="0"/>
              <a:t>가 </a:t>
            </a:r>
            <a:r>
              <a:rPr lang="ko-KR" altLang="ko-KR" dirty="0" smtClean="0"/>
              <a:t>언제라도 </a:t>
            </a:r>
            <a:r>
              <a:rPr lang="ko-KR" altLang="en-US" dirty="0" smtClean="0"/>
              <a:t>변경</a:t>
            </a:r>
            <a:r>
              <a:rPr lang="ko-KR" altLang="ko-KR" dirty="0" smtClean="0"/>
              <a:t>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Font typeface="Symbol"/>
              <a:buChar char="Þ"/>
            </a:pPr>
            <a:r>
              <a:rPr lang="ko-KR" altLang="ko-KR" dirty="0" smtClean="0"/>
              <a:t>자바스크립트의 변수의 자동 </a:t>
            </a:r>
            <a:r>
              <a:rPr lang="ko-KR" altLang="ko-KR" dirty="0" err="1" smtClean="0"/>
              <a:t>형변환</a:t>
            </a:r>
            <a:r>
              <a:rPr lang="ko-KR" altLang="en-US" dirty="0" err="1" smtClean="0"/>
              <a:t>과</a:t>
            </a:r>
            <a:r>
              <a:rPr lang="ko-KR" altLang="en-US" dirty="0" smtClean="0"/>
              <a:t> </a:t>
            </a:r>
            <a:r>
              <a:rPr lang="ko-KR" altLang="ko-KR" dirty="0" smtClean="0"/>
              <a:t>객체의 동적 속성 추가 </a:t>
            </a:r>
            <a:r>
              <a:rPr lang="ko-KR" altLang="en-US" dirty="0" smtClean="0"/>
              <a:t>특</a:t>
            </a:r>
            <a:r>
              <a:rPr lang="ko-KR" altLang="ko-KR" dirty="0" smtClean="0"/>
              <a:t>징에 따른 장점</a:t>
            </a:r>
            <a:endParaRPr lang="en-US" altLang="ko-KR" dirty="0" smtClean="0"/>
          </a:p>
          <a:p>
            <a:pPr lvl="1">
              <a:buFont typeface="Symbol"/>
              <a:buChar char="Þ"/>
            </a:pP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29044298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TC010237555[[fn=심플 테마]]</Template>
  <TotalTime>4535</TotalTime>
  <Words>2101</Words>
  <Application>Microsoft Office PowerPoint</Application>
  <PresentationFormat>화면 슬라이드 쇼(4:3)</PresentationFormat>
  <Paragraphs>598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New_Simple01</vt:lpstr>
      <vt:lpstr>9장. 자바스크립트 객체와 DOM</vt:lpstr>
      <vt:lpstr>목차</vt:lpstr>
      <vt:lpstr>9.1 자바스크립트 내장 객체 다루기</vt:lpstr>
      <vt:lpstr>자바스크립트 객체</vt:lpstr>
      <vt:lpstr>자바스크립트 내장 객체</vt:lpstr>
      <vt:lpstr>Date 객체의 메소들</vt:lpstr>
      <vt:lpstr>Math 객체</vt:lpstr>
      <vt:lpstr>Date와 Math 객체 예제</vt:lpstr>
      <vt:lpstr>배열 객체</vt:lpstr>
      <vt:lpstr>배열의 생성 및 접근</vt:lpstr>
      <vt:lpstr>배열의 사용 예제</vt:lpstr>
      <vt:lpstr>배열 객체의 메소드</vt:lpstr>
      <vt:lpstr>배열 메소드 사용 예제</vt:lpstr>
      <vt:lpstr>9.2 자바스크립트 사용자 정의 객체</vt:lpstr>
      <vt:lpstr>사용자 정의 객체 다루기</vt:lpstr>
      <vt:lpstr>사용자 정의 객체 생성</vt:lpstr>
      <vt:lpstr>객체의 접근 (읽기와 수정)</vt:lpstr>
      <vt:lpstr>개선된 for 문</vt:lpstr>
      <vt:lpstr>객체의 생성, 수정과 접근 예제</vt:lpstr>
      <vt:lpstr>객체 생성자</vt:lpstr>
      <vt:lpstr>객체의 메소드 정의</vt:lpstr>
      <vt:lpstr>9.3 DOM으로 HTML 문서 다루기</vt:lpstr>
      <vt:lpstr>DOM의 정의 및 문서 구조</vt:lpstr>
      <vt:lpstr>트리 구조의 DOM</vt:lpstr>
      <vt:lpstr>DOM 트리 구조</vt:lpstr>
      <vt:lpstr>HTML 태그 요소와 DOM</vt:lpstr>
      <vt:lpstr>DOM을 통한 HTML 문서 접근</vt:lpstr>
      <vt:lpstr>DOM 접근 방법 예제</vt:lpstr>
      <vt:lpstr>브라우저 제공 내장 객체</vt:lpstr>
      <vt:lpstr>window 객체 예제</vt:lpstr>
      <vt:lpstr>navigator 객체 예제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웹프로그래밍 입문-개정판</dc:title>
  <dc:creator>Microsoft Corporation</dc:creator>
  <cp:lastModifiedBy>sblim</cp:lastModifiedBy>
  <cp:revision>702</cp:revision>
  <dcterms:created xsi:type="dcterms:W3CDTF">2006-10-05T04:04:58Z</dcterms:created>
  <dcterms:modified xsi:type="dcterms:W3CDTF">2016-05-09T11:36:45Z</dcterms:modified>
</cp:coreProperties>
</file>