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306" r:id="rId4"/>
    <p:sldId id="319" r:id="rId5"/>
    <p:sldId id="321" r:id="rId6"/>
    <p:sldId id="322" r:id="rId7"/>
    <p:sldId id="324" r:id="rId8"/>
    <p:sldId id="326" r:id="rId9"/>
    <p:sldId id="327" r:id="rId10"/>
    <p:sldId id="328" r:id="rId11"/>
    <p:sldId id="329" r:id="rId12"/>
    <p:sldId id="330" r:id="rId13"/>
    <p:sldId id="340" r:id="rId14"/>
    <p:sldId id="332" r:id="rId15"/>
    <p:sldId id="331" r:id="rId16"/>
    <p:sldId id="333" r:id="rId17"/>
    <p:sldId id="334" r:id="rId18"/>
    <p:sldId id="335" r:id="rId19"/>
    <p:sldId id="337" r:id="rId20"/>
    <p:sldId id="338" r:id="rId21"/>
    <p:sldId id="341" r:id="rId22"/>
    <p:sldId id="342" r:id="rId23"/>
    <p:sldId id="343" r:id="rId24"/>
    <p:sldId id="344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5860" autoAdjust="0"/>
  </p:normalViewPr>
  <p:slideViewPr>
    <p:cSldViewPr>
      <p:cViewPr varScale="1">
        <p:scale>
          <a:sx n="94" d="100"/>
          <a:sy n="94" d="100"/>
        </p:scale>
        <p:origin x="-10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445A7-4F9C-442B-B305-57B662AB3E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5D18E-41E3-44B8-9959-18EADA69D6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2018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312035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32856"/>
            <a:ext cx="7772400" cy="912096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26" name="Picture 2" descr="C:\Users\yich\Dropbox\Work\html5-book\example\html5\res\HTML5_Logo_64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088" y="609329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Tx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장</a:t>
            </a:r>
            <a:r>
              <a:rPr lang="en-US" altLang="ko-KR" dirty="0"/>
              <a:t>. </a:t>
            </a:r>
            <a:r>
              <a:rPr lang="ko-KR" altLang="en-US" dirty="0" smtClean="0"/>
              <a:t>이벤트 처리와 동적 </a:t>
            </a:r>
            <a:r>
              <a:rPr lang="ko-KR" altLang="en-US" dirty="0" err="1" smtClean="0"/>
              <a:t>웹문서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웹 프로그래밍 </a:t>
            </a:r>
            <a:r>
              <a:rPr lang="ko-KR" altLang="en-US" dirty="0" smtClean="0"/>
              <a:t>입문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3584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 smtClean="0"/>
              <a:t>요소</a:t>
            </a:r>
            <a:r>
              <a:rPr lang="ko-KR" altLang="ko-KR" smtClean="0"/>
              <a:t> 이벤트 속성</a:t>
            </a:r>
            <a:r>
              <a:rPr lang="ko-KR" altLang="en-US" smtClean="0"/>
              <a:t>으로</a:t>
            </a:r>
            <a:r>
              <a:rPr lang="ko-KR" altLang="ko-KR" smtClean="0"/>
              <a:t> 핸들러 </a:t>
            </a:r>
            <a:r>
              <a:rPr lang="ko-KR" altLang="en-US" smtClean="0"/>
              <a:t>등록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요소 객체의 이벤트 속성에 </a:t>
            </a:r>
            <a:r>
              <a:rPr lang="ko-KR" altLang="en-US" dirty="0" smtClean="0"/>
              <a:t>직접 </a:t>
            </a:r>
            <a:r>
              <a:rPr lang="ko-KR" altLang="ko-KR" dirty="0" smtClean="0"/>
              <a:t>이벤트 </a:t>
            </a:r>
            <a:r>
              <a:rPr lang="ko-KR" altLang="ko-KR" dirty="0" err="1" smtClean="0"/>
              <a:t>핸들러</a:t>
            </a:r>
            <a:r>
              <a:rPr lang="ko-KR" altLang="ko-KR" dirty="0" smtClean="0"/>
              <a:t> 함수 지정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이벤트 </a:t>
            </a:r>
            <a:r>
              <a:rPr lang="ko-KR" altLang="ko-KR" dirty="0" err="1" smtClean="0"/>
              <a:t>핸들러는</a:t>
            </a:r>
            <a:r>
              <a:rPr lang="ko-KR" altLang="ko-KR" dirty="0" smtClean="0"/>
              <a:t> 반드시 함수 형태로 미리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ko-KR" dirty="0" smtClean="0"/>
              <a:t>주의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</a:t>
            </a:r>
            <a:r>
              <a:rPr lang="ko-KR" altLang="ko-KR" dirty="0" smtClean="0"/>
              <a:t>체의 이벤트 속성에 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없이 </a:t>
            </a:r>
            <a:r>
              <a:rPr lang="ko-KR" altLang="ko-KR" dirty="0" smtClean="0"/>
              <a:t>함수 이름만 적어야 </a:t>
            </a:r>
            <a:r>
              <a:rPr lang="ko-KR" altLang="en-US" dirty="0" smtClean="0"/>
              <a:t>함</a:t>
            </a: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1475656" y="2420888"/>
            <a:ext cx="6336704" cy="2736304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&lt;form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action=""&gt;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   &lt;input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id="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username"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type="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text"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value="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Name of User" /&gt;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&lt;/form&gt;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&lt;script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type="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text/</a:t>
            </a:r>
            <a:r>
              <a:rPr lang="en-US" sz="1400" kern="100" dirty="0" err="1">
                <a:effectLst/>
                <a:latin typeface="Consolas"/>
                <a:ea typeface="맑은 고딕"/>
                <a:cs typeface="Times New Roman"/>
              </a:rPr>
              <a:t>javascript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"&gt;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   function </a:t>
            </a:r>
            <a:r>
              <a:rPr lang="en-US" sz="1400" kern="100" dirty="0" err="1">
                <a:effectLst/>
                <a:latin typeface="Consolas"/>
                <a:ea typeface="맑은 고딕"/>
                <a:cs typeface="Times New Roman"/>
              </a:rPr>
              <a:t>myEventHandler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() {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       alert("Please type your full name");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   }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400" kern="100" dirty="0" err="1"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400" kern="100" dirty="0" smtClean="0">
                <a:effectLst/>
                <a:latin typeface="Consolas"/>
                <a:ea typeface="맑은 고딕"/>
                <a:cs typeface="Times New Roman"/>
              </a:rPr>
              <a:t>name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= </a:t>
            </a:r>
            <a:r>
              <a:rPr lang="en-US" sz="1400" kern="100" dirty="0" err="1">
                <a:effectLst/>
                <a:latin typeface="Consolas"/>
                <a:ea typeface="맑은 고딕"/>
                <a:cs typeface="Times New Roman"/>
              </a:rPr>
              <a:t>document.</a:t>
            </a:r>
            <a:r>
              <a:rPr lang="en-US" sz="1400" b="1" kern="100" dirty="0" err="1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getElementById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("username");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b="1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400" b="1" kern="100" dirty="0" err="1" smtClean="0">
                <a:solidFill>
                  <a:srgbClr val="C00000"/>
                </a:solidFill>
                <a:latin typeface="Consolas"/>
                <a:ea typeface="맑은 고딕"/>
                <a:cs typeface="Times New Roman"/>
              </a:rPr>
              <a:t>name</a:t>
            </a:r>
            <a:r>
              <a:rPr lang="en-US" sz="1400" b="1" kern="100" dirty="0" err="1" smtClean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.onclick</a:t>
            </a:r>
            <a:r>
              <a:rPr lang="en-US" sz="1400" b="1" kern="100" dirty="0" smtClean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b="1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= </a:t>
            </a:r>
            <a:r>
              <a:rPr lang="en-US" sz="1400" b="1" kern="100" dirty="0" err="1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myEventHandler</a:t>
            </a:r>
            <a:r>
              <a:rPr lang="en-US" sz="1400" b="1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&lt;/script&gt;</a:t>
            </a:r>
            <a:endParaRPr lang="ko-KR" sz="14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54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폼 다루기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ko-KR" dirty="0" smtClean="0"/>
              <a:t>자바스크립트를 이용</a:t>
            </a:r>
            <a:r>
              <a:rPr lang="ko-KR" altLang="en-US" dirty="0" smtClean="0"/>
              <a:t>해 </a:t>
            </a:r>
            <a:r>
              <a:rPr lang="ko-KR" altLang="ko-KR" dirty="0" smtClean="0"/>
              <a:t>폼의 값을 읽어내거나 계산하여 수정하는 것이 가능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 latinLnBrk="0"/>
            <a:r>
              <a:rPr lang="en-US" altLang="ko-KR" dirty="0" smtClean="0"/>
              <a:t>&lt;input&gt;</a:t>
            </a:r>
            <a:r>
              <a:rPr lang="ko-KR" altLang="en-US" dirty="0" smtClean="0"/>
              <a:t>요소를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인터페이스로 접근하여 </a:t>
            </a:r>
            <a:r>
              <a:rPr lang="en-US" altLang="ko-KR" dirty="0" smtClean="0"/>
              <a:t>value </a:t>
            </a:r>
            <a:r>
              <a:rPr lang="ko-KR" altLang="en-US" dirty="0" smtClean="0"/>
              <a:t>속성값을 읽거나 저장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소스코드는 교재 및 웹사이트 참조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Down Arrow 6"/>
          <p:cNvSpPr/>
          <p:nvPr/>
        </p:nvSpPr>
        <p:spPr>
          <a:xfrm rot="16200000">
            <a:off x="4415186" y="3297782"/>
            <a:ext cx="527181" cy="78961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effectLst/>
                <a:latin typeface="굴림"/>
                <a:ea typeface="맑은 고딕"/>
                <a:cs typeface="Times New Roman"/>
              </a:rPr>
              <a:t> </a:t>
            </a:r>
            <a:endParaRPr lang="ko-KR" sz="1200" dirty="0">
              <a:effectLst/>
              <a:latin typeface="굴림"/>
              <a:cs typeface="굴림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889" y="2313305"/>
            <a:ext cx="3674880" cy="275857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140" y="2411614"/>
            <a:ext cx="3674880" cy="256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4422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ko-KR" dirty="0" smtClean="0"/>
              <a:t>폼의 </a:t>
            </a:r>
            <a:r>
              <a:rPr lang="ko-KR" altLang="en-US" dirty="0" smtClean="0"/>
              <a:t>입력 값 읽고 쓰기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dirty="0"/>
              <a:t>DOM</a:t>
            </a:r>
            <a:r>
              <a:rPr lang="ko-KR" altLang="ko-KR" dirty="0"/>
              <a:t>을 통해 </a:t>
            </a:r>
            <a:r>
              <a:rPr lang="en-US" altLang="ko-KR" dirty="0" smtClean="0"/>
              <a:t>&lt;input&gt; </a:t>
            </a:r>
            <a:r>
              <a:rPr lang="ko-KR" altLang="ko-KR" dirty="0" smtClean="0"/>
              <a:t>텍스트 </a:t>
            </a:r>
            <a:r>
              <a:rPr lang="ko-KR" altLang="ko-KR" dirty="0" smtClean="0"/>
              <a:t>박스에 </a:t>
            </a:r>
            <a:r>
              <a:rPr lang="ko-KR" altLang="ko-KR" dirty="0" smtClean="0"/>
              <a:t>입력한 값</a:t>
            </a:r>
            <a:r>
              <a:rPr lang="ko-KR" altLang="en-US" dirty="0" smtClean="0"/>
              <a:t>을</a:t>
            </a:r>
            <a:r>
              <a:rPr lang="ko-KR" altLang="ko-KR" dirty="0" smtClean="0"/>
              <a:t> </a:t>
            </a:r>
            <a:r>
              <a:rPr lang="ko-KR" altLang="ko-KR" dirty="0" smtClean="0"/>
              <a:t>읽</a:t>
            </a:r>
            <a:r>
              <a:rPr lang="ko-KR" altLang="en-US" dirty="0" smtClean="0"/>
              <a:t>는다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 latinLnBrk="0"/>
            <a:r>
              <a:rPr lang="ko-KR" altLang="en-US" dirty="0" smtClean="0"/>
              <a:t>요소 객체의 </a:t>
            </a:r>
            <a:r>
              <a:rPr lang="en-US" altLang="ko-KR" dirty="0" smtClean="0"/>
              <a:t>value</a:t>
            </a:r>
            <a:r>
              <a:rPr lang="ko-KR" altLang="ko-KR" dirty="0" smtClean="0"/>
              <a:t>라는 속성을 통해 읽거나 수정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043608" y="4077072"/>
            <a:ext cx="7488832" cy="2376264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latinLnBrk="0"/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function </a:t>
            </a:r>
            <a:r>
              <a:rPr lang="en-US" altLang="ko-KR" sz="1400" kern="0" spc="-50" dirty="0" err="1" smtClean="0">
                <a:solidFill>
                  <a:schemeClr val="tx1"/>
                </a:solidFill>
                <a:latin typeface="Consolas"/>
                <a:cs typeface="Times New Roman"/>
              </a:rPr>
              <a:t>updateAll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() { </a:t>
            </a:r>
          </a:p>
          <a:p>
            <a:pPr latinLnBrk="0"/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    </a:t>
            </a:r>
            <a:r>
              <a:rPr lang="en-US" altLang="ko-KR" sz="1400" kern="0" spc="-50" dirty="0" err="1" smtClean="0">
                <a:solidFill>
                  <a:schemeClr val="tx1"/>
                </a:solidFill>
                <a:latin typeface="Consolas"/>
                <a:cs typeface="Times New Roman"/>
              </a:rPr>
              <a:t>var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spc="-50" dirty="0">
                <a:solidFill>
                  <a:schemeClr val="tx1"/>
                </a:solidFill>
                <a:latin typeface="Consolas"/>
                <a:cs typeface="Times New Roman"/>
              </a:rPr>
              <a:t>n1 = </a:t>
            </a:r>
            <a:r>
              <a:rPr lang="en-US" altLang="ko-KR" sz="1400" b="1" kern="0" spc="-50" dirty="0" err="1">
                <a:solidFill>
                  <a:srgbClr val="C00000"/>
                </a:solidFill>
                <a:latin typeface="Consolas"/>
                <a:cs typeface="Times New Roman"/>
              </a:rPr>
              <a:t>document.getElementById</a:t>
            </a:r>
            <a:r>
              <a:rPr lang="en-US" altLang="ko-KR" sz="1400" b="1" kern="0" spc="-50" dirty="0">
                <a:solidFill>
                  <a:srgbClr val="C00000"/>
                </a:solidFill>
                <a:latin typeface="Consolas"/>
                <a:cs typeface="Times New Roman"/>
              </a:rPr>
              <a:t>("book1").value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;</a:t>
            </a:r>
          </a:p>
          <a:p>
            <a:pPr latinLnBrk="0"/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   ...</a:t>
            </a:r>
            <a:r>
              <a:rPr lang="en-US" altLang="ko-KR" sz="1400" kern="0" spc="-50" dirty="0">
                <a:solidFill>
                  <a:schemeClr val="tx1"/>
                </a:solidFill>
                <a:latin typeface="Consolas"/>
                <a:cs typeface="Times New Roman"/>
              </a:rPr>
              <a:t> </a:t>
            </a:r>
            <a:endParaRPr lang="ko-KR" altLang="ko-KR" sz="1600" kern="100" dirty="0">
              <a:solidFill>
                <a:schemeClr val="tx1"/>
              </a:solidFill>
              <a:latin typeface="맑은 고딕"/>
              <a:cs typeface="Times New Roman"/>
            </a:endParaRPr>
          </a:p>
          <a:p>
            <a:pPr latinLnBrk="0"/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   </a:t>
            </a:r>
            <a:r>
              <a:rPr lang="en-US" altLang="ko-KR" sz="1400" kern="0" spc="-50" dirty="0" err="1" smtClean="0">
                <a:solidFill>
                  <a:schemeClr val="tx1"/>
                </a:solidFill>
                <a:latin typeface="Consolas"/>
                <a:cs typeface="Times New Roman"/>
              </a:rPr>
              <a:t>var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p1 = 25000 * n1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;</a:t>
            </a:r>
          </a:p>
          <a:p>
            <a:pPr latinLnBrk="0"/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   ...</a:t>
            </a:r>
            <a:endParaRPr lang="ko-KR" altLang="ko-KR" sz="1600" kern="100" dirty="0" smtClean="0">
              <a:solidFill>
                <a:schemeClr val="tx1"/>
              </a:solidFill>
              <a:latin typeface="맑은 고딕"/>
              <a:cs typeface="Times New Roman"/>
            </a:endParaRPr>
          </a:p>
          <a:p>
            <a:pPr latinLnBrk="0"/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    </a:t>
            </a:r>
            <a:r>
              <a:rPr lang="en-US" altLang="ko-KR" sz="1400" b="1" kern="0" spc="-50" dirty="0" err="1" smtClean="0">
                <a:solidFill>
                  <a:srgbClr val="C00000"/>
                </a:solidFill>
                <a:latin typeface="Consolas"/>
                <a:cs typeface="Times New Roman"/>
              </a:rPr>
              <a:t>document.getElementById</a:t>
            </a:r>
            <a:r>
              <a:rPr lang="en-US" altLang="ko-KR" sz="1400" b="1" kern="0" spc="-50" dirty="0" smtClean="0">
                <a:solidFill>
                  <a:srgbClr val="C00000"/>
                </a:solidFill>
                <a:latin typeface="Consolas"/>
                <a:cs typeface="Times New Roman"/>
              </a:rPr>
              <a:t>("book1Total").value 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= p1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;</a:t>
            </a:r>
          </a:p>
          <a:p>
            <a:pPr latinLnBrk="0"/>
            <a:r>
              <a:rPr lang="en-US" altLang="ko-KR" sz="1400" kern="0" spc="-50" dirty="0" smtClean="0">
                <a:solidFill>
                  <a:schemeClr val="tx1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400" kern="0" spc="-50" dirty="0" smtClean="0">
                <a:solidFill>
                  <a:schemeClr val="tx1"/>
                </a:solidFill>
                <a:effectLst/>
                <a:latin typeface="Consolas"/>
                <a:ea typeface="맑은 고딕"/>
                <a:cs typeface="Times New Roman"/>
              </a:rPr>
              <a:t>   ...</a:t>
            </a:r>
          </a:p>
          <a:p>
            <a:pPr latinLnBrk="0"/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ea typeface="맑은 고딕"/>
                <a:cs typeface="Times New Roman"/>
              </a:rPr>
              <a:t>   </a:t>
            </a:r>
            <a:r>
              <a:rPr lang="en-US" altLang="ko-KR" sz="1400" kern="0" spc="-50" dirty="0" err="1" smtClean="0">
                <a:solidFill>
                  <a:schemeClr val="tx1"/>
                </a:solidFill>
                <a:latin typeface="Consolas"/>
                <a:ea typeface="맑은 고딕"/>
                <a:cs typeface="Times New Roman"/>
              </a:rPr>
              <a:t>var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400" kern="0" spc="-50" dirty="0" err="1" smtClean="0">
                <a:solidFill>
                  <a:schemeClr val="tx1"/>
                </a:solidFill>
                <a:latin typeface="Consolas"/>
                <a:ea typeface="맑은 고딕"/>
                <a:cs typeface="Times New Roman"/>
              </a:rPr>
              <a:t>totalNumber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ea typeface="맑은 고딕"/>
                <a:cs typeface="Times New Roman"/>
              </a:rPr>
              <a:t> = </a:t>
            </a:r>
            <a:r>
              <a:rPr lang="en-US" altLang="ko-KR" sz="1400" kern="0" spc="-50" dirty="0" err="1" smtClean="0">
                <a:solidFill>
                  <a:schemeClr val="tx1"/>
                </a:solidFill>
                <a:latin typeface="Consolas"/>
                <a:ea typeface="맑은 고딕"/>
                <a:cs typeface="Times New Roman"/>
              </a:rPr>
              <a:t>parseInt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ea typeface="맑은 고딕"/>
                <a:cs typeface="Times New Roman"/>
              </a:rPr>
              <a:t>(n1) + </a:t>
            </a:r>
            <a:r>
              <a:rPr lang="en-US" altLang="ko-KR" sz="1400" kern="0" spc="-50" dirty="0" err="1" smtClean="0">
                <a:solidFill>
                  <a:schemeClr val="tx1"/>
                </a:solidFill>
                <a:latin typeface="Consolas"/>
                <a:ea typeface="맑은 고딕"/>
                <a:cs typeface="Times New Roman"/>
              </a:rPr>
              <a:t>parseInt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ea typeface="맑은 고딕"/>
                <a:cs typeface="Times New Roman"/>
              </a:rPr>
              <a:t>(n2) + </a:t>
            </a:r>
            <a:r>
              <a:rPr lang="en-US" altLang="ko-KR" sz="1400" kern="0" spc="-50" dirty="0" err="1" smtClean="0">
                <a:solidFill>
                  <a:schemeClr val="tx1"/>
                </a:solidFill>
                <a:latin typeface="Consolas"/>
                <a:ea typeface="맑은 고딕"/>
                <a:cs typeface="Times New Roman"/>
              </a:rPr>
              <a:t>parseInt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ea typeface="맑은 고딕"/>
                <a:cs typeface="Times New Roman"/>
              </a:rPr>
              <a:t>(n3);</a:t>
            </a:r>
          </a:p>
          <a:p>
            <a:pPr latinLnBrk="0"/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    </a:t>
            </a:r>
            <a:r>
              <a:rPr lang="en-US" altLang="ko-KR" sz="1400" b="1" kern="0" spc="-50" dirty="0" err="1" smtClean="0">
                <a:solidFill>
                  <a:srgbClr val="C00000"/>
                </a:solidFill>
                <a:latin typeface="Consolas"/>
                <a:cs typeface="Times New Roman"/>
              </a:rPr>
              <a:t>document.getElementById</a:t>
            </a:r>
            <a:r>
              <a:rPr lang="en-US" altLang="ko-KR" sz="1400" b="1" kern="0" spc="-50" dirty="0" smtClean="0">
                <a:solidFill>
                  <a:srgbClr val="C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b="1" kern="0" spc="-50" dirty="0" smtClean="0">
                <a:solidFill>
                  <a:srgbClr val="C00000"/>
                </a:solidFill>
                <a:latin typeface="Consolas"/>
                <a:cs typeface="Times New Roman"/>
              </a:rPr>
              <a:t>"</a:t>
            </a:r>
            <a:r>
              <a:rPr lang="en-US" altLang="ko-KR" sz="1400" b="1" kern="0" spc="-50" dirty="0" err="1" smtClean="0">
                <a:solidFill>
                  <a:srgbClr val="C00000"/>
                </a:solidFill>
                <a:latin typeface="Consolas"/>
                <a:cs typeface="Times New Roman"/>
              </a:rPr>
              <a:t>totalNumber</a:t>
            </a:r>
            <a:r>
              <a:rPr lang="en-US" altLang="ko-KR" sz="1400" b="1" kern="0" spc="-50" dirty="0" smtClean="0">
                <a:solidFill>
                  <a:srgbClr val="C00000"/>
                </a:solidFill>
                <a:latin typeface="Consolas"/>
                <a:cs typeface="Times New Roman"/>
              </a:rPr>
              <a:t>").</a:t>
            </a:r>
            <a:r>
              <a:rPr lang="en-US" altLang="ko-KR" sz="1400" b="1" kern="0" spc="-50" dirty="0" smtClean="0">
                <a:solidFill>
                  <a:srgbClr val="C00000"/>
                </a:solidFill>
                <a:latin typeface="Consolas"/>
                <a:cs typeface="Times New Roman"/>
              </a:rPr>
              <a:t>value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kern="0" spc="-50" dirty="0" err="1" smtClean="0">
                <a:solidFill>
                  <a:schemeClr val="tx1"/>
                </a:solidFill>
                <a:latin typeface="Consolas"/>
                <a:cs typeface="Times New Roman"/>
              </a:rPr>
              <a:t>totalNumber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;</a:t>
            </a:r>
          </a:p>
          <a:p>
            <a:pPr latinLnBrk="0"/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ea typeface="맑은 고딕"/>
                <a:cs typeface="Times New Roman"/>
              </a:rPr>
              <a:t>   ...</a:t>
            </a:r>
          </a:p>
          <a:p>
            <a:pPr latinLnBrk="0"/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ea typeface="맑은 고딕"/>
                <a:cs typeface="Times New Roman"/>
              </a:rPr>
              <a:t>}</a:t>
            </a:r>
            <a:r>
              <a:rPr lang="en-US" altLang="ko-KR" sz="1400" kern="0" spc="-50" dirty="0" smtClean="0">
                <a:solidFill>
                  <a:schemeClr val="tx1"/>
                </a:solidFill>
                <a:effectLst/>
                <a:latin typeface="Consolas"/>
                <a:ea typeface="맑은 고딕"/>
                <a:cs typeface="Times New Roman"/>
              </a:rPr>
              <a:t>   </a:t>
            </a:r>
            <a:endParaRPr lang="ko-KR" sz="1400" kern="100" dirty="0">
              <a:solidFill>
                <a:schemeClr val="tx1"/>
              </a:solidFill>
              <a:effectLst/>
              <a:ea typeface="맑은 고딕"/>
              <a:cs typeface="Times New Roman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043608" y="2492896"/>
            <a:ext cx="7488832" cy="1368152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indent="101600" latinLnBrk="0"/>
            <a:r>
              <a:rPr lang="en-US" sz="1400" kern="0" spc="-50" dirty="0" smtClean="0">
                <a:solidFill>
                  <a:schemeClr val="tx1"/>
                </a:solidFill>
                <a:effectLst/>
                <a:latin typeface="Consolas"/>
                <a:ea typeface="맑은 고딕"/>
                <a:cs typeface="Times New Roman"/>
              </a:rPr>
              <a:t>&lt;input id="</a:t>
            </a:r>
            <a:r>
              <a:rPr lang="en-US" sz="1400" b="1" kern="0" spc="-5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book1</a:t>
            </a:r>
            <a:r>
              <a:rPr lang="en-US" sz="1400" kern="0" spc="-50" dirty="0">
                <a:solidFill>
                  <a:schemeClr val="tx1"/>
                </a:solidFill>
                <a:effectLst/>
                <a:latin typeface="Consolas"/>
                <a:ea typeface="맑은 고딕"/>
                <a:cs typeface="Times New Roman"/>
              </a:rPr>
              <a:t>" </a:t>
            </a:r>
            <a:r>
              <a:rPr lang="en-US" sz="1400" kern="0" spc="-50" dirty="0" smtClean="0">
                <a:solidFill>
                  <a:schemeClr val="tx1"/>
                </a:solidFill>
                <a:effectLst/>
                <a:latin typeface="Consolas"/>
                <a:ea typeface="맑은 고딕"/>
                <a:cs typeface="Times New Roman"/>
              </a:rPr>
              <a:t>type="</a:t>
            </a:r>
            <a:r>
              <a:rPr lang="en-US" sz="1400" kern="0" spc="-50" dirty="0">
                <a:solidFill>
                  <a:schemeClr val="tx1"/>
                </a:solidFill>
                <a:effectLst/>
                <a:latin typeface="Consolas"/>
                <a:ea typeface="맑은 고딕"/>
                <a:cs typeface="Times New Roman"/>
              </a:rPr>
              <a:t>text" size</a:t>
            </a:r>
            <a:r>
              <a:rPr lang="en-US" sz="1400" kern="0" spc="-50" dirty="0" smtClean="0">
                <a:solidFill>
                  <a:schemeClr val="tx1"/>
                </a:solidFill>
                <a:effectLst/>
                <a:latin typeface="Consolas"/>
                <a:ea typeface="맑은 고딕"/>
                <a:cs typeface="Times New Roman"/>
              </a:rPr>
              <a:t>="</a:t>
            </a:r>
            <a:r>
              <a:rPr lang="en-US" sz="1400" kern="0" spc="-50" dirty="0">
                <a:solidFill>
                  <a:schemeClr val="tx1"/>
                </a:solidFill>
                <a:effectLst/>
                <a:latin typeface="Consolas"/>
                <a:ea typeface="맑은 고딕"/>
                <a:cs typeface="Times New Roman"/>
              </a:rPr>
              <a:t>2" </a:t>
            </a:r>
            <a:r>
              <a:rPr lang="en-US" sz="1400" kern="0" spc="-50" dirty="0" smtClean="0">
                <a:solidFill>
                  <a:schemeClr val="tx1"/>
                </a:solidFill>
                <a:effectLst/>
                <a:latin typeface="Consolas"/>
                <a:ea typeface="맑은 고딕"/>
                <a:cs typeface="Times New Roman"/>
              </a:rPr>
              <a:t>value="</a:t>
            </a:r>
            <a:r>
              <a:rPr lang="en-US" sz="1400" kern="0" spc="-50" dirty="0" smtClean="0">
                <a:solidFill>
                  <a:schemeClr val="tx1"/>
                </a:solidFill>
                <a:effectLst/>
                <a:latin typeface="Consolas"/>
                <a:ea typeface="맑은 고딕"/>
                <a:cs typeface="Times New Roman"/>
              </a:rPr>
              <a:t>0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"</a:t>
            </a:r>
            <a:r>
              <a:rPr lang="en-US" sz="1400" kern="0" spc="-50" dirty="0" smtClean="0">
                <a:solidFill>
                  <a:schemeClr val="tx1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b="1" kern="0" spc="-50" dirty="0" err="1" smtClean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onclick</a:t>
            </a:r>
            <a:r>
              <a:rPr lang="en-US" sz="1400" b="1" kern="0" spc="-50" dirty="0" smtClean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b="1" kern="0" spc="-5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= "</a:t>
            </a:r>
            <a:r>
              <a:rPr lang="en-US" sz="1400" b="1" kern="0" spc="-50" dirty="0" err="1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this.select</a:t>
            </a:r>
            <a:r>
              <a:rPr lang="en-US" sz="1400" b="1" kern="0" spc="-5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();</a:t>
            </a:r>
            <a:r>
              <a:rPr lang="en-US" sz="1400" kern="0" spc="-50" dirty="0">
                <a:solidFill>
                  <a:schemeClr val="tx1"/>
                </a:solidFill>
                <a:effectLst/>
                <a:latin typeface="Consolas"/>
                <a:ea typeface="맑은 고딕"/>
                <a:cs typeface="Times New Roman"/>
              </a:rPr>
              <a:t>" /&gt;</a:t>
            </a:r>
            <a:endParaRPr lang="ko-KR" sz="1400" kern="100" dirty="0">
              <a:solidFill>
                <a:schemeClr val="tx1"/>
              </a:solidFill>
              <a:effectLst/>
              <a:ea typeface="맑은 고딕"/>
              <a:cs typeface="Times New Roman"/>
            </a:endParaRPr>
          </a:p>
          <a:p>
            <a:pPr latinLnBrk="0"/>
            <a:r>
              <a:rPr lang="en-US" sz="1400" kern="0" spc="-50" dirty="0">
                <a:solidFill>
                  <a:schemeClr val="tx1"/>
                </a:solidFill>
                <a:effectLst/>
                <a:latin typeface="Consolas"/>
                <a:ea typeface="맑은 고딕"/>
                <a:cs typeface="Times New Roman"/>
              </a:rPr>
              <a:t> 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&lt;input id="</a:t>
            </a:r>
            <a:r>
              <a:rPr lang="en-US" altLang="ko-KR" sz="1400" b="1" kern="0" spc="-50" dirty="0" smtClean="0">
                <a:solidFill>
                  <a:srgbClr val="C00000"/>
                </a:solidFill>
                <a:latin typeface="Consolas"/>
                <a:cs typeface="Times New Roman"/>
              </a:rPr>
              <a:t>book1Total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" 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type="text" size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=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"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6" 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value="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0" /&gt;</a:t>
            </a:r>
          </a:p>
          <a:p>
            <a:pPr latinLnBrk="0"/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  ... Book2   ... book3</a:t>
            </a:r>
            <a:r>
              <a:rPr lang="en-US" altLang="ko-KR" sz="1400" kern="100" dirty="0" smtClean="0">
                <a:solidFill>
                  <a:schemeClr val="tx1"/>
                </a:solidFill>
                <a:cs typeface="Times New Roman"/>
              </a:rPr>
              <a:t> </a:t>
            </a:r>
          </a:p>
          <a:p>
            <a:pPr latinLnBrk="0"/>
            <a:r>
              <a:rPr lang="en-US" altLang="ko-KR" sz="1400" kern="100" dirty="0" smtClean="0">
                <a:solidFill>
                  <a:schemeClr val="tx1"/>
                </a:solidFill>
                <a:effectLst/>
                <a:ea typeface="맑은 고딕"/>
                <a:cs typeface="Times New Roman"/>
              </a:rPr>
              <a:t> </a:t>
            </a:r>
            <a:r>
              <a:rPr lang="en-US" altLang="ko-KR" sz="1400" kern="100" dirty="0" smtClean="0">
                <a:solidFill>
                  <a:schemeClr val="tx1"/>
                </a:solidFill>
                <a:effectLst/>
                <a:ea typeface="맑은 고딕"/>
                <a:cs typeface="Times New Roman"/>
              </a:rPr>
              <a:t>     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&lt;td&gt; &lt;input 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id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=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"</a:t>
            </a:r>
            <a:r>
              <a:rPr lang="en-US" altLang="ko-KR" sz="1400" b="1" kern="0" spc="-50" dirty="0" err="1" smtClean="0">
                <a:solidFill>
                  <a:srgbClr val="C00000"/>
                </a:solidFill>
                <a:latin typeface="Consolas"/>
                <a:cs typeface="Times New Roman"/>
              </a:rPr>
              <a:t>totalNumber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" 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type="text" size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=“2" 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value="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0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"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/&gt; &lt;/td&gt;</a:t>
            </a:r>
          </a:p>
          <a:p>
            <a:pPr latinLnBrk="0"/>
            <a:r>
              <a:rPr lang="en-US" altLang="ko-KR" sz="1400" kern="0" spc="-50" dirty="0" smtClean="0">
                <a:solidFill>
                  <a:schemeClr val="tx1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400" kern="0" spc="-50" dirty="0" smtClean="0">
                <a:solidFill>
                  <a:schemeClr val="tx1"/>
                </a:solidFill>
                <a:effectLst/>
                <a:latin typeface="Consolas"/>
                <a:ea typeface="맑은 고딕"/>
                <a:cs typeface="Times New Roman"/>
              </a:rPr>
              <a:t> ...</a:t>
            </a:r>
            <a:endParaRPr lang="ko-KR" sz="1400" kern="100" dirty="0">
              <a:solidFill>
                <a:schemeClr val="tx1"/>
              </a:solidFill>
              <a:effectLst/>
              <a:ea typeface="맑은 고딕"/>
              <a:cs typeface="Times New Roman"/>
            </a:endParaRPr>
          </a:p>
          <a:p>
            <a:pPr indent="101600" algn="l" latinLnBrk="0">
              <a:spcAft>
                <a:spcPts val="0"/>
              </a:spcAft>
            </a:pPr>
            <a:r>
              <a:rPr lang="en-US" sz="1400" kern="0" spc="-50" dirty="0" smtClean="0">
                <a:solidFill>
                  <a:schemeClr val="tx1"/>
                </a:solidFill>
                <a:effectLst/>
                <a:latin typeface="Consolas"/>
                <a:ea typeface="맑은 고딕"/>
                <a:cs typeface="Times New Roman"/>
              </a:rPr>
              <a:t>&lt;input type="</a:t>
            </a:r>
            <a:r>
              <a:rPr lang="en-US" sz="1400" kern="0" spc="-50" dirty="0">
                <a:solidFill>
                  <a:schemeClr val="tx1"/>
                </a:solidFill>
                <a:effectLst/>
                <a:latin typeface="Consolas"/>
                <a:ea typeface="맑은 고딕"/>
                <a:cs typeface="Times New Roman"/>
              </a:rPr>
              <a:t>button" </a:t>
            </a:r>
            <a:r>
              <a:rPr lang="en-US" sz="1400" kern="0" spc="-50" dirty="0" smtClean="0">
                <a:solidFill>
                  <a:schemeClr val="tx1"/>
                </a:solidFill>
                <a:effectLst/>
                <a:latin typeface="Consolas"/>
                <a:ea typeface="맑은 고딕"/>
                <a:cs typeface="Times New Roman"/>
              </a:rPr>
              <a:t>value="</a:t>
            </a:r>
            <a:r>
              <a:rPr lang="ko-KR" sz="1400" kern="0" spc="-50" dirty="0">
                <a:solidFill>
                  <a:schemeClr val="tx1"/>
                </a:solidFill>
                <a:effectLst/>
                <a:latin typeface="Consolas"/>
                <a:ea typeface="맑은 고딕"/>
                <a:cs typeface="Consolas"/>
              </a:rPr>
              <a:t>합계계산</a:t>
            </a:r>
            <a:r>
              <a:rPr lang="en-US" sz="1400" kern="0" spc="-50" dirty="0">
                <a:solidFill>
                  <a:schemeClr val="tx1"/>
                </a:solidFill>
                <a:effectLst/>
                <a:latin typeface="Consolas"/>
                <a:ea typeface="맑은 고딕"/>
                <a:cs typeface="Times New Roman"/>
              </a:rPr>
              <a:t>" </a:t>
            </a:r>
            <a:r>
              <a:rPr lang="en-US" sz="1400" b="1" kern="0" spc="-50" dirty="0" err="1" smtClean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onclick</a:t>
            </a:r>
            <a:r>
              <a:rPr lang="en-US" sz="1400" b="1" kern="0" spc="-50" dirty="0">
                <a:solidFill>
                  <a:srgbClr val="C00000"/>
                </a:solidFill>
                <a:latin typeface="Consolas"/>
                <a:ea typeface="맑은 고딕"/>
                <a:cs typeface="Times New Roman"/>
              </a:rPr>
              <a:t>=</a:t>
            </a:r>
            <a:r>
              <a:rPr lang="en-US" sz="1400" b="1" kern="0" spc="-50" dirty="0" smtClean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"</a:t>
            </a:r>
            <a:r>
              <a:rPr lang="en-US" sz="1400" b="1" kern="0" spc="-50" dirty="0" err="1" smtClean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updateAll</a:t>
            </a:r>
            <a:r>
              <a:rPr lang="en-US" sz="1400" b="1" kern="0" spc="-5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();"</a:t>
            </a:r>
            <a:r>
              <a:rPr lang="en-US" sz="1400" kern="0" spc="-5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kern="0" spc="-50" dirty="0">
                <a:solidFill>
                  <a:schemeClr val="tx1"/>
                </a:solidFill>
                <a:effectLst/>
                <a:latin typeface="Consolas"/>
                <a:ea typeface="맑은 고딕"/>
                <a:cs typeface="Times New Roman"/>
              </a:rPr>
              <a:t>/&gt;</a:t>
            </a:r>
            <a:endParaRPr lang="ko-KR" sz="1400" kern="100" dirty="0">
              <a:solidFill>
                <a:schemeClr val="tx1"/>
              </a:solidFill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485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mtClean="0"/>
              <a:t>setTimeout()</a:t>
            </a:r>
            <a:r>
              <a:rPr lang="ko-KR" altLang="en-US" smtClean="0"/>
              <a:t>을 이용한 예제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setTimeout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함수와 폼을 이용한 스톱워치 예제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1/10</a:t>
            </a:r>
            <a:r>
              <a:rPr lang="ko-KR" altLang="en-US" dirty="0" smtClean="0"/>
              <a:t>초마다 </a:t>
            </a:r>
            <a:r>
              <a:rPr lang="en-US" altLang="ko-KR" dirty="0" smtClean="0"/>
              <a:t>start() </a:t>
            </a:r>
            <a:r>
              <a:rPr lang="ko-KR" altLang="en-US" dirty="0" smtClean="0"/>
              <a:t>함수를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폼의 시간 값을 주기적으로 증가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043608" y="2564904"/>
            <a:ext cx="7488832" cy="3888432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latinLnBrk="0"/>
            <a:r>
              <a:rPr lang="en-US" altLang="ko-KR" sz="1400" kern="0" spc="-50" dirty="0" err="1" smtClean="0">
                <a:solidFill>
                  <a:schemeClr val="tx1"/>
                </a:solidFill>
                <a:latin typeface="Consolas"/>
                <a:cs typeface="Times New Roman"/>
              </a:rPr>
              <a:t>var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 stopped = false;</a:t>
            </a:r>
          </a:p>
          <a:p>
            <a:pPr latinLnBrk="0"/>
            <a:endParaRPr lang="en-US" altLang="ko-KR" sz="1400" kern="0" spc="-50" dirty="0" smtClean="0">
              <a:solidFill>
                <a:schemeClr val="tx1"/>
              </a:solidFill>
              <a:latin typeface="Consolas"/>
              <a:cs typeface="Times New Roman"/>
            </a:endParaRPr>
          </a:p>
          <a:p>
            <a:pPr latinLnBrk="0"/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function start() { </a:t>
            </a:r>
          </a:p>
          <a:p>
            <a:pPr latinLnBrk="0"/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    </a:t>
            </a:r>
            <a:r>
              <a:rPr lang="en-US" altLang="ko-KR" sz="1400" kern="0" spc="-50" dirty="0" err="1" smtClean="0">
                <a:solidFill>
                  <a:schemeClr val="tx1"/>
                </a:solidFill>
                <a:latin typeface="Consolas"/>
                <a:cs typeface="Times New Roman"/>
              </a:rPr>
              <a:t>csec_dom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spc="-50" dirty="0">
                <a:solidFill>
                  <a:schemeClr val="tx1"/>
                </a:solidFill>
                <a:latin typeface="Consolas"/>
                <a:cs typeface="Times New Roman"/>
              </a:rPr>
              <a:t>= </a:t>
            </a:r>
            <a:r>
              <a:rPr lang="en-US" altLang="ko-KR" sz="1400" b="1" kern="0" spc="-50" dirty="0" err="1" smtClean="0">
                <a:solidFill>
                  <a:srgbClr val="C00000"/>
                </a:solidFill>
                <a:latin typeface="Consolas"/>
                <a:cs typeface="Times New Roman"/>
              </a:rPr>
              <a:t>document.getElementById</a:t>
            </a:r>
            <a:r>
              <a:rPr lang="en-US" altLang="ko-KR" sz="1400" b="1" kern="0" spc="-50" dirty="0" smtClean="0">
                <a:solidFill>
                  <a:srgbClr val="C00000"/>
                </a:solidFill>
                <a:latin typeface="Consolas"/>
                <a:cs typeface="Times New Roman"/>
              </a:rPr>
              <a:t>("</a:t>
            </a:r>
            <a:r>
              <a:rPr lang="en-US" altLang="ko-KR" sz="1400" b="1" kern="0" spc="-50" dirty="0" err="1" smtClean="0">
                <a:solidFill>
                  <a:srgbClr val="C00000"/>
                </a:solidFill>
                <a:latin typeface="Consolas"/>
                <a:cs typeface="Times New Roman"/>
              </a:rPr>
              <a:t>csec</a:t>
            </a:r>
            <a:r>
              <a:rPr lang="en-US" altLang="ko-KR" sz="1400" b="1" kern="0" spc="-50" dirty="0" smtClean="0">
                <a:solidFill>
                  <a:srgbClr val="C00000"/>
                </a:solidFill>
                <a:latin typeface="Consolas"/>
                <a:cs typeface="Times New Roman"/>
              </a:rPr>
              <a:t>").</a:t>
            </a:r>
            <a:r>
              <a:rPr lang="en-US" altLang="ko-KR" sz="1400" b="1" kern="0" spc="-50" dirty="0">
                <a:solidFill>
                  <a:srgbClr val="C00000"/>
                </a:solidFill>
                <a:latin typeface="Consolas"/>
                <a:cs typeface="Times New Roman"/>
              </a:rPr>
              <a:t>value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;</a:t>
            </a:r>
          </a:p>
          <a:p>
            <a:pPr latinLnBrk="0"/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   ...</a:t>
            </a:r>
            <a:r>
              <a:rPr lang="en-US" altLang="ko-KR" sz="1400" kern="0" spc="-50" dirty="0">
                <a:solidFill>
                  <a:schemeClr val="tx1"/>
                </a:solidFill>
                <a:latin typeface="Consolas"/>
                <a:cs typeface="Times New Roman"/>
              </a:rPr>
              <a:t> </a:t>
            </a:r>
            <a:endParaRPr lang="ko-KR" altLang="ko-KR" sz="1600" kern="100" dirty="0">
              <a:solidFill>
                <a:schemeClr val="tx1"/>
              </a:solidFill>
              <a:latin typeface="맑은 고딕"/>
              <a:cs typeface="Times New Roman"/>
            </a:endParaRPr>
          </a:p>
          <a:p>
            <a:pPr latinLnBrk="0"/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   if (</a:t>
            </a:r>
            <a:r>
              <a:rPr lang="en-US" altLang="ko-KR" sz="1400" b="1" kern="0" spc="-50" dirty="0" err="1" smtClean="0">
                <a:solidFill>
                  <a:schemeClr val="tx1"/>
                </a:solidFill>
                <a:latin typeface="Consolas"/>
                <a:cs typeface="Times New Roman"/>
              </a:rPr>
              <a:t>csec_dom.value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== "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99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") 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{  // </a:t>
            </a:r>
            <a:r>
              <a:rPr lang="ko-KR" altLang="en-US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시간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 </a:t>
            </a:r>
            <a:r>
              <a:rPr lang="ko-KR" altLang="en-US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올림</a:t>
            </a:r>
            <a:endParaRPr lang="en-US" altLang="ko-KR" sz="1400" kern="0" spc="-50" dirty="0" smtClean="0">
              <a:solidFill>
                <a:schemeClr val="tx1"/>
              </a:solidFill>
              <a:latin typeface="Consolas"/>
              <a:cs typeface="Times New Roman"/>
            </a:endParaRPr>
          </a:p>
          <a:p>
            <a:pPr latinLnBrk="0"/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       </a:t>
            </a:r>
            <a:r>
              <a:rPr lang="en-US" altLang="ko-KR" sz="1400" b="1" kern="0" spc="-50" dirty="0" err="1" smtClean="0">
                <a:solidFill>
                  <a:schemeClr val="tx1"/>
                </a:solidFill>
                <a:latin typeface="Consolas"/>
                <a:cs typeface="Times New Roman"/>
              </a:rPr>
              <a:t>csec_dom.value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 = "0";</a:t>
            </a:r>
          </a:p>
          <a:p>
            <a:pPr latinLnBrk="0"/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       ...</a:t>
            </a:r>
          </a:p>
          <a:p>
            <a:pPr latinLnBrk="0"/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   } </a:t>
            </a:r>
          </a:p>
          <a:p>
            <a:pPr latinLnBrk="0"/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   else </a:t>
            </a:r>
          </a:p>
          <a:p>
            <a:pPr latinLnBrk="0"/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        </a:t>
            </a:r>
            <a:r>
              <a:rPr lang="en-US" altLang="ko-KR" sz="1400" b="1" kern="0" spc="-50" dirty="0" err="1" smtClean="0">
                <a:solidFill>
                  <a:srgbClr val="C00000"/>
                </a:solidFill>
                <a:latin typeface="Consolas"/>
                <a:cs typeface="Times New Roman"/>
              </a:rPr>
              <a:t>csec_dom.value</a:t>
            </a:r>
            <a:r>
              <a:rPr lang="en-US" altLang="ko-KR" sz="1400" b="1" kern="0" spc="-50" dirty="0" smtClean="0">
                <a:solidFill>
                  <a:srgbClr val="C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b="1" kern="0" spc="-50" dirty="0" err="1" smtClean="0">
                <a:solidFill>
                  <a:srgbClr val="C00000"/>
                </a:solidFill>
                <a:latin typeface="Consolas"/>
                <a:cs typeface="Times New Roman"/>
              </a:rPr>
              <a:t>parseInt</a:t>
            </a:r>
            <a:r>
              <a:rPr lang="en-US" altLang="ko-KR" sz="1400" b="1" kern="0" spc="-50" dirty="0" smtClean="0">
                <a:solidFill>
                  <a:srgbClr val="C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b="1" kern="0" spc="-50" dirty="0" err="1" smtClean="0">
                <a:solidFill>
                  <a:srgbClr val="C00000"/>
                </a:solidFill>
                <a:latin typeface="Consolas"/>
                <a:cs typeface="Times New Roman"/>
              </a:rPr>
              <a:t>csec_dom.value</a:t>
            </a:r>
            <a:r>
              <a:rPr lang="en-US" altLang="ko-KR" sz="1400" b="1" kern="0" spc="-50" dirty="0" smtClean="0">
                <a:solidFill>
                  <a:srgbClr val="C00000"/>
                </a:solidFill>
                <a:latin typeface="Consolas"/>
                <a:cs typeface="Times New Roman"/>
              </a:rPr>
              <a:t>) + 1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;</a:t>
            </a:r>
          </a:p>
          <a:p>
            <a:pPr latinLnBrk="0"/>
            <a:endParaRPr lang="en-US" altLang="ko-KR" sz="1400" kern="0" spc="-50" dirty="0" smtClean="0">
              <a:solidFill>
                <a:schemeClr val="tx1"/>
              </a:solidFill>
              <a:latin typeface="Consolas"/>
              <a:cs typeface="Times New Roman"/>
            </a:endParaRPr>
          </a:p>
          <a:p>
            <a:pPr latinLnBrk="0"/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    if(!stopped) </a:t>
            </a:r>
            <a:r>
              <a:rPr lang="en-US" altLang="ko-KR" sz="1400" b="1" kern="0" spc="-50" dirty="0" err="1" smtClean="0">
                <a:solidFill>
                  <a:srgbClr val="C00000"/>
                </a:solidFill>
                <a:latin typeface="Consolas"/>
                <a:cs typeface="Times New Roman"/>
              </a:rPr>
              <a:t>setTimeout</a:t>
            </a:r>
            <a:r>
              <a:rPr lang="en-US" altLang="ko-KR" sz="1400" b="1" kern="0" spc="-50" dirty="0" smtClean="0">
                <a:solidFill>
                  <a:srgbClr val="C00000"/>
                </a:solidFill>
                <a:latin typeface="Consolas"/>
                <a:cs typeface="Times New Roman"/>
              </a:rPr>
              <a:t>(start,10)</a:t>
            </a:r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cs typeface="Times New Roman"/>
              </a:rPr>
              <a:t>;</a:t>
            </a:r>
            <a:endParaRPr lang="en-US" altLang="ko-KR" sz="1400" kern="0" spc="-50" dirty="0" smtClean="0">
              <a:solidFill>
                <a:schemeClr val="tx1"/>
              </a:solidFill>
              <a:latin typeface="Consolas"/>
              <a:ea typeface="맑은 고딕"/>
              <a:cs typeface="Times New Roman"/>
            </a:endParaRPr>
          </a:p>
          <a:p>
            <a:pPr latinLnBrk="0"/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ea typeface="맑은 고딕"/>
                <a:cs typeface="Times New Roman"/>
              </a:rPr>
              <a:t>}</a:t>
            </a:r>
          </a:p>
          <a:p>
            <a:pPr latinLnBrk="0"/>
            <a:endParaRPr lang="en-US" altLang="ko-KR" sz="1400" kern="0" spc="-50" dirty="0" smtClean="0">
              <a:solidFill>
                <a:schemeClr val="tx1"/>
              </a:solidFill>
              <a:effectLst/>
              <a:latin typeface="Consolas"/>
              <a:ea typeface="맑은 고딕"/>
              <a:cs typeface="Times New Roman"/>
            </a:endParaRPr>
          </a:p>
          <a:p>
            <a:pPr latinLnBrk="0"/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ea typeface="맑은 고딕"/>
                <a:cs typeface="Times New Roman"/>
              </a:rPr>
              <a:t>function stop() {</a:t>
            </a:r>
          </a:p>
          <a:p>
            <a:pPr latinLnBrk="0"/>
            <a:r>
              <a:rPr lang="en-US" altLang="ko-KR" sz="1400" kern="0" spc="-50" dirty="0" smtClean="0">
                <a:solidFill>
                  <a:schemeClr val="tx1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400" kern="0" spc="-50" dirty="0" smtClean="0">
                <a:solidFill>
                  <a:schemeClr val="tx1"/>
                </a:solidFill>
                <a:effectLst/>
                <a:latin typeface="Consolas"/>
                <a:ea typeface="맑은 고딕"/>
                <a:cs typeface="Times New Roman"/>
              </a:rPr>
              <a:t>   stopped = true;</a:t>
            </a:r>
          </a:p>
          <a:p>
            <a:pPr latinLnBrk="0"/>
            <a:r>
              <a:rPr lang="en-US" altLang="ko-KR" sz="1400" kern="0" spc="-50" dirty="0" smtClean="0">
                <a:solidFill>
                  <a:schemeClr val="tx1"/>
                </a:solidFill>
                <a:latin typeface="Consolas"/>
                <a:ea typeface="맑은 고딕"/>
                <a:cs typeface="Times New Roman"/>
              </a:rPr>
              <a:t>}</a:t>
            </a:r>
            <a:r>
              <a:rPr lang="en-US" altLang="ko-KR" sz="1400" kern="0" spc="-50" dirty="0" smtClean="0">
                <a:solidFill>
                  <a:schemeClr val="tx1"/>
                </a:solidFill>
                <a:effectLst/>
                <a:latin typeface="Consolas"/>
                <a:ea typeface="맑은 고딕"/>
                <a:cs typeface="Times New Roman"/>
              </a:rPr>
              <a:t>   </a:t>
            </a:r>
            <a:endParaRPr lang="ko-KR" sz="1400" kern="100" dirty="0">
              <a:solidFill>
                <a:schemeClr val="tx1"/>
              </a:solidFill>
              <a:effectLst/>
              <a:ea typeface="맑은 고딕"/>
              <a:cs typeface="Times New Roman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rcRect r="40948"/>
          <a:stretch>
            <a:fillRect/>
          </a:stretch>
        </p:blipFill>
        <p:spPr>
          <a:xfrm>
            <a:off x="6228184" y="2636912"/>
            <a:ext cx="2595858" cy="17335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735625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2843808" y="3044952"/>
            <a:ext cx="5358360" cy="3120352"/>
          </a:xfrm>
        </p:spPr>
        <p:txBody>
          <a:bodyPr>
            <a:normAutofit/>
          </a:bodyPr>
          <a:lstStyle/>
          <a:p>
            <a:pPr latinLnBrk="0"/>
            <a:r>
              <a:rPr lang="en-US" altLang="ko-KR" dirty="0" smtClean="0"/>
              <a:t>10.2.1 </a:t>
            </a:r>
            <a:r>
              <a:rPr lang="ko-KR" altLang="en-US" dirty="0" smtClean="0"/>
              <a:t>동적 문서 정의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10.2.2 </a:t>
            </a:r>
            <a:r>
              <a:rPr lang="ko-KR" altLang="en-US" dirty="0" smtClean="0"/>
              <a:t>콘텐츠 </a:t>
            </a:r>
            <a:r>
              <a:rPr lang="ko-KR" altLang="en-US" dirty="0"/>
              <a:t>변경을 통한 동적 문서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10.2.3 </a:t>
            </a:r>
            <a:r>
              <a:rPr lang="ko-KR" altLang="en-US" dirty="0" smtClean="0"/>
              <a:t>스타일 </a:t>
            </a:r>
            <a:r>
              <a:rPr lang="ko-KR" altLang="en-US" dirty="0"/>
              <a:t>변경을 통한 동적 문서 만들기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132856"/>
            <a:ext cx="7978080" cy="9120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10.2 </a:t>
            </a:r>
            <a:r>
              <a:rPr lang="ko-KR" altLang="en-US" dirty="0" smtClean="0"/>
              <a:t>동적 웹 문서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37648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동적 문서 정의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ko-KR" dirty="0" smtClean="0"/>
              <a:t>동적 문서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웹 문서가 브라우저에 처음 표시된 후에 콘텐츠나 스타일</a:t>
            </a:r>
            <a:r>
              <a:rPr lang="en-US" altLang="ko-KR" dirty="0" smtClean="0"/>
              <a:t> </a:t>
            </a:r>
            <a:r>
              <a:rPr lang="ko-KR" altLang="ko-KR" dirty="0" smtClean="0"/>
              <a:t>변경</a:t>
            </a:r>
            <a:r>
              <a:rPr lang="en-US" altLang="ko-KR" dirty="0" smtClean="0"/>
              <a:t> </a:t>
            </a:r>
          </a:p>
          <a:p>
            <a:pPr lvl="1">
              <a:buFont typeface="Symbol"/>
              <a:buChar char="Þ"/>
            </a:pPr>
            <a:r>
              <a:rPr lang="ko-KR" altLang="ko-KR" dirty="0" smtClean="0"/>
              <a:t>즉시 변경된 값을 바탕으로 화면의 문서를 갱신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웹 문서의 콘텐츠나 스타일</a:t>
            </a:r>
            <a:r>
              <a:rPr lang="ko-KR" altLang="en-US" dirty="0" smtClean="0"/>
              <a:t>을 자바스크립트를 이용해</a:t>
            </a:r>
            <a:r>
              <a:rPr lang="ko-KR" altLang="ko-KR" dirty="0" smtClean="0"/>
              <a:t> 변경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태그 요소</a:t>
            </a:r>
            <a:r>
              <a:rPr lang="en-US" altLang="ko-KR" dirty="0" smtClean="0"/>
              <a:t>, </a:t>
            </a:r>
            <a:r>
              <a:rPr lang="ko-KR" altLang="ko-KR" dirty="0" smtClean="0"/>
              <a:t>태그 속성</a:t>
            </a:r>
            <a:r>
              <a:rPr lang="en-US" altLang="ko-KR" dirty="0" smtClean="0"/>
              <a:t>, </a:t>
            </a:r>
            <a:r>
              <a:rPr lang="ko-KR" altLang="ko-KR" dirty="0" smtClean="0"/>
              <a:t>태그 콘텐츠</a:t>
            </a:r>
            <a:r>
              <a:rPr lang="en-US" altLang="ko-KR" dirty="0" smtClean="0"/>
              <a:t>, </a:t>
            </a:r>
            <a:r>
              <a:rPr lang="ko-KR" altLang="ko-KR" dirty="0" smtClean="0"/>
              <a:t>요소의</a:t>
            </a:r>
            <a:r>
              <a:rPr lang="en-US" altLang="ko-KR" dirty="0" smtClean="0"/>
              <a:t> CSS </a:t>
            </a:r>
            <a:r>
              <a:rPr lang="ko-KR" altLang="ko-KR" dirty="0" smtClean="0"/>
              <a:t>스타일 등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태그 요소의 </a:t>
            </a:r>
            <a:r>
              <a:rPr lang="ko-KR" altLang="ko-KR" dirty="0" err="1" smtClean="0"/>
              <a:t>화면내</a:t>
            </a:r>
            <a:r>
              <a:rPr lang="ko-KR" altLang="ko-KR" dirty="0" smtClean="0"/>
              <a:t> 표시 위치 변경</a:t>
            </a:r>
            <a:r>
              <a:rPr lang="en-US" altLang="ko-KR" dirty="0" smtClean="0"/>
              <a:t>, </a:t>
            </a:r>
            <a:r>
              <a:rPr lang="ko-KR" altLang="ko-KR" dirty="0" smtClean="0"/>
              <a:t>애니메이션</a:t>
            </a:r>
            <a:r>
              <a:rPr lang="en-US" altLang="ko-KR" dirty="0" smtClean="0"/>
              <a:t>, </a:t>
            </a:r>
            <a:r>
              <a:rPr lang="ko-KR" altLang="ko-KR" dirty="0" smtClean="0"/>
              <a:t>색상 및 글씨체 변경</a:t>
            </a:r>
            <a:r>
              <a:rPr lang="en-US" altLang="ko-KR" dirty="0" smtClean="0"/>
              <a:t>, </a:t>
            </a:r>
            <a:r>
              <a:rPr lang="ko-KR" altLang="ko-KR" dirty="0" err="1" smtClean="0"/>
              <a:t>인터랙티브</a:t>
            </a:r>
            <a:r>
              <a:rPr lang="ko-KR" altLang="ko-KR" dirty="0" smtClean="0"/>
              <a:t> 사용자 인터페이스 등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ko-KR" dirty="0" smtClean="0"/>
              <a:t>동적 문서 구현 방식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웹 문서의 콘텐츠를 변경시키는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CSS </a:t>
            </a:r>
            <a:r>
              <a:rPr lang="ko-KR" altLang="ko-KR" dirty="0" smtClean="0"/>
              <a:t>스타일을 변경시키는 방법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03952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콘텐츠 변경을 통한 동적 문서</a:t>
            </a:r>
            <a:endParaRPr lang="ko-KR" alt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ko-KR" dirty="0" smtClean="0"/>
              <a:t>웹 문서 콘텐츠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폼 </a:t>
            </a:r>
            <a:r>
              <a:rPr lang="ko-KR" altLang="ko-KR" dirty="0" smtClean="0"/>
              <a:t>요소의 </a:t>
            </a:r>
            <a:r>
              <a:rPr lang="en-US" altLang="ko-KR" dirty="0" smtClean="0"/>
              <a:t>value </a:t>
            </a:r>
            <a:r>
              <a:rPr lang="ko-KR" altLang="ko-KR" dirty="0" smtClean="0"/>
              <a:t>값을 변경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태그 요소의 콘텐츠를 변경</a:t>
            </a:r>
            <a:endParaRPr lang="en-US" altLang="ko-KR" dirty="0" smtClean="0"/>
          </a:p>
          <a:p>
            <a:r>
              <a:rPr lang="en-US" altLang="ko-KR" dirty="0" smtClean="0"/>
              <a:t>HTML </a:t>
            </a:r>
            <a:r>
              <a:rPr lang="ko-KR" altLang="ko-KR" dirty="0" smtClean="0"/>
              <a:t>태그 콘텐츠 속성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&lt;p&gt; </a:t>
            </a:r>
            <a:r>
              <a:rPr lang="ko-KR" altLang="en-US" dirty="0" smtClean="0"/>
              <a:t>요소의 </a:t>
            </a:r>
            <a:r>
              <a:rPr lang="ko-KR" altLang="en-US" dirty="0" smtClean="0"/>
              <a:t>콘텐츠 </a:t>
            </a:r>
            <a:r>
              <a:rPr lang="en-US" altLang="ko-KR" dirty="0" smtClean="0"/>
              <a:t>=&gt; </a:t>
            </a:r>
            <a:r>
              <a:rPr lang="en-US" altLang="ko-KR" dirty="0" smtClean="0"/>
              <a:t>“</a:t>
            </a:r>
            <a:r>
              <a:rPr lang="en-US" altLang="ko-KR" b="1" kern="100" dirty="0">
                <a:solidFill>
                  <a:srgbClr val="C00000"/>
                </a:solidFill>
                <a:latin typeface="Consolas"/>
                <a:cs typeface="Times New Roman"/>
              </a:rPr>
              <a:t>This is an example </a:t>
            </a:r>
            <a:r>
              <a:rPr lang="en-US" altLang="ko-KR" b="1" kern="100" dirty="0" smtClean="0">
                <a:solidFill>
                  <a:srgbClr val="C00000"/>
                </a:solidFill>
                <a:latin typeface="Consolas"/>
                <a:cs typeface="Times New Roman"/>
              </a:rPr>
              <a:t>content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부분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요소의 </a:t>
            </a:r>
            <a:r>
              <a:rPr lang="ko-KR" altLang="en-US" dirty="0" smtClean="0"/>
              <a:t>콘텐츠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innerHTML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innerText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err="1" smtClean="0"/>
              <a:t>innerHTML</a:t>
            </a:r>
            <a:r>
              <a:rPr lang="en-US" altLang="ko-KR" dirty="0" smtClean="0"/>
              <a:t>  : </a:t>
            </a:r>
            <a:r>
              <a:rPr lang="ko-KR" altLang="en-US" dirty="0" smtClean="0"/>
              <a:t>속성 </a:t>
            </a:r>
            <a:r>
              <a:rPr lang="ko-KR" altLang="ko-KR" dirty="0" smtClean="0"/>
              <a:t>값을</a:t>
            </a:r>
            <a:r>
              <a:rPr lang="en-US" altLang="ko-KR" dirty="0" smtClean="0"/>
              <a:t> </a:t>
            </a:r>
            <a:r>
              <a:rPr lang="en-US" altLang="ko-KR" dirty="0"/>
              <a:t>HTML </a:t>
            </a:r>
            <a:r>
              <a:rPr lang="ko-KR" altLang="ko-KR" dirty="0"/>
              <a:t>태그로 </a:t>
            </a:r>
            <a:r>
              <a:rPr lang="ko-KR" altLang="ko-KR" dirty="0" smtClean="0"/>
              <a:t>해석</a:t>
            </a:r>
            <a:r>
              <a:rPr lang="en-US" altLang="ko-KR" dirty="0" smtClean="0"/>
              <a:t>  </a:t>
            </a:r>
            <a:r>
              <a:rPr lang="en-US" altLang="ko-KR" dirty="0" smtClean="0">
                <a:latin typeface="맑은 고딕"/>
                <a:ea typeface="맑은 고딕"/>
              </a:rPr>
              <a:t>⇒</a:t>
            </a:r>
            <a:r>
              <a:rPr lang="en-US" altLang="ko-KR" dirty="0" smtClean="0"/>
              <a:t>  </a:t>
            </a:r>
            <a:r>
              <a:rPr lang="en-US" altLang="ko-KR" b="1" kern="100" dirty="0" smtClean="0">
                <a:solidFill>
                  <a:srgbClr val="C00000"/>
                </a:solidFill>
                <a:latin typeface="Consolas"/>
                <a:cs typeface="Times New Roman"/>
              </a:rPr>
              <a:t>HTML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innerText</a:t>
            </a:r>
            <a:r>
              <a:rPr lang="en-US" altLang="ko-KR" dirty="0" smtClean="0"/>
              <a:t> 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속성 </a:t>
            </a:r>
            <a:r>
              <a:rPr lang="ko-KR" altLang="en-US" dirty="0" smtClean="0"/>
              <a:t>값을 단순히 </a:t>
            </a:r>
            <a:r>
              <a:rPr lang="ko-KR" altLang="en-US" dirty="0"/>
              <a:t>문자열로 </a:t>
            </a:r>
            <a:r>
              <a:rPr lang="ko-KR" altLang="en-US" dirty="0" smtClean="0"/>
              <a:t>해석 </a:t>
            </a:r>
            <a:r>
              <a:rPr lang="en-US" altLang="ko-KR" dirty="0" smtClean="0">
                <a:latin typeface="맑은 고딕"/>
              </a:rPr>
              <a:t>⇒ </a:t>
            </a:r>
            <a:r>
              <a:rPr lang="en-US" altLang="ko-KR" b="1" kern="100" dirty="0" smtClean="0">
                <a:solidFill>
                  <a:srgbClr val="C00000"/>
                </a:solidFill>
                <a:latin typeface="Consolas"/>
                <a:cs typeface="Times New Roman"/>
              </a:rPr>
              <a:t>&lt;</a:t>
            </a:r>
            <a:r>
              <a:rPr lang="en-US" altLang="ko-KR" b="1" kern="100" dirty="0" smtClean="0">
                <a:solidFill>
                  <a:srgbClr val="C00000"/>
                </a:solidFill>
                <a:latin typeface="Consolas"/>
                <a:cs typeface="Times New Roman"/>
              </a:rPr>
              <a:t>h2&gt;HTML&lt;/h2</a:t>
            </a:r>
            <a:r>
              <a:rPr lang="en-US" altLang="ko-KR" b="1" kern="100" dirty="0" smtClean="0">
                <a:solidFill>
                  <a:srgbClr val="C00000"/>
                </a:solidFill>
                <a:latin typeface="Consolas"/>
                <a:cs typeface="Times New Roman"/>
              </a:rPr>
              <a:t>&gt;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7" name="Rectangle 16"/>
          <p:cNvSpPr/>
          <p:nvPr/>
        </p:nvSpPr>
        <p:spPr>
          <a:xfrm>
            <a:off x="1403648" y="3212976"/>
            <a:ext cx="7128792" cy="43204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ts val="12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&lt;p id = "example"&gt; </a:t>
            </a:r>
            <a:r>
              <a:rPr lang="en-US" sz="1600" b="1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This is an example content 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&lt;/p&gt;</a:t>
            </a:r>
            <a:endParaRPr lang="ko-KR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6" name="Rectangle 16"/>
          <p:cNvSpPr/>
          <p:nvPr/>
        </p:nvSpPr>
        <p:spPr>
          <a:xfrm>
            <a:off x="1403648" y="4509120"/>
            <a:ext cx="7200800" cy="72008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600" b="1" kern="100" dirty="0" err="1" smtClean="0">
                <a:latin typeface="Consolas"/>
                <a:ea typeface="맑은 고딕"/>
                <a:cs typeface="Times New Roman"/>
              </a:rPr>
              <a:t>d</a:t>
            </a:r>
            <a:r>
              <a:rPr lang="en-US" sz="1600" b="1" kern="100" dirty="0" err="1" smtClean="0">
                <a:latin typeface="Consolas"/>
                <a:ea typeface="맑은 고딕"/>
                <a:cs typeface="Times New Roman"/>
              </a:rPr>
              <a:t>ocument.getElementById</a:t>
            </a:r>
            <a:r>
              <a:rPr lang="en-US" sz="1600" b="1" kern="100" dirty="0" smtClean="0">
                <a:latin typeface="Consolas"/>
                <a:ea typeface="맑은 고딕"/>
                <a:cs typeface="Times New Roman"/>
              </a:rPr>
              <a:t>(</a:t>
            </a:r>
            <a:r>
              <a:rPr lang="en-US" sz="1600" b="1" kern="100" dirty="0" smtClean="0">
                <a:effectLst/>
                <a:latin typeface="Consolas"/>
                <a:ea typeface="맑은 고딕"/>
                <a:cs typeface="Times New Roman"/>
              </a:rPr>
              <a:t>"example").</a:t>
            </a:r>
            <a:r>
              <a:rPr lang="en-US" sz="1600" b="1" kern="100" dirty="0" err="1" smtClean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innerHTML</a:t>
            </a:r>
            <a:r>
              <a:rPr lang="en-US" sz="1600" b="1" kern="100" dirty="0" smtClean="0"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altLang="ko-KR" sz="1600" b="1" kern="100" dirty="0" smtClean="0">
                <a:solidFill>
                  <a:srgbClr val="C00000"/>
                </a:solidFill>
                <a:latin typeface="Consolas"/>
                <a:cs typeface="Times New Roman"/>
              </a:rPr>
              <a:t>"</a:t>
            </a:r>
            <a:r>
              <a:rPr lang="en-US" sz="1600" b="1" kern="100" dirty="0" smtClean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&lt;h2&gt;HTML&lt;/h2&gt;</a:t>
            </a:r>
            <a:r>
              <a:rPr lang="en-US" altLang="ko-KR" sz="1600" b="1" kern="100" dirty="0" smtClean="0">
                <a:solidFill>
                  <a:srgbClr val="C00000"/>
                </a:solidFill>
                <a:latin typeface="Consolas"/>
                <a:cs typeface="Times New Roman"/>
              </a:rPr>
              <a:t>" </a:t>
            </a:r>
          </a:p>
          <a:p>
            <a:pPr algn="just"/>
            <a:r>
              <a:rPr lang="en-US" altLang="ko-KR" sz="1600" b="1" kern="100" dirty="0" err="1" smtClean="0">
                <a:latin typeface="Consolas"/>
                <a:cs typeface="Times New Roman"/>
              </a:rPr>
              <a:t>document.getElementById</a:t>
            </a:r>
            <a:r>
              <a:rPr lang="en-US" altLang="ko-KR" sz="1600" b="1" kern="100" dirty="0" smtClean="0">
                <a:latin typeface="Consolas"/>
                <a:cs typeface="Times New Roman"/>
              </a:rPr>
              <a:t>("example").</a:t>
            </a:r>
            <a:r>
              <a:rPr lang="en-US" altLang="ko-KR" sz="1600" b="1" kern="100" dirty="0" err="1" smtClean="0">
                <a:solidFill>
                  <a:srgbClr val="C00000"/>
                </a:solidFill>
                <a:latin typeface="Consolas"/>
                <a:cs typeface="Times New Roman"/>
              </a:rPr>
              <a:t>innerText</a:t>
            </a:r>
            <a:r>
              <a:rPr lang="en-US" altLang="ko-KR" sz="1600" b="1" kern="100" dirty="0" smtClean="0">
                <a:latin typeface="Consolas"/>
                <a:cs typeface="Times New Roman"/>
              </a:rPr>
              <a:t> </a:t>
            </a:r>
            <a:r>
              <a:rPr lang="en-US" altLang="ko-KR" sz="1600" b="1" kern="100" dirty="0" smtClean="0">
                <a:latin typeface="Consolas"/>
                <a:cs typeface="Times New Roman"/>
              </a:rPr>
              <a:t>= </a:t>
            </a:r>
            <a:r>
              <a:rPr lang="en-US" altLang="ko-KR" sz="1600" b="1" kern="100" dirty="0" smtClean="0">
                <a:solidFill>
                  <a:srgbClr val="C00000"/>
                </a:solidFill>
                <a:latin typeface="Consolas"/>
                <a:cs typeface="Times New Roman"/>
              </a:rPr>
              <a:t>"&lt;h2&gt;HTML&lt;/h2&gt;" </a:t>
            </a:r>
            <a:endParaRPr lang="en-US" altLang="ko-KR" sz="1600" b="1" kern="100" dirty="0" smtClean="0">
              <a:solidFill>
                <a:srgbClr val="C00000"/>
              </a:solidFill>
              <a:latin typeface="Consola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6938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200" y="4293096"/>
            <a:ext cx="2490216" cy="85039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5661248"/>
            <a:ext cx="2556867" cy="7887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1700808"/>
            <a:ext cx="2556867" cy="78878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72200" y="3068960"/>
            <a:ext cx="2556867" cy="7887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dirty="0" smtClean="0"/>
              <a:t>콘텐츠 변경을 통한 동적 문서 예제 </a:t>
            </a:r>
            <a:endParaRPr lang="ko-KR" alt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59110382"/>
              </p:ext>
            </p:extLst>
          </p:nvPr>
        </p:nvGraphicFramePr>
        <p:xfrm>
          <a:off x="467544" y="1628800"/>
          <a:ext cx="5688632" cy="4800600"/>
        </p:xfrm>
        <a:graphic>
          <a:graphicData uri="http://schemas.openxmlformats.org/drawingml/2006/table">
            <a:tbl>
              <a:tblPr firstRow="1" firstCol="1" bandRow="1"/>
              <a:tblGrid>
                <a:gridCol w="5688632"/>
              </a:tblGrid>
              <a:tr h="4800600">
                <a:tc>
                  <a:txBody>
                    <a:bodyPr/>
                    <a:lstStyle/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&lt;button </a:t>
                      </a:r>
                      <a:r>
                        <a:rPr lang="en-US" sz="1300" kern="0" spc="-100" baseline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id="</a:t>
                      </a:r>
                      <a:r>
                        <a:rPr lang="en-US" sz="1300" b="1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b1</a:t>
                      </a: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"&gt;</a:t>
                      </a:r>
                      <a:r>
                        <a:rPr lang="en-US" sz="1300" kern="0" spc="-100" baseline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innerHTML</a:t>
                      </a: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&lt;/button&gt;</a:t>
                      </a:r>
                      <a:endParaRPr lang="ko-KR" sz="1300" kern="100" spc="-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&lt;button </a:t>
                      </a:r>
                      <a:r>
                        <a:rPr lang="en-US" sz="1300" kern="0" spc="-100" baseline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id="</a:t>
                      </a:r>
                      <a:r>
                        <a:rPr lang="en-US" sz="1300" b="1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b2</a:t>
                      </a: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"&gt;</a:t>
                      </a:r>
                      <a:r>
                        <a:rPr lang="en-US" sz="1300" kern="0" spc="-100" baseline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innerText</a:t>
                      </a: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&lt;/button</a:t>
                      </a:r>
                      <a:r>
                        <a:rPr lang="en-US" sz="1300" kern="0" spc="-100" baseline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 &lt;</a:t>
                      </a:r>
                      <a:r>
                        <a:rPr lang="en-US" sz="1300" kern="0" spc="-100" baseline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300" kern="100" spc="-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&lt;p </a:t>
                      </a:r>
                      <a:r>
                        <a:rPr lang="en-US" sz="1300" kern="0" spc="-100" baseline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id= </a:t>
                      </a:r>
                      <a:r>
                        <a:rPr lang="en-US" altLang="ko-KR" sz="1300" kern="0" spc="-100" baseline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en-US" sz="1300" b="1" kern="0" spc="-100" baseline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text</a:t>
                      </a: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"&gt;This text will be dynamically changed&lt;/p&gt;</a:t>
                      </a:r>
                      <a:endParaRPr lang="ko-KR" sz="1300" kern="100" spc="-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300" kern="100" spc="-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&lt;script  </a:t>
                      </a:r>
                      <a:r>
                        <a:rPr lang="en-US" sz="1300" kern="0" spc="-100" baseline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type="</a:t>
                      </a: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text/</a:t>
                      </a:r>
                      <a:r>
                        <a:rPr lang="en-US" sz="1300" kern="0" spc="-100" baseline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 &gt;</a:t>
                      </a:r>
                      <a:endParaRPr lang="ko-KR" sz="1300" kern="100" spc="-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300" kern="0" spc="-100" baseline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("b1").</a:t>
                      </a:r>
                      <a:r>
                        <a:rPr lang="en-US" sz="1300" b="1" kern="0" spc="-100" baseline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onmouseover</a:t>
                      </a: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300" b="1" kern="0" spc="-100" baseline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mouseover_innerHTML</a:t>
                      </a: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300" kern="100" spc="-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300" kern="0" spc="-100" baseline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("b2").</a:t>
                      </a:r>
                      <a:r>
                        <a:rPr lang="en-US" sz="1300" b="1" kern="0" spc="-100" baseline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onmouseover</a:t>
                      </a: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300" b="1" kern="0" spc="-100" baseline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mouseover_innerText</a:t>
                      </a: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300" kern="100" spc="-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300" kern="100" spc="-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300" kern="0" spc="-100" baseline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("b1").</a:t>
                      </a:r>
                      <a:r>
                        <a:rPr lang="en-US" sz="1300" kern="0" spc="-100" baseline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onmouseout</a:t>
                      </a: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300" kern="0" spc="-100" baseline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reset_text</a:t>
                      </a: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300" kern="100" spc="-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300" kern="0" spc="-100" baseline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("b2").</a:t>
                      </a:r>
                      <a:r>
                        <a:rPr lang="en-US" sz="1300" kern="0" spc="-100" baseline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onmouseout</a:t>
                      </a: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300" kern="0" spc="-100" baseline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reset_text</a:t>
                      </a: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300" kern="100" spc="-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300" kern="100" spc="-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function </a:t>
                      </a:r>
                      <a:r>
                        <a:rPr lang="en-US" sz="1300" b="1" kern="0" spc="-100" baseline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mouseover_innerHTML</a:t>
                      </a:r>
                      <a:r>
                        <a:rPr lang="en-US" sz="1300" b="1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{</a:t>
                      </a:r>
                      <a:endParaRPr lang="ko-KR" sz="1300" kern="100" spc="-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300" kern="0" spc="-100" baseline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("text").</a:t>
                      </a:r>
                      <a:r>
                        <a:rPr lang="en-US" sz="1300" b="1" kern="0" spc="-100" baseline="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innerHTML</a:t>
                      </a:r>
                      <a:r>
                        <a:rPr lang="en-US" sz="1300" b="1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endParaRPr lang="ko-KR" sz="1300" kern="100" spc="-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8128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"&lt;h1&gt;Mouse cursor is over the </a:t>
                      </a:r>
                      <a:r>
                        <a:rPr lang="en-US" sz="1300" kern="0" spc="-100" baseline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innerHTML</a:t>
                      </a: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button&lt;/h1&gt;";</a:t>
                      </a:r>
                      <a:endParaRPr lang="ko-KR" sz="1300" kern="100" spc="-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300" kern="0" spc="-100" baseline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300" kern="100" spc="-100" baseline="0" dirty="0" smtClean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spc="-100" baseline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300" kern="100" spc="-100" baseline="0" dirty="0" smtClean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spc="-100" baseline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function </a:t>
                      </a:r>
                      <a:r>
                        <a:rPr lang="en-US" sz="1300" b="1" kern="0" spc="-100" baseline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mouseover_innerText</a:t>
                      </a:r>
                      <a:r>
                        <a:rPr lang="en-US" sz="1300" b="1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 </a:t>
                      </a: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300" kern="100" spc="-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300" kern="0" spc="-100" baseline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("text").</a:t>
                      </a:r>
                      <a:r>
                        <a:rPr lang="en-US" sz="1300" b="1" kern="0" spc="-100" baseline="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innerText</a:t>
                      </a: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</a:t>
                      </a:r>
                      <a:endParaRPr lang="ko-KR" sz="1300" kern="100" spc="-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8128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"&lt;h1&gt;Mouse cursor is over the </a:t>
                      </a:r>
                      <a:r>
                        <a:rPr lang="en-US" sz="1300" kern="0" spc="-100" baseline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innerText</a:t>
                      </a:r>
                      <a:r>
                        <a:rPr lang="en-US" sz="1300" kern="0" spc="-100" baseline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button&lt;/h1&gt;";</a:t>
                      </a:r>
                      <a:endParaRPr lang="ko-KR" sz="1300" kern="100" spc="-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}</a:t>
                      </a:r>
                      <a:endParaRPr lang="ko-KR" sz="1300" kern="100" spc="-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300" kern="100" spc="-100" baseline="0" dirty="0" smtClean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spc="-100" baseline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function </a:t>
                      </a:r>
                      <a:r>
                        <a:rPr lang="en-US" sz="1300" b="1" kern="0" spc="-100" baseline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reset_text</a:t>
                      </a:r>
                      <a:r>
                        <a:rPr lang="en-US" sz="1300" b="1" kern="0" spc="-100" baseline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 </a:t>
                      </a:r>
                      <a:r>
                        <a:rPr lang="en-US" sz="1300" kern="0" spc="-100" baseline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300" kern="100" spc="-100" baseline="0" dirty="0" smtClean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spc="-100" baseline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300" kern="0" spc="-100" baseline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("text").</a:t>
                      </a:r>
                      <a:r>
                        <a:rPr lang="en-US" sz="1300" b="1" kern="0" spc="-100" baseline="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innerHTML</a:t>
                      </a: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</a:t>
                      </a:r>
                      <a:endParaRPr lang="ko-KR" sz="1300" kern="100" spc="-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8128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"This text will be dynamically changed";</a:t>
                      </a:r>
                      <a:endParaRPr lang="ko-KR" sz="1300" kern="100" spc="-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}</a:t>
                      </a:r>
                      <a:endParaRPr lang="ko-KR" sz="1300" kern="100" spc="-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&lt;/script&gt;</a:t>
                      </a:r>
                      <a:endParaRPr lang="ko-KR" sz="1300" kern="100" spc="-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588224" y="2852936"/>
            <a:ext cx="144016" cy="55915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17"/>
          <p:cNvSpPr txBox="1"/>
          <p:nvPr/>
        </p:nvSpPr>
        <p:spPr>
          <a:xfrm>
            <a:off x="6300192" y="1484784"/>
            <a:ext cx="945377" cy="24511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ko-KR" sz="1200" b="1" kern="100" dirty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초기화면</a:t>
            </a:r>
            <a:endParaRPr lang="ko-KR" sz="1200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16" name="Picture 15"/>
          <p:cNvPicPr/>
          <p:nvPr/>
        </p:nvPicPr>
        <p:blipFill rotWithShape="1">
          <a:blip r:embed="rId5" cstate="print">
            <a:extLst/>
          </a:blip>
          <a:srcRect l="51704" t="3054" r="9725" b="10835"/>
          <a:stretch/>
        </p:blipFill>
        <p:spPr>
          <a:xfrm>
            <a:off x="5999335" y="3488179"/>
            <a:ext cx="81915" cy="137795"/>
          </a:xfrm>
          <a:prstGeom prst="rect">
            <a:avLst/>
          </a:prstGeom>
        </p:spPr>
      </p:pic>
      <p:sp>
        <p:nvSpPr>
          <p:cNvPr id="17" name="Text Box 117"/>
          <p:cNvSpPr txBox="1"/>
          <p:nvPr/>
        </p:nvSpPr>
        <p:spPr>
          <a:xfrm>
            <a:off x="6080632" y="2708920"/>
            <a:ext cx="3063368" cy="26683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ts val="1200"/>
              </a:lnSpc>
              <a:spcAft>
                <a:spcPts val="0"/>
              </a:spcAft>
            </a:pPr>
            <a:r>
              <a:rPr lang="ko-KR" sz="1200" b="1" kern="100" dirty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마우스 </a:t>
            </a:r>
            <a:r>
              <a:rPr lang="ko-KR" sz="12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커서가</a:t>
            </a:r>
            <a:r>
              <a:rPr lang="en-US" altLang="ko-KR" sz="12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 </a:t>
            </a:r>
            <a:r>
              <a:rPr lang="en-US" sz="1200" b="1" kern="100" dirty="0" err="1" smtClean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innerHTML</a:t>
            </a:r>
            <a:r>
              <a:rPr lang="en-US" sz="12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 </a:t>
            </a:r>
            <a:r>
              <a:rPr lang="ko-KR" sz="12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버튼</a:t>
            </a:r>
            <a:r>
              <a:rPr lang="en-US" altLang="ko-KR" sz="12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 </a:t>
            </a:r>
            <a:r>
              <a:rPr lang="ko-KR" sz="12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위에 </a:t>
            </a:r>
            <a:r>
              <a:rPr lang="ko-KR" sz="1200" b="1" kern="100" dirty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위치</a:t>
            </a:r>
            <a:endParaRPr lang="ko-KR" sz="12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8" name="Text Box 117"/>
          <p:cNvSpPr txBox="1"/>
          <p:nvPr/>
        </p:nvSpPr>
        <p:spPr>
          <a:xfrm>
            <a:off x="6119664" y="4005064"/>
            <a:ext cx="3024336" cy="30219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ts val="1200"/>
              </a:lnSpc>
              <a:spcAft>
                <a:spcPts val="0"/>
              </a:spcAft>
            </a:pPr>
            <a:r>
              <a:rPr lang="ko-KR" sz="1200" b="1" kern="100" dirty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마우스 </a:t>
            </a:r>
            <a:r>
              <a:rPr lang="ko-KR" sz="12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커서가</a:t>
            </a:r>
            <a:r>
              <a:rPr lang="en-US" altLang="ko-KR" sz="12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 </a:t>
            </a:r>
            <a:r>
              <a:rPr lang="en-US" sz="1200" b="1" kern="100" dirty="0" err="1" smtClean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innerText</a:t>
            </a:r>
            <a:r>
              <a:rPr lang="en-US" sz="12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 </a:t>
            </a:r>
            <a:r>
              <a:rPr lang="ko-KR" sz="12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버튼</a:t>
            </a:r>
            <a:r>
              <a:rPr lang="en-US" altLang="ko-KR" sz="12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 </a:t>
            </a:r>
            <a:r>
              <a:rPr lang="ko-KR" sz="12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위에 </a:t>
            </a:r>
            <a:r>
              <a:rPr lang="ko-KR" sz="1200" b="1" kern="100" dirty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위치</a:t>
            </a:r>
            <a:endParaRPr lang="ko-KR" sz="1200" kern="100" dirty="0">
              <a:effectLst/>
              <a:ea typeface="맑은 고딕"/>
              <a:cs typeface="Times New Roman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876256" y="4221088"/>
            <a:ext cx="81915" cy="45818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/>
          <p:nvPr/>
        </p:nvPicPr>
        <p:blipFill rotWithShape="1">
          <a:blip r:embed="rId5" cstate="print">
            <a:extLst/>
          </a:blip>
          <a:srcRect l="51704" t="3054" r="9725" b="10835"/>
          <a:stretch/>
        </p:blipFill>
        <p:spPr>
          <a:xfrm>
            <a:off x="6417165" y="4796240"/>
            <a:ext cx="81915" cy="137795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 rotWithShape="1">
          <a:blip r:embed="rId5" cstate="print">
            <a:extLst/>
          </a:blip>
          <a:srcRect l="51704" t="3054" r="9725" b="10835"/>
          <a:stretch/>
        </p:blipFill>
        <p:spPr>
          <a:xfrm>
            <a:off x="6988926" y="6127283"/>
            <a:ext cx="81915" cy="137795"/>
          </a:xfrm>
          <a:prstGeom prst="rect">
            <a:avLst/>
          </a:prstGeom>
        </p:spPr>
      </p:pic>
      <p:sp>
        <p:nvSpPr>
          <p:cNvPr id="22" name="Text Box 117"/>
          <p:cNvSpPr txBox="1"/>
          <p:nvPr/>
        </p:nvSpPr>
        <p:spPr>
          <a:xfrm>
            <a:off x="6156176" y="5373216"/>
            <a:ext cx="2773202" cy="3257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ts val="1200"/>
              </a:lnSpc>
              <a:spcAft>
                <a:spcPts val="0"/>
              </a:spcAft>
            </a:pPr>
            <a:r>
              <a:rPr lang="ko-KR" sz="1200" b="1" kern="100" dirty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마우스 </a:t>
            </a:r>
            <a:r>
              <a:rPr lang="ko-KR" sz="12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커서가</a:t>
            </a:r>
            <a:r>
              <a:rPr lang="en-US" altLang="ko-KR" sz="12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 </a:t>
            </a:r>
            <a:r>
              <a:rPr lang="ko-KR" sz="12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버튼 </a:t>
            </a:r>
            <a:r>
              <a:rPr lang="ko-KR" sz="1200" b="1" kern="100" dirty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바깥으로</a:t>
            </a:r>
            <a:r>
              <a:rPr lang="en-US" sz="1200" b="1" kern="100" dirty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  </a:t>
            </a:r>
            <a:r>
              <a:rPr lang="ko-KR" sz="1200" b="1" kern="100" dirty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이동</a:t>
            </a:r>
            <a:endParaRPr lang="ko-KR" sz="1200" kern="100" dirty="0">
              <a:effectLst/>
              <a:ea typeface="맑은 고딕"/>
              <a:cs typeface="Times New Roman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452320" y="5589240"/>
            <a:ext cx="156745" cy="50094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39775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스타일 변경을 통한 동적 문서</a:t>
            </a:r>
            <a:endParaRPr lang="ko-KR" altLang="ko-K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dirty="0" smtClean="0"/>
              <a:t>DOM</a:t>
            </a:r>
            <a:r>
              <a:rPr lang="ko-KR" altLang="ko-KR" dirty="0" smtClean="0"/>
              <a:t>을 이용하면</a:t>
            </a:r>
            <a:r>
              <a:rPr lang="en-US" altLang="ko-KR" dirty="0" smtClean="0"/>
              <a:t> CSS </a:t>
            </a:r>
            <a:r>
              <a:rPr lang="ko-KR" altLang="ko-KR" dirty="0" smtClean="0"/>
              <a:t>스타일</a:t>
            </a:r>
            <a:r>
              <a:rPr lang="ko-KR" altLang="en-US" dirty="0" smtClean="0"/>
              <a:t>에</a:t>
            </a:r>
            <a:r>
              <a:rPr lang="ko-KR" altLang="ko-KR" dirty="0" smtClean="0"/>
              <a:t> 접근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 latinLnBrk="0"/>
            <a:r>
              <a:rPr lang="ko-KR" altLang="ko-KR" dirty="0" smtClean="0"/>
              <a:t>일반적인</a:t>
            </a:r>
            <a:r>
              <a:rPr lang="en-US" altLang="ko-KR" dirty="0" smtClean="0"/>
              <a:t> </a:t>
            </a:r>
            <a:r>
              <a:rPr lang="en-US" altLang="ko-KR" dirty="0"/>
              <a:t>DOM</a:t>
            </a:r>
            <a:r>
              <a:rPr lang="ko-KR" altLang="ko-KR" dirty="0"/>
              <a:t>에 접근하는 방법과 </a:t>
            </a:r>
            <a:r>
              <a:rPr lang="ko-KR" altLang="ko-KR" dirty="0" smtClean="0"/>
              <a:t>동일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latinLnBrk="0"/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ko-KR" dirty="0" smtClean="0"/>
              <a:t>배경색 스타일 속성 접근</a:t>
            </a:r>
            <a:endParaRPr lang="en-US" altLang="ko-KR" dirty="0" smtClean="0"/>
          </a:p>
          <a:p>
            <a:pPr lvl="1" latinLnBrk="0"/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42999504"/>
              </p:ext>
            </p:extLst>
          </p:nvPr>
        </p:nvGraphicFramePr>
        <p:xfrm>
          <a:off x="395536" y="2852936"/>
          <a:ext cx="6912768" cy="3627120"/>
        </p:xfrm>
        <a:graphic>
          <a:graphicData uri="http://schemas.openxmlformats.org/drawingml/2006/table">
            <a:tbl>
              <a:tblPr firstRow="1" firstCol="1" bandRow="1"/>
              <a:tblGrid>
                <a:gridCol w="6912768"/>
              </a:tblGrid>
              <a:tr h="2160240">
                <a:tc>
                  <a:txBody>
                    <a:bodyPr/>
                    <a:lstStyle/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&lt;div </a:t>
                      </a:r>
                      <a:r>
                        <a:rPr lang="en-US" sz="1400" b="0" kern="0" spc="-100" baseline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id="</a:t>
                      </a:r>
                      <a:r>
                        <a:rPr lang="en-US" sz="1400" b="1" kern="0" spc="-100" baseline="0" dirty="0" err="1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outerBox</a:t>
                      </a:r>
                      <a:r>
                        <a:rPr lang="en-US" sz="1400" b="0" kern="0" spc="-100" baseline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400" b="0" kern="100" spc="-10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400" b="0" kern="0" spc="-100" baseline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style</a:t>
                      </a:r>
                      <a:r>
                        <a:rPr lang="en-US" sz="1400" b="0" kern="0" spc="-100" baseline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="</a:t>
                      </a:r>
                      <a:r>
                        <a:rPr lang="en-US" sz="14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background: blue; width: 550px; height:300px;" </a:t>
                      </a:r>
                      <a:r>
                        <a:rPr lang="en-US" sz="1400" b="0" kern="0" spc="-100" baseline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400" b="0" kern="100" spc="-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&lt;div </a:t>
                      </a:r>
                      <a:r>
                        <a:rPr lang="en-US" sz="1400" b="0" kern="0" spc="-100" baseline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id="</a:t>
                      </a:r>
                      <a:r>
                        <a:rPr lang="en-US" sz="1400" b="1" kern="0" spc="-100" baseline="0" dirty="0" err="1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innerBox</a:t>
                      </a:r>
                      <a:r>
                        <a:rPr lang="en-US" sz="1400" b="0" kern="0" spc="-100" baseline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altLang="ko-KR" sz="1400" b="0" kern="100" spc="-10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b="0" kern="0" spc="-100" baseline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style</a:t>
                      </a:r>
                      <a:r>
                        <a:rPr lang="en-US" sz="1400" b="0" kern="0" spc="-100" baseline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="</a:t>
                      </a:r>
                      <a:r>
                        <a:rPr lang="en-US" sz="14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background: yellow; width: 450px; height:200px</a:t>
                      </a:r>
                      <a:r>
                        <a:rPr lang="en-US" sz="1400" b="0" kern="0" spc="-100" baseline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r>
                        <a:rPr lang="en-US" altLang="ko-KR" sz="1400" b="0" kern="100" spc="-10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br>
                        <a:rPr lang="en-US" altLang="ko-KR" sz="1400" b="0" kern="100" spc="-10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</a:br>
                      <a:r>
                        <a:rPr lang="en-US" altLang="ko-KR" sz="1400" b="0" kern="100" spc="-10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                                        </a:t>
                      </a:r>
                      <a:r>
                        <a:rPr lang="en-US" sz="1400" b="0" kern="0" spc="-100" baseline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position</a:t>
                      </a:r>
                      <a:r>
                        <a:rPr lang="en-US" sz="14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: absolute; left: 50px; top: 50px;" </a:t>
                      </a:r>
                      <a:r>
                        <a:rPr lang="en-US" sz="1400" b="0" kern="0" spc="-100" baseline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400" b="0" kern="100" spc="-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0" kern="100" spc="-10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. .  </a:t>
                      </a:r>
                      <a:endParaRPr lang="en-US" sz="1400" b="0" kern="0" spc="-100" baseline="0" dirty="0" smtClean="0">
                        <a:solidFill>
                          <a:schemeClr val="tx1"/>
                        </a:solidFill>
                        <a:effectLst/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0" kern="0" spc="-5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&lt;script type = "text/</a:t>
                      </a:r>
                      <a:r>
                        <a:rPr lang="en-US" altLang="ko-KR" sz="1400" b="0" kern="0" spc="-5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javascript</a:t>
                      </a:r>
                      <a:r>
                        <a:rPr lang="en-US" altLang="ko-KR" sz="1400" b="0" kern="0" spc="-5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"&gt;</a:t>
                      </a:r>
                      <a:endParaRPr lang="ko-KR" altLang="ko-KR" sz="1400" b="0" kern="100" dirty="0" smtClean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0" kern="0" spc="-5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function </a:t>
                      </a:r>
                      <a:r>
                        <a:rPr lang="en-US" altLang="ko-KR" sz="1400" b="1" kern="0" spc="-5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changeColor</a:t>
                      </a:r>
                      <a:r>
                        <a:rPr lang="en-US" altLang="ko-KR" sz="1400" b="0" kern="0" spc="-5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400" b="1" kern="0" spc="-5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id</a:t>
                      </a:r>
                      <a:r>
                        <a:rPr lang="en-US" altLang="ko-KR" sz="1400" b="0" kern="0" spc="-5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, color) {</a:t>
                      </a:r>
                      <a:endParaRPr lang="ko-KR" altLang="ko-KR" sz="1400" b="0" kern="100" dirty="0" smtClean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0" kern="0" spc="-5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  </a:t>
                      </a:r>
                      <a:r>
                        <a:rPr lang="en-US" altLang="ko-KR" sz="1400" b="0" kern="0" spc="-5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</a:t>
                      </a:r>
                      <a:r>
                        <a:rPr lang="en-US" altLang="ko-KR" sz="1400" b="1" kern="0" spc="-5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getElementById</a:t>
                      </a:r>
                      <a:r>
                        <a:rPr lang="en-US" altLang="ko-KR" sz="1400" b="1" kern="0" spc="-5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400" b="1" kern="0" spc="-5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id</a:t>
                      </a:r>
                      <a:r>
                        <a:rPr lang="en-US" altLang="ko-KR" sz="1400" b="1" kern="0" spc="-5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).</a:t>
                      </a:r>
                      <a:r>
                        <a:rPr lang="en-US" altLang="ko-KR" sz="1400" b="1" kern="0" spc="-50" dirty="0" err="1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style.background</a:t>
                      </a:r>
                      <a:r>
                        <a:rPr lang="en-US" altLang="ko-KR" sz="1400" b="0" kern="0" spc="-5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= color;</a:t>
                      </a:r>
                      <a:endParaRPr lang="ko-KR" altLang="ko-KR" sz="1400" b="0" kern="100" dirty="0" smtClean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0" kern="0" spc="-5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}</a:t>
                      </a:r>
                      <a:endParaRPr lang="ko-KR" altLang="ko-KR" sz="1400" b="0" kern="100" dirty="0" smtClean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0" kern="0" spc="-5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&lt;/script&gt;</a:t>
                      </a:r>
                      <a:endParaRPr lang="ko-KR" altLang="ko-KR" sz="1400" b="0" kern="100" dirty="0" smtClean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0" kern="0" spc="-5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Outer Box:</a:t>
                      </a:r>
                      <a:endParaRPr lang="ko-KR" altLang="ko-KR" sz="1400" b="0" kern="100" dirty="0" smtClean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0" kern="0" spc="-5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&lt;button </a:t>
                      </a:r>
                      <a:r>
                        <a:rPr lang="en-US" altLang="ko-KR" sz="1400" b="1" kern="0" spc="-5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onclick</a:t>
                      </a:r>
                      <a:r>
                        <a:rPr lang="en-US" altLang="ko-KR" sz="1400" b="1" kern="0" spc="-5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= "</a:t>
                      </a:r>
                      <a:r>
                        <a:rPr lang="en-US" altLang="ko-KR" sz="1400" b="1" kern="0" spc="-5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changeColor</a:t>
                      </a:r>
                      <a:r>
                        <a:rPr lang="en-US" altLang="ko-KR" sz="1400" b="1" kern="0" spc="-5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400" b="1" kern="0" spc="-5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'</a:t>
                      </a:r>
                      <a:r>
                        <a:rPr lang="en-US" altLang="ko-KR" sz="1400" b="1" kern="0" spc="-50" dirty="0" err="1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outerBox</a:t>
                      </a:r>
                      <a:r>
                        <a:rPr lang="en-US" altLang="ko-KR" sz="1400" b="1" kern="0" spc="-5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', 'red');"</a:t>
                      </a:r>
                      <a:r>
                        <a:rPr lang="en-US" altLang="ko-KR" sz="1400" b="0" kern="0" spc="-5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  Red  &lt;/button&gt;</a:t>
                      </a:r>
                      <a:endParaRPr lang="ko-KR" altLang="ko-KR" sz="1400" b="0" kern="100" dirty="0" smtClean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0" kern="0" spc="-5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&lt;button </a:t>
                      </a:r>
                      <a:r>
                        <a:rPr lang="en-US" altLang="ko-KR" sz="1400" b="1" kern="0" spc="-5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onclick</a:t>
                      </a:r>
                      <a:r>
                        <a:rPr lang="en-US" altLang="ko-KR" sz="1400" b="1" kern="0" spc="-5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= "</a:t>
                      </a:r>
                      <a:r>
                        <a:rPr lang="en-US" altLang="ko-KR" sz="1400" b="1" kern="0" spc="-5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changeColor</a:t>
                      </a:r>
                      <a:r>
                        <a:rPr lang="en-US" altLang="ko-KR" sz="1400" b="1" kern="0" spc="-5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400" b="1" kern="0" spc="-5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'</a:t>
                      </a:r>
                      <a:r>
                        <a:rPr lang="en-US" altLang="ko-KR" sz="1400" b="1" kern="0" spc="-50" dirty="0" err="1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outerBox</a:t>
                      </a:r>
                      <a:r>
                        <a:rPr lang="en-US" altLang="ko-KR" sz="1400" b="1" kern="0" spc="-5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', 'green');"</a:t>
                      </a:r>
                      <a:r>
                        <a:rPr lang="en-US" altLang="ko-KR" sz="1400" b="0" kern="0" spc="-5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&gt;Green&lt;/button&gt;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Times New Roman"/>
                        </a:rPr>
                        <a:t>. . . </a:t>
                      </a:r>
                      <a:endParaRPr lang="ko-KR" altLang="ko-KR" sz="1400" b="0" kern="100" dirty="0" smtClean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0" kern="0" spc="-5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Inner Box:</a:t>
                      </a:r>
                      <a:endParaRPr lang="ko-KR" altLang="ko-KR" sz="1400" b="0" kern="100" dirty="0" smtClean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0" kern="0" spc="-5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&lt;button </a:t>
                      </a:r>
                      <a:r>
                        <a:rPr lang="en-US" altLang="ko-KR" sz="1400" b="1" kern="0" spc="-5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onclick</a:t>
                      </a:r>
                      <a:r>
                        <a:rPr lang="en-US" altLang="ko-KR" sz="1400" b="1" kern="0" spc="-5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= "</a:t>
                      </a:r>
                      <a:r>
                        <a:rPr lang="en-US" altLang="ko-KR" sz="1400" b="1" kern="0" spc="-5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changeColor</a:t>
                      </a:r>
                      <a:r>
                        <a:rPr lang="en-US" altLang="ko-KR" sz="1400" b="1" kern="0" spc="-5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400" b="1" kern="0" spc="-5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'</a:t>
                      </a:r>
                      <a:r>
                        <a:rPr lang="en-US" altLang="ko-KR" sz="1400" b="1" kern="0" spc="-50" dirty="0" err="1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innerBox</a:t>
                      </a:r>
                      <a:r>
                        <a:rPr lang="en-US" altLang="ko-KR" sz="1400" b="1" kern="0" spc="-5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', 'red');"</a:t>
                      </a:r>
                      <a:r>
                        <a:rPr lang="en-US" altLang="ko-KR" sz="1400" b="0" kern="0" spc="-5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  Red  &lt;/button&gt;</a:t>
                      </a:r>
                      <a:endParaRPr lang="ko-KR" altLang="ko-KR" sz="1400" b="0" kern="100" dirty="0" smtClean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0" kern="0" spc="-5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&lt;button </a:t>
                      </a:r>
                      <a:r>
                        <a:rPr lang="en-US" altLang="ko-KR" sz="1400" b="1" kern="0" spc="-5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onclick</a:t>
                      </a:r>
                      <a:r>
                        <a:rPr lang="en-US" altLang="ko-KR" sz="1400" b="1" kern="0" spc="-5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= "</a:t>
                      </a:r>
                      <a:r>
                        <a:rPr lang="en-US" altLang="ko-KR" sz="1400" b="1" kern="0" spc="-5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changeColor</a:t>
                      </a:r>
                      <a:r>
                        <a:rPr lang="en-US" altLang="ko-KR" sz="1400" b="1" kern="0" spc="-5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400" b="1" kern="0" spc="-5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'</a:t>
                      </a:r>
                      <a:r>
                        <a:rPr lang="en-US" altLang="ko-KR" sz="1400" b="1" kern="0" spc="-50" dirty="0" err="1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innerBox</a:t>
                      </a:r>
                      <a:r>
                        <a:rPr lang="en-US" altLang="ko-KR" sz="1400" b="1" kern="0" spc="-5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', 'green');"</a:t>
                      </a:r>
                      <a:r>
                        <a:rPr lang="en-US" altLang="ko-KR" sz="1400" b="0" kern="0" spc="-5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&gt;Green&lt;/button&gt;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Times New Roman"/>
                        </a:rPr>
                        <a:t>. . .</a:t>
                      </a:r>
                      <a:endParaRPr lang="ko-KR" sz="1400" b="0" kern="100" spc="-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3707904" y="4149080"/>
            <a:ext cx="1584176" cy="216024"/>
          </a:xfrm>
          <a:prstGeom prst="roundRect">
            <a:avLst/>
          </a:prstGeom>
          <a:noFill/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4248" y="4869160"/>
            <a:ext cx="2194866" cy="1749034"/>
          </a:xfrm>
          <a:prstGeom prst="rect">
            <a:avLst/>
          </a:prstGeom>
        </p:spPr>
      </p:pic>
      <p:pic>
        <p:nvPicPr>
          <p:cNvPr id="11" name="Picture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4248" y="2996952"/>
            <a:ext cx="2194866" cy="1749034"/>
          </a:xfrm>
          <a:prstGeom prst="rect">
            <a:avLst/>
          </a:prstGeom>
        </p:spPr>
      </p:pic>
      <p:sp>
        <p:nvSpPr>
          <p:cNvPr id="12" name="Rectangle 9"/>
          <p:cNvSpPr/>
          <p:nvPr/>
        </p:nvSpPr>
        <p:spPr>
          <a:xfrm>
            <a:off x="5220072" y="2492896"/>
            <a:ext cx="2520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 smtClean="0">
                <a:latin typeface="+mn-ea"/>
              </a:rPr>
              <a:t>style.background</a:t>
            </a:r>
            <a:r>
              <a:rPr lang="ko-KR" altLang="ko-KR" sz="1400" dirty="0" smtClean="0">
                <a:latin typeface="+mn-ea"/>
              </a:rPr>
              <a:t>속성 </a:t>
            </a:r>
            <a:r>
              <a:rPr lang="ko-KR" altLang="ko-KR" sz="1400" dirty="0" smtClean="0">
                <a:latin typeface="+mn-ea"/>
              </a:rPr>
              <a:t>접근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4427984" y="2780928"/>
            <a:ext cx="1440160" cy="1296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57475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ko-KR" dirty="0" smtClean="0"/>
              <a:t>위치 스타일 속성 변경</a:t>
            </a:r>
            <a:endParaRPr lang="ko-KR" altLang="ko-KR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90012831"/>
              </p:ext>
            </p:extLst>
          </p:nvPr>
        </p:nvGraphicFramePr>
        <p:xfrm>
          <a:off x="539552" y="1484784"/>
          <a:ext cx="7488832" cy="4693920"/>
        </p:xfrm>
        <a:graphic>
          <a:graphicData uri="http://schemas.openxmlformats.org/drawingml/2006/table">
            <a:tbl>
              <a:tblPr firstRow="1" firstCol="1" bandRow="1"/>
              <a:tblGrid>
                <a:gridCol w="7488832"/>
              </a:tblGrid>
              <a:tr h="3232785">
                <a:tc>
                  <a:txBody>
                    <a:bodyPr/>
                    <a:lstStyle/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&lt;script type = "text/</a:t>
                      </a:r>
                      <a:r>
                        <a:rPr lang="en-US" sz="1400" kern="0" spc="-5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"&gt;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function </a:t>
                      </a:r>
                      <a:r>
                        <a:rPr lang="en-US" sz="1400" b="1" kern="0" spc="-5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changePositions</a:t>
                      </a:r>
                      <a:r>
                        <a:rPr lang="en-US" sz="1400" b="1" kern="0" spc="-5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 </a:t>
                      </a: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for(</a:t>
                      </a:r>
                      <a:r>
                        <a:rPr lang="en-US" sz="1400" kern="0" spc="-5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1; </a:t>
                      </a:r>
                      <a:r>
                        <a:rPr lang="en-US" sz="1400" kern="0" spc="-5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&lt;= 3; </a:t>
                      </a:r>
                      <a:r>
                        <a:rPr lang="en-US" sz="1400" kern="0" spc="-5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++) {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en-US" sz="1400" kern="0" spc="-5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left = </a:t>
                      </a:r>
                      <a:r>
                        <a:rPr lang="en-US" sz="1400" kern="0" spc="-5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</a:t>
                      </a:r>
                      <a:r>
                        <a:rPr lang="en-US" sz="1400" b="1" kern="0" spc="-5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getElementById</a:t>
                      </a:r>
                      <a:r>
                        <a:rPr lang="en-US" sz="1400" b="1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("left" + </a:t>
                      </a:r>
                      <a:r>
                        <a:rPr lang="en-US" sz="1400" b="1" kern="0" spc="-5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400" b="1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.value;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en-US" sz="1400" kern="0" spc="-5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top = </a:t>
                      </a:r>
                      <a:r>
                        <a:rPr lang="en-US" sz="1400" kern="0" spc="-5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</a:t>
                      </a:r>
                      <a:r>
                        <a:rPr lang="en-US" sz="1400" b="1" kern="0" spc="-5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getElementById</a:t>
                      </a:r>
                      <a:r>
                        <a:rPr lang="en-US" sz="1400" b="1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("top" + </a:t>
                      </a:r>
                      <a:r>
                        <a:rPr lang="en-US" sz="1400" b="1" kern="0" spc="-5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400" b="1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.value;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en-US" sz="1400" kern="0" spc="-5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</a:t>
                      </a:r>
                      <a:r>
                        <a:rPr lang="en-US" sz="1400" b="1" kern="0" spc="-5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getElementById</a:t>
                      </a:r>
                      <a:r>
                        <a:rPr lang="en-US" sz="1400" b="1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400" b="1" kern="0" spc="-5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img</a:t>
                      </a:r>
                      <a:r>
                        <a:rPr lang="en-US" sz="1400" b="1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 + </a:t>
                      </a:r>
                      <a:r>
                        <a:rPr lang="en-US" sz="1400" b="1" kern="0" spc="-5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400" b="1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).</a:t>
                      </a:r>
                      <a:r>
                        <a:rPr lang="en-US" sz="1400" b="1" kern="0" spc="-5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style.left</a:t>
                      </a: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left + "</a:t>
                      </a:r>
                      <a:r>
                        <a:rPr lang="en-US" sz="1400" kern="0" spc="-5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px</a:t>
                      </a: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en-US" sz="1400" kern="0" spc="-5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</a:t>
                      </a:r>
                      <a:r>
                        <a:rPr lang="en-US" sz="1400" b="1" kern="0" spc="-5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getElementById</a:t>
                      </a:r>
                      <a:r>
                        <a:rPr lang="en-US" sz="1400" b="1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400" b="1" kern="0" spc="-5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img</a:t>
                      </a:r>
                      <a:r>
                        <a:rPr lang="en-US" sz="1400" b="1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 + </a:t>
                      </a:r>
                      <a:r>
                        <a:rPr lang="en-US" sz="1400" b="1" kern="0" spc="-5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400" b="1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).</a:t>
                      </a:r>
                      <a:r>
                        <a:rPr lang="en-US" sz="1400" b="1" kern="0" spc="-5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style.top</a:t>
                      </a: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top + "</a:t>
                      </a:r>
                      <a:r>
                        <a:rPr lang="en-US" sz="1400" kern="0" spc="-5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px</a:t>
                      </a: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}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&lt;/script</a:t>
                      </a:r>
                      <a:r>
                        <a:rPr lang="en-US" sz="1400" kern="0" spc="-5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&lt;form&gt;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Image1: Left &lt;input id = "</a:t>
                      </a:r>
                      <a:r>
                        <a:rPr lang="en-US" sz="1400" b="1" kern="0" spc="-5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left1</a:t>
                      </a: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  size = "2" type = "text"/&gt;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Top &lt;input id = "</a:t>
                      </a:r>
                      <a:r>
                        <a:rPr lang="en-US" sz="1400" b="1" kern="0" spc="-5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top1</a:t>
                      </a: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 size = "2" type = "text"/&gt; &lt;</a:t>
                      </a:r>
                      <a:r>
                        <a:rPr lang="en-US" sz="1400" kern="0" spc="-5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/&gt;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Image2: Left &lt;input id = "</a:t>
                      </a:r>
                      <a:r>
                        <a:rPr lang="en-US" sz="1400" b="1" kern="0" spc="-5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left2</a:t>
                      </a: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 size = "2" type = "text"/&gt;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Top &lt;input id = "</a:t>
                      </a:r>
                      <a:r>
                        <a:rPr lang="en-US" sz="1400" b="1" kern="0" spc="-5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top2</a:t>
                      </a: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 size = "2" type = "text"/&gt; &lt;</a:t>
                      </a:r>
                      <a:r>
                        <a:rPr lang="en-US" sz="1400" kern="0" spc="-5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/&gt;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Image3: Left &lt;input id = "</a:t>
                      </a:r>
                      <a:r>
                        <a:rPr lang="en-US" sz="1400" b="1" kern="0" spc="-5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left3</a:t>
                      </a: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 size = "2" type = "text"/&gt;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Top &lt;input id = "</a:t>
                      </a:r>
                      <a:r>
                        <a:rPr lang="en-US" sz="1400" b="1" kern="0" spc="-5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top3</a:t>
                      </a: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 size = "2" type = "text"/&gt;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&lt;input type = "button" </a:t>
                      </a:r>
                      <a:r>
                        <a:rPr lang="en-US" sz="1400" b="1" kern="0" spc="-5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400" b="1" kern="0" spc="-5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b="1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 "</a:t>
                      </a:r>
                      <a:r>
                        <a:rPr lang="en-US" sz="1400" b="1" kern="0" spc="-5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changePositions</a:t>
                      </a:r>
                      <a:r>
                        <a:rPr lang="en-US" sz="1400" b="1" kern="0" spc="-5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r>
                        <a:rPr lang="en-US" sz="1400" b="1" kern="0" spc="-5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 </a:t>
                      </a:r>
                      <a:r>
                        <a:rPr lang="en-US" altLang="ko-KR" sz="1400" kern="0" spc="-5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value = "Move All" </a:t>
                      </a:r>
                      <a:r>
                        <a:rPr lang="en-US" sz="1400" kern="0" spc="-5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&lt;/form&gt;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6119664" y="980728"/>
            <a:ext cx="30243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 smtClean="0">
                <a:latin typeface="+mn-ea"/>
              </a:rPr>
              <a:t>style.left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en-US" altLang="ko-KR" sz="1400" b="1" dirty="0" err="1" smtClean="0">
                <a:latin typeface="+mn-ea"/>
              </a:rPr>
              <a:t>style.top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ko-KR" sz="1400" dirty="0" smtClean="0">
                <a:latin typeface="+mn-ea"/>
              </a:rPr>
              <a:t>속성 </a:t>
            </a:r>
            <a:r>
              <a:rPr lang="ko-KR" altLang="ko-KR" sz="1400" dirty="0" smtClean="0">
                <a:latin typeface="+mn-ea"/>
              </a:rPr>
              <a:t>접근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4248" y="1556792"/>
            <a:ext cx="2194866" cy="184048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4248" y="3892769"/>
            <a:ext cx="2187246" cy="1840487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4283968" y="2564904"/>
            <a:ext cx="1080120" cy="432048"/>
          </a:xfrm>
          <a:prstGeom prst="roundRect">
            <a:avLst/>
          </a:prstGeom>
          <a:noFill/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5364088" y="1340768"/>
            <a:ext cx="1656184" cy="1224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Down Arrow 28"/>
          <p:cNvSpPr/>
          <p:nvPr/>
        </p:nvSpPr>
        <p:spPr>
          <a:xfrm>
            <a:off x="7668344" y="3373604"/>
            <a:ext cx="576064" cy="487444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effectLst/>
                <a:latin typeface="굴림"/>
                <a:ea typeface="맑은 고딕"/>
                <a:cs typeface="Times New Roman"/>
              </a:rPr>
              <a:t> </a:t>
            </a:r>
            <a:endParaRPr lang="ko-KR" sz="1200" dirty="0">
              <a:effectLst/>
              <a:latin typeface="굴림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531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10.1 </a:t>
            </a:r>
            <a:r>
              <a:rPr lang="ko-KR" altLang="en-US" dirty="0" smtClean="0"/>
              <a:t>이벤트 </a:t>
            </a:r>
            <a:r>
              <a:rPr lang="ko-KR" altLang="en-US" dirty="0"/>
              <a:t>처리하기</a:t>
            </a:r>
          </a:p>
          <a:p>
            <a:r>
              <a:rPr lang="en-US" altLang="ko-KR" dirty="0" smtClean="0"/>
              <a:t>10.2 </a:t>
            </a:r>
            <a:r>
              <a:rPr lang="ko-KR" altLang="en-US" dirty="0"/>
              <a:t>동적 웹 문서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r>
              <a:rPr lang="en-US" altLang="ko-KR" dirty="0" smtClean="0"/>
              <a:t>10.3 </a:t>
            </a:r>
            <a:r>
              <a:rPr lang="ko-KR" altLang="en-US" dirty="0" smtClean="0"/>
              <a:t>다양한 방법으로 폼 다루기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34238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ko-KR" dirty="0" smtClean="0"/>
              <a:t>보이기</a:t>
            </a:r>
            <a:r>
              <a:rPr lang="en-US" altLang="ko-KR" dirty="0" smtClean="0"/>
              <a:t>/</a:t>
            </a:r>
            <a:r>
              <a:rPr lang="ko-KR" altLang="ko-KR" dirty="0" smtClean="0"/>
              <a:t>감추기 스타일 속성 변경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화면 표시 </a:t>
            </a:r>
            <a:r>
              <a:rPr lang="ko-KR" altLang="ko-KR" dirty="0" smtClean="0"/>
              <a:t>보이기</a:t>
            </a:r>
            <a:r>
              <a:rPr lang="en-US" altLang="ko-KR" dirty="0" smtClean="0"/>
              <a:t>/</a:t>
            </a:r>
            <a:r>
              <a:rPr lang="ko-KR" altLang="ko-KR" dirty="0" smtClean="0"/>
              <a:t>감추기</a:t>
            </a:r>
            <a:r>
              <a:rPr lang="en-US" altLang="ko-KR" dirty="0" smtClean="0"/>
              <a:t> </a:t>
            </a:r>
            <a:r>
              <a:rPr lang="ko-KR" altLang="ko-KR" dirty="0" smtClean="0"/>
              <a:t>스타일 속성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visibility = </a:t>
            </a:r>
            <a:r>
              <a:rPr lang="en-US" altLang="ko-KR" kern="0" spc="-50" dirty="0" smtClean="0">
                <a:latin typeface="Consolas"/>
                <a:cs typeface="Times New Roman"/>
              </a:rPr>
              <a:t>"</a:t>
            </a:r>
            <a:r>
              <a:rPr lang="en-US" altLang="ko-KR" dirty="0" smtClean="0"/>
              <a:t>visible</a:t>
            </a:r>
            <a:r>
              <a:rPr lang="en-US" altLang="ko-KR" kern="0" spc="-50" dirty="0" smtClean="0">
                <a:latin typeface="Consolas"/>
                <a:cs typeface="Times New Roman"/>
              </a:rPr>
              <a:t>"</a:t>
            </a:r>
            <a:r>
              <a:rPr lang="en-US" altLang="ko-KR" dirty="0" smtClean="0"/>
              <a:t> </a:t>
            </a:r>
            <a:r>
              <a:rPr lang="ko-KR" altLang="ko-KR" dirty="0" smtClean="0"/>
              <a:t>혹은</a:t>
            </a:r>
            <a:r>
              <a:rPr lang="en-US" altLang="ko-KR" kern="0" spc="-50" dirty="0" smtClean="0">
                <a:latin typeface="Consolas"/>
                <a:cs typeface="Times New Roman"/>
              </a:rPr>
              <a:t> </a:t>
            </a:r>
            <a:r>
              <a:rPr lang="en-US" altLang="ko-KR" kern="0" spc="-50" dirty="0" smtClean="0">
                <a:latin typeface="Consolas"/>
                <a:cs typeface="Times New Roman"/>
              </a:rPr>
              <a:t>"</a:t>
            </a:r>
            <a:r>
              <a:rPr lang="en-US" altLang="ko-KR" dirty="0" smtClean="0"/>
              <a:t>hidden</a:t>
            </a:r>
            <a:r>
              <a:rPr lang="en-US" altLang="ko-KR" kern="0" spc="-50" dirty="0" smtClean="0">
                <a:latin typeface="Consolas"/>
                <a:cs typeface="Times New Roman"/>
              </a:rPr>
              <a:t>"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hidden</a:t>
            </a:r>
            <a:r>
              <a:rPr lang="ko-KR" altLang="en-US" dirty="0" smtClean="0"/>
              <a:t>으로 </a:t>
            </a:r>
            <a:r>
              <a:rPr lang="ko-KR" altLang="en-US" dirty="0" smtClean="0"/>
              <a:t>설정해도 </a:t>
            </a:r>
            <a:r>
              <a:rPr lang="ko-KR" altLang="ko-KR" dirty="0" err="1" smtClean="0"/>
              <a:t>웹문서</a:t>
            </a:r>
            <a:r>
              <a:rPr lang="ko-KR" altLang="ko-KR" dirty="0" smtClean="0"/>
              <a:t> 내 </a:t>
            </a:r>
            <a:r>
              <a:rPr lang="ko-KR" altLang="ko-KR" dirty="0"/>
              <a:t>태그 </a:t>
            </a:r>
            <a:r>
              <a:rPr lang="ko-KR" altLang="ko-KR" dirty="0" smtClean="0"/>
              <a:t>요소로</a:t>
            </a:r>
            <a:r>
              <a:rPr lang="ko-KR" altLang="en-US" dirty="0" smtClean="0"/>
              <a:t>는 존재</a:t>
            </a:r>
            <a:endParaRPr lang="en-US" altLang="ko-KR" dirty="0" smtClean="0"/>
          </a:p>
          <a:p>
            <a:pPr lvl="1"/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49405378"/>
              </p:ext>
            </p:extLst>
          </p:nvPr>
        </p:nvGraphicFramePr>
        <p:xfrm>
          <a:off x="971600" y="2852936"/>
          <a:ext cx="6552728" cy="3200400"/>
        </p:xfrm>
        <a:graphic>
          <a:graphicData uri="http://schemas.openxmlformats.org/drawingml/2006/table">
            <a:tbl>
              <a:tblPr firstRow="1" firstCol="1" bandRow="1"/>
              <a:tblGrid>
                <a:gridCol w="6552728"/>
              </a:tblGrid>
              <a:tr h="2448272">
                <a:tc>
                  <a:txBody>
                    <a:bodyPr/>
                    <a:lstStyle/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&lt;script type = "text/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"&gt;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function </a:t>
                      </a:r>
                      <a:r>
                        <a:rPr lang="en-US" sz="1400" b="1" kern="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toggleVisibility</a:t>
                      </a:r>
                      <a:r>
                        <a:rPr lang="en-US" sz="1400" b="1" kern="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(id)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{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dom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(id);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if (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dom.</a:t>
                      </a:r>
                      <a:r>
                        <a:rPr lang="en-US" sz="1400" b="1" kern="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style.visibility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== "</a:t>
                      </a:r>
                      <a:r>
                        <a:rPr lang="en-US" sz="1400" b="1" kern="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visible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")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dom.</a:t>
                      </a:r>
                      <a:r>
                        <a:rPr lang="en-US" sz="1400" b="1" kern="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style.visibility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400" b="1" kern="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hidden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else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dom.</a:t>
                      </a:r>
                      <a:r>
                        <a:rPr lang="en-US" sz="1400" b="1" kern="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style.visibility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400" b="1" kern="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visible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&lt;/script&gt;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Toggle Visibility: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&lt;button </a:t>
                      </a:r>
                      <a:r>
                        <a:rPr lang="en-US" sz="1400" b="1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4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400" b="1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toggleVisibility</a:t>
                      </a:r>
                      <a:r>
                        <a:rPr lang="en-US" sz="14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('img1');"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&gt;Image 1&lt;/button&gt;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&lt;button </a:t>
                      </a:r>
                      <a:r>
                        <a:rPr lang="en-US" sz="1400" b="1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4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400" b="1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toggleVisibility</a:t>
                      </a:r>
                      <a:r>
                        <a:rPr lang="en-US" sz="14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('img2');"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&gt;Image 2&lt;/button&gt;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&lt;button </a:t>
                      </a:r>
                      <a:r>
                        <a:rPr lang="en-US" sz="1400" b="1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4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400" b="1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toggleVisibility</a:t>
                      </a:r>
                      <a:r>
                        <a:rPr lang="en-US" sz="14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('img3');"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&gt;Image 3&lt;/button&gt;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4288" y="1988840"/>
            <a:ext cx="1804478" cy="1361217"/>
          </a:xfrm>
          <a:prstGeom prst="rect">
            <a:avLst/>
          </a:prstGeom>
        </p:spPr>
      </p:pic>
      <p:pic>
        <p:nvPicPr>
          <p:cNvPr id="8" name="Picture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5308143"/>
            <a:ext cx="1804478" cy="1361217"/>
          </a:xfrm>
          <a:prstGeom prst="rect">
            <a:avLst/>
          </a:prstGeom>
        </p:spPr>
      </p:pic>
      <p:pic>
        <p:nvPicPr>
          <p:cNvPr id="9" name="Picture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4288" y="3645024"/>
            <a:ext cx="1804478" cy="1361217"/>
          </a:xfrm>
          <a:prstGeom prst="rect">
            <a:avLst/>
          </a:prstGeom>
        </p:spPr>
      </p:pic>
      <p:cxnSp>
        <p:nvCxnSpPr>
          <p:cNvPr id="10" name="Straight Arrow Connector 21"/>
          <p:cNvCxnSpPr/>
          <p:nvPr/>
        </p:nvCxnSpPr>
        <p:spPr>
          <a:xfrm flipH="1" flipV="1">
            <a:off x="7668345" y="3284984"/>
            <a:ext cx="144015" cy="28803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21"/>
          <p:cNvCxnSpPr/>
          <p:nvPr/>
        </p:nvCxnSpPr>
        <p:spPr>
          <a:xfrm flipH="1" flipV="1">
            <a:off x="8100392" y="4941168"/>
            <a:ext cx="144015" cy="28803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88578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위치 스타일 변경하기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마우스 이벤트를 이용한 위치 스타일 변경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웹브라우저</a:t>
            </a:r>
            <a:r>
              <a:rPr lang="ko-KR" altLang="en-US" dirty="0" smtClean="0"/>
              <a:t> 화면상의 위치 좌표 값을 이용해 요소의 위치 변경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마우스 포인터의 위치</a:t>
            </a:r>
            <a:r>
              <a:rPr lang="en-US" altLang="ko-KR" dirty="0" smtClean="0"/>
              <a:t>	</a:t>
            </a:r>
          </a:p>
          <a:p>
            <a:pPr lvl="2"/>
            <a:r>
              <a:rPr lang="en-US" altLang="ko-KR" dirty="0" smtClean="0"/>
              <a:t>window </a:t>
            </a:r>
            <a:r>
              <a:rPr lang="ko-KR" altLang="en-US" dirty="0" smtClean="0"/>
              <a:t>객체의 </a:t>
            </a:r>
            <a:r>
              <a:rPr lang="en-US" altLang="ko-KR" dirty="0" smtClean="0"/>
              <a:t>event </a:t>
            </a:r>
            <a:r>
              <a:rPr lang="ko-KR" altLang="en-US" dirty="0" smtClean="0"/>
              <a:t>속성값에서 구할 수 있음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client</a:t>
            </a:r>
            <a:r>
              <a:rPr lang="en-US" altLang="ko-KR" dirty="0" err="1" smtClean="0"/>
              <a:t>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clientY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49405378"/>
              </p:ext>
            </p:extLst>
          </p:nvPr>
        </p:nvGraphicFramePr>
        <p:xfrm>
          <a:off x="971600" y="3140968"/>
          <a:ext cx="7560840" cy="3627120"/>
        </p:xfrm>
        <a:graphic>
          <a:graphicData uri="http://schemas.openxmlformats.org/drawingml/2006/table">
            <a:tbl>
              <a:tblPr firstRow="1" firstCol="1" bandRow="1"/>
              <a:tblGrid>
                <a:gridCol w="7560840"/>
              </a:tblGrid>
              <a:tr h="2448272">
                <a:tc>
                  <a:txBody>
                    <a:bodyPr/>
                    <a:lstStyle/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&lt;body </a:t>
                      </a:r>
                      <a:r>
                        <a:rPr lang="en-US" sz="14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onmousemove</a:t>
                      </a: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="move();" style="width:500px; height:500px;"&gt;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...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("img1").</a:t>
                      </a:r>
                      <a:r>
                        <a:rPr lang="en-US" sz="1400" b="1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onmouseover</a:t>
                      </a:r>
                      <a:r>
                        <a:rPr lang="en-US" sz="1400" b="1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400" b="1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start_move</a:t>
                      </a: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("img1").</a:t>
                      </a:r>
                      <a:r>
                        <a:rPr lang="en-US" sz="1400" b="1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400" b="1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400" b="1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stop_move</a:t>
                      </a: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...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function move() {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400" b="1" kern="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e = </a:t>
                      </a:r>
                      <a:r>
                        <a:rPr lang="en-US" sz="1400" b="1" kern="0" dirty="0" err="1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window.event</a:t>
                      </a:r>
                      <a:r>
                        <a:rPr lang="en-US" sz="1400" b="1" kern="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     </a:t>
                      </a: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alt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마우스</a:t>
                      </a: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이동</a:t>
                      </a:r>
                      <a:endParaRPr lang="en-US" sz="1400" kern="0" dirty="0" smtClean="0">
                        <a:solidFill>
                          <a:schemeClr val="tx1"/>
                        </a:solidFill>
                        <a:effectLst/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400" b="1" kern="0" dirty="0" err="1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mouse_x</a:t>
                      </a:r>
                      <a:r>
                        <a:rPr lang="en-US" sz="1400" b="1" kern="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400" b="1" kern="0" dirty="0" err="1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e.clientX</a:t>
                      </a:r>
                      <a:r>
                        <a:rPr lang="en-US" sz="1400" b="1" kern="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baseline="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400" b="1" kern="0" dirty="0" err="1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mouse_y</a:t>
                      </a:r>
                      <a:r>
                        <a:rPr lang="en-US" sz="1400" b="1" kern="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400" b="1" kern="0" dirty="0" err="1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e.clientY</a:t>
                      </a:r>
                      <a:r>
                        <a:rPr lang="en-US" sz="1400" b="1" kern="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4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("x").value = </a:t>
                      </a:r>
                      <a:r>
                        <a:rPr lang="en-US" sz="1400" b="1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mouse_x</a:t>
                      </a: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4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("y").value = </a:t>
                      </a:r>
                      <a:r>
                        <a:rPr lang="en-US" sz="1400" b="1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mouse_y</a:t>
                      </a: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400" kern="0" dirty="0" smtClean="0">
                        <a:solidFill>
                          <a:schemeClr val="tx1"/>
                        </a:solidFill>
                        <a:effectLst/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baseline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if (!stopped) {                                  // </a:t>
                      </a:r>
                      <a:r>
                        <a:rPr lang="ko-KR" alt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중심 위치</a:t>
                      </a:r>
                      <a:r>
                        <a:rPr lang="en-US" altLang="ko-KR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픽셀</a:t>
                      </a:r>
                      <a:endParaRPr lang="en-US" sz="1400" kern="0" dirty="0" smtClean="0">
                        <a:solidFill>
                          <a:schemeClr val="tx1"/>
                        </a:solidFill>
                        <a:effectLst/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4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</a:t>
                      </a:r>
                      <a:r>
                        <a:rPr lang="en-US" sz="1400" b="1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getElementById</a:t>
                      </a:r>
                      <a:r>
                        <a:rPr lang="en-US" sz="1400" b="1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("img1").</a:t>
                      </a:r>
                      <a:r>
                        <a:rPr lang="en-US" sz="1400" b="1" kern="0" dirty="0" err="1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style.left</a:t>
                      </a: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(</a:t>
                      </a:r>
                      <a:r>
                        <a:rPr lang="en-US" sz="1400" b="1" kern="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mouse_x-50</a:t>
                      </a: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 + "</a:t>
                      </a:r>
                      <a:r>
                        <a:rPr lang="en-US" sz="14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px</a:t>
                      </a: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4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</a:t>
                      </a:r>
                      <a:r>
                        <a:rPr lang="en-US" sz="1400" b="1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getElementById</a:t>
                      </a:r>
                      <a:r>
                        <a:rPr lang="en-US" sz="1400" b="1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("img1").</a:t>
                      </a:r>
                      <a:r>
                        <a:rPr lang="en-US" sz="1400" b="1" kern="0" dirty="0" err="1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style.top</a:t>
                      </a:r>
                      <a:r>
                        <a:rPr lang="en-US" sz="1400" b="1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 (</a:t>
                      </a:r>
                      <a:r>
                        <a:rPr lang="en-US" sz="1400" b="1" kern="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mouse_y-50</a:t>
                      </a: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 + "</a:t>
                      </a:r>
                      <a:r>
                        <a:rPr lang="en-US" sz="14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px</a:t>
                      </a: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}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4248" y="3573016"/>
            <a:ext cx="2211705" cy="170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1066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2843808" y="3044952"/>
            <a:ext cx="5358360" cy="3120352"/>
          </a:xfrm>
        </p:spPr>
        <p:txBody>
          <a:bodyPr>
            <a:normAutofit/>
          </a:bodyPr>
          <a:lstStyle/>
          <a:p>
            <a:pPr latinLnBrk="0"/>
            <a:r>
              <a:rPr lang="en-US" altLang="ko-KR" dirty="0" smtClean="0"/>
              <a:t>10.3.1 </a:t>
            </a:r>
            <a:r>
              <a:rPr lang="ko-KR" altLang="en-US" dirty="0" smtClean="0"/>
              <a:t>폼 접근하기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10.3.2 </a:t>
            </a:r>
            <a:r>
              <a:rPr lang="ko-KR" altLang="en-US" dirty="0" smtClean="0"/>
              <a:t>폼 제어하기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132856"/>
            <a:ext cx="7978080" cy="91209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10.3 </a:t>
            </a:r>
            <a:r>
              <a:rPr lang="ko-KR" altLang="en-US" dirty="0" smtClean="0"/>
              <a:t>다양한 방법으로 폼 다루기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01440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폼 접근하기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dirty="0" smtClean="0"/>
              <a:t>폼에 </a:t>
            </a:r>
            <a:r>
              <a:rPr lang="ko-KR" altLang="en-US" dirty="0" smtClean="0"/>
              <a:t>접근하는 방법들</a:t>
            </a:r>
            <a:endParaRPr lang="en-US" altLang="ko-KR" dirty="0" smtClean="0"/>
          </a:p>
          <a:p>
            <a:pPr lvl="1" latinLnBrk="0"/>
            <a:r>
              <a:rPr lang="en-US" altLang="ko-KR" sz="1800" dirty="0" err="1" smtClean="0"/>
              <a:t>document.getElementById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요소아이디</a:t>
            </a:r>
            <a:r>
              <a:rPr lang="en-US" altLang="ko-KR" sz="1800" dirty="0" smtClean="0"/>
              <a:t> ).value</a:t>
            </a:r>
            <a:r>
              <a:rPr lang="en-US" altLang="ko-KR" sz="1800" dirty="0" smtClean="0"/>
              <a:t>;</a:t>
            </a:r>
            <a:endParaRPr lang="en-US" altLang="ko-KR" sz="1800" dirty="0" smtClean="0"/>
          </a:p>
          <a:p>
            <a:pPr lvl="1" latinLnBrk="0"/>
            <a:r>
              <a:rPr lang="en-US" altLang="ko-KR" sz="1800" dirty="0" smtClean="0"/>
              <a:t>document</a:t>
            </a:r>
            <a:r>
              <a:rPr lang="en-US" altLang="ko-KR" sz="1800" dirty="0"/>
              <a:t>.</a:t>
            </a:r>
            <a:r>
              <a:rPr lang="ko-KR" altLang="ko-KR" sz="1800" dirty="0" err="1"/>
              <a:t>폼이름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요소아이디</a:t>
            </a:r>
            <a:r>
              <a:rPr lang="en-US" altLang="ko-KR" sz="1800" dirty="0" smtClean="0"/>
              <a:t>.value</a:t>
            </a:r>
            <a:r>
              <a:rPr lang="en-US" altLang="ko-KR" sz="1800" dirty="0"/>
              <a:t>;</a:t>
            </a:r>
            <a:endParaRPr lang="ko-KR" altLang="ko-KR" sz="1800" dirty="0"/>
          </a:p>
          <a:p>
            <a:pPr lvl="1" latinLnBrk="0"/>
            <a:r>
              <a:rPr lang="en-US" altLang="ko-KR" sz="1800" dirty="0" err="1"/>
              <a:t>document.forms</a:t>
            </a:r>
            <a:r>
              <a:rPr lang="en-US" altLang="ko-KR" sz="1800" dirty="0"/>
              <a:t>[index</a:t>
            </a:r>
            <a:r>
              <a:rPr lang="en-US" altLang="ko-KR" sz="1800" dirty="0" smtClean="0"/>
              <a:t>].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요소아이디</a:t>
            </a:r>
            <a:r>
              <a:rPr lang="en-US" altLang="ko-KR" sz="1800" dirty="0" smtClean="0"/>
              <a:t>.value</a:t>
            </a:r>
            <a:r>
              <a:rPr lang="en-US" altLang="ko-KR" sz="1800" dirty="0"/>
              <a:t>;</a:t>
            </a:r>
            <a:endParaRPr lang="ko-KR" altLang="ko-KR" sz="1800" dirty="0"/>
          </a:p>
          <a:p>
            <a:pPr lvl="1" latinLnBrk="0"/>
            <a:r>
              <a:rPr lang="en-US" altLang="ko-KR" sz="1800" dirty="0" err="1"/>
              <a:t>document.forms</a:t>
            </a:r>
            <a:r>
              <a:rPr lang="en-US" altLang="ko-KR" sz="1800" dirty="0"/>
              <a:t>[index].elements[index].value</a:t>
            </a:r>
            <a:r>
              <a:rPr lang="en-US" altLang="ko-KR" sz="1800" dirty="0" smtClean="0"/>
              <a:t>;</a:t>
            </a:r>
            <a:endParaRPr lang="ko-KR" altLang="ko-KR" sz="1800" dirty="0"/>
          </a:p>
          <a:p>
            <a:pPr latinLnBrk="0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49405378"/>
              </p:ext>
            </p:extLst>
          </p:nvPr>
        </p:nvGraphicFramePr>
        <p:xfrm>
          <a:off x="755576" y="3573016"/>
          <a:ext cx="7560840" cy="2560320"/>
        </p:xfrm>
        <a:graphic>
          <a:graphicData uri="http://schemas.openxmlformats.org/drawingml/2006/table">
            <a:tbl>
              <a:tblPr firstRow="1" firstCol="1" bandRow="1"/>
              <a:tblGrid>
                <a:gridCol w="7560840"/>
              </a:tblGrid>
              <a:tr h="2448272">
                <a:tc>
                  <a:txBody>
                    <a:bodyPr/>
                    <a:lstStyle/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&lt;form </a:t>
                      </a:r>
                      <a:r>
                        <a:rPr lang="en-US" sz="1400" b="1" kern="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name="form1" </a:t>
                      </a: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action=""&gt;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&lt;input </a:t>
                      </a:r>
                      <a:r>
                        <a:rPr lang="en-US" sz="1400" b="1" kern="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id="input1" </a:t>
                      </a: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type="text" value="value of form" /&gt;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&lt;/form&gt;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400" kern="0" dirty="0" smtClean="0">
                        <a:solidFill>
                          <a:schemeClr val="tx1"/>
                        </a:solidFill>
                        <a:effectLst/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&lt;script type="text/</a:t>
                      </a:r>
                      <a:r>
                        <a:rPr lang="en-US" sz="14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"&gt;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...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txt = </a:t>
                      </a:r>
                      <a:r>
                        <a:rPr lang="en-US" sz="14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</a:t>
                      </a:r>
                      <a:r>
                        <a:rPr lang="en-US" sz="1400" b="1" kern="0" dirty="0" err="1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getElementById</a:t>
                      </a:r>
                      <a:r>
                        <a:rPr lang="en-US" sz="1400" b="1" kern="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("input1")</a:t>
                      </a: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.value;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txt = document.</a:t>
                      </a:r>
                      <a:r>
                        <a:rPr lang="en-US" sz="1400" b="1" kern="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form1.input1</a:t>
                      </a: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.value;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txt = </a:t>
                      </a:r>
                      <a:r>
                        <a:rPr lang="en-US" sz="14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</a:t>
                      </a:r>
                      <a:r>
                        <a:rPr lang="en-US" sz="1400" b="1" kern="0" dirty="0" err="1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forms</a:t>
                      </a:r>
                      <a:r>
                        <a:rPr lang="en-US" sz="1400" b="1" kern="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[0].input1</a:t>
                      </a: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.value;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txt = </a:t>
                      </a:r>
                      <a:r>
                        <a:rPr lang="en-US" sz="14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</a:t>
                      </a:r>
                      <a:r>
                        <a:rPr lang="en-US" sz="1400" b="1" kern="0" dirty="0" err="1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forms</a:t>
                      </a:r>
                      <a:r>
                        <a:rPr lang="en-US" sz="1400" b="1" kern="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[0].elements[0]</a:t>
                      </a: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.value;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...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&lt;/script&gt;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rcRect r="21746"/>
          <a:stretch>
            <a:fillRect/>
          </a:stretch>
        </p:blipFill>
        <p:spPr>
          <a:xfrm>
            <a:off x="5868144" y="4653136"/>
            <a:ext cx="3238622" cy="17192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454356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폼 제어하기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자바스크립트로 폼 </a:t>
            </a:r>
            <a:r>
              <a:rPr lang="ko-KR" altLang="en-US" dirty="0" err="1" smtClean="0"/>
              <a:t>위젯을</a:t>
            </a:r>
            <a:r>
              <a:rPr lang="ko-KR" altLang="en-US" dirty="0" smtClean="0"/>
              <a:t> 제어할 수 있는 방법들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select()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submit()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reset()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checked </a:t>
            </a:r>
            <a:r>
              <a:rPr lang="ko-KR" altLang="en-US" dirty="0" smtClean="0"/>
              <a:t>속성 설정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  <p:graphicFrame>
        <p:nvGraphicFramePr>
          <p:cNvPr id="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64480797"/>
              </p:ext>
            </p:extLst>
          </p:nvPr>
        </p:nvGraphicFramePr>
        <p:xfrm>
          <a:off x="1043608" y="4077072"/>
          <a:ext cx="7488832" cy="1956475"/>
        </p:xfrm>
        <a:graphic>
          <a:graphicData uri="http://schemas.openxmlformats.org/drawingml/2006/table">
            <a:tbl>
              <a:tblPr firstRow="1" firstCol="1" bandRow="1"/>
              <a:tblGrid>
                <a:gridCol w="7488832"/>
              </a:tblGrid>
              <a:tr h="1956475">
                <a:tc>
                  <a:txBody>
                    <a:bodyPr/>
                    <a:lstStyle/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&lt;form name="form1" action=""&gt;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    &lt;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input  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id="input1" 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 type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="text" 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 value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="value of form" /&gt;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    &lt;input 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 id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="input2" 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 type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="checkbox"/&gt; &lt;</a:t>
                      </a:r>
                      <a:r>
                        <a:rPr lang="en-US" altLang="ko-KR" sz="1400" kern="100" spc="-100" baseline="0" dirty="0" err="1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/&gt;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    &lt;input 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 type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="button" 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 value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="select()" 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400" b="1" kern="100" spc="-100" baseline="0" dirty="0" err="1" smtClean="0"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altLang="ko-KR" sz="1400" b="1" kern="100" spc="-100" baseline="0" dirty="0" smtClean="0"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="input1.select</a:t>
                      </a:r>
                      <a:r>
                        <a:rPr lang="en-US" altLang="ko-KR" sz="1400" b="1" kern="100" spc="-100" baseline="0" dirty="0" smtClean="0"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();" 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/&gt; 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altLang="ko-KR" sz="1400" kern="100" spc="-100" baseline="0" dirty="0" err="1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/&gt;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    &lt;input 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 type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="button" 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 value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="submit()" 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400" b="1" kern="100" spc="-100" baseline="0" dirty="0" err="1" smtClean="0"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altLang="ko-KR" sz="1400" b="1" kern="100" spc="-100" baseline="0" dirty="0" smtClean="0"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="submit</a:t>
                      </a:r>
                      <a:r>
                        <a:rPr lang="en-US" altLang="ko-KR" sz="1400" b="1" kern="100" spc="-100" baseline="0" dirty="0" smtClean="0"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();" 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/&gt; 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altLang="ko-KR" sz="1400" kern="100" spc="-100" baseline="0" dirty="0" err="1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/&gt;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    &lt;input 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 type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="button" 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 value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="reset()" 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400" b="1" kern="100" spc="-100" baseline="0" dirty="0" err="1" smtClean="0"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altLang="ko-KR" sz="1400" b="1" kern="100" spc="-100" baseline="0" dirty="0" smtClean="0"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="reset</a:t>
                      </a:r>
                      <a:r>
                        <a:rPr lang="en-US" altLang="ko-KR" sz="1400" b="1" kern="100" spc="-100" baseline="0" dirty="0" smtClean="0"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();" 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/&gt; 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altLang="ko-KR" sz="1400" kern="100" spc="-100" baseline="0" dirty="0" err="1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/&gt;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    &lt;input 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 type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="button" 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 value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="check" 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400" b="1" kern="100" spc="-100" baseline="0" dirty="0" err="1" smtClean="0"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altLang="ko-KR" sz="1400" b="1" kern="100" spc="-100" baseline="0" dirty="0" smtClean="0"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="input2.checked=true</a:t>
                      </a:r>
                      <a:r>
                        <a:rPr lang="en-US" altLang="ko-KR" sz="1400" b="1" kern="100" spc="-100" baseline="0" dirty="0" smtClean="0"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;" 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/&gt; 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altLang="ko-KR" sz="1400" kern="100" spc="-100" baseline="0" dirty="0" err="1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/&gt;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    &lt;input 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 type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="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button"  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value="uncheck" 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400" b="1" kern="100" spc="-100" baseline="0" dirty="0" err="1" smtClean="0"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altLang="ko-KR" sz="1400" b="1" kern="100" spc="-100" baseline="0" dirty="0" smtClean="0"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="input2.checked=false</a:t>
                      </a:r>
                      <a:r>
                        <a:rPr lang="en-US" altLang="ko-KR" sz="1400" b="1" kern="100" spc="-100" baseline="0" dirty="0" smtClean="0"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;" 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/&gt; 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altLang="ko-KR" sz="1400" kern="100" spc="-100" baseline="0" dirty="0" err="1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/&gt;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spc="-100" baseline="0" dirty="0" smtClean="0">
                          <a:effectLst/>
                          <a:latin typeface="Consolas" pitchFamily="49" charset="0"/>
                          <a:ea typeface="맑은 고딕"/>
                          <a:cs typeface="Times New Roman"/>
                        </a:rPr>
                        <a:t>&lt;/form&gt;</a:t>
                      </a:r>
                      <a:endParaRPr lang="ko-KR" sz="1400" kern="100" spc="-100" baseline="0" dirty="0">
                        <a:effectLst/>
                        <a:latin typeface="Consolas" pitchFamily="49" charset="0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2060848"/>
            <a:ext cx="4138613" cy="17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16829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3347864" y="3044952"/>
            <a:ext cx="5184576" cy="3120352"/>
          </a:xfrm>
        </p:spPr>
        <p:txBody>
          <a:bodyPr>
            <a:normAutofit/>
          </a:bodyPr>
          <a:lstStyle/>
          <a:p>
            <a:pPr latinLnBrk="0"/>
            <a:r>
              <a:rPr lang="en-US" altLang="ko-KR" dirty="0" smtClean="0"/>
              <a:t>10.1.1 </a:t>
            </a:r>
            <a:r>
              <a:rPr lang="ko-KR" altLang="en-US" dirty="0" smtClean="0"/>
              <a:t>이벤트 처리 개요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10.1.2 </a:t>
            </a:r>
            <a:r>
              <a:rPr lang="ko-KR" altLang="en-US" dirty="0" smtClean="0"/>
              <a:t>이벤트의 정의와 종류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10.1.3 </a:t>
            </a:r>
            <a:r>
              <a:rPr lang="ko-KR" altLang="en-US" dirty="0" smtClean="0"/>
              <a:t>이벤트 핸들링 및 이벤트 등록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10.1.4 </a:t>
            </a:r>
            <a:r>
              <a:rPr lang="ko-KR" altLang="en-US" dirty="0" smtClean="0"/>
              <a:t>폼 다루기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132856"/>
            <a:ext cx="7978080" cy="9120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10.1 </a:t>
            </a:r>
            <a:r>
              <a:rPr lang="ko-KR" altLang="en-US" dirty="0" smtClean="0"/>
              <a:t>이벤트 처리하기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7768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ko-KR" altLang="en-US" smtClean="0"/>
              <a:t>이벤트 처리 개요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lvl="1" latinLnBrk="0"/>
            <a:r>
              <a:rPr lang="ko-KR" altLang="ko-KR" dirty="0" smtClean="0"/>
              <a:t>사용자가 웹 브라우저를 사용하는 중에 </a:t>
            </a:r>
            <a:r>
              <a:rPr lang="ko-KR" altLang="en-US" dirty="0" smtClean="0"/>
              <a:t>발생시키는 </a:t>
            </a:r>
            <a:r>
              <a:rPr lang="ko-KR" altLang="ko-KR" dirty="0" smtClean="0"/>
              <a:t>키보드</a:t>
            </a:r>
            <a:r>
              <a:rPr lang="en-US" altLang="ko-KR" dirty="0" smtClean="0"/>
              <a:t>, </a:t>
            </a:r>
            <a:r>
              <a:rPr lang="ko-KR" altLang="ko-KR" dirty="0" smtClean="0"/>
              <a:t>마우스 등</a:t>
            </a:r>
            <a:r>
              <a:rPr lang="ko-KR" altLang="en-US" dirty="0" smtClean="0"/>
              <a:t>의 입력</a:t>
            </a:r>
            <a:endParaRPr lang="en-US" altLang="ko-KR" dirty="0" smtClean="0"/>
          </a:p>
          <a:p>
            <a:pPr latinLnBrk="0"/>
            <a:r>
              <a:rPr lang="ko-KR" altLang="en-US" dirty="0" smtClean="0"/>
              <a:t>이벤트 처리</a:t>
            </a:r>
            <a:endParaRPr lang="en-US" altLang="ko-KR" dirty="0" smtClean="0"/>
          </a:p>
          <a:p>
            <a:pPr lvl="1" latinLnBrk="0"/>
            <a:r>
              <a:rPr lang="ko-KR" altLang="ko-KR" dirty="0" smtClean="0"/>
              <a:t>이벤트가 입력 되었을때 미리 구현된 자바스크립트 코드를 수행</a:t>
            </a:r>
            <a:endParaRPr lang="en-US" altLang="ko-KR" dirty="0" smtClean="0"/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ko-KR" dirty="0" smtClean="0"/>
              <a:t>이벤트의 정의</a:t>
            </a:r>
            <a:endParaRPr lang="en-US" altLang="ko-KR" dirty="0" smtClean="0"/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ko-KR" dirty="0" smtClean="0"/>
              <a:t>이벤트 핸들러</a:t>
            </a:r>
            <a:endParaRPr lang="en-US" altLang="ko-KR" dirty="0" smtClean="0"/>
          </a:p>
          <a:p>
            <a:pPr lvl="2" latinLnBrk="0"/>
            <a:r>
              <a:rPr lang="ko-KR" altLang="ko-KR" dirty="0" smtClean="0"/>
              <a:t>이벤트가 발생할때마다 호출되는 자바스크립트 코드</a:t>
            </a:r>
            <a:endParaRPr lang="en-US" altLang="ko-KR" dirty="0" smtClean="0"/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ko-KR" dirty="0" smtClean="0"/>
              <a:t>이벤트 등록</a:t>
            </a:r>
            <a:r>
              <a:rPr lang="en-US" altLang="ko-KR" dirty="0" smtClean="0"/>
              <a:t> (registration)</a:t>
            </a:r>
          </a:p>
          <a:p>
            <a:pPr lvl="2" latinLnBrk="0"/>
            <a:r>
              <a:rPr lang="ko-KR" altLang="ko-KR" dirty="0" smtClean="0"/>
              <a:t>이벤트와 이벤트 핸들러를 연결시키는 과정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0"/>
            <a:fld id="{4BEDD84E-25D4-4983-8AA1-2863C96F08D9}" type="slidenum">
              <a:rPr lang="ko-KR" altLang="en-US" smtClean="0"/>
              <a:pPr latinLnBrk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5050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648" y="4997836"/>
            <a:ext cx="3087559" cy="1245427"/>
          </a:xfrm>
          <a:prstGeom prst="rect">
            <a:avLst/>
          </a:prstGeom>
        </p:spPr>
      </p:pic>
      <p:pic>
        <p:nvPicPr>
          <p:cNvPr id="33" name="Picture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1775" y="4961377"/>
            <a:ext cx="3087559" cy="12454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처리 예제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375027" y="3797448"/>
            <a:ext cx="629022" cy="2091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8" name="Rounded Rectangle 7"/>
          <p:cNvSpPr/>
          <p:nvPr/>
        </p:nvSpPr>
        <p:spPr>
          <a:xfrm>
            <a:off x="1691680" y="1764254"/>
            <a:ext cx="6264696" cy="10166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67218716"/>
              </p:ext>
            </p:extLst>
          </p:nvPr>
        </p:nvGraphicFramePr>
        <p:xfrm>
          <a:off x="1043608" y="1556792"/>
          <a:ext cx="6984776" cy="2844800"/>
        </p:xfrm>
        <a:graphic>
          <a:graphicData uri="http://schemas.openxmlformats.org/drawingml/2006/table">
            <a:tbl>
              <a:tblPr firstRow="1" firstCol="1" bandRow="1"/>
              <a:tblGrid>
                <a:gridCol w="360040"/>
                <a:gridCol w="6624736"/>
              </a:tblGrid>
              <a:tr h="2736304">
                <a:tc>
                  <a:txBody>
                    <a:bodyPr/>
                    <a:lstStyle/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script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text/</a:t>
                      </a:r>
                      <a:r>
                        <a:rPr lang="en-US" sz="1200" kern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add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a = </a:t>
                      </a:r>
                      <a:r>
                        <a:rPr lang="en-US" sz="1200" kern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"op1"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.value;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b = </a:t>
                      </a:r>
                      <a:r>
                        <a:rPr lang="en-US" sz="1200" kern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"op2"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.value;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"result"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.value =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parseInt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parseInt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script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form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input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op1"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text"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size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+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input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op2"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text"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size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input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value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"="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="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add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input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result"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text"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size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form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17" idx="0"/>
          </p:cNvCxnSpPr>
          <p:nvPr/>
        </p:nvCxnSpPr>
        <p:spPr>
          <a:xfrm flipV="1">
            <a:off x="7506228" y="2882113"/>
            <a:ext cx="0" cy="1656182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705111" y="4006582"/>
            <a:ext cx="0" cy="51435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17"/>
          <p:cNvSpPr txBox="1"/>
          <p:nvPr/>
        </p:nvSpPr>
        <p:spPr>
          <a:xfrm>
            <a:off x="4153750" y="4538295"/>
            <a:ext cx="1102721" cy="2921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ko-KR" sz="12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이벤트 타입</a:t>
            </a:r>
            <a:endParaRPr lang="ko-KR" dirty="0">
              <a:effectLst/>
              <a:latin typeface="굴림"/>
              <a:cs typeface="굴림"/>
            </a:endParaRPr>
          </a:p>
        </p:txBody>
      </p:sp>
      <p:sp>
        <p:nvSpPr>
          <p:cNvPr id="12" name="Text Box 117"/>
          <p:cNvSpPr txBox="1"/>
          <p:nvPr/>
        </p:nvSpPr>
        <p:spPr>
          <a:xfrm>
            <a:off x="5148064" y="4538295"/>
            <a:ext cx="1482175" cy="2921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ko-KR" sz="12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이벤트 </a:t>
            </a:r>
            <a:r>
              <a:rPr lang="ko-KR" altLang="en-US" sz="1200" b="1" spc="-50" dirty="0" err="1" smtClean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핸들러</a:t>
            </a:r>
            <a:r>
              <a:rPr lang="ko-KR" altLang="en-US" sz="1200" b="1" spc="-50" dirty="0" smtClean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 호출</a:t>
            </a:r>
            <a:endParaRPr lang="ko-KR" dirty="0">
              <a:effectLst/>
              <a:latin typeface="굴림"/>
              <a:cs typeface="굴림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354320" y="3957320"/>
            <a:ext cx="266705" cy="580978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17"/>
          <p:cNvSpPr txBox="1"/>
          <p:nvPr/>
        </p:nvSpPr>
        <p:spPr>
          <a:xfrm>
            <a:off x="6750144" y="4538295"/>
            <a:ext cx="1512168" cy="2921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ko-KR" sz="12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이벤트 핸들러 함수</a:t>
            </a:r>
            <a:endParaRPr lang="ko-KR" dirty="0">
              <a:effectLst/>
              <a:latin typeface="굴림"/>
              <a:cs typeface="굴림"/>
            </a:endParaRPr>
          </a:p>
        </p:txBody>
      </p:sp>
      <p:sp>
        <p:nvSpPr>
          <p:cNvPr id="26" name="Text Box 117"/>
          <p:cNvSpPr txBox="1"/>
          <p:nvPr/>
        </p:nvSpPr>
        <p:spPr>
          <a:xfrm>
            <a:off x="1101191" y="6413364"/>
            <a:ext cx="881380" cy="2317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400" b="1" spc="-50" dirty="0">
                <a:solidFill>
                  <a:srgbClr val="C00000"/>
                </a:solidFill>
                <a:effectLst/>
                <a:latin typeface="+mn-ea"/>
                <a:cs typeface="Times New Roman"/>
              </a:rPr>
              <a:t>3</a:t>
            </a:r>
            <a:r>
              <a:rPr lang="ko-KR" sz="1400" b="1" spc="-50" dirty="0">
                <a:solidFill>
                  <a:srgbClr val="C00000"/>
                </a:solidFill>
                <a:effectLst/>
                <a:latin typeface="+mn-ea"/>
                <a:cs typeface="Times New Roman"/>
              </a:rPr>
              <a:t>과</a:t>
            </a:r>
            <a:r>
              <a:rPr lang="en-US" sz="1400" b="1" spc="-50" dirty="0">
                <a:solidFill>
                  <a:srgbClr val="C00000"/>
                </a:solidFill>
                <a:effectLst/>
                <a:latin typeface="+mn-ea"/>
                <a:cs typeface="Times New Roman"/>
              </a:rPr>
              <a:t> 5 </a:t>
            </a:r>
            <a:r>
              <a:rPr lang="ko-KR" sz="1400" b="1" spc="-50" dirty="0">
                <a:solidFill>
                  <a:srgbClr val="C00000"/>
                </a:solidFill>
                <a:effectLst/>
                <a:latin typeface="+mn-ea"/>
                <a:cs typeface="Times New Roman"/>
              </a:rPr>
              <a:t>입력</a:t>
            </a:r>
            <a:endParaRPr lang="ko-KR" sz="2000" dirty="0">
              <a:effectLst/>
              <a:latin typeface="+mn-ea"/>
              <a:cs typeface="굴림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475656" y="5805264"/>
            <a:ext cx="96293" cy="58458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475656" y="5805264"/>
            <a:ext cx="506915" cy="58458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117"/>
          <p:cNvSpPr txBox="1"/>
          <p:nvPr/>
        </p:nvSpPr>
        <p:spPr>
          <a:xfrm>
            <a:off x="2472689" y="6457947"/>
            <a:ext cx="584835" cy="2317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ko-KR" sz="14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클릭</a:t>
            </a:r>
            <a:endParaRPr lang="ko-KR" sz="2000" dirty="0">
              <a:effectLst/>
              <a:latin typeface="굴림"/>
              <a:cs typeface="굴림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2472689" y="5874346"/>
            <a:ext cx="313692" cy="583602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117"/>
          <p:cNvSpPr txBox="1"/>
          <p:nvPr/>
        </p:nvSpPr>
        <p:spPr>
          <a:xfrm>
            <a:off x="4439156" y="6206804"/>
            <a:ext cx="1174996" cy="62137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ct val="115000"/>
              </a:lnSpc>
              <a:spcAft>
                <a:spcPts val="1000"/>
              </a:spcAft>
            </a:pPr>
            <a:r>
              <a:rPr lang="en-US" sz="1400" b="1" spc="-50" dirty="0">
                <a:solidFill>
                  <a:srgbClr val="C00000"/>
                </a:solidFill>
                <a:effectLst/>
                <a:latin typeface="Consolas"/>
                <a:ea typeface="맑은 고딕"/>
                <a:cs typeface="굴림"/>
              </a:rPr>
              <a:t>add()</a:t>
            </a:r>
            <a:r>
              <a:rPr lang="ko-KR" sz="14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함수가 호출됨</a:t>
            </a:r>
            <a:endParaRPr lang="ko-KR" sz="2000" dirty="0">
              <a:effectLst/>
              <a:latin typeface="굴림"/>
              <a:cs typeface="굴림"/>
            </a:endParaRPr>
          </a:p>
        </p:txBody>
      </p:sp>
      <p:sp>
        <p:nvSpPr>
          <p:cNvPr id="34" name="Down Arrow 33"/>
          <p:cNvSpPr/>
          <p:nvPr/>
        </p:nvSpPr>
        <p:spPr>
          <a:xfrm rot="16200000">
            <a:off x="4626234" y="5158805"/>
            <a:ext cx="580513" cy="85056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effectLst/>
                <a:latin typeface="굴림"/>
                <a:ea typeface="맑은 고딕"/>
                <a:cs typeface="Times New Roman"/>
              </a:rPr>
              <a:t> </a:t>
            </a:r>
            <a:endParaRPr lang="ko-KR" sz="1200" dirty="0">
              <a:effectLst/>
              <a:latin typeface="굴림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117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이벤트의 종류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마우스 </a:t>
            </a:r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키보드 </a:t>
            </a:r>
            <a:r>
              <a:rPr lang="ko-KR" altLang="en-US" dirty="0" smtClean="0"/>
              <a:t>이벤트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1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157718618"/>
              </p:ext>
            </p:extLst>
          </p:nvPr>
        </p:nvGraphicFramePr>
        <p:xfrm>
          <a:off x="899592" y="2060848"/>
          <a:ext cx="7560840" cy="2304257"/>
        </p:xfrm>
        <a:graphic>
          <a:graphicData uri="http://schemas.openxmlformats.org/drawingml/2006/table">
            <a:tbl>
              <a:tblPr firstRow="1" firstCol="1" bandRow="1"/>
              <a:tblGrid>
                <a:gridCol w="1308606"/>
                <a:gridCol w="1599409"/>
                <a:gridCol w="4652825"/>
              </a:tblGrid>
              <a:tr h="26166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이벤트 이름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u="none" kern="100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태그 속성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설명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</a:tr>
              <a:tr h="26808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click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요소를 클릭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26808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dblclick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ondblclick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요소를 더블클릭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</a:tr>
              <a:tr h="26808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mousedown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onmousedown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커서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요소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위에 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있고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버튼을 </a:t>
                      </a:r>
                      <a:r>
                        <a:rPr lang="ko-KR" sz="1400" kern="1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누를때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35109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mousemove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onmousemove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커서를 움직이는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동안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</a:tr>
              <a:tr h="35109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mouseover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onmouseover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 커서가 해당 요소 위에 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들어갈 때</a:t>
                      </a:r>
                      <a:endParaRPr lang="en-US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26808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mouseout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onmouseout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 커서가 해당 요소 위를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벗어날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때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</a:tr>
              <a:tr h="26808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mouseup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onmouseup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버튼을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뗄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때 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2204939"/>
              </p:ext>
            </p:extLst>
          </p:nvPr>
        </p:nvGraphicFramePr>
        <p:xfrm>
          <a:off x="899592" y="4941168"/>
          <a:ext cx="7560840" cy="1152130"/>
        </p:xfrm>
        <a:graphic>
          <a:graphicData uri="http://schemas.openxmlformats.org/drawingml/2006/table">
            <a:tbl>
              <a:tblPr firstRow="1" firstCol="1" bandRow="1"/>
              <a:tblGrid>
                <a:gridCol w="1368152"/>
                <a:gridCol w="1440160"/>
                <a:gridCol w="4752528"/>
              </a:tblGrid>
              <a:tr h="24050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이벤트 이름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태그 속성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설명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</a:tr>
              <a:tr h="303874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keydown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onkeydown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키보드를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누를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때 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회 발생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303874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keypress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onkeypress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키보드를 </a:t>
                      </a:r>
                      <a:r>
                        <a:rPr lang="ko-KR" sz="1400" kern="10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타이핑할때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손을 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떼기 전까지 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계속 발생한다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</a:tr>
              <a:tr h="303874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keyup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onkeyup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키보드를 누른 후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뗄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때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2200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이벤트의 종류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프레임</a:t>
            </a:r>
            <a:r>
              <a:rPr lang="en-US" altLang="ko-KR" dirty="0" smtClean="0"/>
              <a:t>/</a:t>
            </a:r>
            <a:r>
              <a:rPr lang="ko-KR" altLang="en-US" dirty="0" smtClean="0"/>
              <a:t>객체 이벤트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폼 이벤트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15566297"/>
              </p:ext>
            </p:extLst>
          </p:nvPr>
        </p:nvGraphicFramePr>
        <p:xfrm>
          <a:off x="899592" y="2100526"/>
          <a:ext cx="7560840" cy="1976546"/>
        </p:xfrm>
        <a:graphic>
          <a:graphicData uri="http://schemas.openxmlformats.org/drawingml/2006/table">
            <a:tbl>
              <a:tblPr firstRow="1" firstCol="1" bandRow="1"/>
              <a:tblGrid>
                <a:gridCol w="1303489"/>
                <a:gridCol w="1303489"/>
                <a:gridCol w="4953862"/>
              </a:tblGrid>
              <a:tr h="231982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이벤트 이름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태그 속성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설명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</a:tr>
              <a:tr h="23726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abort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onabort</a:t>
                      </a:r>
                      <a:endParaRPr lang="ko-KR" sz="14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이미지가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완전히 로드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되기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전에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정지되었을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때 </a:t>
                      </a:r>
                      <a:endParaRPr lang="en-US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268142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error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onerror</a:t>
                      </a:r>
                      <a:endParaRPr lang="ko-KR" sz="14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이미지 로드가 정상적으로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이루어지지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않았을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경우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</a:tr>
              <a:tr h="268142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load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onload</a:t>
                      </a:r>
                      <a:endParaRPr lang="ko-KR" sz="14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문서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프레임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객체 등이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브라우저에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로드가 완료 </a:t>
                      </a:r>
                      <a:r>
                        <a:rPr lang="ko-KR" altLang="en-US" sz="1400" kern="10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될</a:t>
                      </a:r>
                      <a:r>
                        <a:rPr lang="ko-KR" sz="1400" kern="10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때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268142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resize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onresize</a:t>
                      </a:r>
                      <a:endParaRPr lang="ko-KR" sz="14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문서 창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문서 </a:t>
                      </a:r>
                      <a:r>
                        <a:rPr lang="ko-KR" sz="1400" kern="1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뷰의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크기가 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변경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되었을 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때</a:t>
                      </a:r>
                      <a:endParaRPr lang="en-US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</a:tr>
              <a:tr h="234687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scroll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onscroll</a:t>
                      </a:r>
                      <a:endParaRPr lang="ko-KR" sz="14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문서 창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문서 </a:t>
                      </a:r>
                      <a:r>
                        <a:rPr lang="ko-KR" sz="1400" kern="1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뷰가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스크롤 되었을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경우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43585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unload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onunload</a:t>
                      </a:r>
                      <a:endParaRPr lang="ko-KR" sz="14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윈도우 창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프레임으로부터 문서가 제거되었을 경우 </a:t>
                      </a:r>
                      <a:endParaRPr lang="en-US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창을 종료하기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직전에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처리할 사항</a:t>
                      </a:r>
                      <a:r>
                        <a:rPr lang="en-US" altLang="ko-KR" sz="1400" kern="10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400" kern="10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있는 경우 유용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41522901"/>
              </p:ext>
            </p:extLst>
          </p:nvPr>
        </p:nvGraphicFramePr>
        <p:xfrm>
          <a:off x="899592" y="4581128"/>
          <a:ext cx="7560840" cy="1886402"/>
        </p:xfrm>
        <a:graphic>
          <a:graphicData uri="http://schemas.openxmlformats.org/drawingml/2006/table">
            <a:tbl>
              <a:tblPr firstRow="1" firstCol="1" bandRow="1"/>
              <a:tblGrid>
                <a:gridCol w="1303489"/>
                <a:gridCol w="1432815"/>
                <a:gridCol w="4824536"/>
              </a:tblGrid>
              <a:tr h="282919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이벤트 이름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태그 속성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설명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</a:tr>
              <a:tr h="272643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change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 panose="020B06090202040302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onchange</a:t>
                      </a:r>
                      <a:endParaRPr lang="en-US" sz="1400" u="none" kern="1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&lt;input</a:t>
                      </a:r>
                      <a:r>
                        <a:rPr lang="en-US" sz="1400" b="1" kern="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sz="1400" b="1" kern="100" baseline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등 폼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요소의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내용이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변경되었을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때</a:t>
                      </a:r>
                      <a:endParaRPr lang="en-US" sz="1400" kern="1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271369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focus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 panose="020B06090202040302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onfocus</a:t>
                      </a:r>
                      <a:endParaRPr lang="en-US" sz="1400" u="none" kern="1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요소가 포커스 </a:t>
                      </a:r>
                      <a:r>
                        <a:rPr lang="ko-KR" sz="1400" kern="10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되었을때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마우스 선택 혹은 이동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</a:tr>
              <a:tr h="271369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blur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 panose="020B06090202040302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onblur</a:t>
                      </a:r>
                      <a:endParaRPr lang="en-US" sz="1400" u="none" kern="1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요소에서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포커스가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없어질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때 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focus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의 반대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kern="1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271369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reset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>
                          <a:solidFill>
                            <a:srgbClr val="900B09"/>
                          </a:solidFill>
                          <a:effectLst/>
                          <a:latin typeface="Consolas" panose="020B06090202040302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onreset</a:t>
                      </a:r>
                      <a:endParaRPr lang="en-US" sz="1400" u="none" kern="10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폼이 </a:t>
                      </a:r>
                      <a:r>
                        <a:rPr lang="ko-KR" sz="1400" kern="10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리셋될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때</a:t>
                      </a:r>
                      <a:endParaRPr lang="en-US" sz="1400" kern="1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</a:tr>
              <a:tr h="271369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select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 panose="020B06090202040302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onselect</a:t>
                      </a:r>
                      <a:endParaRPr lang="en-US" sz="1400" u="none" kern="1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&lt;input&gt;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과 </a:t>
                      </a: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400" b="1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textarea</a:t>
                      </a: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요소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에서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텍스트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가 선택될 때</a:t>
                      </a:r>
                      <a:endParaRPr lang="en-US" altLang="ko-KR" sz="1400" kern="100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23117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submit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 panose="020B06090202040302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onsubmit</a:t>
                      </a:r>
                      <a:endParaRPr lang="en-US" sz="1400" u="none" kern="1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폼이 실행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될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때</a:t>
                      </a:r>
                      <a:endParaRPr lang="en-US" sz="1400" kern="1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34283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 핸들링 및 이벤트 등록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이벤트 핸들러</a:t>
            </a:r>
            <a:r>
              <a:rPr lang="en-US" altLang="ko-KR" dirty="0" smtClean="0"/>
              <a:t>(handler)</a:t>
            </a:r>
          </a:p>
          <a:p>
            <a:pPr lvl="1"/>
            <a:r>
              <a:rPr lang="ko-KR" altLang="ko-KR" dirty="0" smtClean="0"/>
              <a:t>이벤트가 발생</a:t>
            </a:r>
            <a:r>
              <a:rPr lang="ko-KR" altLang="en-US" dirty="0" smtClean="0"/>
              <a:t>시 </a:t>
            </a:r>
            <a:r>
              <a:rPr lang="ko-KR" altLang="ko-KR" dirty="0" smtClean="0"/>
              <a:t>실행</a:t>
            </a:r>
            <a:r>
              <a:rPr lang="ko-KR" altLang="en-US" dirty="0" smtClean="0"/>
              <a:t>하고자 하는</a:t>
            </a:r>
            <a:r>
              <a:rPr lang="ko-KR" altLang="ko-KR" dirty="0" smtClean="0"/>
              <a:t> 자바스크립트 함수나 코드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사용자가 입력한 내용이 맞는지 검사하거나 입력한 내용에 따라 웹 문서를 수정하는 등의 작업을 통해 동적 웹 문서를 만</a:t>
            </a:r>
            <a:r>
              <a:rPr lang="ko-KR" altLang="en-US" dirty="0" smtClean="0"/>
              <a:t>든다</a:t>
            </a:r>
            <a:endParaRPr lang="en-US" altLang="ko-KR" dirty="0" smtClean="0"/>
          </a:p>
          <a:p>
            <a:r>
              <a:rPr lang="ko-KR" altLang="en-US" dirty="0" smtClean="0"/>
              <a:t>이벤트 등록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이벤트의 </a:t>
            </a:r>
            <a:r>
              <a:rPr lang="ko-KR" altLang="ko-KR" dirty="0"/>
              <a:t>종류와 이를 처리할 이벤트 핸들러를 연결시키는 </a:t>
            </a:r>
            <a:r>
              <a:rPr lang="ko-KR" altLang="ko-KR" dirty="0" smtClean="0"/>
              <a:t>작업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두가지 등록 방법</a:t>
            </a:r>
            <a:endParaRPr lang="en-US" altLang="ko-KR" dirty="0" smtClean="0"/>
          </a:p>
          <a:p>
            <a:pPr marL="1314450" lvl="2" indent="-457200">
              <a:buFont typeface="+mj-lt"/>
              <a:buAutoNum type="arabicPeriod"/>
            </a:pPr>
            <a:r>
              <a:rPr lang="ko-KR" altLang="ko-KR" dirty="0" smtClean="0"/>
              <a:t>태그 </a:t>
            </a:r>
            <a:r>
              <a:rPr lang="ko-KR" altLang="ko-KR" dirty="0"/>
              <a:t>속성에 직접 이벤트 </a:t>
            </a:r>
            <a:r>
              <a:rPr lang="ko-KR" altLang="ko-KR" dirty="0" err="1"/>
              <a:t>핸들러</a:t>
            </a:r>
            <a:r>
              <a:rPr lang="ko-KR" altLang="ko-KR" dirty="0"/>
              <a:t> </a:t>
            </a:r>
            <a:r>
              <a:rPr lang="ko-KR" altLang="ko-KR" dirty="0" smtClean="0"/>
              <a:t>기술</a:t>
            </a:r>
            <a:r>
              <a:rPr lang="en-US" altLang="ko-KR" dirty="0" smtClean="0"/>
              <a:t> </a:t>
            </a:r>
            <a:r>
              <a:rPr lang="ko-KR" altLang="en-US" dirty="0" smtClean="0"/>
              <a:t>혹은 이벤트 함수 호출</a:t>
            </a:r>
            <a:endParaRPr lang="ko-KR" altLang="ko-KR" dirty="0"/>
          </a:p>
          <a:p>
            <a:pPr marL="1314450" lvl="2" indent="-457200">
              <a:buFont typeface="+mj-lt"/>
              <a:buAutoNum type="arabicPeriod"/>
            </a:pPr>
            <a:r>
              <a:rPr lang="ko-KR" altLang="ko-KR" dirty="0"/>
              <a:t>객체의 이벤트 속성 값에 이벤트 핸들러 함수 </a:t>
            </a:r>
            <a:r>
              <a:rPr lang="ko-KR" altLang="en-US" dirty="0" smtClean="0"/>
              <a:t>이름을 </a:t>
            </a:r>
            <a:r>
              <a:rPr lang="ko-KR" altLang="ko-KR" dirty="0" smtClean="0"/>
              <a:t>기술</a:t>
            </a:r>
            <a:endParaRPr lang="ko-KR" altLang="ko-KR" dirty="0"/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1614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 smtClean="0"/>
              <a:t>요소 </a:t>
            </a:r>
            <a:r>
              <a:rPr lang="ko-KR" altLang="ko-KR" dirty="0" smtClean="0"/>
              <a:t>속성에 이벤트 </a:t>
            </a:r>
            <a:r>
              <a:rPr lang="ko-KR" altLang="ko-KR" dirty="0"/>
              <a:t>핸들러 </a:t>
            </a:r>
            <a:r>
              <a:rPr lang="ko-KR" altLang="ko-KR" dirty="0" smtClean="0"/>
              <a:t>기술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요소의 </a:t>
            </a:r>
            <a:r>
              <a:rPr lang="ko-KR" altLang="ko-KR" dirty="0" smtClean="0"/>
              <a:t>이벤트 </a:t>
            </a:r>
            <a:r>
              <a:rPr lang="ko-KR" altLang="ko-KR" dirty="0"/>
              <a:t>태그 속성에 직접 이벤트 핸들러 </a:t>
            </a:r>
            <a:r>
              <a:rPr lang="ko-KR" altLang="ko-KR" dirty="0" smtClean="0"/>
              <a:t>기술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이벤트 핸들러</a:t>
            </a:r>
            <a:r>
              <a:rPr lang="en-US" altLang="ko-KR" dirty="0" smtClean="0"/>
              <a:t>: </a:t>
            </a:r>
            <a:r>
              <a:rPr lang="ko-KR" altLang="ko-KR" dirty="0" smtClean="0"/>
              <a:t>자바스크립트 코드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혹은 함수 이름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1302312" y="2492896"/>
            <a:ext cx="6624736" cy="100811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&lt;form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action=""&gt;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indent="228600"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&lt;input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id="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username"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type="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text"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value="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Name of User"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indent="1028700"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b="1" kern="100" dirty="0" err="1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onclick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="alert('Please type your full name');" /&gt;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&lt;/form&gt;</a:t>
            </a:r>
            <a:endParaRPr lang="ko-KR" sz="16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02312" y="3717032"/>
            <a:ext cx="6624736" cy="223224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&lt;form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action=""&gt;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   &lt;input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id="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username"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type="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text"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value="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Name of User"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                   </a:t>
            </a:r>
            <a:r>
              <a:rPr lang="en-US" sz="1400" b="1" kern="100" dirty="0" err="1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onclick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="</a:t>
            </a:r>
            <a:r>
              <a:rPr lang="en-US" sz="1400" b="1" kern="100" dirty="0" err="1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myEventHandler</a:t>
            </a:r>
            <a:r>
              <a:rPr lang="en-US" sz="1400" b="1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()</a:t>
            </a:r>
            <a:r>
              <a:rPr lang="en-US" sz="1400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" /&gt;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&lt;/form&gt;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&lt;script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type="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text/</a:t>
            </a:r>
            <a:r>
              <a:rPr lang="en-US" sz="1400" kern="100" dirty="0" err="1">
                <a:effectLst/>
                <a:latin typeface="Consolas"/>
                <a:ea typeface="맑은 고딕"/>
                <a:cs typeface="Times New Roman"/>
              </a:rPr>
              <a:t>javascript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"&gt;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   function </a:t>
            </a:r>
            <a:r>
              <a:rPr lang="en-US" sz="1400" b="1" kern="100" dirty="0" err="1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myEventHandler</a:t>
            </a:r>
            <a:r>
              <a:rPr lang="en-US" sz="1400" b="1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()</a:t>
            </a:r>
            <a:r>
              <a:rPr lang="en-US" sz="1400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{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       alert("Please type your full name");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   }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&lt;/script&gt;</a:t>
            </a:r>
            <a:endParaRPr lang="ko-KR" sz="14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4585108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TC010237555[[fn=심플 테마]]</Template>
  <TotalTime>5146</TotalTime>
  <Words>1710</Words>
  <Application>Microsoft Office PowerPoint</Application>
  <PresentationFormat>화면 슬라이드 쇼(4:3)</PresentationFormat>
  <Paragraphs>464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New_Simple01</vt:lpstr>
      <vt:lpstr>10장. 이벤트 처리와 동적 웹문서</vt:lpstr>
      <vt:lpstr>목차</vt:lpstr>
      <vt:lpstr>10.1 이벤트 처리하기</vt:lpstr>
      <vt:lpstr>이벤트 처리 개요</vt:lpstr>
      <vt:lpstr>이벤트 처리 예제</vt:lpstr>
      <vt:lpstr>이벤트의 종류</vt:lpstr>
      <vt:lpstr>이벤트의 종류</vt:lpstr>
      <vt:lpstr>이벤트 핸들링 및 이벤트 등록</vt:lpstr>
      <vt:lpstr>요소 속성에 이벤트 핸들러 기술</vt:lpstr>
      <vt:lpstr>요소 이벤트 속성으로 핸들러 등록</vt:lpstr>
      <vt:lpstr>폼 다루기</vt:lpstr>
      <vt:lpstr>폼의 입력 값 읽고 쓰기</vt:lpstr>
      <vt:lpstr>setTimeout()을 이용한 예제</vt:lpstr>
      <vt:lpstr>10.2 동적 웹 문서 만들기</vt:lpstr>
      <vt:lpstr>동적 문서 정의</vt:lpstr>
      <vt:lpstr>콘텐츠 변경을 통한 동적 문서</vt:lpstr>
      <vt:lpstr>콘텐츠 변경을 통한 동적 문서 예제 </vt:lpstr>
      <vt:lpstr>스타일 변경을 통한 동적 문서</vt:lpstr>
      <vt:lpstr>위치 스타일 속성 변경</vt:lpstr>
      <vt:lpstr>보이기/감추기 스타일 속성 변경</vt:lpstr>
      <vt:lpstr>위치 스타일 변경하기</vt:lpstr>
      <vt:lpstr>10.3 다양한 방법으로 폼 다루기</vt:lpstr>
      <vt:lpstr>폼 접근하기</vt:lpstr>
      <vt:lpstr>폼 제어하기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sblim</cp:lastModifiedBy>
  <cp:revision>713</cp:revision>
  <dcterms:created xsi:type="dcterms:W3CDTF">2006-10-05T04:04:58Z</dcterms:created>
  <dcterms:modified xsi:type="dcterms:W3CDTF">2016-05-17T09:35:36Z</dcterms:modified>
</cp:coreProperties>
</file>