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306" r:id="rId4"/>
    <p:sldId id="307" r:id="rId5"/>
    <p:sldId id="308" r:id="rId6"/>
    <p:sldId id="342" r:id="rId7"/>
    <p:sldId id="312" r:id="rId8"/>
    <p:sldId id="311" r:id="rId9"/>
    <p:sldId id="314" r:id="rId10"/>
    <p:sldId id="317" r:id="rId11"/>
    <p:sldId id="318" r:id="rId12"/>
    <p:sldId id="319" r:id="rId13"/>
    <p:sldId id="321" r:id="rId14"/>
    <p:sldId id="322" r:id="rId15"/>
    <p:sldId id="323" r:id="rId16"/>
    <p:sldId id="324" r:id="rId17"/>
    <p:sldId id="341" r:id="rId18"/>
    <p:sldId id="325" r:id="rId19"/>
    <p:sldId id="327" r:id="rId20"/>
    <p:sldId id="329" r:id="rId21"/>
    <p:sldId id="328" r:id="rId22"/>
    <p:sldId id="330" r:id="rId23"/>
    <p:sldId id="332" r:id="rId24"/>
    <p:sldId id="343" r:id="rId25"/>
    <p:sldId id="333" r:id="rId26"/>
    <p:sldId id="338" r:id="rId27"/>
    <p:sldId id="339" r:id="rId28"/>
    <p:sldId id="344" r:id="rId29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D6E3BC"/>
    <a:srgbClr val="D6C8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5860" autoAdjust="0"/>
  </p:normalViewPr>
  <p:slideViewPr>
    <p:cSldViewPr>
      <p:cViewPr varScale="1">
        <p:scale>
          <a:sx n="98" d="100"/>
          <a:sy n="98" d="100"/>
        </p:scale>
        <p:origin x="-9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2016-05-30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 2" pitchFamily="18" charset="2"/>
              <a:buChar char=""/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장</a:t>
            </a:r>
            <a:r>
              <a:rPr lang="en-US" altLang="ko-KR" dirty="0"/>
              <a:t>. </a:t>
            </a:r>
            <a:r>
              <a:rPr lang="ko-KR" altLang="en-US" dirty="0" smtClean="0"/>
              <a:t>캔버스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</a:t>
            </a:r>
            <a:r>
              <a:rPr lang="ko-KR" altLang="en-US" dirty="0" smtClean="0"/>
              <a:t>입문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원호 그리기 예제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context.</a:t>
            </a:r>
            <a:r>
              <a:rPr lang="en-US" altLang="ko-KR" b="1" dirty="0" smtClean="0"/>
              <a:t>arc</a:t>
            </a:r>
            <a:r>
              <a:rPr lang="en-US" altLang="ko-KR" dirty="0" smtClean="0"/>
              <a:t>(x, y, r, </a:t>
            </a:r>
            <a:r>
              <a:rPr lang="en-US" altLang="ko-KR" dirty="0" err="1" smtClean="0"/>
              <a:t>startAngle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endAngle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antiClockwise</a:t>
            </a:r>
            <a:r>
              <a:rPr lang="en-US" altLang="ko-KR" dirty="0" smtClean="0"/>
              <a:t>)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(x, y)</a:t>
            </a:r>
            <a:r>
              <a:rPr lang="ko-KR" altLang="ko-KR" dirty="0" smtClean="0"/>
              <a:t>를 원점으로 하고 반지름</a:t>
            </a:r>
            <a:r>
              <a:rPr lang="en-US" altLang="ko-KR" dirty="0" smtClean="0"/>
              <a:t> r</a:t>
            </a:r>
            <a:r>
              <a:rPr lang="ko-KR" altLang="ko-KR" dirty="0" smtClean="0"/>
              <a:t>인 원호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ko-KR" dirty="0" smtClean="0"/>
              <a:t>시작 각도와 끝 각도를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antiClockwise</a:t>
            </a:r>
            <a:r>
              <a:rPr lang="en-US" altLang="ko-KR" dirty="0" smtClean="0"/>
              <a:t> </a:t>
            </a:r>
            <a:r>
              <a:rPr lang="ko-KR" altLang="ko-KR" dirty="0" smtClean="0"/>
              <a:t>값을</a:t>
            </a:r>
            <a:r>
              <a:rPr lang="en-US" altLang="ko-KR" dirty="0" smtClean="0"/>
              <a:t> false</a:t>
            </a:r>
            <a:r>
              <a:rPr lang="ko-KR" altLang="ko-KR" dirty="0" smtClean="0"/>
              <a:t>로 설정하면 시계방향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기본값</a:t>
            </a:r>
            <a:r>
              <a:rPr lang="en-US" altLang="ko-KR" dirty="0" smtClean="0"/>
              <a:t>) </a:t>
            </a:r>
            <a:endParaRPr lang="ko-KR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graphicFrame>
        <p:nvGraphicFramePr>
          <p:cNvPr id="1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6646250"/>
              </p:ext>
            </p:extLst>
          </p:nvPr>
        </p:nvGraphicFramePr>
        <p:xfrm>
          <a:off x="755576" y="3429000"/>
          <a:ext cx="5976664" cy="2592288"/>
        </p:xfrm>
        <a:graphic>
          <a:graphicData uri="http://schemas.openxmlformats.org/drawingml/2006/table">
            <a:tbl>
              <a:tblPr firstRow="1" firstCol="1" bandRow="1"/>
              <a:tblGrid>
                <a:gridCol w="5976664"/>
              </a:tblGrid>
              <a:tr h="2592288"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1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context.arc(30, 100, 20, 0, 1.5*</a:t>
                      </a:r>
                      <a:r>
                        <a:rPr lang="en-US" sz="1200" b="1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 // </a:t>
                      </a:r>
                      <a:r>
                        <a:rPr lang="en-US" sz="1200" b="1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상수를</a:t>
                      </a:r>
                      <a:r>
                        <a:rPr lang="ko-KR" sz="1200" b="1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이용해</a:t>
                      </a:r>
                      <a:r>
                        <a:rPr lang="ko-KR" sz="1200" b="1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각도지정</a:t>
                      </a:r>
                      <a:endParaRPr lang="ko-KR" sz="1200" b="1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1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context.arc(110, 100, 40, 1*</a:t>
                      </a:r>
                      <a:r>
                        <a:rPr lang="en-US" sz="1200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1.5*</a:t>
                      </a:r>
                      <a:r>
                        <a:rPr lang="en-US" sz="1200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true);// </a:t>
                      </a:r>
                      <a:r>
                        <a:rPr lang="ko-KR" sz="1200" kern="100" spc="-100" baseline="0" dirty="0" err="1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반시계방향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원호</a:t>
                      </a:r>
                      <a:endParaRPr lang="ko-KR" sz="1200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context.closePath</a:t>
                      </a:r>
                      <a:r>
                        <a:rPr lang="en-US" sz="12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 </a:t>
                      </a: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경로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시작점까지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직선으로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연결하며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경로를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종료한다</a:t>
                      </a: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context.arc(240, 100, 60, 0, 2*</a:t>
                      </a:r>
                      <a:r>
                        <a:rPr lang="en-US" sz="1200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 // 360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도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원호를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그려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원</a:t>
                      </a:r>
                      <a:r>
                        <a:rPr lang="ko-KR" sz="1200" kern="100" spc="-100" baseline="0" dirty="0" smtClean="0"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Consolas"/>
                        </a:rPr>
                        <a:t>그리기</a:t>
                      </a:r>
                      <a:endParaRPr lang="ko-KR" sz="1200" kern="100" spc="-100" baseline="0" dirty="0" smtClean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96766" marR="96766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192" y="4437112"/>
            <a:ext cx="2664296" cy="216024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6804248" y="3789040"/>
            <a:ext cx="1923633" cy="1944216"/>
            <a:chOff x="6452451" y="3501008"/>
            <a:chExt cx="2076769" cy="194421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6685673" y="3501008"/>
              <a:ext cx="1843547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err="1" smtClean="0"/>
                <a:t>beginPath</a:t>
              </a:r>
              <a:r>
                <a:rPr lang="en-US" altLang="ko-KR" sz="1200" b="1" dirty="0" smtClean="0"/>
                <a:t>();</a:t>
              </a:r>
              <a:r>
                <a:rPr lang="ko-KR" altLang="en-US" sz="1200" b="1" dirty="0" smtClean="0"/>
                <a:t>가 없으면 선이 연속된다</a:t>
              </a:r>
              <a:r>
                <a:rPr lang="en-US" altLang="ko-KR" sz="1200" b="1" dirty="0" smtClean="0"/>
                <a:t>.</a:t>
              </a:r>
              <a:endParaRPr lang="ko-KR" altLang="en-US" sz="1200" b="1" dirty="0"/>
            </a:p>
          </p:txBody>
        </p:sp>
        <p:cxnSp>
          <p:nvCxnSpPr>
            <p:cNvPr id="21" name="직선 화살표 연결선 20"/>
            <p:cNvCxnSpPr>
              <a:stCxn id="20" idx="1"/>
            </p:cNvCxnSpPr>
            <p:nvPr/>
          </p:nvCxnSpPr>
          <p:spPr>
            <a:xfrm flipH="1">
              <a:off x="6452451" y="3717032"/>
              <a:ext cx="233221" cy="172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15066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곡선 그리기 예제</a:t>
            </a:r>
            <a:endParaRPr lang="ko-KR" altLang="en-US" dirty="0"/>
          </a:p>
        </p:txBody>
      </p:sp>
      <p:sp>
        <p:nvSpPr>
          <p:cNvPr id="39" name="내용 개체 틀 3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context.</a:t>
            </a:r>
            <a:r>
              <a:rPr lang="en-US" altLang="ko-KR" b="1" dirty="0" err="1" smtClean="0"/>
              <a:t>quadraticCurveTo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, cy, x, y); 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제어점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시작점은 현재 위치</a:t>
            </a:r>
            <a:r>
              <a:rPr lang="en-US" altLang="ko-KR" dirty="0" smtClean="0"/>
              <a:t>, (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, cy)</a:t>
            </a:r>
            <a:r>
              <a:rPr lang="ko-KR" altLang="en-US" dirty="0" smtClean="0"/>
              <a:t>가</a:t>
            </a:r>
            <a:r>
              <a:rPr lang="ko-KR" altLang="ko-KR" dirty="0" smtClean="0"/>
              <a:t> 제어점</a:t>
            </a:r>
            <a:r>
              <a:rPr lang="en-US" altLang="ko-KR" dirty="0" smtClean="0"/>
              <a:t>, </a:t>
            </a:r>
            <a:r>
              <a:rPr lang="ko-KR" altLang="ko-KR" dirty="0" smtClean="0"/>
              <a:t> 끝 점은</a:t>
            </a:r>
            <a:r>
              <a:rPr lang="en-US" altLang="ko-KR" dirty="0" smtClean="0"/>
              <a:t> (x, y) </a:t>
            </a:r>
            <a:endParaRPr lang="ko-KR" altLang="ko-KR" dirty="0" smtClean="0"/>
          </a:p>
          <a:p>
            <a:r>
              <a:rPr lang="en-US" altLang="ko-KR" dirty="0" err="1" smtClean="0"/>
              <a:t>context.</a:t>
            </a:r>
            <a:r>
              <a:rPr lang="en-US" altLang="ko-KR" b="1" dirty="0" err="1" smtClean="0"/>
              <a:t>bezierCurveTo</a:t>
            </a:r>
            <a:r>
              <a:rPr lang="en-US" altLang="ko-KR" dirty="0" smtClean="0"/>
              <a:t>(cx1, cy1, cx2, cy2, x, y);</a:t>
            </a:r>
            <a:endParaRPr lang="ko-KR" altLang="ko-KR" dirty="0" smtClean="0"/>
          </a:p>
          <a:p>
            <a:pPr lvl="1"/>
            <a:r>
              <a:rPr lang="ko-KR" altLang="ko-KR" kern="100" dirty="0" smtClean="0"/>
              <a:t>시작점</a:t>
            </a:r>
            <a:r>
              <a:rPr lang="ko-KR" altLang="en-US" kern="100" dirty="0" smtClean="0"/>
              <a:t>은</a:t>
            </a:r>
            <a:r>
              <a:rPr lang="ko-KR" altLang="ko-KR" kern="100" dirty="0" smtClean="0"/>
              <a:t> 현재</a:t>
            </a:r>
            <a:r>
              <a:rPr lang="en-US" altLang="ko-KR" kern="100" dirty="0" smtClean="0"/>
              <a:t>, </a:t>
            </a:r>
            <a:r>
              <a:rPr lang="ko-KR" altLang="ko-KR" kern="100" dirty="0" err="1" smtClean="0"/>
              <a:t>두개</a:t>
            </a:r>
            <a:r>
              <a:rPr lang="ko-KR" altLang="ko-KR" kern="100" dirty="0" smtClean="0"/>
              <a:t> </a:t>
            </a:r>
            <a:r>
              <a:rPr lang="ko-KR" altLang="ko-KR" kern="100" dirty="0" err="1" smtClean="0"/>
              <a:t>제어점은</a:t>
            </a:r>
            <a:r>
              <a:rPr lang="en-US" altLang="ko-KR" kern="100" dirty="0" smtClean="0"/>
              <a:t> (cx1, cy1)</a:t>
            </a:r>
            <a:r>
              <a:rPr lang="ko-KR" altLang="ko-KR" kern="100" dirty="0" smtClean="0"/>
              <a:t>과</a:t>
            </a:r>
            <a:r>
              <a:rPr lang="en-US" altLang="ko-KR" kern="100" dirty="0" smtClean="0"/>
              <a:t> (cx2, xy2), </a:t>
            </a:r>
            <a:r>
              <a:rPr lang="ko-KR" altLang="ko-KR" kern="100" dirty="0" smtClean="0"/>
              <a:t>끝</a:t>
            </a:r>
            <a:r>
              <a:rPr lang="ko-KR" altLang="en-US" kern="100" dirty="0" smtClean="0"/>
              <a:t>점</a:t>
            </a:r>
            <a:r>
              <a:rPr lang="en-US" altLang="ko-KR" kern="100" dirty="0" smtClean="0"/>
              <a:t> (x, 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7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65828140"/>
              </p:ext>
            </p:extLst>
          </p:nvPr>
        </p:nvGraphicFramePr>
        <p:xfrm>
          <a:off x="395536" y="3429000"/>
          <a:ext cx="4700864" cy="1728192"/>
        </p:xfrm>
        <a:graphic>
          <a:graphicData uri="http://schemas.openxmlformats.org/drawingml/2006/table">
            <a:tbl>
              <a:tblPr firstRow="1" firstCol="1" bandRow="1"/>
              <a:tblGrid>
                <a:gridCol w="4700864"/>
              </a:tblGrid>
              <a:tr h="1728192">
                <a:tc>
                  <a:txBody>
                    <a:bodyPr/>
                    <a:lstStyle/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(50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200);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context.quadraticCurveTo</a:t>
                      </a:r>
                      <a:r>
                        <a:rPr 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10, 200, 200);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(300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200);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context.bezierCurveTo</a:t>
                      </a:r>
                      <a:r>
                        <a:rPr 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(300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100, 600, 100, 450, 200);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4499992" y="3789040"/>
            <a:ext cx="4536504" cy="2472130"/>
            <a:chOff x="114799" y="346711"/>
            <a:chExt cx="4692059" cy="2729864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99" y="346711"/>
              <a:ext cx="3977238" cy="2729864"/>
            </a:xfrm>
            <a:prstGeom prst="rect">
              <a:avLst/>
            </a:prstGeom>
          </p:spPr>
        </p:pic>
        <p:cxnSp>
          <p:nvCxnSpPr>
            <p:cNvPr id="42" name="직선 연결선 129"/>
            <p:cNvCxnSpPr/>
            <p:nvPr/>
          </p:nvCxnSpPr>
          <p:spPr>
            <a:xfrm flipH="1" flipV="1">
              <a:off x="846721" y="973327"/>
              <a:ext cx="890770" cy="1512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111"/>
            <p:cNvCxnSpPr/>
            <p:nvPr/>
          </p:nvCxnSpPr>
          <p:spPr>
            <a:xfrm flipV="1">
              <a:off x="607001" y="973327"/>
              <a:ext cx="330554" cy="15343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88"/>
            <p:cNvSpPr/>
            <p:nvPr/>
          </p:nvSpPr>
          <p:spPr>
            <a:xfrm flipH="1" flipV="1">
              <a:off x="880718" y="1045909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5" name="Text Box 89"/>
            <p:cNvSpPr txBox="1"/>
            <p:nvPr/>
          </p:nvSpPr>
          <p:spPr>
            <a:xfrm>
              <a:off x="296207" y="1036054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(100, 10)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6" name="타원 92"/>
            <p:cNvSpPr/>
            <p:nvPr/>
          </p:nvSpPr>
          <p:spPr>
            <a:xfrm>
              <a:off x="562014" y="2499970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7" name="Text Box 93"/>
            <p:cNvSpPr txBox="1"/>
            <p:nvPr/>
          </p:nvSpPr>
          <p:spPr>
            <a:xfrm>
              <a:off x="322873" y="2587262"/>
              <a:ext cx="51371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cxnSp>
          <p:nvCxnSpPr>
            <p:cNvPr id="48" name="직선 화살표 연결선 108"/>
            <p:cNvCxnSpPr/>
            <p:nvPr/>
          </p:nvCxnSpPr>
          <p:spPr>
            <a:xfrm flipH="1" flipV="1">
              <a:off x="923666" y="1064760"/>
              <a:ext cx="740565" cy="19392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125"/>
            <p:cNvSpPr txBox="1"/>
            <p:nvPr/>
          </p:nvSpPr>
          <p:spPr>
            <a:xfrm>
              <a:off x="633770" y="2831008"/>
              <a:ext cx="112966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Quadratic </a:t>
              </a: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곡선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0" name="타원 126"/>
            <p:cNvSpPr/>
            <p:nvPr/>
          </p:nvSpPr>
          <p:spPr>
            <a:xfrm>
              <a:off x="1711138" y="2486157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1" name="Text Box 127"/>
            <p:cNvSpPr txBox="1"/>
            <p:nvPr/>
          </p:nvSpPr>
          <p:spPr>
            <a:xfrm>
              <a:off x="1505041" y="2552658"/>
              <a:ext cx="62230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2" name="Text Box 130"/>
            <p:cNvSpPr txBox="1"/>
            <p:nvPr/>
          </p:nvSpPr>
          <p:spPr>
            <a:xfrm>
              <a:off x="1586942" y="1185049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제어점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3" name="Text Box 131"/>
            <p:cNvSpPr txBox="1"/>
            <p:nvPr/>
          </p:nvSpPr>
          <p:spPr>
            <a:xfrm>
              <a:off x="296204" y="2691799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시작점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4" name="Text Box 132"/>
            <p:cNvSpPr txBox="1"/>
            <p:nvPr/>
          </p:nvSpPr>
          <p:spPr>
            <a:xfrm>
              <a:off x="1538524" y="2647355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끝점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5" name="Text Box 143"/>
            <p:cNvSpPr txBox="1"/>
            <p:nvPr/>
          </p:nvSpPr>
          <p:spPr>
            <a:xfrm>
              <a:off x="2164784" y="1146415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(300, 100)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56" name="Text Box 157"/>
            <p:cNvSpPr txBox="1"/>
            <p:nvPr/>
          </p:nvSpPr>
          <p:spPr>
            <a:xfrm>
              <a:off x="2173206" y="985414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제어점</a:t>
              </a: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1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cxnSp>
          <p:nvCxnSpPr>
            <p:cNvPr id="57" name="직선 연결선 161"/>
            <p:cNvCxnSpPr/>
            <p:nvPr/>
          </p:nvCxnSpPr>
          <p:spPr>
            <a:xfrm flipH="1" flipV="1">
              <a:off x="2497981" y="1354458"/>
              <a:ext cx="984" cy="1170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162"/>
            <p:cNvCxnSpPr/>
            <p:nvPr/>
          </p:nvCxnSpPr>
          <p:spPr>
            <a:xfrm flipV="1">
              <a:off x="3666120" y="1327610"/>
              <a:ext cx="839268" cy="11712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164"/>
            <p:cNvCxnSpPr/>
            <p:nvPr/>
          </p:nvCxnSpPr>
          <p:spPr>
            <a:xfrm flipV="1">
              <a:off x="2471456" y="1328106"/>
              <a:ext cx="2010273" cy="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141"/>
            <p:cNvSpPr/>
            <p:nvPr/>
          </p:nvSpPr>
          <p:spPr>
            <a:xfrm>
              <a:off x="2471628" y="1301753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1" name="타원 133"/>
            <p:cNvSpPr/>
            <p:nvPr/>
          </p:nvSpPr>
          <p:spPr>
            <a:xfrm>
              <a:off x="2481976" y="2506168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2" name="Text Box 136"/>
            <p:cNvSpPr txBox="1"/>
            <p:nvPr/>
          </p:nvSpPr>
          <p:spPr>
            <a:xfrm>
              <a:off x="2289596" y="2565343"/>
              <a:ext cx="51371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(300, 200)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3" name="Text Box 137"/>
            <p:cNvSpPr txBox="1"/>
            <p:nvPr/>
          </p:nvSpPr>
          <p:spPr>
            <a:xfrm>
              <a:off x="2289595" y="2678640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시작점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4" name="타원 138"/>
            <p:cNvSpPr/>
            <p:nvPr/>
          </p:nvSpPr>
          <p:spPr>
            <a:xfrm>
              <a:off x="3614159" y="2484825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5" name="Text Box 140"/>
            <p:cNvSpPr txBox="1"/>
            <p:nvPr/>
          </p:nvSpPr>
          <p:spPr>
            <a:xfrm>
              <a:off x="3401442" y="2691760"/>
              <a:ext cx="54038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끝점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6" name="Text Box 136"/>
            <p:cNvSpPr txBox="1"/>
            <p:nvPr/>
          </p:nvSpPr>
          <p:spPr>
            <a:xfrm>
              <a:off x="3428054" y="2565343"/>
              <a:ext cx="51371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(450, 200)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7" name="타원 158"/>
            <p:cNvSpPr/>
            <p:nvPr/>
          </p:nvSpPr>
          <p:spPr>
            <a:xfrm>
              <a:off x="4481729" y="1301753"/>
              <a:ext cx="52705" cy="5270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8" name="Text Box 143"/>
            <p:cNvSpPr txBox="1"/>
            <p:nvPr/>
          </p:nvSpPr>
          <p:spPr>
            <a:xfrm>
              <a:off x="4157086" y="1146415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(550, 100)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69" name="Text Box 157"/>
            <p:cNvSpPr txBox="1"/>
            <p:nvPr/>
          </p:nvSpPr>
          <p:spPr>
            <a:xfrm>
              <a:off x="4165508" y="985414"/>
              <a:ext cx="641350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제어점</a:t>
              </a: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2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70" name="Text Box 125"/>
            <p:cNvSpPr txBox="1"/>
            <p:nvPr/>
          </p:nvSpPr>
          <p:spPr>
            <a:xfrm>
              <a:off x="2553513" y="2831008"/>
              <a:ext cx="1129665" cy="21145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Bezier </a:t>
              </a:r>
              <a:r>
                <a:rPr lang="ko-KR" sz="800">
                  <a:effectLst/>
                  <a:latin typeface="굴림"/>
                  <a:ea typeface="맑은 고딕"/>
                  <a:cs typeface="Times New Roman"/>
                </a:rPr>
                <a:t>곡선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6168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경로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연속된 선 그리기를 </a:t>
            </a:r>
            <a:r>
              <a:rPr lang="ko-KR" altLang="ko-KR" dirty="0" smtClean="0"/>
              <a:t>통</a:t>
            </a:r>
            <a:r>
              <a:rPr lang="ko-KR" altLang="en-US" dirty="0" smtClean="0"/>
              <a:t>한 경로 그리기</a:t>
            </a:r>
            <a:endParaRPr lang="en-US" altLang="ko-KR" dirty="0" smtClean="0"/>
          </a:p>
          <a:p>
            <a:pPr lvl="1"/>
            <a:r>
              <a:rPr lang="en-US" altLang="ko-KR" kern="100" dirty="0" err="1" smtClean="0"/>
              <a:t>context.</a:t>
            </a:r>
            <a:r>
              <a:rPr lang="en-US" altLang="ko-KR" b="1" dirty="0" err="1" smtClean="0"/>
              <a:t>beginPath</a:t>
            </a:r>
            <a:r>
              <a:rPr lang="en-US" altLang="ko-KR" b="1" dirty="0" smtClean="0"/>
              <a:t>()</a:t>
            </a:r>
          </a:p>
          <a:p>
            <a:pPr lvl="2"/>
            <a:r>
              <a:rPr lang="ko-KR" altLang="ko-KR" dirty="0" smtClean="0"/>
              <a:t>경로의 시작 설정</a:t>
            </a:r>
            <a:endParaRPr lang="en-US" altLang="ko-KR" dirty="0" smtClean="0"/>
          </a:p>
          <a:p>
            <a:pPr lvl="1"/>
            <a:r>
              <a:rPr lang="en-US" altLang="ko-KR" kern="100" dirty="0" err="1" smtClean="0"/>
              <a:t>context.</a:t>
            </a:r>
            <a:r>
              <a:rPr lang="en-US" altLang="ko-KR" b="1" dirty="0" err="1" smtClean="0"/>
              <a:t>closePath</a:t>
            </a:r>
            <a:r>
              <a:rPr lang="en-US" altLang="ko-KR" b="1" dirty="0" smtClean="0"/>
              <a:t>()</a:t>
            </a:r>
            <a:endParaRPr lang="en-US" altLang="ko-KR" b="1" dirty="0"/>
          </a:p>
          <a:p>
            <a:pPr lvl="2"/>
            <a:r>
              <a:rPr lang="ko-KR" altLang="ko-KR" dirty="0" smtClean="0"/>
              <a:t>경로 </a:t>
            </a:r>
            <a:r>
              <a:rPr lang="ko-KR" altLang="ko-KR" dirty="0"/>
              <a:t>지정을 </a:t>
            </a:r>
            <a:r>
              <a:rPr lang="ko-KR" altLang="ko-KR" dirty="0" smtClean="0"/>
              <a:t>종료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처음 </a:t>
            </a:r>
            <a:r>
              <a:rPr lang="ko-KR" altLang="en-US" dirty="0" smtClean="0"/>
              <a:t>경로 </a:t>
            </a:r>
            <a:r>
              <a:rPr lang="ko-KR" altLang="ko-KR" dirty="0" smtClean="0"/>
              <a:t>시작 </a:t>
            </a:r>
            <a:r>
              <a:rPr lang="ko-KR" altLang="ko-KR" dirty="0"/>
              <a:t>지점으로 선을 연결하여 경로를 </a:t>
            </a:r>
            <a:r>
              <a:rPr lang="ko-KR" altLang="ko-KR" dirty="0" smtClean="0"/>
              <a:t>완성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5183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 꾸미기 예제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lineWidth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선의 두께</a:t>
            </a:r>
            <a:r>
              <a:rPr lang="en-US" altLang="ko-KR" dirty="0" smtClean="0"/>
              <a:t> (</a:t>
            </a:r>
            <a:r>
              <a:rPr lang="ko-KR" altLang="ko-KR" dirty="0" smtClean="0"/>
              <a:t>픽셀 개수</a:t>
            </a:r>
            <a:r>
              <a:rPr lang="en-US" altLang="ko-KR" dirty="0" smtClean="0"/>
              <a:t>) </a:t>
            </a:r>
            <a:endParaRPr lang="ko-KR" altLang="ko-KR" dirty="0" smtClean="0"/>
          </a:p>
          <a:p>
            <a:r>
              <a:rPr lang="en-US" altLang="ko-KR" dirty="0" err="1" smtClean="0"/>
              <a:t>strokeStyle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선의 색상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예</a:t>
            </a:r>
            <a:r>
              <a:rPr lang="en-US" altLang="ko-KR" dirty="0" smtClean="0"/>
              <a:t>) "blue" </a:t>
            </a:r>
            <a:r>
              <a:rPr lang="ko-KR" altLang="ko-KR" dirty="0" smtClean="0"/>
              <a:t>혹은 </a:t>
            </a:r>
            <a:r>
              <a:rPr lang="en-US" altLang="ko-KR" dirty="0" smtClean="0"/>
              <a:t>"#0000ff" </a:t>
            </a:r>
            <a:r>
              <a:rPr lang="ko-KR" altLang="ko-KR" dirty="0" smtClean="0"/>
              <a:t>등</a:t>
            </a:r>
          </a:p>
          <a:p>
            <a:r>
              <a:rPr lang="en-US" altLang="ko-KR" dirty="0" err="1" smtClean="0"/>
              <a:t>lineCap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선의 양쪽 끝 모양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en-US" altLang="ko-KR" u="sng" dirty="0" smtClean="0"/>
              <a:t>butt</a:t>
            </a:r>
            <a:r>
              <a:rPr lang="en-US" altLang="ko-KR" dirty="0" smtClean="0"/>
              <a:t>", "round", "square"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4869160"/>
            <a:ext cx="3015083" cy="1671871"/>
          </a:xfrm>
          <a:prstGeom prst="rect">
            <a:avLst/>
          </a:prstGeom>
        </p:spPr>
      </p:pic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98361907"/>
              </p:ext>
            </p:extLst>
          </p:nvPr>
        </p:nvGraphicFramePr>
        <p:xfrm>
          <a:off x="5220072" y="1988840"/>
          <a:ext cx="3223544" cy="4464496"/>
        </p:xfrm>
        <a:graphic>
          <a:graphicData uri="http://schemas.openxmlformats.org/drawingml/2006/table">
            <a:tbl>
              <a:tblPr firstRow="1" firstCol="1" bandRow="1"/>
              <a:tblGrid>
                <a:gridCol w="3223544"/>
              </a:tblGrid>
              <a:tr h="4464496"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(10, 20);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(100,20);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20;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"blue";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context.lineCap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"butt";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(10, 60);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(100, 60);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"red";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context.lineCap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"round";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(10, 100);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(100, 100);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"green";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context.lineCap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"square";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8098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도형 꾸미기 예제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lineJoin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선이 </a:t>
            </a:r>
            <a:r>
              <a:rPr lang="ko-KR" altLang="ko-KR" dirty="0" err="1" smtClean="0"/>
              <a:t>꺽이는</a:t>
            </a:r>
            <a:r>
              <a:rPr lang="ko-KR" altLang="ko-KR" dirty="0" smtClean="0"/>
              <a:t> 모서리 모양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en-US" altLang="ko-KR" u="sng" dirty="0" smtClean="0"/>
              <a:t>miter</a:t>
            </a:r>
            <a:r>
              <a:rPr lang="en-US" altLang="ko-KR" dirty="0" smtClean="0"/>
              <a:t>", "round", "bevel" </a:t>
            </a:r>
          </a:p>
          <a:p>
            <a:r>
              <a:rPr lang="en-US" altLang="ko-KR" dirty="0" err="1" smtClean="0"/>
              <a:t>fillStyle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도형의 내부를 색칠할 색상 값</a:t>
            </a:r>
            <a:endParaRPr lang="en-US" altLang="ko-KR" dirty="0" smtClean="0"/>
          </a:p>
          <a:p>
            <a:r>
              <a:rPr lang="en-US" altLang="ko-KR" dirty="0" err="1" smtClean="0"/>
              <a:t>context.fill</a:t>
            </a:r>
            <a:r>
              <a:rPr lang="en-US" altLang="ko-KR" dirty="0" smtClean="0"/>
              <a:t>();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현재 </a:t>
            </a:r>
            <a:r>
              <a:rPr lang="en-US" altLang="ko-KR" dirty="0" err="1" smtClean="0"/>
              <a:t>fillStyle</a:t>
            </a:r>
            <a:r>
              <a:rPr lang="en-US" altLang="ko-KR" dirty="0" smtClean="0"/>
              <a:t> </a:t>
            </a:r>
            <a:r>
              <a:rPr lang="ko-KR" altLang="ko-KR" dirty="0" smtClean="0"/>
              <a:t>색상으로 </a:t>
            </a:r>
            <a:r>
              <a:rPr lang="ko-KR" altLang="en-US" dirty="0" smtClean="0"/>
              <a:t>도형 채우기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</a:t>
            </a:r>
            <a:r>
              <a:rPr lang="en-US" altLang="ko-KR" dirty="0" smtClean="0"/>
              <a:t>fill() </a:t>
            </a:r>
            <a:r>
              <a:rPr lang="ko-KR" altLang="ko-KR" dirty="0" err="1" smtClean="0"/>
              <a:t>메소드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이후의</a:t>
            </a:r>
            <a:r>
              <a:rPr lang="ko-KR" altLang="ko-KR" dirty="0" smtClean="0"/>
              <a:t> 모든 도형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4869160"/>
            <a:ext cx="3015083" cy="1671871"/>
          </a:xfrm>
          <a:prstGeom prst="rect">
            <a:avLst/>
          </a:prstGeom>
        </p:spPr>
      </p:pic>
      <p:graphicFrame>
        <p:nvGraphicFramePr>
          <p:cNvPr id="9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94805399"/>
              </p:ext>
            </p:extLst>
          </p:nvPr>
        </p:nvGraphicFramePr>
        <p:xfrm>
          <a:off x="5292080" y="1556792"/>
          <a:ext cx="3026183" cy="4968552"/>
        </p:xfrm>
        <a:graphic>
          <a:graphicData uri="http://schemas.openxmlformats.org/drawingml/2006/table">
            <a:tbl>
              <a:tblPr firstRow="1" firstCol="1" bandRow="1"/>
              <a:tblGrid>
                <a:gridCol w="3026183"/>
              </a:tblGrid>
              <a:tr h="4968552"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(20, 20, 50, 80);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20;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"black";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context.lineJoin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"miter";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"grey";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(110, 20, 50, 80);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"black";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context.lineJoin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"round";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"pink";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(200, 20, 50, 80);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"black";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context.lineJoin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"bevel";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"yellow";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0218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이미지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기존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이미지를 </a:t>
            </a:r>
            <a:r>
              <a:rPr lang="ko-KR" altLang="en-US" dirty="0" smtClean="0"/>
              <a:t>포함하려면</a:t>
            </a:r>
            <a:r>
              <a:rPr lang="ko-KR" altLang="ko-KR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태그 이용</a:t>
            </a:r>
            <a:endParaRPr lang="en-US" altLang="ko-KR" dirty="0" smtClean="0"/>
          </a:p>
          <a:p>
            <a:r>
              <a:rPr lang="ko-KR" altLang="ko-KR" dirty="0" smtClean="0"/>
              <a:t>캔버스에 이미지 그리기</a:t>
            </a:r>
          </a:p>
          <a:p>
            <a:pPr lvl="1"/>
            <a:r>
              <a:rPr lang="en-US" altLang="ko-KR" dirty="0" smtClean="0"/>
              <a:t>Image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: Image() </a:t>
            </a:r>
            <a:r>
              <a:rPr lang="ko-KR" altLang="ko-KR" dirty="0" err="1" smtClean="0"/>
              <a:t>생성자</a:t>
            </a:r>
            <a:r>
              <a:rPr lang="ko-KR" altLang="ko-KR" dirty="0" smtClean="0"/>
              <a:t> 이용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drawImage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메소드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캔버스 </a:t>
            </a:r>
            <a:r>
              <a:rPr lang="ko-KR" altLang="ko-KR" dirty="0" err="1" smtClean="0"/>
              <a:t>컨텍스트에서</a:t>
            </a:r>
            <a:r>
              <a:rPr lang="ko-KR" altLang="ko-KR" dirty="0" smtClean="0"/>
              <a:t> 이미지 그리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는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ko-KR" dirty="0"/>
              <a:t>사이즈 조정</a:t>
            </a:r>
            <a:r>
              <a:rPr lang="en-US" altLang="ko-KR" dirty="0"/>
              <a:t>, </a:t>
            </a:r>
            <a:r>
              <a:rPr lang="ko-KR" altLang="ko-KR" dirty="0" err="1"/>
              <a:t>크롭</a:t>
            </a:r>
            <a:r>
              <a:rPr lang="en-US" altLang="ko-KR" dirty="0"/>
              <a:t>(crop) </a:t>
            </a:r>
            <a:r>
              <a:rPr lang="ko-KR" altLang="ko-KR" dirty="0"/>
              <a:t>등의 기능</a:t>
            </a:r>
            <a:r>
              <a:rPr lang="ko-KR" altLang="en-US" dirty="0"/>
              <a:t>도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649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기존</a:t>
            </a:r>
            <a:r>
              <a:rPr lang="ko-KR" altLang="en-US" dirty="0" smtClean="0"/>
              <a:t>에 </a:t>
            </a:r>
            <a:r>
              <a:rPr lang="ko-KR" altLang="ko-KR" dirty="0" smtClean="0"/>
              <a:t>이미지를 </a:t>
            </a:r>
            <a:r>
              <a:rPr lang="ko-KR" altLang="en-US" dirty="0" smtClean="0"/>
              <a:t>포함하려면</a:t>
            </a:r>
            <a:r>
              <a:rPr lang="ko-KR" altLang="ko-KR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태그 이용</a:t>
            </a:r>
            <a:endParaRPr lang="en-US" altLang="ko-KR" dirty="0" smtClean="0"/>
          </a:p>
          <a:p>
            <a:r>
              <a:rPr lang="ko-KR" altLang="ko-KR" dirty="0" smtClean="0"/>
              <a:t>캔버스에 이미지 그리기</a:t>
            </a:r>
          </a:p>
          <a:p>
            <a:pPr lvl="1"/>
            <a:r>
              <a:rPr lang="en-US" altLang="ko-KR" dirty="0" smtClean="0"/>
              <a:t>Image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: Image() </a:t>
            </a:r>
            <a:r>
              <a:rPr lang="ko-KR" altLang="ko-KR" dirty="0" err="1" smtClean="0"/>
              <a:t>생성자</a:t>
            </a:r>
            <a:r>
              <a:rPr lang="ko-KR" altLang="ko-KR" dirty="0" smtClean="0"/>
              <a:t> 이용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drawImage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캔버스 </a:t>
            </a:r>
            <a:r>
              <a:rPr lang="ko-KR" altLang="ko-KR" dirty="0" err="1" smtClean="0"/>
              <a:t>컨텍스트에서</a:t>
            </a:r>
            <a:r>
              <a:rPr lang="ko-KR" altLang="ko-KR" dirty="0" smtClean="0"/>
              <a:t> 이미지 그리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endParaRPr lang="ko-KR" alt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54384266"/>
              </p:ext>
            </p:extLst>
          </p:nvPr>
        </p:nvGraphicFramePr>
        <p:xfrm>
          <a:off x="1115616" y="3573016"/>
          <a:ext cx="5325361" cy="3048000"/>
        </p:xfrm>
        <a:graphic>
          <a:graphicData uri="http://schemas.openxmlformats.org/drawingml/2006/table">
            <a:tbl>
              <a:tblPr firstRow="1" firstCol="1" bandRow="1"/>
              <a:tblGrid>
                <a:gridCol w="5325361"/>
              </a:tblGrid>
              <a:tr h="2448272"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err="1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 canvas = </a:t>
                      </a:r>
                      <a:r>
                        <a:rPr lang="en-US" altLang="ko-KR" sz="1200" kern="100" spc="-100" baseline="0" dirty="0" err="1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document.getElementById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("</a:t>
                      </a:r>
                      <a:r>
                        <a:rPr lang="en-US" altLang="ko-KR" sz="1200" kern="100" spc="-100" baseline="0" dirty="0" err="1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myCanvas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");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err="1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var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 context2d = </a:t>
                      </a:r>
                      <a:r>
                        <a:rPr lang="en-US" altLang="ko-KR" sz="1200" kern="100" spc="-100" baseline="0" dirty="0" err="1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canvas.getContext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+mn-ea"/>
                          <a:cs typeface="Times New Roman"/>
                        </a:rPr>
                        <a:t>("2d");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b="1" kern="100" spc="-100" baseline="0" dirty="0" smtClean="0">
                        <a:solidFill>
                          <a:srgbClr val="C00000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altLang="ko-KR" sz="12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b="1" kern="10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Image();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b="1" kern="10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imgObj.src</a:t>
                      </a:r>
                      <a:r>
                        <a:rPr lang="en-US" altLang="ko-KR" sz="12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"clownfish.jpg";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-100" baseline="0" dirty="0" smtClean="0"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imgObj.onload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function() {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(50, 50)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지점에 원래 크기 그대로 이미지 그리기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drawImage(</a:t>
                      </a:r>
                      <a:r>
                        <a:rPr lang="en-US" altLang="ko-KR" sz="1200" b="1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50, 50);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-100" baseline="0" dirty="0" smtClean="0"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크기조정하기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(600, 50)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지점에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250 x 100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크기로 이미지 그리기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drawImage(</a:t>
                      </a:r>
                      <a:r>
                        <a:rPr lang="en-US" altLang="ko-KR" sz="1200" b="1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600, 50, </a:t>
                      </a:r>
                      <a:r>
                        <a:rPr lang="en-US" altLang="ko-KR" sz="12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250, 100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-100" baseline="0" dirty="0" smtClean="0"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크기조정하기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 (900, 50)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지점에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 x 200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크기로 이미지 그리기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drawImage(</a:t>
                      </a:r>
                      <a:r>
                        <a:rPr lang="en-US" altLang="ko-KR" sz="1200" b="1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900, 50, </a:t>
                      </a:r>
                      <a:r>
                        <a:rPr lang="en-US" altLang="ko-KR" sz="12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200, 200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11"/>
          <p:cNvGrpSpPr>
            <a:grpSpLocks noChangeAspect="1"/>
          </p:cNvGrpSpPr>
          <p:nvPr/>
        </p:nvGrpSpPr>
        <p:grpSpPr>
          <a:xfrm>
            <a:off x="5436096" y="3717032"/>
            <a:ext cx="3558101" cy="1944216"/>
            <a:chOff x="1957705" y="1929765"/>
            <a:chExt cx="5505799" cy="3008476"/>
          </a:xfrm>
        </p:grpSpPr>
        <p:pic>
          <p:nvPicPr>
            <p:cNvPr id="9" name="Picture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7705" y="1929765"/>
              <a:ext cx="5228590" cy="2530475"/>
            </a:xfrm>
            <a:prstGeom prst="rect">
              <a:avLst/>
            </a:prstGeom>
          </p:spPr>
        </p:pic>
        <p:sp>
          <p:nvSpPr>
            <p:cNvPr id="10" name="Text Box 130"/>
            <p:cNvSpPr txBox="1"/>
            <p:nvPr/>
          </p:nvSpPr>
          <p:spPr>
            <a:xfrm>
              <a:off x="4966181" y="4695061"/>
              <a:ext cx="2497323" cy="243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dirty="0">
                  <a:effectLst/>
                  <a:latin typeface="굴림"/>
                  <a:ea typeface="맑은 고딕"/>
                  <a:cs typeface="Times New Roman"/>
                </a:rPr>
                <a:t>이미지 사이즈 조정</a:t>
              </a:r>
              <a:endParaRPr lang="ko-KR" sz="2400" dirty="0">
                <a:effectLst/>
                <a:latin typeface="굴림"/>
                <a:cs typeface="굴림"/>
              </a:endParaRPr>
            </a:p>
          </p:txBody>
        </p:sp>
        <p:sp>
          <p:nvSpPr>
            <p:cNvPr id="11" name="순서도: 대체 처리 170"/>
            <p:cNvSpPr/>
            <p:nvPr/>
          </p:nvSpPr>
          <p:spPr>
            <a:xfrm>
              <a:off x="4643120" y="2450465"/>
              <a:ext cx="2453005" cy="1097280"/>
            </a:xfrm>
            <a:prstGeom prst="flowChartAlternateProcess">
              <a:avLst/>
            </a:pr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kern="100">
                  <a:effectLst/>
                  <a:ea typeface="맑은 고딕"/>
                  <a:cs typeface="Times New Roman"/>
                </a:rPr>
                <a:t> </a:t>
              </a:r>
              <a:endParaRPr lang="ko-KR" sz="2400" kern="100">
                <a:effectLst/>
                <a:ea typeface="맑은 고딕"/>
                <a:cs typeface="Times New Roman"/>
              </a:endParaRPr>
            </a:p>
          </p:txBody>
        </p:sp>
        <p:cxnSp>
          <p:nvCxnSpPr>
            <p:cNvPr id="12" name="직선 화살표 연결선 171"/>
            <p:cNvCxnSpPr/>
            <p:nvPr/>
          </p:nvCxnSpPr>
          <p:spPr>
            <a:xfrm flipH="1" flipV="1">
              <a:off x="6353175" y="3547745"/>
              <a:ext cx="63500" cy="11366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대체 처리 173"/>
            <p:cNvSpPr/>
            <p:nvPr/>
          </p:nvSpPr>
          <p:spPr>
            <a:xfrm>
              <a:off x="4642485" y="3632200"/>
              <a:ext cx="1438275" cy="582295"/>
            </a:xfrm>
            <a:prstGeom prst="flowChartAlternateProcess">
              <a:avLst/>
            </a:pr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2400" kern="100">
                  <a:effectLst/>
                  <a:ea typeface="맑은 고딕"/>
                  <a:cs typeface="Times New Roman"/>
                </a:rPr>
                <a:t> </a:t>
              </a:r>
              <a:endParaRPr lang="ko-KR" sz="2400" kern="100">
                <a:effectLst/>
                <a:ea typeface="맑은 고딕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6350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그리기 예제</a:t>
            </a:r>
            <a:endParaRPr lang="ko-KR" altLang="en-US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Image crop</a:t>
            </a:r>
          </a:p>
          <a:p>
            <a:pPr lvl="2"/>
            <a:r>
              <a:rPr lang="ko-KR" altLang="en-US" dirty="0" smtClean="0"/>
              <a:t>원본 이미지에서 자르고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캔버스에 그린다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054384266"/>
              </p:ext>
            </p:extLst>
          </p:nvPr>
        </p:nvGraphicFramePr>
        <p:xfrm>
          <a:off x="899592" y="2420888"/>
          <a:ext cx="5976664" cy="2235200"/>
        </p:xfrm>
        <a:graphic>
          <a:graphicData uri="http://schemas.openxmlformats.org/drawingml/2006/table">
            <a:tbl>
              <a:tblPr firstRow="1" firstCol="1" bandRow="1"/>
              <a:tblGrid>
                <a:gridCol w="5976664"/>
              </a:tblGrid>
              <a:tr h="1539552"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...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이미지 자르기 후 크기조정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1)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원본 이미지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(150, 100)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지점에서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150 x 150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크기의 이미지를 자른다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2) Canvas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(600, 300)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지점에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 x 100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크기로 그리기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drawImage(</a:t>
                      </a:r>
                      <a:r>
                        <a:rPr lang="en-US" altLang="ko-KR" sz="1200" b="1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150, 100, 150, 150,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600, 300, 100, 100);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altLang="ko-KR" sz="1200" kern="100" spc="-100" baseline="0" dirty="0" smtClean="0"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이미지 자르기 후 크기조정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: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1)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원본 이미지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(250, 100)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지점에서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250 x 150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크기의 이미지를 자른다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2) Canvas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의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(750, 300)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지점에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125 x 75 </a:t>
                      </a: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크기로 그리기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drawImage(</a:t>
                      </a:r>
                      <a:r>
                        <a:rPr lang="en-US" altLang="ko-KR" sz="1200" b="1" kern="100" spc="-100" baseline="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altLang="ko-KR" sz="1200" b="1" kern="10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250, 100, 250, 150, </a:t>
                      </a:r>
                      <a:r>
                        <a:rPr lang="en-US" altLang="ko-KR" sz="1200" b="1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750, 300, 125, 75);</a:t>
                      </a: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100" baseline="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5076056" y="4581128"/>
            <a:ext cx="3558101" cy="1944216"/>
            <a:chOff x="1957705" y="1929765"/>
            <a:chExt cx="5505799" cy="3008476"/>
          </a:xfrm>
        </p:grpSpPr>
        <p:pic>
          <p:nvPicPr>
            <p:cNvPr id="5" name="Picture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7705" y="1929765"/>
              <a:ext cx="5228590" cy="2530475"/>
            </a:xfrm>
            <a:prstGeom prst="rect">
              <a:avLst/>
            </a:prstGeom>
          </p:spPr>
        </p:pic>
        <p:sp>
          <p:nvSpPr>
            <p:cNvPr id="6" name="Text Box 130"/>
            <p:cNvSpPr txBox="1"/>
            <p:nvPr/>
          </p:nvSpPr>
          <p:spPr>
            <a:xfrm>
              <a:off x="5189031" y="4695061"/>
              <a:ext cx="2274473" cy="2431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dirty="0">
                  <a:effectLst/>
                  <a:latin typeface="굴림"/>
                  <a:ea typeface="맑은 고딕"/>
                  <a:cs typeface="Times New Roman"/>
                </a:rPr>
                <a:t>이미지 사이즈 조정</a:t>
              </a:r>
              <a:endParaRPr lang="ko-KR" sz="2400" dirty="0">
                <a:effectLst/>
                <a:latin typeface="굴림"/>
                <a:cs typeface="굴림"/>
              </a:endParaRPr>
            </a:p>
          </p:txBody>
        </p:sp>
        <p:sp>
          <p:nvSpPr>
            <p:cNvPr id="7" name="순서도: 대체 처리 170"/>
            <p:cNvSpPr/>
            <p:nvPr/>
          </p:nvSpPr>
          <p:spPr>
            <a:xfrm>
              <a:off x="4643120" y="2450465"/>
              <a:ext cx="2453005" cy="1097280"/>
            </a:xfrm>
            <a:prstGeom prst="flowChartAlternateProcess">
              <a:avLst/>
            </a:pr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kern="100">
                  <a:effectLst/>
                  <a:ea typeface="맑은 고딕"/>
                  <a:cs typeface="Times New Roman"/>
                </a:rPr>
                <a:t> </a:t>
              </a:r>
              <a:endParaRPr lang="ko-KR" sz="1600" kern="100">
                <a:effectLst/>
                <a:ea typeface="맑은 고딕"/>
                <a:cs typeface="Times New Roman"/>
              </a:endParaRPr>
            </a:p>
          </p:txBody>
        </p:sp>
        <p:cxnSp>
          <p:nvCxnSpPr>
            <p:cNvPr id="8" name="직선 화살표 연결선 171"/>
            <p:cNvCxnSpPr/>
            <p:nvPr/>
          </p:nvCxnSpPr>
          <p:spPr>
            <a:xfrm flipH="1" flipV="1">
              <a:off x="6353175" y="3547745"/>
              <a:ext cx="63500" cy="113665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대체 처리 173"/>
            <p:cNvSpPr/>
            <p:nvPr/>
          </p:nvSpPr>
          <p:spPr>
            <a:xfrm>
              <a:off x="4642485" y="3632200"/>
              <a:ext cx="1438275" cy="582295"/>
            </a:xfrm>
            <a:prstGeom prst="flowChartAlternateProcess">
              <a:avLst/>
            </a:pr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600" kern="100">
                  <a:effectLst/>
                  <a:ea typeface="맑은 고딕"/>
                  <a:cs typeface="Times New Roman"/>
                </a:rPr>
                <a:t> </a:t>
              </a:r>
              <a:endParaRPr lang="ko-KR" sz="16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10" name="Text Box 130"/>
            <p:cNvSpPr txBox="1"/>
            <p:nvPr/>
          </p:nvSpPr>
          <p:spPr>
            <a:xfrm>
              <a:off x="3294806" y="4603966"/>
              <a:ext cx="1980238" cy="25321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ko-KR" sz="1200" dirty="0">
                  <a:effectLst/>
                  <a:latin typeface="굴림"/>
                  <a:ea typeface="맑은 고딕"/>
                  <a:cs typeface="Times New Roman"/>
                </a:rPr>
                <a:t>이미지 크롭</a:t>
              </a:r>
              <a:endParaRPr lang="ko-KR" sz="2400" dirty="0">
                <a:effectLst/>
                <a:latin typeface="굴림"/>
                <a:cs typeface="굴림"/>
              </a:endParaRPr>
            </a:p>
          </p:txBody>
        </p:sp>
        <p:cxnSp>
          <p:nvCxnSpPr>
            <p:cNvPr id="11" name="직선 화살표 연결선 175"/>
            <p:cNvCxnSpPr/>
            <p:nvPr/>
          </p:nvCxnSpPr>
          <p:spPr>
            <a:xfrm flipV="1">
              <a:off x="4631906" y="4158266"/>
              <a:ext cx="334011" cy="46926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18341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캔버스에 글자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비트맵 방식으로 캔버스에 텍스트 그리기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텍스트를 </a:t>
            </a:r>
            <a:r>
              <a:rPr lang="ko-KR" altLang="en-US" dirty="0" smtClean="0"/>
              <a:t>그려 넣기 전에 </a:t>
            </a:r>
            <a:r>
              <a:rPr lang="ko-KR" altLang="ko-KR" dirty="0" smtClean="0"/>
              <a:t>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정렬방법 등을 결정</a:t>
            </a:r>
          </a:p>
          <a:p>
            <a:pPr lvl="1"/>
            <a:r>
              <a:rPr lang="ko-KR" altLang="ko-KR" dirty="0" smtClean="0"/>
              <a:t>삽입된 글자를 수정하거나 크기를 조정하는 것은 불가능</a:t>
            </a:r>
            <a:endParaRPr lang="en-US" altLang="ko-KR" dirty="0" smtClean="0"/>
          </a:p>
          <a:p>
            <a:r>
              <a:rPr lang="ko-KR" altLang="en-US" dirty="0" smtClean="0"/>
              <a:t>글자 그리기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context.font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글자체 지정</a:t>
            </a:r>
            <a:r>
              <a:rPr lang="en-US" altLang="ko-KR" dirty="0" smtClean="0"/>
              <a:t>. </a:t>
            </a:r>
            <a:r>
              <a:rPr lang="ko-KR" altLang="ko-KR" dirty="0" err="1" smtClean="0"/>
              <a:t>이탤릭체</a:t>
            </a:r>
            <a:r>
              <a:rPr lang="en-US" altLang="ko-KR" dirty="0" smtClean="0"/>
              <a:t>, </a:t>
            </a:r>
            <a:r>
              <a:rPr lang="ko-KR" altLang="ko-KR" dirty="0" smtClean="0"/>
              <a:t>크기</a:t>
            </a:r>
            <a:r>
              <a:rPr lang="en-US" altLang="ko-KR" dirty="0" smtClean="0"/>
              <a:t>, </a:t>
            </a:r>
            <a:r>
              <a:rPr lang="ko-KR" altLang="ko-KR" dirty="0" smtClean="0"/>
              <a:t>폰트 등 한번에 지정</a:t>
            </a:r>
          </a:p>
          <a:p>
            <a:pPr lvl="1"/>
            <a:r>
              <a:rPr lang="en-US" altLang="ko-KR" dirty="0" err="1" smtClean="0"/>
              <a:t>context.textAlign</a:t>
            </a:r>
            <a:r>
              <a:rPr lang="en-US" altLang="ko-KR" dirty="0" smtClean="0"/>
              <a:t> :</a:t>
            </a:r>
            <a:r>
              <a:rPr lang="ko-KR" altLang="ko-KR" dirty="0" smtClean="0"/>
              <a:t>텍스트 정렬</a:t>
            </a:r>
            <a:r>
              <a:rPr lang="en-US" altLang="ko-KR" dirty="0" smtClean="0"/>
              <a:t>. "left", "right", "center", "start", "end" </a:t>
            </a:r>
          </a:p>
          <a:p>
            <a:pPr lvl="1"/>
            <a:r>
              <a:rPr lang="en-US" altLang="ko-KR" dirty="0" err="1" smtClean="0"/>
              <a:t>context.fillStyle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글자의 색상</a:t>
            </a:r>
            <a:r>
              <a:rPr lang="en-US" altLang="ko-KR" dirty="0" smtClean="0"/>
              <a:t>, </a:t>
            </a:r>
            <a:r>
              <a:rPr lang="ko-KR" altLang="ko-KR" dirty="0" smtClean="0"/>
              <a:t>예</a:t>
            </a:r>
            <a:r>
              <a:rPr lang="en-US" altLang="ko-KR" dirty="0" smtClean="0"/>
              <a:t>) "blue" </a:t>
            </a:r>
            <a:r>
              <a:rPr lang="ko-KR" altLang="ko-KR" dirty="0" smtClean="0"/>
              <a:t>혹은 </a:t>
            </a:r>
            <a:r>
              <a:rPr lang="en-US" altLang="ko-KR" dirty="0" smtClean="0"/>
              <a:t>"#0000ff" </a:t>
            </a:r>
            <a:r>
              <a:rPr lang="ko-KR" altLang="ko-KR" dirty="0" smtClean="0"/>
              <a:t>등</a:t>
            </a:r>
          </a:p>
          <a:p>
            <a:pPr lvl="1"/>
            <a:r>
              <a:rPr lang="en-US" altLang="ko-KR" dirty="0" err="1" smtClean="0"/>
              <a:t>context.fillText</a:t>
            </a:r>
            <a:r>
              <a:rPr lang="en-US" altLang="ko-KR" dirty="0" smtClean="0"/>
              <a:t>() : </a:t>
            </a:r>
            <a:r>
              <a:rPr lang="ko-KR" altLang="ko-KR" dirty="0" smtClean="0"/>
              <a:t>지정된 위치에 글자를 </a:t>
            </a:r>
            <a:r>
              <a:rPr lang="ko-KR" altLang="en-US" dirty="0" smtClean="0"/>
              <a:t>그린다</a:t>
            </a:r>
            <a:endParaRPr lang="en-US" altLang="ko-KR" dirty="0" smtClean="0"/>
          </a:p>
          <a:p>
            <a:r>
              <a:rPr lang="ko-KR" altLang="en-US" dirty="0" smtClean="0"/>
              <a:t>글자 외곽선 그리기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context.strokeStyle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글자의 외곽선</a:t>
            </a:r>
            <a:r>
              <a:rPr lang="en-US" altLang="ko-KR" dirty="0" smtClean="0"/>
              <a:t> </a:t>
            </a:r>
            <a:r>
              <a:rPr lang="ko-KR" altLang="ko-KR" dirty="0" smtClean="0"/>
              <a:t>색상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/>
            <a:r>
              <a:rPr lang="en-US" altLang="ko-KR" dirty="0" err="1" smtClean="0"/>
              <a:t>context.lineWidth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외곽선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선두께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/>
            <a:r>
              <a:rPr lang="en-US" altLang="ko-KR" dirty="0" err="1" smtClean="0"/>
              <a:t>context.strokeText</a:t>
            </a:r>
            <a:r>
              <a:rPr lang="en-US" altLang="ko-KR" dirty="0" smtClean="0"/>
              <a:t>(text, x, y) : (x, y) </a:t>
            </a:r>
            <a:r>
              <a:rPr lang="ko-KR" altLang="ko-KR" dirty="0" smtClean="0"/>
              <a:t>위치에</a:t>
            </a:r>
            <a:r>
              <a:rPr lang="en-US" altLang="ko-KR" dirty="0" smtClean="0"/>
              <a:t> text</a:t>
            </a:r>
            <a:r>
              <a:rPr lang="ko-KR" altLang="ko-KR" dirty="0" smtClean="0"/>
              <a:t> 외곽선을 그</a:t>
            </a:r>
            <a:r>
              <a:rPr lang="ko-KR" altLang="en-US" dirty="0" smtClean="0"/>
              <a:t>린다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654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9496"/>
            <a:ext cx="4608512" cy="960120"/>
          </a:xfrm>
        </p:spPr>
        <p:txBody>
          <a:bodyPr>
            <a:noAutofit/>
          </a:bodyPr>
          <a:lstStyle/>
          <a:p>
            <a:r>
              <a:rPr lang="ko-KR" altLang="en-US" sz="4000" dirty="0" smtClean="0"/>
              <a:t>글자 그려넣기 예제</a:t>
            </a:r>
            <a:endParaRPr lang="ko-KR" alt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/>
          <a:stretch/>
        </p:blipFill>
        <p:spPr>
          <a:xfrm>
            <a:off x="498971" y="1988840"/>
            <a:ext cx="5906325" cy="3934374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6790493"/>
              </p:ext>
            </p:extLst>
          </p:nvPr>
        </p:nvGraphicFramePr>
        <p:xfrm>
          <a:off x="4644008" y="548680"/>
          <a:ext cx="4104456" cy="5892800"/>
        </p:xfrm>
        <a:graphic>
          <a:graphicData uri="http://schemas.openxmlformats.org/drawingml/2006/table">
            <a:tbl>
              <a:tblPr firstRow="1" firstCol="1" bandRow="1"/>
              <a:tblGrid>
                <a:gridCol w="4104456"/>
              </a:tblGrid>
              <a:tr h="4138930"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(0, 0, 400, 300);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text1 = "HTML5 Text Drawing!";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text2 = "Left aligned text";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text3 = "Center aligned text";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text4 = "Right aligned text";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"italic 16pt Times New Roman";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"blue";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context.fillText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(text1, 200, 50);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"12pt Tahoma";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"red";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context.textAlign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"left";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context.fillText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(text2, 200, 100);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"bold 24pt Courier New";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"black";</a:t>
                      </a:r>
                      <a:endParaRPr lang="ko-KR" sz="1200" b="1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context.textAlign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"center";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1;</a:t>
                      </a:r>
                      <a:endParaRPr lang="ko-KR" sz="1200" b="1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context.strokeText</a:t>
                      </a: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(text3, 200, 150);</a:t>
                      </a:r>
                      <a:endParaRPr lang="ko-KR" sz="1200" b="1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2;</a:t>
                      </a:r>
                      <a:endParaRPr lang="ko-KR" sz="1200" b="1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context.strokeText</a:t>
                      </a: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lineWidth</a:t>
                      </a: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=2", 200, 200);</a:t>
                      </a:r>
                      <a:endParaRPr lang="ko-KR" sz="1200" b="1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"bold 16pt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Batang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"green";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context.textAlign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"right";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context.fillText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(text4, 200, 250);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 flipV="1">
            <a:off x="2555776" y="2564904"/>
            <a:ext cx="0" cy="36724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038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11.1 </a:t>
            </a:r>
            <a:r>
              <a:rPr lang="ko-KR" altLang="en-US" dirty="0"/>
              <a:t>캔버스 이해하기</a:t>
            </a:r>
          </a:p>
          <a:p>
            <a:r>
              <a:rPr lang="en-US" altLang="ko-KR" dirty="0" smtClean="0"/>
              <a:t>11.2 </a:t>
            </a:r>
            <a:r>
              <a:rPr lang="ko-KR" altLang="en-US" dirty="0"/>
              <a:t>캔버스 기본 </a:t>
            </a:r>
            <a:r>
              <a:rPr lang="en-US" altLang="ko-KR" dirty="0"/>
              <a:t>API </a:t>
            </a:r>
            <a:r>
              <a:rPr lang="ko-KR" altLang="en-US" dirty="0"/>
              <a:t>사용하기</a:t>
            </a:r>
          </a:p>
          <a:p>
            <a:r>
              <a:rPr lang="en-US" altLang="ko-KR" dirty="0" smtClean="0"/>
              <a:t>11.3 </a:t>
            </a:r>
            <a:r>
              <a:rPr lang="ko-KR" altLang="en-US" dirty="0"/>
              <a:t>캔버스 고급 기능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11.3.1 </a:t>
            </a:r>
            <a:r>
              <a:rPr lang="ko-KR" altLang="en-US" dirty="0" smtClean="0"/>
              <a:t>그리기 효과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11.3.2 </a:t>
            </a:r>
            <a:r>
              <a:rPr lang="ko-KR" altLang="en-US" dirty="0" smtClean="0"/>
              <a:t>변환 효과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11.3.3 </a:t>
            </a:r>
            <a:r>
              <a:rPr lang="ko-KR" altLang="en-US" dirty="0" smtClean="0"/>
              <a:t>기타 고급 기능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11.3 </a:t>
            </a:r>
            <a:r>
              <a:rPr lang="ko-KR" altLang="en-US" dirty="0" smtClean="0"/>
              <a:t>캔버스 고급 기능 사용하기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172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그리기 효과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합성 </a:t>
            </a:r>
            <a:r>
              <a:rPr lang="en-US" altLang="ko-KR" dirty="0" smtClean="0"/>
              <a:t>(composition)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그림자 효과</a:t>
            </a:r>
            <a:r>
              <a:rPr lang="en-US" altLang="ko-KR" dirty="0" smtClean="0"/>
              <a:t>: shadow</a:t>
            </a:r>
          </a:p>
          <a:p>
            <a:pPr lvl="2"/>
            <a:r>
              <a:rPr lang="en-US" altLang="ko-KR" dirty="0" err="1" smtClean="0"/>
              <a:t>shadowColor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shadowBlur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shadowOffsetX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shadowOffsetY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투명도 조절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 err="1" smtClean="0"/>
              <a:t>globalAlpha</a:t>
            </a:r>
            <a:endParaRPr lang="en-US" altLang="ko-KR" dirty="0" smtClean="0"/>
          </a:p>
          <a:p>
            <a:pPr lvl="2"/>
            <a:r>
              <a:rPr lang="en-US" altLang="ko-KR" kern="100" dirty="0" smtClean="0"/>
              <a:t>0</a:t>
            </a:r>
            <a:r>
              <a:rPr lang="ko-KR" altLang="ko-KR" kern="100" dirty="0" smtClean="0"/>
              <a:t>과</a:t>
            </a:r>
            <a:r>
              <a:rPr lang="en-US" altLang="ko-KR" kern="100" dirty="0" smtClean="0"/>
              <a:t> 1 </a:t>
            </a:r>
            <a:r>
              <a:rPr lang="ko-KR" altLang="ko-KR" kern="100" dirty="0" smtClean="0"/>
              <a:t>사이의 </a:t>
            </a:r>
            <a:r>
              <a:rPr lang="ko-KR" altLang="ko-KR" kern="100" dirty="0" err="1" smtClean="0"/>
              <a:t>실수값</a:t>
            </a:r>
            <a:r>
              <a:rPr lang="en-US" altLang="ko-KR" kern="100" dirty="0" smtClean="0"/>
              <a:t>, 0</a:t>
            </a:r>
            <a:r>
              <a:rPr lang="ko-KR" altLang="ko-KR" kern="100" dirty="0" smtClean="0"/>
              <a:t>이 완전 투명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지정한 도형 모양으로 잘라내</a:t>
            </a:r>
            <a:r>
              <a:rPr lang="ko-KR" altLang="en-US" dirty="0" smtClean="0"/>
              <a:t>기</a:t>
            </a:r>
            <a:r>
              <a:rPr lang="en-US" altLang="ko-KR" dirty="0" smtClean="0"/>
              <a:t>:</a:t>
            </a:r>
            <a:r>
              <a:rPr lang="ko-KR" altLang="ko-KR" dirty="0" smtClean="0"/>
              <a:t> </a:t>
            </a:r>
            <a:r>
              <a:rPr lang="en-US" altLang="ko-KR" dirty="0" smtClean="0"/>
              <a:t>clip</a:t>
            </a:r>
          </a:p>
          <a:p>
            <a:pPr lvl="2"/>
            <a:r>
              <a:rPr lang="en-US" altLang="ko-KR" kern="100" dirty="0" smtClean="0"/>
              <a:t>clip() </a:t>
            </a:r>
            <a:r>
              <a:rPr lang="ko-KR" altLang="ko-KR" kern="100" dirty="0" err="1" smtClean="0"/>
              <a:t>메소드가</a:t>
            </a:r>
            <a:r>
              <a:rPr lang="ko-KR" altLang="ko-KR" kern="100" dirty="0" smtClean="0"/>
              <a:t> 바로 이전에 정의된 경로로</a:t>
            </a:r>
            <a:r>
              <a:rPr lang="en-US" altLang="ko-KR" kern="100" dirty="0" smtClean="0"/>
              <a:t> </a:t>
            </a:r>
            <a:r>
              <a:rPr lang="ko-KR" altLang="ko-KR" kern="100" dirty="0" smtClean="0"/>
              <a:t>도형 자르기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15034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그리기 효과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76056" y="1600200"/>
            <a:ext cx="3610744" cy="4525963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클립 </a:t>
            </a:r>
            <a:r>
              <a:rPr lang="ko-KR" altLang="en-US" sz="1600" dirty="0"/>
              <a:t>효과 사용시 </a:t>
            </a:r>
            <a:r>
              <a:rPr lang="ko-KR" altLang="en-US" sz="1600" dirty="0" smtClean="0"/>
              <a:t>유의 사항</a:t>
            </a:r>
            <a:endParaRPr lang="en-US" altLang="ko-KR" sz="1600" dirty="0" smtClean="0"/>
          </a:p>
          <a:p>
            <a:pPr lvl="1"/>
            <a:r>
              <a:rPr lang="ko-KR" altLang="en-US" sz="1400" dirty="0" smtClean="0"/>
              <a:t>잘라내고자 </a:t>
            </a:r>
            <a:r>
              <a:rPr lang="ko-KR" altLang="en-US" sz="1400" dirty="0"/>
              <a:t>하는 그림을 그리기 이전에 </a:t>
            </a:r>
            <a:r>
              <a:rPr lang="en-US" altLang="ko-KR" sz="1400" dirty="0"/>
              <a:t>clip() </a:t>
            </a:r>
            <a:r>
              <a:rPr lang="ko-KR" altLang="en-US" sz="1400" dirty="0" err="1" smtClean="0"/>
              <a:t>메소드를</a:t>
            </a:r>
            <a:r>
              <a:rPr lang="ko-KR" altLang="en-US" sz="1400" dirty="0" smtClean="0"/>
              <a:t> 실행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clip</a:t>
            </a:r>
            <a:r>
              <a:rPr lang="en-US" altLang="ko-KR" sz="1400" dirty="0"/>
              <a:t>()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실행 이전에 그려진 그림은 자르기 효과가 </a:t>
            </a:r>
            <a:r>
              <a:rPr lang="ko-KR" altLang="en-US" sz="1400" dirty="0" smtClean="0"/>
              <a:t>적용 안됨</a:t>
            </a:r>
            <a:endParaRPr lang="ko-KR" altLang="en-US" sz="1400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12051048"/>
              </p:ext>
            </p:extLst>
          </p:nvPr>
        </p:nvGraphicFramePr>
        <p:xfrm>
          <a:off x="611560" y="1772816"/>
          <a:ext cx="4446934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4446934"/>
              </a:tblGrid>
              <a:tr h="4248472"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(40, 10, 60, 100);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context.closePath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context.clip</a:t>
                      </a:r>
                      <a:r>
                        <a:rPr lang="en-US" sz="1200" b="1" kern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1" kern="10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(20, 20, 60, 60);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"green";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context.shadowColor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"blue";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context.shadowBlur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30;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context.shadowOffsetX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10;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context.shadowOffsetY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20;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context.beginPath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context.arc(80, 30, 30, 0, 2*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Math.PI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"red";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context.globalAlpha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0.5;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context.shadowColor</a:t>
                      </a:r>
                      <a:r>
                        <a:rPr lang="en-US" sz="1200" b="1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"transparent";</a:t>
                      </a:r>
                      <a:endParaRPr lang="ko-KR" sz="12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 Box 174"/>
          <p:cNvSpPr txBox="1">
            <a:spLocks noChangeArrowheads="1"/>
          </p:cNvSpPr>
          <p:nvPr/>
        </p:nvSpPr>
        <p:spPr bwMode="auto">
          <a:xfrm>
            <a:off x="4427983" y="5608703"/>
            <a:ext cx="2152016" cy="4648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(a) 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clip()</a:t>
            </a: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맑은 고딕"/>
                <a:ea typeface="맑은 고딕"/>
                <a:cs typeface="Times New Roman"/>
              </a:rPr>
              <a:t>메소드를 실행하지 않은 </a:t>
            </a:r>
            <a:r>
              <a:rPr lang="ko-KR" sz="1400" b="1" kern="100" dirty="0" smtClean="0">
                <a:effectLst/>
                <a:latin typeface="맑은 고딕"/>
                <a:ea typeface="맑은 고딕"/>
                <a:cs typeface="Times New Roman"/>
              </a:rPr>
              <a:t>경우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3" name="Text Box 174"/>
          <p:cNvSpPr txBox="1">
            <a:spLocks noChangeArrowheads="1"/>
          </p:cNvSpPr>
          <p:nvPr/>
        </p:nvSpPr>
        <p:spPr bwMode="auto">
          <a:xfrm>
            <a:off x="6876255" y="5608703"/>
            <a:ext cx="2152015" cy="4648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 smtClean="0">
                <a:effectLst/>
                <a:latin typeface="맑은 고딕"/>
                <a:ea typeface="맑은 고딕"/>
                <a:cs typeface="Times New Roman"/>
              </a:rPr>
              <a:t>(</a:t>
            </a: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b) 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clip()</a:t>
            </a:r>
            <a:r>
              <a:rPr lang="en-US" sz="1400" b="1" kern="100" dirty="0">
                <a:effectLst/>
                <a:latin typeface="맑은 고딕"/>
                <a:ea typeface="맑은 고딕"/>
                <a:cs typeface="Times New Roman"/>
              </a:rPr>
              <a:t> </a:t>
            </a:r>
            <a:r>
              <a:rPr lang="ko-KR" sz="1400" b="1" kern="100" dirty="0">
                <a:effectLst/>
                <a:latin typeface="맑은 고딕"/>
                <a:ea typeface="맑은 고딕"/>
                <a:cs typeface="Times New Roman"/>
              </a:rPr>
              <a:t>메소드를 실행한 경우 </a:t>
            </a:r>
            <a:endParaRPr lang="ko-KR" sz="1600" kern="100" dirty="0">
              <a:effectLst/>
              <a:latin typeface="맑은 고딕"/>
              <a:ea typeface="맑은 고딕"/>
              <a:cs typeface="Times New Roman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2" cstate="print"/>
          <a:srcRect r="14820"/>
          <a:stretch/>
        </p:blipFill>
        <p:spPr>
          <a:xfrm>
            <a:off x="6804248" y="3068960"/>
            <a:ext cx="2069259" cy="2353004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 rotWithShape="1">
          <a:blip r:embed="rId3" cstate="print"/>
          <a:srcRect r="14820"/>
          <a:stretch/>
        </p:blipFill>
        <p:spPr>
          <a:xfrm>
            <a:off x="4499992" y="3068960"/>
            <a:ext cx="2069259" cy="23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6633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변환 효과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ko-KR" dirty="0" smtClean="0"/>
              <a:t>변환</a:t>
            </a:r>
            <a:r>
              <a:rPr lang="en-US" altLang="ko-KR" dirty="0" smtClean="0"/>
              <a:t>(transformation)</a:t>
            </a:r>
          </a:p>
          <a:p>
            <a:pPr lvl="1"/>
            <a:r>
              <a:rPr lang="ko-KR" altLang="ko-KR" dirty="0" smtClean="0"/>
              <a:t>그림을 </a:t>
            </a:r>
            <a:r>
              <a:rPr lang="ko-KR" altLang="ko-KR" dirty="0" err="1" smtClean="0"/>
              <a:t>그려넣을때</a:t>
            </a:r>
            <a:r>
              <a:rPr lang="ko-KR" altLang="ko-KR" dirty="0" smtClean="0"/>
              <a:t> 위치 이동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 변환</a:t>
            </a:r>
            <a:r>
              <a:rPr lang="en-US" altLang="ko-KR" dirty="0" smtClean="0"/>
              <a:t>, </a:t>
            </a:r>
            <a:r>
              <a:rPr lang="ko-KR" altLang="ko-KR" dirty="0" smtClean="0"/>
              <a:t>회전 등의 기능을 수행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translate(x, y);</a:t>
            </a:r>
            <a:endParaRPr lang="ko-KR" altLang="ko-KR" dirty="0" smtClean="0"/>
          </a:p>
          <a:p>
            <a:pPr lvl="2"/>
            <a:r>
              <a:rPr lang="ko-KR" altLang="ko-KR" dirty="0" smtClean="0"/>
              <a:t>이동 변환</a:t>
            </a:r>
            <a:r>
              <a:rPr lang="en-US" altLang="ko-KR" dirty="0" smtClean="0"/>
              <a:t>, (x, y) </a:t>
            </a:r>
            <a:r>
              <a:rPr lang="ko-KR" altLang="ko-KR" dirty="0" smtClean="0"/>
              <a:t>만큼 이동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scale(x, y);</a:t>
            </a:r>
            <a:endParaRPr lang="ko-KR" altLang="ko-KR" dirty="0" smtClean="0"/>
          </a:p>
          <a:p>
            <a:pPr lvl="2"/>
            <a:r>
              <a:rPr lang="ko-KR" altLang="ko-KR" dirty="0" smtClean="0"/>
              <a:t>크기 변환</a:t>
            </a:r>
            <a:r>
              <a:rPr lang="en-US" altLang="ko-KR" dirty="0" smtClean="0"/>
              <a:t>, </a:t>
            </a:r>
            <a:r>
              <a:rPr lang="ko-KR" altLang="ko-KR" dirty="0" smtClean="0"/>
              <a:t>가로 세로 방향의 배율</a:t>
            </a:r>
            <a:r>
              <a:rPr lang="en-US" altLang="ko-KR" dirty="0" smtClean="0"/>
              <a:t> (x, y) </a:t>
            </a:r>
            <a:endParaRPr lang="ko-KR" altLang="ko-KR" dirty="0" smtClean="0"/>
          </a:p>
          <a:p>
            <a:pPr lvl="1"/>
            <a:r>
              <a:rPr lang="en-US" altLang="ko-KR" dirty="0" smtClean="0"/>
              <a:t>rotate(</a:t>
            </a:r>
            <a:r>
              <a:rPr lang="ko-KR" altLang="ko-KR" dirty="0" smtClean="0"/>
              <a:t>회전각도</a:t>
            </a:r>
            <a:r>
              <a:rPr lang="en-US" altLang="ko-KR" dirty="0" smtClean="0"/>
              <a:t>);</a:t>
            </a:r>
            <a:endParaRPr lang="ko-KR" altLang="ko-KR" dirty="0" smtClean="0"/>
          </a:p>
          <a:p>
            <a:pPr lvl="2"/>
            <a:r>
              <a:rPr lang="ko-KR" altLang="ko-KR" dirty="0" smtClean="0"/>
              <a:t>회전 변환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회전각도는 </a:t>
            </a:r>
            <a:r>
              <a:rPr lang="en-US" altLang="ko-KR" dirty="0" smtClean="0"/>
              <a:t>radian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회전 중심점은 왼쪽 위 모서리</a:t>
            </a:r>
            <a:endParaRPr lang="ko-KR" altLang="ko-KR" dirty="0" smtClean="0"/>
          </a:p>
          <a:p>
            <a:endParaRPr lang="ko-KR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0434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변환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27844333"/>
              </p:ext>
            </p:extLst>
          </p:nvPr>
        </p:nvGraphicFramePr>
        <p:xfrm>
          <a:off x="827584" y="1404820"/>
          <a:ext cx="5120712" cy="5133140"/>
        </p:xfrm>
        <a:graphic>
          <a:graphicData uri="http://schemas.openxmlformats.org/drawingml/2006/table">
            <a:tbl>
              <a:tblPr firstRow="1" firstCol="1" bandRow="1"/>
              <a:tblGrid>
                <a:gridCol w="5120712"/>
              </a:tblGrid>
              <a:tr h="5133140"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canvas =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context2d =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("2d");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new Image();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imgObj.src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"clownfish.jpg";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imgObj.onload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function() {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original drawing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context2d.drawImage(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50, 50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이동변환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context2d.translate(800, 50);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이동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context2d.drawImage(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50, 50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크기변환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context2d.scale(1.2, 0.33);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가로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1.2,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세로 </a:t>
                      </a:r>
                      <a:r>
                        <a:rPr lang="en-US" altLang="ko-KR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1/3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배 스케일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context2d.drawImage(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0, 1500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endParaRPr lang="en-US" sz="1200" kern="0" dirty="0" smtClean="0">
                        <a:solidFill>
                          <a:schemeClr val="tx1"/>
                        </a:solidFill>
                        <a:effectLst/>
                        <a:latin typeface="Consolas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회전변환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context2d.rotate(45);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context2d.drawImage(</a:t>
                      </a:r>
                      <a:r>
                        <a:rPr lang="en-US" sz="1200" kern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imgObj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b="1" kern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1000, 1000</a:t>
                      </a: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4008" y="1916832"/>
            <a:ext cx="4415784" cy="28083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42349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smtClean="0"/>
              <a:t>상하</a:t>
            </a:r>
            <a:r>
              <a:rPr lang="en-US" altLang="ko-KR" smtClean="0"/>
              <a:t>/</a:t>
            </a:r>
            <a:r>
              <a:rPr lang="ko-KR" altLang="ko-KR" smtClean="0"/>
              <a:t>좌우 대칭 변환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scale()  </a:t>
            </a:r>
            <a:r>
              <a:rPr lang="ko-KR" altLang="ko-KR" dirty="0" smtClean="0"/>
              <a:t>메소드의 인자 값을 조정</a:t>
            </a:r>
            <a:r>
              <a:rPr lang="ko-KR" altLang="en-US" dirty="0" smtClean="0"/>
              <a:t>하여 구현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sz="2000" dirty="0" smtClean="0"/>
              <a:t>현재까지 </a:t>
            </a:r>
            <a:r>
              <a:rPr lang="ko-KR" altLang="ko-KR" sz="2000" dirty="0"/>
              <a:t>지정된 변환이나 사용자 정의 변환 행렬을 초기화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setTransform</a:t>
            </a:r>
            <a:r>
              <a:rPr lang="en-US" altLang="ko-KR" sz="1800" dirty="0"/>
              <a:t>() </a:t>
            </a:r>
            <a:r>
              <a:rPr lang="ko-KR" altLang="ko-KR" sz="1800" dirty="0" err="1"/>
              <a:t>메소드</a:t>
            </a:r>
            <a:r>
              <a:rPr lang="ko-KR" altLang="ko-KR" sz="1800" dirty="0"/>
              <a:t> 이용</a:t>
            </a:r>
            <a:endParaRPr lang="en-US" altLang="ko-KR" sz="1800" dirty="0"/>
          </a:p>
          <a:p>
            <a:pPr lvl="1"/>
            <a:r>
              <a:rPr lang="ko-KR" altLang="ko-KR" sz="1800" dirty="0"/>
              <a:t>아무런 변환을 지정하지 않은 기본 상태</a:t>
            </a:r>
            <a:r>
              <a:rPr lang="ko-KR" altLang="en-US" sz="1800" dirty="0"/>
              <a:t>로 초기화</a:t>
            </a:r>
          </a:p>
          <a:p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1" name="Text Box 173"/>
          <p:cNvSpPr txBox="1">
            <a:spLocks noChangeArrowheads="1"/>
          </p:cNvSpPr>
          <p:nvPr/>
        </p:nvSpPr>
        <p:spPr bwMode="auto">
          <a:xfrm>
            <a:off x="1475656" y="2132857"/>
            <a:ext cx="5614819" cy="1296144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좌우</a:t>
            </a:r>
            <a:r>
              <a:rPr lang="ko-KR" sz="1400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대칭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context.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scale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(-1,1);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//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상하</a:t>
            </a:r>
            <a:r>
              <a:rPr lang="ko-KR" sz="1400" kern="100" dirty="0">
                <a:effectLst/>
                <a:ea typeface="Consolas"/>
                <a:cs typeface="Times New Roman"/>
              </a:rPr>
              <a:t> </a:t>
            </a:r>
            <a:r>
              <a:rPr lang="ko-KR" sz="1400" kern="100" dirty="0">
                <a:effectLst/>
                <a:latin typeface="Consolas"/>
                <a:ea typeface="맑은 고딕"/>
                <a:cs typeface="Consolas"/>
              </a:rPr>
              <a:t>대칭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context.</a:t>
            </a:r>
            <a:r>
              <a:rPr lang="en-US" sz="1400" b="1" kern="100" dirty="0" err="1">
                <a:effectLst/>
                <a:latin typeface="Consolas"/>
                <a:ea typeface="맑은 고딕"/>
                <a:cs typeface="Times New Roman"/>
              </a:rPr>
              <a:t>scale</a:t>
            </a:r>
            <a:r>
              <a:rPr lang="en-US" sz="1400" b="1" kern="100" dirty="0">
                <a:effectLst/>
                <a:latin typeface="Consolas"/>
                <a:ea typeface="맑은 고딕"/>
                <a:cs typeface="Times New Roman"/>
              </a:rPr>
              <a:t>(1,-1);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8" name="Text Box 173"/>
          <p:cNvSpPr txBox="1">
            <a:spLocks noChangeArrowheads="1"/>
          </p:cNvSpPr>
          <p:nvPr/>
        </p:nvSpPr>
        <p:spPr bwMode="auto">
          <a:xfrm>
            <a:off x="1496532" y="4941168"/>
            <a:ext cx="5593943" cy="866959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63500" algn="l" latinLnBrk="1">
              <a:lnSpc>
                <a:spcPct val="115000"/>
              </a:lnSpc>
              <a:spcAft>
                <a:spcPts val="0"/>
              </a:spcAft>
            </a:pPr>
            <a:r>
              <a:rPr lang="en-US" sz="1400" kern="100" dirty="0"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 err="1" smtClean="0">
                <a:effectLst/>
                <a:latin typeface="Consolas"/>
                <a:ea typeface="맑은 고딕"/>
                <a:cs typeface="Times New Roman"/>
              </a:rPr>
              <a:t>context.</a:t>
            </a:r>
            <a:r>
              <a:rPr lang="en-US" sz="1400" b="1" kern="100" dirty="0" err="1" smtClean="0">
                <a:effectLst/>
                <a:latin typeface="Consolas"/>
                <a:ea typeface="맑은 고딕"/>
                <a:cs typeface="Times New Roman"/>
              </a:rPr>
              <a:t>setTransform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(1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, 0, 0, 1, 0, 0);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279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</a:t>
            </a:r>
            <a:r>
              <a:rPr lang="en-US" altLang="ko-KR" smtClean="0"/>
              <a:t>URL</a:t>
            </a:r>
            <a:r>
              <a:rPr lang="ko-KR" altLang="en-US" smtClean="0"/>
              <a:t>로 저장하기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그림을</a:t>
            </a:r>
            <a:r>
              <a:rPr lang="en-US" altLang="ko-KR" dirty="0" smtClean="0"/>
              <a:t> PNG(Portable Network Graphics) </a:t>
            </a:r>
            <a:r>
              <a:rPr lang="ko-KR" altLang="ko-KR" dirty="0" smtClean="0"/>
              <a:t>등 형식으로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캔버스의 </a:t>
            </a:r>
            <a:r>
              <a:rPr lang="en-US" altLang="ko-KR" dirty="0" err="1" smtClean="0"/>
              <a:t>toDataURL</a:t>
            </a:r>
            <a:r>
              <a:rPr lang="en-US" altLang="ko-KR" dirty="0" smtClean="0"/>
              <a:t>()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이용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그림을 </a:t>
            </a:r>
            <a:r>
              <a:rPr lang="en-US" altLang="ko-KR" dirty="0" err="1" smtClean="0"/>
              <a:t>toDataURL</a:t>
            </a:r>
            <a:r>
              <a:rPr lang="en-US" altLang="ko-KR" dirty="0" smtClean="0"/>
              <a:t>() </a:t>
            </a:r>
            <a:r>
              <a:rPr lang="ko-KR" altLang="ko-KR" dirty="0" err="1" smtClean="0"/>
              <a:t>메소드를</a:t>
            </a:r>
            <a:r>
              <a:rPr lang="ko-KR" altLang="ko-KR" dirty="0" smtClean="0"/>
              <a:t> 이용해서</a:t>
            </a:r>
            <a:r>
              <a:rPr lang="en-US" altLang="ko-KR" dirty="0" smtClean="0"/>
              <a:t> PNG </a:t>
            </a:r>
            <a:r>
              <a:rPr lang="ko-KR" altLang="ko-KR" dirty="0" smtClean="0"/>
              <a:t>형태의 데이터로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이를 캔버스 요소의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속성으로 지정하면 파일로 저장이 가</a:t>
            </a:r>
            <a:r>
              <a:rPr lang="ko-KR" altLang="en-US" dirty="0" smtClean="0"/>
              <a:t>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ko-KR" dirty="0" smtClean="0"/>
              <a:t>유의 사항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toDataURL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은 </a:t>
            </a:r>
            <a:r>
              <a:rPr lang="ko-KR" altLang="ko-KR" dirty="0" smtClean="0"/>
              <a:t>캔버스 컨텍스트가 </a:t>
            </a:r>
            <a:r>
              <a:rPr lang="ko-KR" altLang="en-US" dirty="0" smtClean="0"/>
              <a:t>아닌 </a:t>
            </a:r>
            <a:r>
              <a:rPr lang="ko-KR" altLang="ko-KR" dirty="0" smtClean="0"/>
              <a:t>캔버스 </a:t>
            </a:r>
            <a:r>
              <a:rPr lang="ko-KR" altLang="en-US" dirty="0" smtClean="0"/>
              <a:t>요소 </a:t>
            </a:r>
            <a:r>
              <a:rPr lang="ko-KR" altLang="ko-KR" dirty="0" smtClean="0"/>
              <a:t>객체의 </a:t>
            </a:r>
            <a:r>
              <a:rPr lang="ko-KR" altLang="ko-KR" dirty="0" err="1" smtClean="0"/>
              <a:t>메소드</a:t>
            </a:r>
            <a:endParaRPr lang="en-US" altLang="ko-KR" dirty="0" smtClean="0"/>
          </a:p>
          <a:p>
            <a:pPr lvl="3"/>
            <a:endParaRPr lang="en-US" altLang="ko-KR" dirty="0" smtClean="0"/>
          </a:p>
          <a:p>
            <a:r>
              <a:rPr lang="ko-KR" altLang="ko-KR" dirty="0" smtClean="0"/>
              <a:t>캔버스 비트맵 초기화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가장 간편한 방법은 </a:t>
            </a:r>
            <a:r>
              <a:rPr lang="en-US" altLang="ko-KR" dirty="0" err="1" smtClean="0"/>
              <a:t>clearRect</a:t>
            </a:r>
            <a:r>
              <a:rPr lang="en-US" altLang="ko-KR" dirty="0" smtClean="0"/>
              <a:t>(x, y, width, height) </a:t>
            </a:r>
            <a:r>
              <a:rPr lang="ko-KR" altLang="ko-KR" dirty="0" err="1" smtClean="0"/>
              <a:t>메소드</a:t>
            </a:r>
            <a:r>
              <a:rPr lang="ko-KR" altLang="ko-KR" dirty="0" smtClean="0"/>
              <a:t>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(x, y) </a:t>
            </a:r>
            <a:r>
              <a:rPr lang="ko-KR" altLang="ko-KR" dirty="0" smtClean="0"/>
              <a:t>위치를 기준으로</a:t>
            </a:r>
            <a:r>
              <a:rPr lang="en-US" altLang="ko-KR" dirty="0" smtClean="0"/>
              <a:t> width, height</a:t>
            </a:r>
            <a:r>
              <a:rPr lang="ko-KR" altLang="ko-KR" dirty="0" smtClean="0"/>
              <a:t>의 </a:t>
            </a:r>
            <a:r>
              <a:rPr lang="ko-KR" altLang="en-US" dirty="0" smtClean="0"/>
              <a:t>크기의 </a:t>
            </a:r>
            <a:r>
              <a:rPr lang="ko-KR" altLang="ko-KR" dirty="0" smtClean="0"/>
              <a:t>비트맵을 초기화</a:t>
            </a: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8" name="Text Box 173"/>
          <p:cNvSpPr txBox="1">
            <a:spLocks noChangeArrowheads="1"/>
          </p:cNvSpPr>
          <p:nvPr/>
        </p:nvSpPr>
        <p:spPr bwMode="auto">
          <a:xfrm>
            <a:off x="1763688" y="3068960"/>
            <a:ext cx="5904656" cy="693277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254000" algn="l" latinLnBrk="1">
              <a:lnSpc>
                <a:spcPts val="16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var dataURL = canvas.</a:t>
            </a: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toDataURL</a:t>
            </a: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();</a:t>
            </a:r>
            <a:endParaRPr lang="ko-KR" sz="1400" kern="100">
              <a:effectLst/>
              <a:ea typeface="맑은 고딕"/>
              <a:cs typeface="Times New Roman"/>
            </a:endParaRPr>
          </a:p>
          <a:p>
            <a:pPr marL="254000" algn="l" latinLnBrk="1">
              <a:lnSpc>
                <a:spcPts val="1600"/>
              </a:lnSpc>
              <a:spcAft>
                <a:spcPts val="0"/>
              </a:spcAft>
            </a:pP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canvasDom.src = </a:t>
            </a:r>
            <a:r>
              <a:rPr lang="en-US" sz="1400" b="1" kern="100">
                <a:effectLst/>
                <a:latin typeface="Consolas"/>
                <a:ea typeface="맑은 고딕"/>
                <a:cs typeface="Times New Roman"/>
              </a:rPr>
              <a:t>dataURL</a:t>
            </a:r>
            <a:r>
              <a:rPr lang="en-US" sz="1400" kern="100"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627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데이터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저장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0879121"/>
              </p:ext>
            </p:extLst>
          </p:nvPr>
        </p:nvGraphicFramePr>
        <p:xfrm>
          <a:off x="755576" y="1700808"/>
          <a:ext cx="5544616" cy="4660710"/>
        </p:xfrm>
        <a:graphic>
          <a:graphicData uri="http://schemas.openxmlformats.org/drawingml/2006/table">
            <a:tbl>
              <a:tblPr firstRow="1" firstCol="1" bandRow="1"/>
              <a:tblGrid>
                <a:gridCol w="5544616"/>
              </a:tblGrid>
              <a:tr h="4015858"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&lt;canvas id="</a:t>
                      </a:r>
                      <a:r>
                        <a:rPr lang="en-US" sz="1200" b="1" kern="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b="1" kern="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width="400" height="200"&gt;</a:t>
                      </a:r>
                      <a:r>
                        <a:rPr lang="en-US" sz="12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&lt;/canvas&gt; ...</a:t>
                      </a:r>
                    </a:p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b="1" kern="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b="1" kern="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id="</a:t>
                      </a:r>
                      <a:r>
                        <a:rPr lang="en-US" sz="1200" b="1" kern="0" spc="-100" baseline="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canvasImage</a:t>
                      </a:r>
                      <a:r>
                        <a:rPr lang="en-US" sz="1200" b="1" kern="0" spc="-100" baseline="0" dirty="0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/&gt;</a:t>
                      </a:r>
                    </a:p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altLang="ko-KR" sz="12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script&gt;</a:t>
                      </a:r>
                    </a:p>
                    <a:p>
                      <a:pPr lvl="1"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...</a:t>
                      </a:r>
                    </a:p>
                    <a:p>
                      <a:pPr lvl="1"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 err="1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(0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0, 400, 200);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"grey";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text1 = "HTML5 Text Drawing</a:t>
                      </a:r>
                      <a:r>
                        <a:rPr lang="en-US" sz="12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!";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"24pt Tahoma";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context.fillStyle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"red";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context.fillText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(text1, 50, 50);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context.lineWidth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1;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context.font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"32pt San Serif";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context.strokeStyle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"blue";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context.strokeText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lineWidth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=1", 100, 150);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Canvas 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이미지를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data URL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로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저장한다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기본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형식은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PNG 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포맷이다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100" baseline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b="1" kern="0" spc="-100" baseline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dataURL</a:t>
                      </a:r>
                      <a:r>
                        <a:rPr lang="en-US" sz="1200" b="1" kern="0" spc="-100" baseline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canvas.toDataURL</a:t>
                      </a:r>
                      <a:r>
                        <a:rPr lang="en-US" sz="1200" b="1" kern="0" spc="-100" baseline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200" b="1" kern="100" spc="-100" baseline="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//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dataURL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을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"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canvasImage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엘리먼트의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0" kern="0" spc="-100" baseline="0" dirty="0" err="1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속성으로</a:t>
                      </a:r>
                      <a:r>
                        <a:rPr lang="ko-KR" sz="1200" b="0" kern="0" spc="-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지정</a:t>
                      </a:r>
                      <a:r>
                        <a:rPr lang="ko-KR" altLang="en-US" sz="12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한다</a:t>
                      </a:r>
                      <a:r>
                        <a:rPr lang="en-US" altLang="ko-KR" sz="1200" b="0" kern="0" spc="-100" baseline="0" dirty="0" smtClean="0">
                          <a:solidFill>
                            <a:schemeClr val="tx1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.</a:t>
                      </a:r>
                      <a:endParaRPr lang="ko-KR" sz="1200" b="0" kern="100" spc="-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lvl="1"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b="1" kern="0" spc="-100" baseline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canvasImage</a:t>
                      </a:r>
                      <a:r>
                        <a:rPr lang="en-US" sz="1200" b="1" kern="0" spc="-100" baseline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").</a:t>
                      </a:r>
                      <a:r>
                        <a:rPr lang="en-US" sz="12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b="1" kern="0" spc="-100" baseline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b="1" kern="0" spc="-100" baseline="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dataURL</a:t>
                      </a:r>
                      <a:r>
                        <a:rPr lang="en-US" sz="1200" b="1" kern="0" spc="-100" baseline="0" dirty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b="1" kern="100" spc="-100" baseline="0" dirty="0">
                        <a:solidFill>
                          <a:srgbClr val="C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4427984" y="2132856"/>
            <a:ext cx="4065975" cy="1710910"/>
            <a:chOff x="3382010" y="1700808"/>
            <a:chExt cx="5162550" cy="2172335"/>
          </a:xfrm>
        </p:grpSpPr>
        <p:pic>
          <p:nvPicPr>
            <p:cNvPr id="9" name="Picture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2010" y="1700808"/>
              <a:ext cx="5086350" cy="1903730"/>
            </a:xfrm>
            <a:prstGeom prst="rect">
              <a:avLst/>
            </a:prstGeom>
          </p:spPr>
        </p:pic>
        <p:pic>
          <p:nvPicPr>
            <p:cNvPr id="10" name="Picture 9"/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3271" t="48543" r="34517" b="37464"/>
            <a:stretch/>
          </p:blipFill>
          <p:spPr bwMode="auto">
            <a:xfrm>
              <a:off x="7316470" y="3081933"/>
              <a:ext cx="1228090" cy="79121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 xmlns=""/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3959424" y="3861048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200" b="1" dirty="0"/>
              <a:t>캔버스 이미지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왼쪽</a:t>
            </a:r>
            <a:r>
              <a:rPr lang="en-US" altLang="ko-KR" sz="1200" b="1" dirty="0"/>
              <a:t>)</a:t>
            </a:r>
            <a:r>
              <a:rPr lang="ko-KR" altLang="ko-KR" sz="1200" b="1" dirty="0"/>
              <a:t>과 데이터</a:t>
            </a:r>
            <a:r>
              <a:rPr lang="en-US" altLang="ko-KR" sz="1200" b="1" dirty="0"/>
              <a:t> URL </a:t>
            </a:r>
            <a:r>
              <a:rPr lang="ko-KR" altLang="ko-KR" sz="1200" b="1" dirty="0"/>
              <a:t>방식으로 저장한</a:t>
            </a:r>
            <a:r>
              <a:rPr lang="en-US" altLang="ko-KR" sz="1200" b="1" dirty="0"/>
              <a:t> PNG </a:t>
            </a:r>
            <a:r>
              <a:rPr lang="ko-KR" altLang="ko-KR" sz="1200" b="1" dirty="0"/>
              <a:t>이미지</a:t>
            </a:r>
            <a:r>
              <a:rPr lang="en-US" altLang="ko-KR" sz="1200" b="1" dirty="0"/>
              <a:t> (</a:t>
            </a:r>
            <a:r>
              <a:rPr lang="ko-KR" altLang="ko-KR" sz="1200" b="1" dirty="0"/>
              <a:t>오른쪽</a:t>
            </a:r>
            <a:r>
              <a:rPr lang="en-US" altLang="ko-KR" sz="1200" b="1" dirty="0"/>
              <a:t>)</a:t>
            </a:r>
            <a:endParaRPr lang="ko-KR" altLang="ko-KR" sz="1200" dirty="0"/>
          </a:p>
        </p:txBody>
      </p:sp>
    </p:spTree>
    <p:extLst>
      <p:ext uri="{BB962C8B-B14F-4D97-AF65-F5344CB8AC3E}">
        <p14:creationId xmlns:p14="http://schemas.microsoft.com/office/powerpoint/2010/main" xmlns="" val="2011609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마우스로 그림 그리기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캔버스 상에 마우스 이벤트를 활용해 그림 그리기</a:t>
            </a:r>
            <a:endParaRPr lang="en-US" altLang="ko-KR" smtClean="0"/>
          </a:p>
          <a:p>
            <a:pPr lvl="1"/>
            <a:r>
              <a:rPr lang="ko-KR" altLang="en-US" smtClean="0"/>
              <a:t>마우스 버튼을 누른 후 이동 위치를 따라 연속으로 직선을 그림</a:t>
            </a:r>
            <a:endParaRPr lang="en-US" altLang="ko-KR" smtClean="0"/>
          </a:p>
          <a:p>
            <a:pPr lvl="1"/>
            <a:r>
              <a:rPr lang="en-US" altLang="ko-KR" smtClean="0"/>
              <a:t>mousemove </a:t>
            </a:r>
            <a:r>
              <a:rPr lang="ko-KR" altLang="en-US" smtClean="0"/>
              <a:t>이벤트가 발생할 때마다 </a:t>
            </a:r>
            <a:r>
              <a:rPr lang="en-US" altLang="ko-KR" smtClean="0"/>
              <a:t>lineto() </a:t>
            </a:r>
            <a:r>
              <a:rPr lang="ko-KR" altLang="en-US" smtClean="0"/>
              <a:t>메소드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0540" y="2825773"/>
            <a:ext cx="7416824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&lt;body </a:t>
            </a:r>
            <a:r>
              <a:rPr lang="en-US" altLang="ko-KR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onmousedown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="start();" </a:t>
            </a:r>
            <a:r>
              <a:rPr lang="en-US" altLang="ko-KR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onmousemove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="draw();" </a:t>
            </a:r>
            <a:r>
              <a:rPr lang="en-US" altLang="ko-KR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onmouseup</a:t>
            </a:r>
            <a:r>
              <a:rPr lang="en-US" altLang="ko-KR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="stop();"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&lt;canvas id="</a:t>
            </a:r>
            <a:r>
              <a:rPr lang="en-US" altLang="ko-KR" sz="1200" dirty="0" err="1">
                <a:latin typeface="Consolas" panose="020B0609020204030204" pitchFamily="49" charset="0"/>
              </a:rPr>
              <a:t>myCanvas</a:t>
            </a:r>
            <a:r>
              <a:rPr lang="en-US" altLang="ko-KR" sz="1200" dirty="0">
                <a:latin typeface="Consolas" panose="020B0609020204030204" pitchFamily="49" charset="0"/>
              </a:rPr>
              <a:t>" width="600" height="600" style="border-style: solid;"&gt;&lt;/canvas&gt;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latin typeface="Consolas" panose="020B0609020204030204" pitchFamily="49" charset="0"/>
              </a:rPr>
              <a:t>script type="text/</a:t>
            </a:r>
            <a:r>
              <a:rPr lang="en-US" altLang="ko-KR" sz="1200" dirty="0" err="1">
                <a:latin typeface="Consolas" panose="020B0609020204030204" pitchFamily="49" charset="0"/>
              </a:rPr>
              <a:t>javascript</a:t>
            </a:r>
            <a:r>
              <a:rPr lang="en-US" altLang="ko-KR" sz="12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중간 생략</a:t>
            </a:r>
            <a:r>
              <a:rPr lang="en-US" altLang="ko-KR" sz="12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err="1">
                <a:latin typeface="Consolas" panose="020B0609020204030204" pitchFamily="49" charset="0"/>
              </a:rPr>
              <a:t>var</a:t>
            </a:r>
            <a:r>
              <a:rPr lang="en-US" altLang="ko-KR" sz="1200" dirty="0">
                <a:latin typeface="Consolas" panose="020B0609020204030204" pitchFamily="49" charset="0"/>
              </a:rPr>
              <a:t> stopped = true;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function start()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e = </a:t>
            </a:r>
            <a:r>
              <a:rPr lang="en-US" altLang="ko-KR" sz="1200" dirty="0" err="1">
                <a:latin typeface="Consolas" panose="020B0609020204030204" pitchFamily="49" charset="0"/>
              </a:rPr>
              <a:t>window.event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</a:t>
            </a:r>
            <a:r>
              <a:rPr lang="en-US" altLang="ko-KR" sz="1200" b="1" dirty="0" err="1">
                <a:latin typeface="Consolas" panose="020B0609020204030204" pitchFamily="49" charset="0"/>
              </a:rPr>
              <a:t>context.moveTo</a:t>
            </a:r>
            <a:r>
              <a:rPr lang="en-US" altLang="ko-KR" sz="1200" b="1" dirty="0">
                <a:latin typeface="Consolas" panose="020B0609020204030204" pitchFamily="49" charset="0"/>
              </a:rPr>
              <a:t>(e.clientX-10, e.clientY-10);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stopped = false;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function</a:t>
            </a:r>
            <a:r>
              <a:rPr lang="ko-KR" altLang="en-US" sz="1200" dirty="0" smtClean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stop</a:t>
            </a:r>
            <a:r>
              <a:rPr lang="en-US" altLang="ko-KR" sz="1200" dirty="0" smtClean="0">
                <a:latin typeface="Consolas" panose="020B0609020204030204" pitchFamily="49" charset="0"/>
              </a:rPr>
              <a:t>() </a:t>
            </a:r>
            <a:r>
              <a:rPr lang="en-US" altLang="ko-KR" sz="1200" dirty="0" smtClean="0">
                <a:latin typeface="Consolas" panose="020B0609020204030204" pitchFamily="49" charset="0"/>
              </a:rPr>
              <a:t>{ </a:t>
            </a:r>
            <a:r>
              <a:rPr lang="en-US" altLang="ko-KR" sz="1200" b="1" dirty="0" smtClean="0">
                <a:latin typeface="Consolas" panose="020B0609020204030204" pitchFamily="49" charset="0"/>
              </a:rPr>
              <a:t>stopped </a:t>
            </a:r>
            <a:r>
              <a:rPr lang="en-US" altLang="ko-KR" sz="1200" b="1" dirty="0" smtClean="0">
                <a:latin typeface="Consolas" panose="020B0609020204030204" pitchFamily="49" charset="0"/>
              </a:rPr>
              <a:t>= </a:t>
            </a:r>
            <a:r>
              <a:rPr lang="en-US" altLang="ko-KR" sz="1200" b="1" dirty="0" smtClean="0">
                <a:latin typeface="Consolas" panose="020B0609020204030204" pitchFamily="49" charset="0"/>
              </a:rPr>
              <a:t>true;</a:t>
            </a:r>
            <a:r>
              <a:rPr lang="en-US" altLang="ko-KR" sz="1200" dirty="0" smtClean="0">
                <a:latin typeface="Consolas" panose="020B0609020204030204" pitchFamily="49" charset="0"/>
              </a:rPr>
              <a:t> }</a:t>
            </a:r>
            <a:endParaRPr lang="en-US" altLang="ko-KR" sz="1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</a:t>
            </a:r>
            <a:r>
              <a:rPr lang="en-US" altLang="ko-KR" sz="1200" dirty="0">
                <a:latin typeface="Consolas" panose="020B0609020204030204" pitchFamily="49" charset="0"/>
              </a:rPr>
              <a:t>function draw()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if (!stopped)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  e = </a:t>
            </a:r>
            <a:r>
              <a:rPr lang="en-US" altLang="ko-KR" sz="1200" dirty="0" err="1">
                <a:latin typeface="Consolas" panose="020B0609020204030204" pitchFamily="49" charset="0"/>
              </a:rPr>
              <a:t>window.event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  </a:t>
            </a:r>
            <a:r>
              <a:rPr lang="en-US" altLang="ko-KR" sz="1200" b="1" dirty="0" err="1">
                <a:latin typeface="Consolas" panose="020B0609020204030204" pitchFamily="49" charset="0"/>
              </a:rPr>
              <a:t>context.lineTo</a:t>
            </a:r>
            <a:r>
              <a:rPr lang="en-US" altLang="ko-KR" sz="1200" b="1" dirty="0">
                <a:latin typeface="Consolas" panose="020B0609020204030204" pitchFamily="49" charset="0"/>
              </a:rPr>
              <a:t>(e.clientX-10, e.clientY-10);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  </a:t>
            </a:r>
            <a:r>
              <a:rPr lang="en-US" altLang="ko-KR" sz="1200" dirty="0" err="1">
                <a:latin typeface="Consolas" panose="020B0609020204030204" pitchFamily="49" charset="0"/>
              </a:rPr>
              <a:t>context.stroke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</a:t>
            </a:r>
            <a:r>
              <a:rPr lang="en-US" altLang="ko-KR" sz="12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&lt;/script&gt;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&lt;/body&gt;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6136" y="3392350"/>
            <a:ext cx="3165683" cy="340374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2126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11.1.1 </a:t>
            </a:r>
            <a:r>
              <a:rPr lang="ko-KR" altLang="en-US" dirty="0" smtClean="0"/>
              <a:t>캔버스의 특징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11.1.2 </a:t>
            </a:r>
            <a:r>
              <a:rPr lang="ko-KR" altLang="en-US" dirty="0" smtClean="0"/>
              <a:t>캔버스 시작하기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11.1 </a:t>
            </a:r>
            <a:r>
              <a:rPr lang="ko-KR" altLang="en-US" dirty="0" smtClean="0"/>
              <a:t>캔버스 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7768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HTML5 </a:t>
            </a:r>
            <a:r>
              <a:rPr lang="ko-KR" altLang="en-US" smtClean="0"/>
              <a:t>캔버스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자바스크립트를 이용해서 웹 문서상에 그림 그리는 기능</a:t>
            </a:r>
            <a:endParaRPr lang="en-US" altLang="ko-KR" smtClean="0"/>
          </a:p>
          <a:p>
            <a:pPr lvl="1"/>
            <a:r>
              <a:rPr lang="en-US" altLang="ko-KR" smtClean="0"/>
              <a:t>HTML5 </a:t>
            </a:r>
            <a:r>
              <a:rPr lang="ko-KR" altLang="en-US" smtClean="0"/>
              <a:t>이전</a:t>
            </a:r>
            <a:endParaRPr lang="en-US" altLang="ko-KR" smtClean="0"/>
          </a:p>
          <a:p>
            <a:pPr lvl="2"/>
            <a:r>
              <a:rPr lang="ko-KR" altLang="en-US" smtClean="0"/>
              <a:t>직접 이미지 파일을 </a:t>
            </a:r>
            <a:r>
              <a:rPr lang="en-US" altLang="ko-KR" smtClean="0"/>
              <a:t>&lt;img&gt; </a:t>
            </a:r>
            <a:r>
              <a:rPr lang="ko-KR" altLang="en-US" smtClean="0"/>
              <a:t>태그를 이용해서 문서상에 포함</a:t>
            </a:r>
            <a:endParaRPr lang="en-US" altLang="ko-KR" smtClean="0"/>
          </a:p>
          <a:p>
            <a:pPr lvl="2"/>
            <a:r>
              <a:rPr lang="ko-KR" altLang="en-US" smtClean="0"/>
              <a:t>자바 애플릿 이용</a:t>
            </a:r>
            <a:endParaRPr lang="en-US" altLang="ko-KR" smtClean="0"/>
          </a:p>
          <a:p>
            <a:pPr lvl="2"/>
            <a:r>
              <a:rPr lang="ko-KR" altLang="en-US" smtClean="0"/>
              <a:t>플래시 이용</a:t>
            </a:r>
            <a:endParaRPr lang="en-US" altLang="ko-KR" smtClean="0"/>
          </a:p>
          <a:p>
            <a:pPr lvl="1"/>
            <a:r>
              <a:rPr lang="en-US" altLang="ko-KR" smtClean="0"/>
              <a:t>HTML5 </a:t>
            </a:r>
            <a:r>
              <a:rPr lang="ko-KR" altLang="en-US" smtClean="0"/>
              <a:t>캔버스</a:t>
            </a:r>
            <a:endParaRPr lang="en-US" altLang="ko-KR" smtClean="0"/>
          </a:p>
          <a:p>
            <a:pPr lvl="2"/>
            <a:r>
              <a:rPr lang="ko-KR" altLang="en-US" smtClean="0"/>
              <a:t>자바스크립트만을 이용해서 그림을 그릴 수 있다</a:t>
            </a:r>
            <a:endParaRPr lang="en-US" altLang="ko-KR" smtClean="0"/>
          </a:p>
          <a:p>
            <a:pPr lvl="2"/>
            <a:r>
              <a:rPr lang="ko-KR" altLang="en-US" smtClean="0"/>
              <a:t>별도의 플러그인이나 프로그램 설치 없이 가능</a:t>
            </a:r>
            <a:endParaRPr lang="en-US" altLang="ko-KR" smtClean="0"/>
          </a:p>
          <a:p>
            <a:pPr lvl="2"/>
            <a:r>
              <a:rPr lang="ko-KR" altLang="en-US" smtClean="0"/>
              <a:t>이미지나 그림을 합성</a:t>
            </a:r>
            <a:r>
              <a:rPr lang="en-US" altLang="ko-KR" smtClean="0"/>
              <a:t>, </a:t>
            </a:r>
            <a:r>
              <a:rPr lang="ko-KR" altLang="en-US" smtClean="0"/>
              <a:t>변환</a:t>
            </a:r>
            <a:r>
              <a:rPr lang="en-US" altLang="ko-KR" smtClean="0"/>
              <a:t> </a:t>
            </a:r>
            <a:r>
              <a:rPr lang="ko-KR" altLang="en-US" smtClean="0"/>
              <a:t>조작도 가능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8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캔버스의 특징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캔버스 좌표계 </a:t>
            </a:r>
            <a:r>
              <a:rPr lang="en-US" altLang="ko-KR" smtClean="0"/>
              <a:t>: </a:t>
            </a:r>
            <a:r>
              <a:rPr lang="ko-KR" altLang="en-US" smtClean="0"/>
              <a:t>사각 평면의 </a:t>
            </a:r>
            <a:r>
              <a:rPr lang="en-US" altLang="ko-KR" smtClean="0"/>
              <a:t>2</a:t>
            </a:r>
            <a:r>
              <a:rPr lang="ko-KR" altLang="en-US" smtClean="0"/>
              <a:t>차원 좌표계</a:t>
            </a:r>
            <a:endParaRPr lang="en-US" altLang="ko-KR" smtClean="0"/>
          </a:p>
          <a:p>
            <a:pPr lvl="1"/>
            <a:r>
              <a:rPr lang="ko-KR" altLang="en-US" smtClean="0"/>
              <a:t>이차원 </a:t>
            </a:r>
            <a:r>
              <a:rPr lang="en-US" altLang="ko-KR" smtClean="0"/>
              <a:t>(2D) </a:t>
            </a:r>
            <a:r>
              <a:rPr lang="ko-KR" altLang="en-US" smtClean="0"/>
              <a:t>이미지 표현 </a:t>
            </a:r>
            <a:r>
              <a:rPr lang="en-US" altLang="ko-KR" smtClean="0"/>
              <a:t>=&gt; x, y 2</a:t>
            </a:r>
            <a:r>
              <a:rPr lang="ko-KR" altLang="en-US" smtClean="0"/>
              <a:t>개의 축</a:t>
            </a:r>
            <a:endParaRPr lang="en-US" altLang="ko-KR" smtClean="0"/>
          </a:p>
          <a:p>
            <a:pPr lvl="1"/>
            <a:r>
              <a:rPr lang="ko-KR" altLang="en-US" smtClean="0"/>
              <a:t>왼쪽 상단 모서리가 원점 </a:t>
            </a:r>
            <a:r>
              <a:rPr lang="en-US" altLang="ko-KR" smtClean="0"/>
              <a:t>(0, 0)</a:t>
            </a:r>
          </a:p>
          <a:p>
            <a:pPr lvl="3"/>
            <a:endParaRPr lang="en-US" altLang="ko-KR" smtClean="0"/>
          </a:p>
          <a:p>
            <a:r>
              <a:rPr lang="ko-KR" altLang="en-US" smtClean="0"/>
              <a:t>픽셀</a:t>
            </a:r>
            <a:r>
              <a:rPr lang="en-US" altLang="ko-KR" smtClean="0"/>
              <a:t>(pixel)</a:t>
            </a:r>
          </a:p>
          <a:p>
            <a:pPr lvl="1"/>
            <a:r>
              <a:rPr lang="ko-KR" altLang="en-US" smtClean="0"/>
              <a:t>좌표계 상의 각각의 정사각형 네모 칸</a:t>
            </a:r>
            <a:endParaRPr lang="en-US" altLang="ko-KR" smtClean="0"/>
          </a:p>
          <a:p>
            <a:pPr lvl="1"/>
            <a:r>
              <a:rPr lang="ko-KR" altLang="en-US" smtClean="0"/>
              <a:t>이미지를 구성하는 점이며 색상을 가진다</a:t>
            </a:r>
            <a:r>
              <a:rPr lang="en-US" altLang="ko-KR" smtClean="0"/>
              <a:t>.</a:t>
            </a:r>
          </a:p>
          <a:p>
            <a:pPr lvl="3"/>
            <a:endParaRPr lang="en-US" altLang="ko-KR" smtClean="0"/>
          </a:p>
          <a:p>
            <a:r>
              <a:rPr lang="ko-KR" altLang="en-US" smtClean="0"/>
              <a:t>비트맥 그래픽</a:t>
            </a:r>
            <a:r>
              <a:rPr lang="en-US" altLang="ko-KR" smtClean="0"/>
              <a:t>(Bitmap graphics)</a:t>
            </a:r>
          </a:p>
          <a:p>
            <a:pPr lvl="1"/>
            <a:r>
              <a:rPr lang="ko-KR" altLang="en-US" smtClean="0"/>
              <a:t>픽셀만으로 이미지를 표현하고 저장하는 형태</a:t>
            </a:r>
            <a:endParaRPr lang="en-US" altLang="ko-KR" smtClean="0"/>
          </a:p>
          <a:p>
            <a:pPr lvl="1"/>
            <a:r>
              <a:rPr lang="ko-KR" altLang="en-US" smtClean="0"/>
              <a:t>캔버스의 도형이나 그림</a:t>
            </a:r>
            <a:r>
              <a:rPr lang="en-US" altLang="ko-KR" smtClean="0"/>
              <a:t>, </a:t>
            </a:r>
            <a:r>
              <a:rPr lang="ko-KR" altLang="en-US" smtClean="0"/>
              <a:t>글씨 등을 </a:t>
            </a:r>
            <a:r>
              <a:rPr lang="en-US" altLang="ko-KR" smtClean="0"/>
              <a:t>2</a:t>
            </a:r>
            <a:r>
              <a:rPr lang="ko-KR" altLang="en-US" smtClean="0"/>
              <a:t>차원 비트맵으로 저장</a:t>
            </a:r>
            <a:endParaRPr lang="en-US" altLang="ko-KR" smtClean="0"/>
          </a:p>
          <a:p>
            <a:pPr lvl="2"/>
            <a:r>
              <a:rPr lang="ko-KR" altLang="en-US" smtClean="0"/>
              <a:t>이미 그려진 도형이나 그림을 확대하는 등은 작업은 불가능</a:t>
            </a:r>
            <a:endParaRPr lang="ko-KR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5868144" y="2204864"/>
            <a:ext cx="3058607" cy="2139497"/>
            <a:chOff x="-559996" y="-37108"/>
            <a:chExt cx="5176791" cy="3132376"/>
          </a:xfrm>
        </p:grpSpPr>
        <p:cxnSp>
          <p:nvCxnSpPr>
            <p:cNvPr id="132" name="AutoShape 5"/>
            <p:cNvCxnSpPr>
              <a:cxnSpLocks noChangeShapeType="1"/>
            </p:cNvCxnSpPr>
            <p:nvPr/>
          </p:nvCxnSpPr>
          <p:spPr bwMode="auto">
            <a:xfrm>
              <a:off x="571500" y="477520"/>
              <a:ext cx="33147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" name="AutoShape 6"/>
            <p:cNvCxnSpPr>
              <a:cxnSpLocks noChangeShapeType="1"/>
            </p:cNvCxnSpPr>
            <p:nvPr/>
          </p:nvCxnSpPr>
          <p:spPr bwMode="auto">
            <a:xfrm>
              <a:off x="457200" y="591820"/>
              <a:ext cx="635" cy="20580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4" name="Text Box 10"/>
            <p:cNvSpPr txBox="1">
              <a:spLocks noChangeArrowheads="1"/>
            </p:cNvSpPr>
            <p:nvPr/>
          </p:nvSpPr>
          <p:spPr bwMode="auto">
            <a:xfrm>
              <a:off x="-483242" y="-37108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kern="100" dirty="0">
                  <a:effectLst/>
                  <a:latin typeface="+mn-ea"/>
                  <a:cs typeface="Times New Roman"/>
                </a:rPr>
                <a:t>(0, 0)</a:t>
              </a:r>
              <a:endParaRPr lang="ko-KR" sz="1200" b="1" kern="100" dirty="0">
                <a:effectLst/>
                <a:latin typeface="+mn-ea"/>
                <a:cs typeface="Times New Roman"/>
              </a:endParaRPr>
            </a:p>
          </p:txBody>
        </p:sp>
        <p:sp>
          <p:nvSpPr>
            <p:cNvPr id="135" name="Text Box 11"/>
            <p:cNvSpPr txBox="1">
              <a:spLocks noChangeArrowheads="1"/>
            </p:cNvSpPr>
            <p:nvPr/>
          </p:nvSpPr>
          <p:spPr bwMode="auto">
            <a:xfrm>
              <a:off x="3684905" y="2649220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kern="100" dirty="0">
                  <a:effectLst/>
                  <a:latin typeface="+mn-ea"/>
                  <a:cs typeface="Times New Roman"/>
                </a:rPr>
                <a:t>(30, 20)</a:t>
              </a:r>
              <a:endParaRPr lang="ko-KR" sz="1200" b="1" kern="100" dirty="0">
                <a:effectLst/>
                <a:latin typeface="+mn-ea"/>
                <a:cs typeface="Times New Roman"/>
              </a:endParaRPr>
            </a:p>
          </p:txBody>
        </p:sp>
        <p:grpSp>
          <p:nvGrpSpPr>
            <p:cNvPr id="136" name="Group 135"/>
            <p:cNvGrpSpPr>
              <a:grpSpLocks/>
            </p:cNvGrpSpPr>
            <p:nvPr/>
          </p:nvGrpSpPr>
          <p:grpSpPr bwMode="auto">
            <a:xfrm>
              <a:off x="571500" y="591820"/>
              <a:ext cx="3315970" cy="2057400"/>
              <a:chOff x="3680" y="10453"/>
              <a:chExt cx="5222" cy="3690"/>
            </a:xfrm>
          </p:grpSpPr>
          <p:cxnSp>
            <p:nvCxnSpPr>
              <p:cNvPr id="164" name="AutoShape 9"/>
              <p:cNvCxnSpPr>
                <a:cxnSpLocks noChangeShapeType="1"/>
              </p:cNvCxnSpPr>
              <p:nvPr/>
            </p:nvCxnSpPr>
            <p:spPr bwMode="auto">
              <a:xfrm>
                <a:off x="368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5" name="AutoShape 17"/>
              <p:cNvCxnSpPr>
                <a:cxnSpLocks noChangeShapeType="1"/>
              </p:cNvCxnSpPr>
              <p:nvPr/>
            </p:nvCxnSpPr>
            <p:spPr bwMode="auto">
              <a:xfrm>
                <a:off x="38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6" name="AutoShape 115"/>
              <p:cNvCxnSpPr>
                <a:cxnSpLocks noChangeShapeType="1"/>
              </p:cNvCxnSpPr>
              <p:nvPr/>
            </p:nvCxnSpPr>
            <p:spPr bwMode="auto">
              <a:xfrm>
                <a:off x="404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7" name="AutoShape 116"/>
              <p:cNvCxnSpPr>
                <a:cxnSpLocks noChangeShapeType="1"/>
              </p:cNvCxnSpPr>
              <p:nvPr/>
            </p:nvCxnSpPr>
            <p:spPr bwMode="auto">
              <a:xfrm>
                <a:off x="422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8" name="AutoShape 117"/>
              <p:cNvCxnSpPr>
                <a:cxnSpLocks noChangeShapeType="1"/>
              </p:cNvCxnSpPr>
              <p:nvPr/>
            </p:nvCxnSpPr>
            <p:spPr bwMode="auto">
              <a:xfrm>
                <a:off x="44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69" name="AutoShape 118"/>
              <p:cNvCxnSpPr>
                <a:cxnSpLocks noChangeShapeType="1"/>
              </p:cNvCxnSpPr>
              <p:nvPr/>
            </p:nvCxnSpPr>
            <p:spPr bwMode="auto">
              <a:xfrm>
                <a:off x="458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0" name="AutoShape 119"/>
              <p:cNvCxnSpPr>
                <a:cxnSpLocks noChangeShapeType="1"/>
              </p:cNvCxnSpPr>
              <p:nvPr/>
            </p:nvCxnSpPr>
            <p:spPr bwMode="auto">
              <a:xfrm>
                <a:off x="47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1" name="AutoShape 120"/>
              <p:cNvCxnSpPr>
                <a:cxnSpLocks noChangeShapeType="1"/>
              </p:cNvCxnSpPr>
              <p:nvPr/>
            </p:nvCxnSpPr>
            <p:spPr bwMode="auto">
              <a:xfrm>
                <a:off x="494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2" name="AutoShape 121"/>
              <p:cNvCxnSpPr>
                <a:cxnSpLocks noChangeShapeType="1"/>
              </p:cNvCxnSpPr>
              <p:nvPr/>
            </p:nvCxnSpPr>
            <p:spPr bwMode="auto">
              <a:xfrm>
                <a:off x="512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3" name="AutoShape 122"/>
              <p:cNvCxnSpPr>
                <a:cxnSpLocks noChangeShapeType="1"/>
              </p:cNvCxnSpPr>
              <p:nvPr/>
            </p:nvCxnSpPr>
            <p:spPr bwMode="auto">
              <a:xfrm>
                <a:off x="53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4" name="AutoShape 123"/>
              <p:cNvCxnSpPr>
                <a:cxnSpLocks noChangeShapeType="1"/>
              </p:cNvCxnSpPr>
              <p:nvPr/>
            </p:nvCxnSpPr>
            <p:spPr bwMode="auto">
              <a:xfrm>
                <a:off x="548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5" name="AutoShape 124"/>
              <p:cNvCxnSpPr>
                <a:cxnSpLocks noChangeShapeType="1"/>
              </p:cNvCxnSpPr>
              <p:nvPr/>
            </p:nvCxnSpPr>
            <p:spPr bwMode="auto">
              <a:xfrm>
                <a:off x="56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6" name="AutoShape 125"/>
              <p:cNvCxnSpPr>
                <a:cxnSpLocks noChangeShapeType="1"/>
              </p:cNvCxnSpPr>
              <p:nvPr/>
            </p:nvCxnSpPr>
            <p:spPr bwMode="auto">
              <a:xfrm>
                <a:off x="584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7" name="AutoShape 126"/>
              <p:cNvCxnSpPr>
                <a:cxnSpLocks noChangeShapeType="1"/>
              </p:cNvCxnSpPr>
              <p:nvPr/>
            </p:nvCxnSpPr>
            <p:spPr bwMode="auto">
              <a:xfrm>
                <a:off x="602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8" name="AutoShape 127"/>
              <p:cNvCxnSpPr>
                <a:cxnSpLocks noChangeShapeType="1"/>
              </p:cNvCxnSpPr>
              <p:nvPr/>
            </p:nvCxnSpPr>
            <p:spPr bwMode="auto">
              <a:xfrm>
                <a:off x="62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79" name="AutoShape 128"/>
              <p:cNvCxnSpPr>
                <a:cxnSpLocks noChangeShapeType="1"/>
              </p:cNvCxnSpPr>
              <p:nvPr/>
            </p:nvCxnSpPr>
            <p:spPr bwMode="auto">
              <a:xfrm>
                <a:off x="638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0" name="AutoShape 129"/>
              <p:cNvCxnSpPr>
                <a:cxnSpLocks noChangeShapeType="1"/>
              </p:cNvCxnSpPr>
              <p:nvPr/>
            </p:nvCxnSpPr>
            <p:spPr bwMode="auto">
              <a:xfrm>
                <a:off x="65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1" name="AutoShape 130"/>
              <p:cNvCxnSpPr>
                <a:cxnSpLocks noChangeShapeType="1"/>
              </p:cNvCxnSpPr>
              <p:nvPr/>
            </p:nvCxnSpPr>
            <p:spPr bwMode="auto">
              <a:xfrm>
                <a:off x="674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2" name="AutoShape 131"/>
              <p:cNvCxnSpPr>
                <a:cxnSpLocks noChangeShapeType="1"/>
              </p:cNvCxnSpPr>
              <p:nvPr/>
            </p:nvCxnSpPr>
            <p:spPr bwMode="auto">
              <a:xfrm>
                <a:off x="692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3" name="AutoShape 132"/>
              <p:cNvCxnSpPr>
                <a:cxnSpLocks noChangeShapeType="1"/>
              </p:cNvCxnSpPr>
              <p:nvPr/>
            </p:nvCxnSpPr>
            <p:spPr bwMode="auto">
              <a:xfrm>
                <a:off x="71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4" name="AutoShape 133"/>
              <p:cNvCxnSpPr>
                <a:cxnSpLocks noChangeShapeType="1"/>
              </p:cNvCxnSpPr>
              <p:nvPr/>
            </p:nvCxnSpPr>
            <p:spPr bwMode="auto">
              <a:xfrm>
                <a:off x="728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5" name="AutoShape 134"/>
              <p:cNvCxnSpPr>
                <a:cxnSpLocks noChangeShapeType="1"/>
              </p:cNvCxnSpPr>
              <p:nvPr/>
            </p:nvCxnSpPr>
            <p:spPr bwMode="auto">
              <a:xfrm>
                <a:off x="74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6" name="AutoShape 135"/>
              <p:cNvCxnSpPr>
                <a:cxnSpLocks noChangeShapeType="1"/>
              </p:cNvCxnSpPr>
              <p:nvPr/>
            </p:nvCxnSpPr>
            <p:spPr bwMode="auto">
              <a:xfrm>
                <a:off x="764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7" name="AutoShape 136"/>
              <p:cNvCxnSpPr>
                <a:cxnSpLocks noChangeShapeType="1"/>
              </p:cNvCxnSpPr>
              <p:nvPr/>
            </p:nvCxnSpPr>
            <p:spPr bwMode="auto">
              <a:xfrm>
                <a:off x="782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8" name="AutoShape 137"/>
              <p:cNvCxnSpPr>
                <a:cxnSpLocks noChangeShapeType="1"/>
              </p:cNvCxnSpPr>
              <p:nvPr/>
            </p:nvCxnSpPr>
            <p:spPr bwMode="auto">
              <a:xfrm>
                <a:off x="80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89" name="AutoShape 138"/>
              <p:cNvCxnSpPr>
                <a:cxnSpLocks noChangeShapeType="1"/>
              </p:cNvCxnSpPr>
              <p:nvPr/>
            </p:nvCxnSpPr>
            <p:spPr bwMode="auto">
              <a:xfrm>
                <a:off x="818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0" name="AutoShape 139"/>
              <p:cNvCxnSpPr>
                <a:cxnSpLocks noChangeShapeType="1"/>
              </p:cNvCxnSpPr>
              <p:nvPr/>
            </p:nvCxnSpPr>
            <p:spPr bwMode="auto">
              <a:xfrm>
                <a:off x="836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1" name="AutoShape 140"/>
              <p:cNvCxnSpPr>
                <a:cxnSpLocks noChangeShapeType="1"/>
              </p:cNvCxnSpPr>
              <p:nvPr/>
            </p:nvCxnSpPr>
            <p:spPr bwMode="auto">
              <a:xfrm>
                <a:off x="8540" y="10453"/>
                <a:ext cx="1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2" name="AutoShape 141"/>
              <p:cNvCxnSpPr>
                <a:cxnSpLocks noChangeShapeType="1"/>
              </p:cNvCxnSpPr>
              <p:nvPr/>
            </p:nvCxnSpPr>
            <p:spPr bwMode="auto">
              <a:xfrm>
                <a:off x="872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3" name="AutoShape 142"/>
              <p:cNvCxnSpPr>
                <a:cxnSpLocks noChangeShapeType="1"/>
              </p:cNvCxnSpPr>
              <p:nvPr/>
            </p:nvCxnSpPr>
            <p:spPr bwMode="auto">
              <a:xfrm>
                <a:off x="8900" y="10453"/>
                <a:ext cx="2" cy="3690"/>
              </a:xfrm>
              <a:prstGeom prst="straightConnector1">
                <a:avLst/>
              </a:prstGeom>
              <a:noFill/>
              <a:ln w="6350">
                <a:solidFill>
                  <a:schemeClr val="bg1">
                    <a:lumMod val="50000"/>
                    <a:lumOff val="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cxnSp>
          <p:nvCxnSpPr>
            <p:cNvPr id="137" name="AutoShape 144"/>
            <p:cNvCxnSpPr>
              <a:cxnSpLocks noChangeShapeType="1"/>
            </p:cNvCxnSpPr>
            <p:nvPr/>
          </p:nvCxnSpPr>
          <p:spPr bwMode="auto">
            <a:xfrm flipH="1">
              <a:off x="571500" y="26492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8" name="AutoShape 145"/>
            <p:cNvCxnSpPr>
              <a:cxnSpLocks noChangeShapeType="1"/>
            </p:cNvCxnSpPr>
            <p:nvPr/>
          </p:nvCxnSpPr>
          <p:spPr bwMode="auto">
            <a:xfrm flipH="1">
              <a:off x="571500" y="25349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9" name="AutoShape 147"/>
            <p:cNvCxnSpPr>
              <a:cxnSpLocks noChangeShapeType="1"/>
            </p:cNvCxnSpPr>
            <p:nvPr/>
          </p:nvCxnSpPr>
          <p:spPr bwMode="auto">
            <a:xfrm flipH="1">
              <a:off x="571500" y="24206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0" name="AutoShape 148"/>
            <p:cNvCxnSpPr>
              <a:cxnSpLocks noChangeShapeType="1"/>
            </p:cNvCxnSpPr>
            <p:nvPr/>
          </p:nvCxnSpPr>
          <p:spPr bwMode="auto">
            <a:xfrm flipH="1">
              <a:off x="571500" y="23063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1" name="AutoShape 149"/>
            <p:cNvCxnSpPr>
              <a:cxnSpLocks noChangeShapeType="1"/>
            </p:cNvCxnSpPr>
            <p:nvPr/>
          </p:nvCxnSpPr>
          <p:spPr bwMode="auto">
            <a:xfrm flipH="1">
              <a:off x="571500" y="21920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2" name="AutoShape 150"/>
            <p:cNvCxnSpPr>
              <a:cxnSpLocks noChangeShapeType="1"/>
            </p:cNvCxnSpPr>
            <p:nvPr/>
          </p:nvCxnSpPr>
          <p:spPr bwMode="auto">
            <a:xfrm flipH="1">
              <a:off x="571500" y="21920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" name="AutoShape 151"/>
            <p:cNvCxnSpPr>
              <a:cxnSpLocks noChangeShapeType="1"/>
            </p:cNvCxnSpPr>
            <p:nvPr/>
          </p:nvCxnSpPr>
          <p:spPr bwMode="auto">
            <a:xfrm flipH="1">
              <a:off x="571500" y="20777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4" name="AutoShape 152"/>
            <p:cNvCxnSpPr>
              <a:cxnSpLocks noChangeShapeType="1"/>
            </p:cNvCxnSpPr>
            <p:nvPr/>
          </p:nvCxnSpPr>
          <p:spPr bwMode="auto">
            <a:xfrm flipH="1">
              <a:off x="571500" y="19634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5" name="AutoShape 153"/>
            <p:cNvCxnSpPr>
              <a:cxnSpLocks noChangeShapeType="1"/>
            </p:cNvCxnSpPr>
            <p:nvPr/>
          </p:nvCxnSpPr>
          <p:spPr bwMode="auto">
            <a:xfrm flipH="1">
              <a:off x="571500" y="18491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6" name="AutoShape 154"/>
            <p:cNvCxnSpPr>
              <a:cxnSpLocks noChangeShapeType="1"/>
            </p:cNvCxnSpPr>
            <p:nvPr/>
          </p:nvCxnSpPr>
          <p:spPr bwMode="auto">
            <a:xfrm flipH="1">
              <a:off x="571500" y="17348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7" name="AutoShape 155"/>
            <p:cNvCxnSpPr>
              <a:cxnSpLocks noChangeShapeType="1"/>
            </p:cNvCxnSpPr>
            <p:nvPr/>
          </p:nvCxnSpPr>
          <p:spPr bwMode="auto">
            <a:xfrm flipH="1">
              <a:off x="571500" y="16205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8" name="AutoShape 156"/>
            <p:cNvCxnSpPr>
              <a:cxnSpLocks noChangeShapeType="1"/>
            </p:cNvCxnSpPr>
            <p:nvPr/>
          </p:nvCxnSpPr>
          <p:spPr bwMode="auto">
            <a:xfrm flipH="1">
              <a:off x="571500" y="16205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9" name="AutoShape 157"/>
            <p:cNvCxnSpPr>
              <a:cxnSpLocks noChangeShapeType="1"/>
            </p:cNvCxnSpPr>
            <p:nvPr/>
          </p:nvCxnSpPr>
          <p:spPr bwMode="auto">
            <a:xfrm flipH="1">
              <a:off x="571500" y="15062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0" name="AutoShape 158"/>
            <p:cNvCxnSpPr>
              <a:cxnSpLocks noChangeShapeType="1"/>
            </p:cNvCxnSpPr>
            <p:nvPr/>
          </p:nvCxnSpPr>
          <p:spPr bwMode="auto">
            <a:xfrm flipH="1">
              <a:off x="571500" y="13919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1" name="AutoShape 159"/>
            <p:cNvCxnSpPr>
              <a:cxnSpLocks noChangeShapeType="1"/>
            </p:cNvCxnSpPr>
            <p:nvPr/>
          </p:nvCxnSpPr>
          <p:spPr bwMode="auto">
            <a:xfrm flipH="1">
              <a:off x="571500" y="12776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2" name="AutoShape 160"/>
            <p:cNvCxnSpPr>
              <a:cxnSpLocks noChangeShapeType="1"/>
            </p:cNvCxnSpPr>
            <p:nvPr/>
          </p:nvCxnSpPr>
          <p:spPr bwMode="auto">
            <a:xfrm flipH="1">
              <a:off x="571500" y="11633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" name="AutoShape 161"/>
            <p:cNvCxnSpPr>
              <a:cxnSpLocks noChangeShapeType="1"/>
            </p:cNvCxnSpPr>
            <p:nvPr/>
          </p:nvCxnSpPr>
          <p:spPr bwMode="auto">
            <a:xfrm flipH="1">
              <a:off x="571500" y="11633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4" name="AutoShape 162"/>
            <p:cNvCxnSpPr>
              <a:cxnSpLocks noChangeShapeType="1"/>
            </p:cNvCxnSpPr>
            <p:nvPr/>
          </p:nvCxnSpPr>
          <p:spPr bwMode="auto">
            <a:xfrm flipH="1">
              <a:off x="571500" y="10490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5" name="AutoShape 163"/>
            <p:cNvCxnSpPr>
              <a:cxnSpLocks noChangeShapeType="1"/>
            </p:cNvCxnSpPr>
            <p:nvPr/>
          </p:nvCxnSpPr>
          <p:spPr bwMode="auto">
            <a:xfrm flipH="1">
              <a:off x="571500" y="9347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6" name="AutoShape 164"/>
            <p:cNvCxnSpPr>
              <a:cxnSpLocks noChangeShapeType="1"/>
            </p:cNvCxnSpPr>
            <p:nvPr/>
          </p:nvCxnSpPr>
          <p:spPr bwMode="auto">
            <a:xfrm flipH="1">
              <a:off x="571500" y="8204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7" name="AutoShape 165"/>
            <p:cNvCxnSpPr>
              <a:cxnSpLocks noChangeShapeType="1"/>
            </p:cNvCxnSpPr>
            <p:nvPr/>
          </p:nvCxnSpPr>
          <p:spPr bwMode="auto">
            <a:xfrm flipH="1">
              <a:off x="571500" y="7061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8" name="AutoShape 166"/>
            <p:cNvCxnSpPr>
              <a:cxnSpLocks noChangeShapeType="1"/>
            </p:cNvCxnSpPr>
            <p:nvPr/>
          </p:nvCxnSpPr>
          <p:spPr bwMode="auto">
            <a:xfrm flipH="1">
              <a:off x="571500" y="591820"/>
              <a:ext cx="3314700" cy="635"/>
            </a:xfrm>
            <a:prstGeom prst="straightConnector1">
              <a:avLst/>
            </a:prstGeom>
            <a:noFill/>
            <a:ln w="6350">
              <a:solidFill>
                <a:schemeClr val="bg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9" name="AutoShape 167"/>
            <p:cNvCxnSpPr>
              <a:cxnSpLocks noChangeShapeType="1"/>
            </p:cNvCxnSpPr>
            <p:nvPr/>
          </p:nvCxnSpPr>
          <p:spPr bwMode="auto">
            <a:xfrm>
              <a:off x="342900" y="239395"/>
              <a:ext cx="214630" cy="339090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0" name="Text Box 168"/>
            <p:cNvSpPr txBox="1">
              <a:spLocks noChangeArrowheads="1"/>
            </p:cNvSpPr>
            <p:nvPr/>
          </p:nvSpPr>
          <p:spPr bwMode="auto">
            <a:xfrm>
              <a:off x="1736080" y="8121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kern="100">
                  <a:effectLst/>
                  <a:latin typeface="+mn-ea"/>
                  <a:cs typeface="Times New Roman"/>
                </a:rPr>
                <a:t>x </a:t>
              </a:r>
              <a:r>
                <a:rPr lang="ko-KR" sz="1200" b="1" kern="100">
                  <a:effectLst/>
                  <a:latin typeface="+mn-ea"/>
                  <a:cs typeface="Times New Roman"/>
                </a:rPr>
                <a:t>축</a:t>
              </a: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3861435" y="2623185"/>
              <a:ext cx="48895" cy="48895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 sz="2800" b="1">
                <a:latin typeface="+mn-ea"/>
              </a:endParaRPr>
            </a:p>
          </p:txBody>
        </p:sp>
        <p:sp>
          <p:nvSpPr>
            <p:cNvPr id="162" name="Text Box 169"/>
            <p:cNvSpPr txBox="1">
              <a:spLocks noChangeArrowheads="1"/>
            </p:cNvSpPr>
            <p:nvPr/>
          </p:nvSpPr>
          <p:spPr bwMode="auto">
            <a:xfrm>
              <a:off x="-559996" y="1266079"/>
              <a:ext cx="931890" cy="446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kern="100" dirty="0">
                  <a:effectLst/>
                  <a:latin typeface="+mn-ea"/>
                  <a:cs typeface="Times New Roman"/>
                </a:rPr>
                <a:t>y </a:t>
              </a:r>
              <a:r>
                <a:rPr lang="ko-KR" sz="1200" b="1" kern="100" dirty="0">
                  <a:effectLst/>
                  <a:latin typeface="+mn-ea"/>
                  <a:cs typeface="Times New Roman"/>
                </a:rPr>
                <a:t>축</a:t>
              </a:r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550545" y="571500"/>
              <a:ext cx="48895" cy="48895"/>
            </a:xfrm>
            <a:prstGeom prst="ellipse">
              <a:avLst/>
            </a:prstGeom>
            <a:solidFill>
              <a:schemeClr val="tx1">
                <a:lumMod val="100000"/>
                <a:lumOff val="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ko-KR" altLang="en-US" sz="2800" b="1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538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캔버스 시작하기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캔버스 요소 </a:t>
            </a:r>
            <a:r>
              <a:rPr lang="en-US" altLang="ko-KR" dirty="0" smtClean="0"/>
              <a:t>: &lt;canvas&gt; </a:t>
            </a:r>
            <a:r>
              <a:rPr lang="ko-KR" altLang="en-US" dirty="0" smtClean="0"/>
              <a:t>태그 이용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dirty="0" smtClean="0"/>
              <a:t>width,</a:t>
            </a:r>
            <a:r>
              <a:rPr lang="ko-KR" altLang="en-US" dirty="0" smtClean="0"/>
              <a:t> </a:t>
            </a:r>
            <a:r>
              <a:rPr lang="en-US" altLang="ko-KR" dirty="0" smtClean="0"/>
              <a:t>height </a:t>
            </a:r>
            <a:r>
              <a:rPr lang="ko-KR" altLang="en-US" dirty="0" smtClean="0"/>
              <a:t>속성으로 캔버스 크기 지정</a:t>
            </a:r>
            <a:r>
              <a:rPr lang="en-US" altLang="ko-KR" dirty="0" smtClean="0"/>
              <a:t>, DOM</a:t>
            </a:r>
            <a:r>
              <a:rPr lang="ko-KR" altLang="en-US" dirty="0" smtClean="0"/>
              <a:t> 접근을 위해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r>
              <a:rPr lang="ko-KR" altLang="en-US" dirty="0" err="1" smtClean="0"/>
              <a:t>컨텍스트</a:t>
            </a:r>
            <a:r>
              <a:rPr lang="en-US" altLang="ko-KR" dirty="0" smtClean="0"/>
              <a:t>(context)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캔버스에 내용을 채우기 위한 객체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&lt;canvas&gt; </a:t>
            </a:r>
            <a:r>
              <a:rPr lang="ko-KR" altLang="en-US" dirty="0" smtClean="0"/>
              <a:t>요소 객체에 접근한 후 </a:t>
            </a:r>
            <a:r>
              <a:rPr lang="en-US" altLang="ko-KR" dirty="0" err="1" smtClean="0"/>
              <a:t>getContext</a:t>
            </a:r>
            <a:r>
              <a:rPr lang="en-US" altLang="ko-KR" dirty="0" smtClean="0"/>
              <a:t>("2d")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실행</a:t>
            </a: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284932" y="3717032"/>
            <a:ext cx="6624736" cy="266429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20000"/>
              </a:lnSpc>
            </a:pPr>
            <a:r>
              <a:rPr lang="en-US" altLang="ko-KR" sz="1400" kern="100" spc="-100" dirty="0" smtClean="0">
                <a:latin typeface="Consolas"/>
                <a:cs typeface="Times New Roman"/>
              </a:rPr>
              <a:t>&lt;body&gt;</a:t>
            </a:r>
          </a:p>
          <a:p>
            <a:pPr latinLnBrk="0">
              <a:lnSpc>
                <a:spcPct val="120000"/>
              </a:lnSpc>
            </a:pPr>
            <a:r>
              <a:rPr lang="en-US" altLang="ko-KR" sz="1400" b="1" kern="100" spc="-100" dirty="0" smtClean="0">
                <a:latin typeface="Consolas"/>
                <a:cs typeface="Times New Roman"/>
              </a:rPr>
              <a:t>&lt;canvas id="</a:t>
            </a:r>
            <a:r>
              <a:rPr lang="en-US" altLang="ko-KR" sz="1400" b="1" kern="100" spc="-100" dirty="0" err="1" smtClean="0">
                <a:latin typeface="Consolas"/>
                <a:cs typeface="Times New Roman"/>
              </a:rPr>
              <a:t>myCanvas</a:t>
            </a:r>
            <a:r>
              <a:rPr lang="en-US" altLang="ko-KR" sz="1400" b="1" kern="100" spc="-100" dirty="0" smtClean="0">
                <a:latin typeface="Consolas"/>
                <a:cs typeface="Times New Roman"/>
              </a:rPr>
              <a:t>" width="300" height="200"&gt;&lt;/canvas&gt;</a:t>
            </a:r>
          </a:p>
          <a:p>
            <a:pPr latinLnBrk="0">
              <a:lnSpc>
                <a:spcPct val="120000"/>
              </a:lnSpc>
            </a:pPr>
            <a:r>
              <a:rPr lang="en-US" altLang="ko-KR" sz="1400" kern="100" spc="-100" dirty="0" smtClean="0">
                <a:latin typeface="Consolas"/>
                <a:cs typeface="Times New Roman"/>
              </a:rPr>
              <a:t>&lt;script type="text/</a:t>
            </a:r>
            <a:r>
              <a:rPr lang="en-US" altLang="ko-KR" sz="1400" kern="100" spc="-100" dirty="0" err="1" smtClean="0">
                <a:latin typeface="Consolas"/>
                <a:cs typeface="Times New Roman"/>
              </a:rPr>
              <a:t>javascript</a:t>
            </a:r>
            <a:r>
              <a:rPr lang="en-US" altLang="ko-KR" sz="1400" kern="100" spc="-100" dirty="0" smtClean="0">
                <a:latin typeface="Consolas"/>
                <a:cs typeface="Times New Roman"/>
              </a:rPr>
              <a:t>"&gt;</a:t>
            </a:r>
          </a:p>
          <a:p>
            <a:pPr latinLnBrk="0">
              <a:lnSpc>
                <a:spcPct val="120000"/>
              </a:lnSpc>
            </a:pPr>
            <a:r>
              <a:rPr lang="en-US" altLang="ko-KR" sz="1400" kern="100" spc="-100" dirty="0" smtClean="0">
                <a:latin typeface="Consolas"/>
                <a:cs typeface="Times New Roman"/>
              </a:rPr>
              <a:t>    </a:t>
            </a:r>
            <a:r>
              <a:rPr lang="en-US" altLang="ko-KR" sz="1400" kern="100" spc="-100" dirty="0" err="1" smtClean="0">
                <a:latin typeface="Consolas"/>
                <a:cs typeface="Times New Roman"/>
              </a:rPr>
              <a:t>var</a:t>
            </a:r>
            <a:r>
              <a:rPr lang="en-US" altLang="ko-KR" sz="1400" kern="100" spc="-100" dirty="0" smtClean="0">
                <a:latin typeface="Consolas"/>
                <a:cs typeface="Times New Roman"/>
              </a:rPr>
              <a:t> </a:t>
            </a:r>
            <a:r>
              <a:rPr lang="en-US" altLang="ko-KR" sz="1400" b="1" kern="100" spc="-100" dirty="0" smtClean="0">
                <a:solidFill>
                  <a:srgbClr val="000099"/>
                </a:solidFill>
                <a:latin typeface="Consolas"/>
                <a:cs typeface="Times New Roman"/>
              </a:rPr>
              <a:t>canvas = </a:t>
            </a:r>
            <a:r>
              <a:rPr lang="en-US" altLang="ko-KR" sz="1400" b="1" kern="100" spc="-100" dirty="0" err="1" smtClean="0">
                <a:solidFill>
                  <a:srgbClr val="000099"/>
                </a:solidFill>
                <a:latin typeface="Consolas"/>
                <a:cs typeface="Times New Roman"/>
              </a:rPr>
              <a:t>document.getElementById</a:t>
            </a:r>
            <a:r>
              <a:rPr lang="en-US" altLang="ko-KR" sz="1400" b="1" kern="100" spc="-100" dirty="0" smtClean="0">
                <a:solidFill>
                  <a:srgbClr val="000099"/>
                </a:solidFill>
                <a:latin typeface="Consolas"/>
                <a:cs typeface="Times New Roman"/>
              </a:rPr>
              <a:t>("</a:t>
            </a:r>
            <a:r>
              <a:rPr lang="en-US" altLang="ko-KR" sz="1400" b="1" kern="100" spc="-100" dirty="0" err="1" smtClean="0">
                <a:solidFill>
                  <a:srgbClr val="000099"/>
                </a:solidFill>
                <a:latin typeface="Consolas"/>
                <a:cs typeface="Times New Roman"/>
              </a:rPr>
              <a:t>myCanvas</a:t>
            </a:r>
            <a:r>
              <a:rPr lang="en-US" altLang="ko-KR" sz="1400" b="1" kern="100" spc="-100" dirty="0" smtClean="0">
                <a:solidFill>
                  <a:srgbClr val="000099"/>
                </a:solidFill>
                <a:latin typeface="Consolas"/>
                <a:cs typeface="Times New Roman"/>
              </a:rPr>
              <a:t>");</a:t>
            </a:r>
          </a:p>
          <a:p>
            <a:pPr latinLnBrk="0">
              <a:lnSpc>
                <a:spcPct val="120000"/>
              </a:lnSpc>
            </a:pPr>
            <a:r>
              <a:rPr lang="en-US" altLang="ko-KR" sz="1400" kern="100" spc="-100" dirty="0" smtClean="0">
                <a:latin typeface="Consolas"/>
                <a:cs typeface="Times New Roman"/>
              </a:rPr>
              <a:t>    </a:t>
            </a:r>
            <a:r>
              <a:rPr lang="en-US" altLang="ko-KR" sz="1400" kern="100" spc="-100" dirty="0" err="1" smtClean="0">
                <a:latin typeface="Consolas"/>
                <a:cs typeface="Times New Roman"/>
              </a:rPr>
              <a:t>var</a:t>
            </a:r>
            <a:r>
              <a:rPr lang="en-US" altLang="ko-KR" sz="1400" kern="100" spc="-100" dirty="0" smtClean="0">
                <a:latin typeface="Consolas"/>
                <a:cs typeface="Times New Roman"/>
              </a:rPr>
              <a:t> </a:t>
            </a:r>
            <a:r>
              <a:rPr lang="en-US" altLang="ko-KR" sz="1400" b="1" kern="100" spc="-100" dirty="0" smtClean="0">
                <a:solidFill>
                  <a:srgbClr val="000099"/>
                </a:solidFill>
                <a:latin typeface="Consolas"/>
                <a:cs typeface="Times New Roman"/>
              </a:rPr>
              <a:t>context = </a:t>
            </a:r>
            <a:r>
              <a:rPr lang="en-US" altLang="ko-KR" sz="1400" b="1" kern="100" spc="-100" dirty="0" err="1" smtClean="0">
                <a:solidFill>
                  <a:srgbClr val="000099"/>
                </a:solidFill>
                <a:latin typeface="Consolas"/>
                <a:cs typeface="Times New Roman"/>
              </a:rPr>
              <a:t>canvas.getContext</a:t>
            </a:r>
            <a:r>
              <a:rPr lang="en-US" altLang="ko-KR" sz="1400" b="1" kern="100" spc="-100" dirty="0" smtClean="0">
                <a:solidFill>
                  <a:srgbClr val="000099"/>
                </a:solidFill>
                <a:latin typeface="Consolas"/>
                <a:cs typeface="Times New Roman"/>
              </a:rPr>
              <a:t>("2d");</a:t>
            </a:r>
          </a:p>
          <a:p>
            <a:pPr latinLnBrk="0">
              <a:lnSpc>
                <a:spcPct val="120000"/>
              </a:lnSpc>
            </a:pPr>
            <a:r>
              <a:rPr lang="en-US" altLang="ko-KR" sz="1400" kern="100" spc="-100" dirty="0" smtClean="0">
                <a:latin typeface="Consolas"/>
                <a:cs typeface="Times New Roman"/>
              </a:rPr>
              <a:t>    </a:t>
            </a:r>
            <a:r>
              <a:rPr lang="en-US" altLang="ko-KR" sz="1400" b="1" kern="100" spc="-10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context.moveTo</a:t>
            </a:r>
            <a:r>
              <a:rPr lang="en-US" altLang="ko-KR" sz="1400" b="1" kern="100" spc="-100" dirty="0" smtClean="0">
                <a:solidFill>
                  <a:srgbClr val="C00000"/>
                </a:solidFill>
                <a:latin typeface="Consolas"/>
                <a:cs typeface="Times New Roman"/>
              </a:rPr>
              <a:t>(50, 50);</a:t>
            </a:r>
          </a:p>
          <a:p>
            <a:pPr latinLnBrk="0">
              <a:lnSpc>
                <a:spcPct val="120000"/>
              </a:lnSpc>
            </a:pPr>
            <a:r>
              <a:rPr lang="en-US" altLang="ko-KR" sz="1400" b="1" kern="100" spc="-100" dirty="0" smtClean="0">
                <a:solidFill>
                  <a:srgbClr val="C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b="1" kern="100" spc="-10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context.lineTo</a:t>
            </a:r>
            <a:r>
              <a:rPr lang="en-US" altLang="ko-KR" sz="1400" b="1" kern="100" spc="-100" dirty="0" smtClean="0">
                <a:solidFill>
                  <a:srgbClr val="C00000"/>
                </a:solidFill>
                <a:latin typeface="Consolas"/>
                <a:cs typeface="Times New Roman"/>
              </a:rPr>
              <a:t>(200, 50);</a:t>
            </a:r>
          </a:p>
          <a:p>
            <a:pPr latinLnBrk="0">
              <a:lnSpc>
                <a:spcPct val="120000"/>
              </a:lnSpc>
            </a:pPr>
            <a:r>
              <a:rPr lang="en-US" altLang="ko-KR" sz="1400" b="1" kern="100" spc="-100" dirty="0" smtClean="0">
                <a:solidFill>
                  <a:srgbClr val="C00000"/>
                </a:solidFill>
                <a:latin typeface="Consolas"/>
                <a:cs typeface="Times New Roman"/>
              </a:rPr>
              <a:t>    </a:t>
            </a:r>
            <a:r>
              <a:rPr lang="en-US" altLang="ko-KR" sz="1400" b="1" kern="100" spc="-100" dirty="0" err="1" smtClean="0">
                <a:solidFill>
                  <a:srgbClr val="C00000"/>
                </a:solidFill>
                <a:latin typeface="Consolas"/>
                <a:cs typeface="Times New Roman"/>
              </a:rPr>
              <a:t>context.stroke</a:t>
            </a:r>
            <a:r>
              <a:rPr lang="en-US" altLang="ko-KR" sz="1400" b="1" kern="100" spc="-100" dirty="0" smtClean="0">
                <a:solidFill>
                  <a:srgbClr val="C00000"/>
                </a:solidFill>
                <a:latin typeface="Consolas"/>
                <a:cs typeface="Times New Roman"/>
              </a:rPr>
              <a:t>();</a:t>
            </a:r>
          </a:p>
          <a:p>
            <a:pPr latinLnBrk="0">
              <a:lnSpc>
                <a:spcPct val="120000"/>
              </a:lnSpc>
            </a:pPr>
            <a:r>
              <a:rPr lang="en-US" altLang="ko-KR" sz="1400" kern="100" spc="-100" dirty="0" smtClean="0">
                <a:latin typeface="Consolas"/>
                <a:cs typeface="Times New Roman"/>
              </a:rPr>
              <a:t>&lt;/script&gt;</a:t>
            </a:r>
          </a:p>
          <a:p>
            <a:pPr latinLnBrk="0">
              <a:lnSpc>
                <a:spcPct val="120000"/>
              </a:lnSpc>
            </a:pPr>
            <a:r>
              <a:rPr lang="en-US" altLang="ko-KR" sz="1400" kern="100" spc="-100" dirty="0" smtClean="0">
                <a:latin typeface="Consolas"/>
                <a:cs typeface="Times New Roman"/>
              </a:rPr>
              <a:t>&lt;/body&gt;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652119" y="4293096"/>
            <a:ext cx="3075760" cy="504056"/>
            <a:chOff x="5208606" y="3429000"/>
            <a:chExt cx="3320615" cy="504056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6296973" y="3501008"/>
              <a:ext cx="2232248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/>
                <a:t>캔버스 요소의 정의</a:t>
              </a:r>
              <a:endParaRPr lang="ko-KR" altLang="en-US" sz="1400" b="1" dirty="0"/>
            </a:p>
          </p:txBody>
        </p:sp>
        <p:cxnSp>
          <p:nvCxnSpPr>
            <p:cNvPr id="12" name="직선 화살표 연결선 11"/>
            <p:cNvCxnSpPr>
              <a:stCxn id="11" idx="1"/>
            </p:cNvCxnSpPr>
            <p:nvPr/>
          </p:nvCxnSpPr>
          <p:spPr>
            <a:xfrm flipH="1" flipV="1">
              <a:off x="5208606" y="3429000"/>
              <a:ext cx="1088366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5004048" y="4941168"/>
            <a:ext cx="3695975" cy="561808"/>
            <a:chOff x="4932040" y="3326112"/>
            <a:chExt cx="4067944" cy="633816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940152" y="3527880"/>
              <a:ext cx="305983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000099"/>
                  </a:solidFill>
                </a:rPr>
                <a:t>캔버스 </a:t>
              </a:r>
              <a:r>
                <a:rPr lang="ko-KR" altLang="en-US" sz="1400" b="1" dirty="0" err="1" smtClean="0">
                  <a:solidFill>
                    <a:srgbClr val="000099"/>
                  </a:solidFill>
                </a:rPr>
                <a:t>컨택스트</a:t>
              </a:r>
              <a:r>
                <a:rPr lang="ko-KR" altLang="en-US" sz="1400" b="1" dirty="0" smtClean="0">
                  <a:solidFill>
                    <a:srgbClr val="000099"/>
                  </a:solidFill>
                </a:rPr>
                <a:t> 가져오기</a:t>
              </a:r>
              <a:endParaRPr lang="ko-KR" altLang="en-US" sz="1400" b="1" dirty="0">
                <a:solidFill>
                  <a:srgbClr val="000099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4" idx="1"/>
            </p:cNvCxnSpPr>
            <p:nvPr/>
          </p:nvCxnSpPr>
          <p:spPr>
            <a:xfrm flipH="1" flipV="1">
              <a:off x="4932040" y="3326112"/>
              <a:ext cx="1008112" cy="4177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3851920" y="5373216"/>
            <a:ext cx="4824537" cy="833216"/>
            <a:chOff x="3635896" y="3126712"/>
            <a:chExt cx="5208608" cy="83321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5220072" y="3527880"/>
              <a:ext cx="3624432" cy="43204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rgbClr val="C00000"/>
                  </a:solidFill>
                </a:rPr>
                <a:t>그림을 그리는 자바스크립트 코드</a:t>
              </a:r>
              <a:endParaRPr lang="ko-KR" altLang="en-US" sz="1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7" idx="1"/>
            </p:cNvCxnSpPr>
            <p:nvPr/>
          </p:nvCxnSpPr>
          <p:spPr>
            <a:xfrm flipH="1" flipV="1">
              <a:off x="3635896" y="3126712"/>
              <a:ext cx="1584176" cy="61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5789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11.2.1 </a:t>
            </a:r>
            <a:r>
              <a:rPr lang="ko-KR" altLang="en-US" dirty="0" smtClean="0"/>
              <a:t>기본 도형 그리기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11.2.2 </a:t>
            </a:r>
            <a:r>
              <a:rPr lang="ko-KR" altLang="en-US" dirty="0" smtClean="0"/>
              <a:t>기본 도형 꾸미기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11.2.3 </a:t>
            </a:r>
            <a:r>
              <a:rPr lang="ko-KR" altLang="en-US" dirty="0" smtClean="0"/>
              <a:t>이미지와 글자 그리기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11.2 </a:t>
            </a:r>
            <a:r>
              <a:rPr lang="ko-KR" altLang="en-US" dirty="0" smtClean="0"/>
              <a:t>캔버스 </a:t>
            </a:r>
            <a:r>
              <a:rPr lang="ko-KR" altLang="en-US" dirty="0"/>
              <a:t>기본 </a:t>
            </a:r>
            <a:r>
              <a:rPr lang="en-US" altLang="ko-KR" dirty="0"/>
              <a:t>API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6969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캔버스 기본 도형 그리기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캔버스 기본 </a:t>
            </a:r>
            <a:r>
              <a:rPr lang="en-US" altLang="ko-KR" smtClean="0"/>
              <a:t>API</a:t>
            </a:r>
          </a:p>
          <a:p>
            <a:pPr lvl="1"/>
            <a:r>
              <a:rPr lang="ko-KR" altLang="en-US" smtClean="0"/>
              <a:t>컨텍스트 객체의 메소드를 호출함로써 그림이 그려짐</a:t>
            </a:r>
            <a:endParaRPr lang="en-US" altLang="ko-KR" smtClean="0"/>
          </a:p>
          <a:p>
            <a:r>
              <a:rPr lang="ko-KR" altLang="en-US" smtClean="0"/>
              <a:t>캔버스 컨텍스트의 선 그리기 메소드</a:t>
            </a:r>
            <a:endParaRPr lang="en-US" altLang="ko-KR" smtClean="0"/>
          </a:p>
          <a:p>
            <a:pPr lvl="1"/>
            <a:r>
              <a:rPr lang="ko-KR" altLang="en-US" smtClean="0"/>
              <a:t>선긋기</a:t>
            </a:r>
            <a:r>
              <a:rPr lang="en-US" altLang="ko-KR" smtClean="0"/>
              <a:t>, </a:t>
            </a:r>
            <a:r>
              <a:rPr lang="ko-KR" altLang="en-US" smtClean="0"/>
              <a:t>경로</a:t>
            </a:r>
            <a:r>
              <a:rPr lang="en-US" altLang="ko-KR" smtClean="0"/>
              <a:t>, </a:t>
            </a:r>
            <a:r>
              <a:rPr lang="ko-KR" altLang="en-US" smtClean="0"/>
              <a:t>곡선 등</a:t>
            </a:r>
            <a:endParaRPr lang="en-US" altLang="ko-KR" smtClean="0"/>
          </a:p>
          <a:p>
            <a:pPr lvl="1"/>
            <a:r>
              <a:rPr lang="ko-KR" altLang="en-US" smtClean="0"/>
              <a:t>현재 위치에서 다음 지점까지 선을 연결하는 방식</a:t>
            </a:r>
            <a:endParaRPr lang="en-US" altLang="ko-KR" smtClean="0"/>
          </a:p>
          <a:p>
            <a:pPr lvl="2"/>
            <a:r>
              <a:rPr lang="ko-KR" altLang="en-US" smtClean="0"/>
              <a:t>현재위치 이동 </a:t>
            </a:r>
            <a:r>
              <a:rPr lang="en-US" altLang="ko-KR" smtClean="0"/>
              <a:t>: moveTo(x,y) </a:t>
            </a:r>
            <a:r>
              <a:rPr lang="ko-KR" altLang="en-US" smtClean="0"/>
              <a:t>메소드</a:t>
            </a:r>
            <a:endParaRPr lang="en-US" altLang="ko-KR" smtClean="0"/>
          </a:p>
          <a:p>
            <a:pPr lvl="2"/>
            <a:r>
              <a:rPr lang="ko-KR" altLang="en-US" smtClean="0"/>
              <a:t>선을 그린 경우에는 마지막 지점으로 현재 위치 이동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41391231"/>
              </p:ext>
            </p:extLst>
          </p:nvPr>
        </p:nvGraphicFramePr>
        <p:xfrm>
          <a:off x="827584" y="4365104"/>
          <a:ext cx="7704856" cy="1962912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854630"/>
                <a:gridCol w="4850226"/>
              </a:tblGrid>
              <a:tr h="2685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캔버스 컨텍스트 메소드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>
                          <a:effectLst/>
                        </a:rPr>
                        <a:t>기능 및 설명</a:t>
                      </a:r>
                      <a:endParaRPr lang="ko-KR" sz="18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26856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context.moveTo(x, y)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선의 시작 지점을</a:t>
                      </a:r>
                      <a:r>
                        <a:rPr lang="en-US" sz="1600" kern="100" dirty="0">
                          <a:effectLst/>
                        </a:rPr>
                        <a:t> (x, y) </a:t>
                      </a:r>
                      <a:r>
                        <a:rPr lang="ko-KR" sz="1600" kern="100" dirty="0" smtClean="0">
                          <a:effectLst/>
                        </a:rPr>
                        <a:t>로 이동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268569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context.lineTo(x, y)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smtClean="0">
                          <a:effectLst/>
                        </a:rPr>
                        <a:t>현재</a:t>
                      </a:r>
                      <a:r>
                        <a:rPr lang="en-US" altLang="ko-KR" sz="1600" kern="100" dirty="0" smtClean="0">
                          <a:effectLst/>
                        </a:rPr>
                        <a:t> </a:t>
                      </a:r>
                      <a:r>
                        <a:rPr lang="ko-KR" altLang="en-US" sz="1600" kern="100" dirty="0" smtClean="0">
                          <a:effectLst/>
                        </a:rPr>
                        <a:t>위치에서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(x, y) </a:t>
                      </a:r>
                      <a:r>
                        <a:rPr lang="ko-KR" sz="1600" kern="100" dirty="0" smtClean="0">
                          <a:effectLst/>
                        </a:rPr>
                        <a:t>까지 선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그리기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</a:tr>
              <a:tr h="5572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context.rect</a:t>
                      </a:r>
                      <a:r>
                        <a:rPr lang="en-US" sz="1600" kern="100" dirty="0">
                          <a:effectLst/>
                        </a:rPr>
                        <a:t>(x, </a:t>
                      </a:r>
                      <a:r>
                        <a:rPr lang="en-US" sz="1600" kern="100" dirty="0" smtClean="0">
                          <a:effectLst/>
                        </a:rPr>
                        <a:t>y, width</a:t>
                      </a:r>
                      <a:r>
                        <a:rPr lang="en-US" sz="1600" kern="100" dirty="0">
                          <a:effectLst/>
                        </a:rPr>
                        <a:t>, height);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왼쪽 위 </a:t>
                      </a:r>
                      <a:r>
                        <a:rPr lang="ko-KR" sz="1600" kern="100" dirty="0" smtClean="0">
                          <a:effectLst/>
                        </a:rPr>
                        <a:t>모서리</a:t>
                      </a:r>
                      <a:r>
                        <a:rPr lang="ko-KR" altLang="en-US" sz="1600" kern="100" dirty="0" smtClean="0">
                          <a:effectLst/>
                        </a:rPr>
                        <a:t>가</a:t>
                      </a:r>
                      <a:r>
                        <a:rPr lang="en-US" sz="1600" kern="100" dirty="0" smtClean="0">
                          <a:effectLst/>
                        </a:rPr>
                        <a:t> </a:t>
                      </a:r>
                      <a:r>
                        <a:rPr lang="en-US" sz="1600" kern="100" dirty="0">
                          <a:effectLst/>
                        </a:rPr>
                        <a:t>(x, y) </a:t>
                      </a:r>
                      <a:r>
                        <a:rPr lang="ko-KR" altLang="en-US" sz="1600" kern="100" dirty="0" smtClean="0">
                          <a:effectLst/>
                        </a:rPr>
                        <a:t>지점이고</a:t>
                      </a:r>
                      <a:r>
                        <a:rPr lang="en-US" sz="1600" kern="100" dirty="0" smtClean="0">
                          <a:effectLst/>
                        </a:rPr>
                        <a:t>, </a:t>
                      </a:r>
                      <a:r>
                        <a:rPr lang="ko-KR" sz="1600" kern="100" dirty="0" smtClean="0">
                          <a:effectLst/>
                        </a:rPr>
                        <a:t>가로와 </a:t>
                      </a:r>
                      <a:r>
                        <a:rPr lang="ko-KR" sz="1600" kern="100" dirty="0">
                          <a:effectLst/>
                        </a:rPr>
                        <a:t>세로 변의 크기가 </a:t>
                      </a:r>
                      <a:r>
                        <a:rPr lang="en-US" sz="1600" kern="100" dirty="0" smtClean="0">
                          <a:effectLst/>
                        </a:rPr>
                        <a:t>width</a:t>
                      </a:r>
                      <a:r>
                        <a:rPr lang="en-US" sz="1600" kern="100" dirty="0">
                          <a:effectLst/>
                        </a:rPr>
                        <a:t>, height</a:t>
                      </a:r>
                      <a:r>
                        <a:rPr lang="ko-KR" sz="1600" kern="100" dirty="0">
                          <a:effectLst/>
                        </a:rPr>
                        <a:t>인 </a:t>
                      </a:r>
                      <a:r>
                        <a:rPr lang="ko-KR" sz="1600" kern="100" dirty="0" smtClean="0">
                          <a:effectLst/>
                        </a:rPr>
                        <a:t>사각형</a:t>
                      </a:r>
                      <a:r>
                        <a:rPr lang="en-US" altLang="ko-KR" sz="1600" kern="100" baseline="0" dirty="0" smtClean="0">
                          <a:effectLst/>
                        </a:rPr>
                        <a:t> </a:t>
                      </a:r>
                      <a:r>
                        <a:rPr lang="ko-KR" altLang="en-US" sz="1600" kern="100" baseline="0" dirty="0" smtClean="0">
                          <a:effectLst/>
                        </a:rPr>
                        <a:t>그리기</a:t>
                      </a:r>
                      <a:endParaRPr lang="en-US" altLang="ko-KR" sz="1600" kern="100" baseline="0" dirty="0" smtClean="0">
                        <a:effectLst/>
                      </a:endParaRPr>
                    </a:p>
                  </a:txBody>
                  <a:tcPr marL="70609" marR="70609" marT="0" marB="0" anchor="ctr"/>
                </a:tc>
              </a:tr>
              <a:tr h="557234"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</a:rPr>
                        <a:t>context.stroke</a:t>
                      </a:r>
                      <a:r>
                        <a:rPr lang="en-US" sz="1600" kern="100" dirty="0">
                          <a:effectLst/>
                        </a:rPr>
                        <a:t>();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70609" marR="70609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현재 지정된 색상과 </a:t>
                      </a:r>
                      <a:r>
                        <a:rPr lang="ko-KR" sz="1600" kern="100" dirty="0" smtClean="0">
                          <a:effectLst/>
                        </a:rPr>
                        <a:t>모양으로 </a:t>
                      </a:r>
                      <a:r>
                        <a:rPr lang="ko-KR" sz="1600" kern="100" dirty="0">
                          <a:effectLst/>
                        </a:rPr>
                        <a:t>선을 그린다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endParaRPr lang="en-US" sz="1600" kern="100" dirty="0" smtClean="0">
                        <a:effectLst/>
                      </a:endParaRPr>
                    </a:p>
                    <a:p>
                      <a:pPr algn="l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effectLst/>
                        </a:rPr>
                        <a:t>stroke</a:t>
                      </a:r>
                      <a:r>
                        <a:rPr lang="en-US" sz="1600" kern="100" dirty="0">
                          <a:effectLst/>
                        </a:rPr>
                        <a:t>() </a:t>
                      </a:r>
                      <a:r>
                        <a:rPr lang="ko-KR" sz="1600" kern="100" dirty="0">
                          <a:effectLst/>
                        </a:rPr>
                        <a:t>메소드를 실행하지 않으면 </a:t>
                      </a:r>
                      <a:r>
                        <a:rPr lang="ko-KR" sz="1600" kern="100" dirty="0" smtClean="0">
                          <a:effectLst/>
                        </a:rPr>
                        <a:t>선이 </a:t>
                      </a:r>
                      <a:r>
                        <a:rPr lang="ko-KR" altLang="en-US" sz="1600" kern="100" dirty="0" smtClean="0">
                          <a:effectLst/>
                        </a:rPr>
                        <a:t>안 </a:t>
                      </a:r>
                      <a:r>
                        <a:rPr lang="ko-KR" sz="1600" kern="100" dirty="0" smtClean="0">
                          <a:effectLst/>
                        </a:rPr>
                        <a:t>그려</a:t>
                      </a:r>
                      <a:r>
                        <a:rPr lang="ko-KR" altLang="en-US" sz="1600" kern="100" dirty="0" smtClean="0">
                          <a:effectLst/>
                        </a:rPr>
                        <a:t>진</a:t>
                      </a:r>
                      <a:r>
                        <a:rPr lang="ko-KR" sz="1600" kern="100" dirty="0" smtClean="0">
                          <a:effectLst/>
                        </a:rPr>
                        <a:t>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endParaRPr lang="en-US" sz="1600" kern="100" dirty="0" smtClean="0">
                        <a:effectLst/>
                      </a:endParaRPr>
                    </a:p>
                  </a:txBody>
                  <a:tcPr marL="70609" marR="70609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923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 그리기 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9477115"/>
              </p:ext>
            </p:extLst>
          </p:nvPr>
        </p:nvGraphicFramePr>
        <p:xfrm>
          <a:off x="827584" y="1844824"/>
          <a:ext cx="4529753" cy="2032000"/>
        </p:xfrm>
        <a:graphic>
          <a:graphicData uri="http://schemas.openxmlformats.org/drawingml/2006/table">
            <a:tbl>
              <a:tblPr firstRow="1" firstCol="1" bandRow="1"/>
              <a:tblGrid>
                <a:gridCol w="4529753"/>
              </a:tblGrid>
              <a:tr h="1800200">
                <a:tc>
                  <a:txBody>
                    <a:bodyPr/>
                    <a:lstStyle/>
                    <a:p>
                      <a:pPr indent="114300"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 =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context =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context.moveTo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(50, 50);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(200, 50);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(200, 100);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(100, 100);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(50, 150);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context.lineTo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(150, 180);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b="1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652120" y="1628800"/>
            <a:ext cx="2736304" cy="2448272"/>
            <a:chOff x="322875" y="256200"/>
            <a:chExt cx="3695238" cy="296190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5" y="256200"/>
              <a:ext cx="3695238" cy="2961905"/>
            </a:xfrm>
            <a:prstGeom prst="rect">
              <a:avLst/>
            </a:prstGeom>
          </p:spPr>
        </p:pic>
        <p:sp>
          <p:nvSpPr>
            <p:cNvPr id="23" name="타원 142"/>
            <p:cNvSpPr/>
            <p:nvPr/>
          </p:nvSpPr>
          <p:spPr>
            <a:xfrm>
              <a:off x="909407" y="1544162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4" name="Text Box 5"/>
            <p:cNvSpPr txBox="1"/>
            <p:nvPr/>
          </p:nvSpPr>
          <p:spPr>
            <a:xfrm>
              <a:off x="652474" y="1297347"/>
              <a:ext cx="614628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(50, 50)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25" name="타원 145"/>
            <p:cNvSpPr/>
            <p:nvPr/>
          </p:nvSpPr>
          <p:spPr>
            <a:xfrm>
              <a:off x="2340181" y="1544162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6" name="Text Box 7"/>
            <p:cNvSpPr txBox="1"/>
            <p:nvPr/>
          </p:nvSpPr>
          <p:spPr>
            <a:xfrm>
              <a:off x="1982487" y="1297347"/>
              <a:ext cx="715388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(200, 50)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27" name="타원 147"/>
            <p:cNvSpPr/>
            <p:nvPr/>
          </p:nvSpPr>
          <p:spPr>
            <a:xfrm>
              <a:off x="2340181" y="2017644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28" name="Text Box 9"/>
            <p:cNvSpPr txBox="1"/>
            <p:nvPr/>
          </p:nvSpPr>
          <p:spPr>
            <a:xfrm>
              <a:off x="1982487" y="2062977"/>
              <a:ext cx="780880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(200, 100)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29" name="타원 149"/>
            <p:cNvSpPr/>
            <p:nvPr/>
          </p:nvSpPr>
          <p:spPr>
            <a:xfrm>
              <a:off x="1393049" y="2027718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0" name="Text Box 11"/>
            <p:cNvSpPr txBox="1"/>
            <p:nvPr/>
          </p:nvSpPr>
          <p:spPr>
            <a:xfrm>
              <a:off x="1032331" y="1780903"/>
              <a:ext cx="768792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 dirty="0">
                  <a:effectLst/>
                  <a:latin typeface="굴림"/>
                  <a:ea typeface="맑은 고딕"/>
                  <a:cs typeface="Times New Roman"/>
                </a:rPr>
                <a:t>(100, 100)</a:t>
              </a:r>
              <a:endParaRPr lang="ko-KR" sz="1200" dirty="0">
                <a:effectLst/>
                <a:latin typeface="굴림"/>
                <a:cs typeface="굴림"/>
              </a:endParaRPr>
            </a:p>
          </p:txBody>
        </p:sp>
        <p:sp>
          <p:nvSpPr>
            <p:cNvPr id="31" name="타원 151"/>
            <p:cNvSpPr/>
            <p:nvPr/>
          </p:nvSpPr>
          <p:spPr>
            <a:xfrm>
              <a:off x="909407" y="2496162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2" name="Text Box 13"/>
            <p:cNvSpPr txBox="1"/>
            <p:nvPr/>
          </p:nvSpPr>
          <p:spPr>
            <a:xfrm>
              <a:off x="405614" y="2168755"/>
              <a:ext cx="695237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(50, 150)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33" name="타원 153"/>
            <p:cNvSpPr/>
            <p:nvPr/>
          </p:nvSpPr>
          <p:spPr>
            <a:xfrm>
              <a:off x="1856539" y="2783273"/>
              <a:ext cx="72545" cy="7253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4" name="Text Box 15"/>
            <p:cNvSpPr txBox="1"/>
            <p:nvPr/>
          </p:nvSpPr>
          <p:spPr>
            <a:xfrm>
              <a:off x="1624796" y="2501199"/>
              <a:ext cx="740575" cy="28711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(150, 180)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</p:grpSp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163312303"/>
              </p:ext>
            </p:extLst>
          </p:nvPr>
        </p:nvGraphicFramePr>
        <p:xfrm>
          <a:off x="827584" y="4365104"/>
          <a:ext cx="4536504" cy="1728192"/>
        </p:xfrm>
        <a:graphic>
          <a:graphicData uri="http://schemas.openxmlformats.org/drawingml/2006/table">
            <a:tbl>
              <a:tblPr firstRow="1" firstCol="1" bandRow="1"/>
              <a:tblGrid>
                <a:gridCol w="4536504"/>
              </a:tblGrid>
              <a:tr h="1728192"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 =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document.getElementById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myCanvas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 = </a:t>
                      </a:r>
                      <a:r>
                        <a:rPr lang="en-US" sz="12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canvas.getContext</a:t>
                      </a: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("2d");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(50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50, 100, 100);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(20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20, 180, 180</a:t>
                      </a: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en-US" sz="1400" b="1" kern="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baseline="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b="1" kern="100" baseline="0" dirty="0" smtClean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context.rect</a:t>
                      </a:r>
                      <a:r>
                        <a:rPr lang="en-US" sz="1200" b="1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(120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120, 50, 50);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b="1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context.stroke</a:t>
                      </a:r>
                      <a:r>
                        <a:rPr lang="en-US" sz="12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();</a:t>
                      </a:r>
                      <a:endParaRPr lang="ko-KR" sz="1400" b="1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724128" y="4293096"/>
            <a:ext cx="2664296" cy="2364877"/>
            <a:chOff x="237132" y="284770"/>
            <a:chExt cx="3372843" cy="3130714"/>
          </a:xfrm>
        </p:grpSpPr>
        <p:pic>
          <p:nvPicPr>
            <p:cNvPr id="35" name="Picture 2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32" y="284770"/>
              <a:ext cx="3372843" cy="3130714"/>
            </a:xfrm>
            <a:prstGeom prst="rect">
              <a:avLst/>
            </a:prstGeom>
          </p:spPr>
        </p:pic>
        <p:sp>
          <p:nvSpPr>
            <p:cNvPr id="36" name="타원 71"/>
            <p:cNvSpPr/>
            <p:nvPr/>
          </p:nvSpPr>
          <p:spPr>
            <a:xfrm>
              <a:off x="558959" y="1315595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7" name="Text Box 72"/>
            <p:cNvSpPr txBox="1"/>
            <p:nvPr/>
          </p:nvSpPr>
          <p:spPr>
            <a:xfrm>
              <a:off x="327681" y="1124222"/>
              <a:ext cx="552346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(20, 20)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38" name="타원 81"/>
            <p:cNvSpPr/>
            <p:nvPr/>
          </p:nvSpPr>
          <p:spPr>
            <a:xfrm>
              <a:off x="2293998" y="3036312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39" name="Text Box 82"/>
            <p:cNvSpPr txBox="1"/>
            <p:nvPr/>
          </p:nvSpPr>
          <p:spPr>
            <a:xfrm>
              <a:off x="2063624" y="3148406"/>
              <a:ext cx="665718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(200, 200)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0" name="타원 99"/>
            <p:cNvSpPr/>
            <p:nvPr/>
          </p:nvSpPr>
          <p:spPr>
            <a:xfrm>
              <a:off x="849191" y="1594973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41" name="Text Box 100"/>
            <p:cNvSpPr txBox="1"/>
            <p:nvPr/>
          </p:nvSpPr>
          <p:spPr>
            <a:xfrm>
              <a:off x="624261" y="1447690"/>
              <a:ext cx="552346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(50, 50)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2" name="타원 101"/>
            <p:cNvSpPr/>
            <p:nvPr/>
          </p:nvSpPr>
          <p:spPr>
            <a:xfrm>
              <a:off x="1999232" y="2738792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43" name="Text Box 102"/>
            <p:cNvSpPr txBox="1"/>
            <p:nvPr/>
          </p:nvSpPr>
          <p:spPr>
            <a:xfrm>
              <a:off x="1659117" y="2843102"/>
              <a:ext cx="665718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(170, 170)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4" name="타원 103"/>
            <p:cNvSpPr/>
            <p:nvPr/>
          </p:nvSpPr>
          <p:spPr>
            <a:xfrm>
              <a:off x="1522164" y="2268021"/>
              <a:ext cx="64395" cy="64402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 kern="100">
                  <a:effectLst/>
                  <a:ea typeface="맑은 고딕"/>
                  <a:cs typeface="Times New Roman"/>
                </a:rPr>
                <a:t> </a:t>
              </a:r>
              <a:endParaRPr lang="ko-KR" sz="1000" kern="100">
                <a:effectLst/>
                <a:ea typeface="맑은 고딕"/>
                <a:cs typeface="Times New Roman"/>
              </a:endParaRPr>
            </a:p>
          </p:txBody>
        </p:sp>
        <p:sp>
          <p:nvSpPr>
            <p:cNvPr id="45" name="Text Box 104"/>
            <p:cNvSpPr txBox="1"/>
            <p:nvPr/>
          </p:nvSpPr>
          <p:spPr>
            <a:xfrm>
              <a:off x="1140329" y="2087319"/>
              <a:ext cx="703811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(120, 120)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6" name="타원 105"/>
            <p:cNvSpPr/>
            <p:nvPr/>
          </p:nvSpPr>
          <p:spPr>
            <a:xfrm>
              <a:off x="1810582" y="2551028"/>
              <a:ext cx="63488" cy="63495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000">
                  <a:effectLst/>
                  <a:latin typeface="굴림"/>
                  <a:ea typeface="맑은 고딕"/>
                  <a:cs typeface="Times New Roman"/>
                </a:rPr>
                <a:t> 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sp>
          <p:nvSpPr>
            <p:cNvPr id="47" name="Text Box 106"/>
            <p:cNvSpPr txBox="1"/>
            <p:nvPr/>
          </p:nvSpPr>
          <p:spPr>
            <a:xfrm>
              <a:off x="2533854" y="2040934"/>
              <a:ext cx="703811" cy="25760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800">
                  <a:effectLst/>
                  <a:latin typeface="굴림"/>
                  <a:ea typeface="맑은 고딕"/>
                  <a:cs typeface="Times New Roman"/>
                </a:rPr>
                <a:t>(150, 150)</a:t>
              </a:r>
              <a:endParaRPr lang="ko-KR" sz="1200">
                <a:effectLst/>
                <a:latin typeface="굴림"/>
                <a:cs typeface="굴림"/>
              </a:endParaRPr>
            </a:p>
          </p:txBody>
        </p:sp>
        <p:cxnSp>
          <p:nvCxnSpPr>
            <p:cNvPr id="48" name="직선 화살표 연결선 85"/>
            <p:cNvCxnSpPr/>
            <p:nvPr/>
          </p:nvCxnSpPr>
          <p:spPr>
            <a:xfrm flipH="1">
              <a:off x="1874977" y="2200898"/>
              <a:ext cx="904252" cy="381878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70932457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5569</TotalTime>
  <Words>1994</Words>
  <Application>Microsoft Office PowerPoint</Application>
  <PresentationFormat>화면 슬라이드 쇼(4:3)</PresentationFormat>
  <Paragraphs>513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New_Simple01</vt:lpstr>
      <vt:lpstr>11장. 캔버스</vt:lpstr>
      <vt:lpstr>목차</vt:lpstr>
      <vt:lpstr>11.1 캔버스 이해하기</vt:lpstr>
      <vt:lpstr>HTML5 캔버스</vt:lpstr>
      <vt:lpstr>캔버스의 특징</vt:lpstr>
      <vt:lpstr>캔버스 시작하기</vt:lpstr>
      <vt:lpstr>11.2 캔버스 기본 API 사용하기</vt:lpstr>
      <vt:lpstr>캔버스 기본 도형 그리기</vt:lpstr>
      <vt:lpstr>직선, 사각형 그리기 예제</vt:lpstr>
      <vt:lpstr>원호 그리기 예제</vt:lpstr>
      <vt:lpstr>곡선 그리기 예제</vt:lpstr>
      <vt:lpstr>경로 그리기</vt:lpstr>
      <vt:lpstr>선 꾸미기 예제</vt:lpstr>
      <vt:lpstr>도형 꾸미기 예제</vt:lpstr>
      <vt:lpstr>이미지 그리기</vt:lpstr>
      <vt:lpstr>이미지 그리기 예제</vt:lpstr>
      <vt:lpstr>이미지 그리기 예제</vt:lpstr>
      <vt:lpstr>캔버스에 글자 그리기</vt:lpstr>
      <vt:lpstr>글자 그려넣기 예제</vt:lpstr>
      <vt:lpstr>11.3 캔버스 고급 기능 사용하기 </vt:lpstr>
      <vt:lpstr>그리기 효과</vt:lpstr>
      <vt:lpstr>그리기 효과 예제</vt:lpstr>
      <vt:lpstr>변환 효과</vt:lpstr>
      <vt:lpstr>기본 변환 예제</vt:lpstr>
      <vt:lpstr>상하/좌우 대칭 변환</vt:lpstr>
      <vt:lpstr>데이터 URL로 저장하기</vt:lpstr>
      <vt:lpstr>데이터 URL 저장 예제</vt:lpstr>
      <vt:lpstr>마우스로 그림 그리기 예제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sblim</cp:lastModifiedBy>
  <cp:revision>733</cp:revision>
  <dcterms:created xsi:type="dcterms:W3CDTF">2006-10-05T04:04:58Z</dcterms:created>
  <dcterms:modified xsi:type="dcterms:W3CDTF">2016-05-30T02:48:08Z</dcterms:modified>
</cp:coreProperties>
</file>