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sldIdLst>
    <p:sldId id="256" r:id="rId2"/>
    <p:sldId id="257" r:id="rId3"/>
    <p:sldId id="258" r:id="rId4"/>
    <p:sldId id="259" r:id="rId5"/>
    <p:sldId id="260" r:id="rId6"/>
    <p:sldId id="261" r:id="rId7"/>
    <p:sldId id="262" r:id="rId8"/>
    <p:sldId id="275" r:id="rId9"/>
    <p:sldId id="263" r:id="rId10"/>
    <p:sldId id="267" r:id="rId11"/>
    <p:sldId id="264" r:id="rId12"/>
    <p:sldId id="265" r:id="rId13"/>
    <p:sldId id="266" r:id="rId14"/>
    <p:sldId id="270" r:id="rId15"/>
    <p:sldId id="269" r:id="rId16"/>
    <p:sldId id="271" r:id="rId17"/>
    <p:sldId id="272" r:id="rId18"/>
    <p:sldId id="268" r:id="rId19"/>
    <p:sldId id="274"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snapToObjects="1">
      <p:cViewPr varScale="1">
        <p:scale>
          <a:sx n="82" d="100"/>
          <a:sy n="82" d="100"/>
        </p:scale>
        <p:origin x="148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layout/>
      <c:overlay val="0"/>
    </c:title>
    <c:autoTitleDeleted val="0"/>
    <c:plotArea>
      <c:layout/>
      <c:barChart>
        <c:barDir val="bar"/>
        <c:grouping val="clustered"/>
        <c:varyColors val="1"/>
        <c:ser>
          <c:idx val="0"/>
          <c:order val="0"/>
          <c:tx>
            <c:strRef>
              <c:f>Sheet1!$B$1</c:f>
              <c:strCache>
                <c:ptCount val="1"/>
                <c:pt idx="0">
                  <c:v>Series 1</c:v>
                </c:pt>
              </c:strCache>
            </c:strRef>
          </c:tx>
          <c:invertIfNegative val="1"/>
          <c:cat>
            <c:strRef>
              <c:f>Sheet1!$A$2:$A$5</c:f>
              <c:strCache>
                <c:ptCount val="4"/>
                <c:pt idx="0">
                  <c:v>Unit</c:v>
                </c:pt>
                <c:pt idx="1">
                  <c:v>Integration</c:v>
                </c:pt>
                <c:pt idx="2">
                  <c:v>System</c:v>
                </c:pt>
                <c:pt idx="3">
                  <c:v>UAT</c:v>
                </c:pt>
              </c:strCache>
            </c:strRef>
          </c:cat>
          <c:val>
            <c:numRef>
              <c:f>Sheet1!$B$2:$B$5</c:f>
              <c:numCache>
                <c:formatCode>General</c:formatCode>
                <c:ptCount val="4"/>
                <c:pt idx="0">
                  <c:v>90</c:v>
                </c:pt>
                <c:pt idx="1">
                  <c:v>80</c:v>
                </c:pt>
                <c:pt idx="2">
                  <c:v>70</c:v>
                </c:pt>
                <c:pt idx="3">
                  <c:v>60</c:v>
                </c:pt>
              </c:numCache>
            </c:numRef>
          </c:val>
          <c:extLst>
            <c:ext xmlns:c16="http://schemas.microsoft.com/office/drawing/2014/chart" uri="{C3380CC4-5D6E-409C-BE32-E72D297353CC}">
              <c16:uniqueId val="{00000000-C428-4C7D-A5C2-4A04F20B658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l"/>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b"/>
        <c:majorGridlines/>
        <c:numFmt formatCode="General" sourceLinked="1"/>
        <c:majorTickMark val="out"/>
        <c:minorTickMark val="none"/>
        <c:tickLblPos val="nextTo"/>
        <c:crossAx val="-2068027336"/>
        <c:crosses val="autoZero"/>
        <c:crossBetween val="between"/>
      </c:valAx>
    </c:plotArea>
    <c:legend>
      <c:legendPos val="r"/>
      <c:layout/>
      <c:overlay val="0"/>
    </c:legend>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layout/>
      <c:overlay val="0"/>
    </c:title>
    <c:autoTitleDeleted val="0"/>
    <c:plotArea>
      <c:layout/>
      <c:pieChart>
        <c:varyColors val="1"/>
        <c:ser>
          <c:idx val="0"/>
          <c:order val="0"/>
          <c:tx>
            <c:strRef>
              <c:f>Sheet1!$B$1</c:f>
              <c:strCache>
                <c:ptCount val="1"/>
                <c:pt idx="0">
                  <c:v>Series 1</c:v>
                </c:pt>
              </c:strCache>
            </c:strRef>
          </c:tx>
          <c:cat>
            <c:strRef>
              <c:f>Sheet1!$A$2:$A$5</c:f>
              <c:strCache>
                <c:ptCount val="4"/>
                <c:pt idx="0">
                  <c:v>Functional</c:v>
                </c:pt>
                <c:pt idx="1">
                  <c:v>UI/UX</c:v>
                </c:pt>
                <c:pt idx="2">
                  <c:v>Connectivity</c:v>
                </c:pt>
                <c:pt idx="3">
                  <c:v>Hardware Integration</c:v>
                </c:pt>
              </c:strCache>
            </c:strRef>
          </c:cat>
          <c:val>
            <c:numRef>
              <c:f>Sheet1!$B$2:$B$5</c:f>
              <c:numCache>
                <c:formatCode>General</c:formatCode>
                <c:ptCount val="4"/>
                <c:pt idx="0">
                  <c:v>40</c:v>
                </c:pt>
                <c:pt idx="1">
                  <c:v>25</c:v>
                </c:pt>
                <c:pt idx="2">
                  <c:v>20</c:v>
                </c:pt>
                <c:pt idx="3">
                  <c:v>15</c:v>
                </c:pt>
              </c:numCache>
            </c:numRef>
          </c:val>
          <c:extLst>
            <c:ext xmlns:c16="http://schemas.microsoft.com/office/drawing/2014/chart" uri="{C3380CC4-5D6E-409C-BE32-E72D297353CC}">
              <c16:uniqueId val="{00000000-A811-476D-9C8A-C3AC6278C103}"/>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2740313031038075"/>
          <c:y val="0.17785913855756993"/>
          <c:w val="0.25398576636138892"/>
          <c:h val="0.73824492104977879"/>
        </c:manualLayout>
      </c:layout>
      <c:overlay val="0"/>
    </c:legend>
    <c:plotVisOnly val="1"/>
    <c:dispBlanksAs val="gap"/>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98985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2753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32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262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449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909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745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7/28/2025</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468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644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92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70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7/28/2025</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3770529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515" y="575127"/>
            <a:ext cx="5926587" cy="1384301"/>
          </a:xfrm>
        </p:spPr>
        <p:txBody>
          <a:bodyPr>
            <a:normAutofit fontScale="90000"/>
          </a:bodyPr>
          <a:lstStyle/>
          <a:p>
            <a:r>
              <a:rPr sz="3600" dirty="0"/>
              <a:t>Software Testing Life Cycle for Electronic Product Development</a:t>
            </a:r>
          </a:p>
        </p:txBody>
      </p:sp>
      <p:sp>
        <p:nvSpPr>
          <p:cNvPr id="3" name="Subtitle 2"/>
          <p:cNvSpPr>
            <a:spLocks noGrp="1"/>
          </p:cNvSpPr>
          <p:nvPr>
            <p:ph type="subTitle" idx="1"/>
          </p:nvPr>
        </p:nvSpPr>
        <p:spPr>
          <a:xfrm>
            <a:off x="1369951" y="2368249"/>
            <a:ext cx="6355795" cy="2654991"/>
          </a:xfrm>
        </p:spPr>
        <p:txBody>
          <a:bodyPr>
            <a:normAutofit/>
          </a:bodyPr>
          <a:lstStyle/>
          <a:p>
            <a:r>
              <a:rPr dirty="0" smtClean="0"/>
              <a:t>Presented </a:t>
            </a:r>
            <a:r>
              <a:rPr dirty="0"/>
              <a:t>by: </a:t>
            </a:r>
            <a:r>
              <a:rPr lang="en-IN" dirty="0" smtClean="0"/>
              <a:t>GROUP 5</a:t>
            </a:r>
            <a:endParaRPr lang="en-IN" dirty="0"/>
          </a:p>
          <a:p>
            <a:r>
              <a:rPr lang="en-US" dirty="0">
                <a:latin typeface="Algerian" panose="04020705040A02060702" pitchFamily="82" charset="0"/>
              </a:rPr>
              <a:t>This project explores how software testing is applied in the context of electronic products such as smart speakers, fitness trackers, and home automation devices. The primary focus is on ensuring that embedded software and its interactions with hardware are tested thoroughly to deliver a seamless user experience. </a:t>
            </a:r>
            <a:endParaRPr dirty="0">
              <a:latin typeface="Algerian" panose="04020705040A02060702" pitchFamily="82" charset="0"/>
            </a:endParaRPr>
          </a:p>
        </p:txBody>
      </p:sp>
      <p:sp>
        <p:nvSpPr>
          <p:cNvPr id="6" name="TextBox 5"/>
          <p:cNvSpPr txBox="1"/>
          <p:nvPr/>
        </p:nvSpPr>
        <p:spPr>
          <a:xfrm>
            <a:off x="5756988" y="5812972"/>
            <a:ext cx="2957804" cy="646331"/>
          </a:xfrm>
          <a:prstGeom prst="rect">
            <a:avLst/>
          </a:prstGeom>
          <a:noFill/>
        </p:spPr>
        <p:txBody>
          <a:bodyPr wrap="square" rtlCol="0">
            <a:spAutoFit/>
          </a:bodyPr>
          <a:lstStyle/>
          <a:p>
            <a:r>
              <a:rPr lang="en-IN" dirty="0" smtClean="0"/>
              <a:t> By Coordinator Prince Mishra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SDLC vs STLC Phases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686" y="475860"/>
            <a:ext cx="4049486" cy="22778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627" y="2884325"/>
            <a:ext cx="3704545" cy="3704545"/>
          </a:xfrm>
          <a:prstGeom prst="rect">
            <a:avLst/>
          </a:prstGeom>
        </p:spPr>
      </p:pic>
      <p:sp>
        <p:nvSpPr>
          <p:cNvPr id="7" name="TextBox 6"/>
          <p:cNvSpPr txBox="1"/>
          <p:nvPr/>
        </p:nvSpPr>
        <p:spPr>
          <a:xfrm>
            <a:off x="830424" y="5617029"/>
            <a:ext cx="3181739" cy="646331"/>
          </a:xfrm>
          <a:prstGeom prst="rect">
            <a:avLst/>
          </a:prstGeom>
          <a:noFill/>
        </p:spPr>
        <p:txBody>
          <a:bodyPr wrap="square" rtlCol="0">
            <a:spAutoFit/>
          </a:bodyPr>
          <a:lstStyle/>
          <a:p>
            <a:r>
              <a:rPr lang="en-IN" dirty="0"/>
              <a:t>By Jyotisman Kirti Prakash</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 Planning</a:t>
            </a:r>
          </a:p>
        </p:txBody>
      </p:sp>
      <p:sp>
        <p:nvSpPr>
          <p:cNvPr id="3" name="Content Placeholder 2"/>
          <p:cNvSpPr>
            <a:spLocks noGrp="1"/>
          </p:cNvSpPr>
          <p:nvPr>
            <p:ph idx="1"/>
          </p:nvPr>
        </p:nvSpPr>
        <p:spPr/>
        <p:txBody>
          <a:bodyPr>
            <a:normAutofit fontScale="85000" lnSpcReduction="20000"/>
          </a:bodyPr>
          <a:lstStyle/>
          <a:p>
            <a:endParaRPr dirty="0"/>
          </a:p>
          <a:p>
            <a:pPr>
              <a:defRPr sz="1600"/>
            </a:pPr>
            <a:r>
              <a:rPr sz="2300" dirty="0"/>
              <a:t>Define scope, estimate resources, identify risks.</a:t>
            </a:r>
          </a:p>
          <a:p>
            <a:pPr>
              <a:defRPr sz="1600"/>
            </a:pPr>
            <a:r>
              <a:rPr sz="2300" dirty="0"/>
              <a:t>Produce a detailed Test Plan Document.</a:t>
            </a:r>
          </a:p>
          <a:p>
            <a:pPr>
              <a:defRPr sz="1600"/>
            </a:pPr>
            <a:r>
              <a:rPr sz="2300" dirty="0"/>
              <a:t>Example: Testing OTA firmware updates safely</a:t>
            </a:r>
            <a:r>
              <a:rPr sz="2300" dirty="0" smtClean="0"/>
              <a:t>.</a:t>
            </a:r>
            <a:endParaRPr lang="en-IN" sz="2300" dirty="0" smtClean="0"/>
          </a:p>
          <a:p>
            <a:pPr fontAlgn="base"/>
            <a:r>
              <a:rPr lang="en-US" dirty="0"/>
              <a:t>Test planning is the strategic phase where the test team defines what to test, how to test it, who will test it, and with what resources. The output is a comprehensive test plan document that outlines: - Objectives - Scope - Resources required - Risk analysis - Deliverables </a:t>
            </a:r>
          </a:p>
          <a:p>
            <a:pPr fontAlgn="base"/>
            <a:r>
              <a:rPr lang="en-US" dirty="0"/>
              <a:t>For an electronic product like a smart speaker, the test plan may include scenarios for testing voice commands, network connectivity, speaker output, mobile app sync, and battery performance under different usage conditions</a:t>
            </a:r>
          </a:p>
          <a:p>
            <a:pPr>
              <a:defRPr sz="1600"/>
            </a:pPr>
            <a:endParaRPr dirty="0"/>
          </a:p>
        </p:txBody>
      </p:sp>
      <p:sp>
        <p:nvSpPr>
          <p:cNvPr id="4" name="TextBox 3"/>
          <p:cNvSpPr txBox="1"/>
          <p:nvPr/>
        </p:nvSpPr>
        <p:spPr>
          <a:xfrm>
            <a:off x="578498" y="5570376"/>
            <a:ext cx="3377682" cy="369332"/>
          </a:xfrm>
          <a:prstGeom prst="rect">
            <a:avLst/>
          </a:prstGeom>
          <a:noFill/>
        </p:spPr>
        <p:txBody>
          <a:bodyPr wrap="square" rtlCol="0">
            <a:spAutoFit/>
          </a:bodyPr>
          <a:lstStyle/>
          <a:p>
            <a:r>
              <a:rPr lang="en-IN" dirty="0" smtClean="0"/>
              <a:t>By Summa</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 Process &amp; Budgeting</a:t>
            </a:r>
          </a:p>
        </p:txBody>
      </p:sp>
      <p:sp>
        <p:nvSpPr>
          <p:cNvPr id="3" name="Content Placeholder 2"/>
          <p:cNvSpPr>
            <a:spLocks noGrp="1"/>
          </p:cNvSpPr>
          <p:nvPr>
            <p:ph idx="1"/>
          </p:nvPr>
        </p:nvSpPr>
        <p:spPr/>
        <p:txBody>
          <a:bodyPr>
            <a:normAutofit fontScale="77500" lnSpcReduction="20000"/>
          </a:bodyPr>
          <a:lstStyle/>
          <a:p>
            <a:endParaRPr dirty="0"/>
          </a:p>
          <a:p>
            <a:pPr>
              <a:defRPr sz="1600"/>
            </a:pPr>
            <a:r>
              <a:rPr sz="2300" dirty="0"/>
              <a:t>Customize test cases as per hardware behavior.</a:t>
            </a:r>
          </a:p>
          <a:p>
            <a:pPr>
              <a:defRPr sz="1600"/>
            </a:pPr>
            <a:r>
              <a:rPr sz="2300" dirty="0"/>
              <a:t>Budget = Devices + Tools + Manpower.</a:t>
            </a:r>
          </a:p>
          <a:p>
            <a:pPr>
              <a:defRPr sz="1600"/>
            </a:pPr>
            <a:r>
              <a:rPr sz="2300" dirty="0"/>
              <a:t>Automation = Higher initial cost but long-term savings</a:t>
            </a:r>
            <a:r>
              <a:rPr sz="2300" dirty="0" smtClean="0"/>
              <a:t>.</a:t>
            </a:r>
            <a:endParaRPr lang="en-IN" sz="2300" dirty="0" smtClean="0"/>
          </a:p>
          <a:p>
            <a:pPr fontAlgn="base"/>
            <a:r>
              <a:rPr lang="en-US" sz="2300" dirty="0"/>
              <a:t>Every electronic product has its unique functionalities</a:t>
            </a:r>
            <a:r>
              <a:rPr lang="en-US" dirty="0"/>
              <a:t>, requiring customization of test cases and tools. For instance, testing a smart lock would focus heavily on security, whereas a smart light would emphasize color accuracy and response time. </a:t>
            </a:r>
          </a:p>
          <a:p>
            <a:pPr fontAlgn="base"/>
            <a:r>
              <a:rPr lang="en-US" dirty="0"/>
              <a:t>Budgeting involves forecasting costs for test tools (e.g., simulators, emulators), devices, automation infrastructure, and manpower. While automated testing may require an initial investment, it pays off by saving time and reducing manual errors over the long term. </a:t>
            </a:r>
          </a:p>
          <a:p>
            <a:pPr>
              <a:defRPr sz="1600"/>
            </a:pPr>
            <a:endParaRPr dirty="0"/>
          </a:p>
        </p:txBody>
      </p:sp>
      <p:sp>
        <p:nvSpPr>
          <p:cNvPr id="4" name="TextBox 3"/>
          <p:cNvSpPr txBox="1"/>
          <p:nvPr/>
        </p:nvSpPr>
        <p:spPr>
          <a:xfrm>
            <a:off x="725554" y="5570376"/>
            <a:ext cx="2922715" cy="646331"/>
          </a:xfrm>
          <a:prstGeom prst="rect">
            <a:avLst/>
          </a:prstGeom>
          <a:noFill/>
        </p:spPr>
        <p:txBody>
          <a:bodyPr wrap="square" rtlCol="0">
            <a:spAutoFit/>
          </a:bodyPr>
          <a:lstStyle/>
          <a:p>
            <a:r>
              <a:rPr lang="en-IN" dirty="0"/>
              <a:t>By Summa</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Scheduling &amp; Risk Handling</a:t>
            </a:r>
          </a:p>
        </p:txBody>
      </p:sp>
      <p:sp>
        <p:nvSpPr>
          <p:cNvPr id="3" name="Content Placeholder 2"/>
          <p:cNvSpPr>
            <a:spLocks noGrp="1"/>
          </p:cNvSpPr>
          <p:nvPr>
            <p:ph idx="1"/>
          </p:nvPr>
        </p:nvSpPr>
        <p:spPr/>
        <p:txBody>
          <a:bodyPr>
            <a:normAutofit fontScale="85000" lnSpcReduction="10000"/>
          </a:bodyPr>
          <a:lstStyle/>
          <a:p>
            <a:endParaRPr sz="1900" dirty="0"/>
          </a:p>
          <a:p>
            <a:pPr>
              <a:defRPr sz="1600"/>
            </a:pPr>
            <a:r>
              <a:rPr sz="1900" dirty="0"/>
              <a:t>Test schedule defines timelines for testing phases.</a:t>
            </a:r>
          </a:p>
          <a:p>
            <a:pPr>
              <a:defRPr sz="1600"/>
            </a:pPr>
            <a:r>
              <a:rPr sz="1900" dirty="0"/>
              <a:t>Risk examples: sensor delivery delays, firmware bugs.</a:t>
            </a:r>
          </a:p>
          <a:p>
            <a:pPr>
              <a:defRPr sz="1600"/>
            </a:pPr>
            <a:r>
              <a:rPr sz="1900" dirty="0"/>
              <a:t>Mitigate with simulators, mocks, backups</a:t>
            </a:r>
            <a:r>
              <a:rPr sz="1900" dirty="0" smtClean="0"/>
              <a:t>.</a:t>
            </a:r>
            <a:endParaRPr lang="en-IN" sz="1900" dirty="0" smtClean="0"/>
          </a:p>
          <a:p>
            <a:pPr fontAlgn="base"/>
            <a:r>
              <a:rPr lang="en-US" dirty="0"/>
              <a:t>Testing efforts must be carefully scheduled alongside development milestones. Delays in hardware delivery, dependencies between modules, or unexpected software bugs can disrupt schedules. </a:t>
            </a:r>
          </a:p>
          <a:p>
            <a:pPr fontAlgn="base"/>
            <a:r>
              <a:rPr lang="en-US" dirty="0"/>
              <a:t>Risk management involves identifying such potential issues and preparing mitigation strategies. For example, if hardware is delayed, testers may use a hardware simulator to test the firmware in parallel, reducing overall timeline impact.</a:t>
            </a:r>
          </a:p>
          <a:p>
            <a:pPr>
              <a:defRPr sz="1600"/>
            </a:pPr>
            <a:endParaRPr dirty="0"/>
          </a:p>
        </p:txBody>
      </p:sp>
      <p:sp>
        <p:nvSpPr>
          <p:cNvPr id="4" name="TextBox 3"/>
          <p:cNvSpPr txBox="1"/>
          <p:nvPr/>
        </p:nvSpPr>
        <p:spPr>
          <a:xfrm>
            <a:off x="725554" y="5533053"/>
            <a:ext cx="3112048" cy="643812"/>
          </a:xfrm>
          <a:prstGeom prst="rect">
            <a:avLst/>
          </a:prstGeom>
          <a:noFill/>
        </p:spPr>
        <p:txBody>
          <a:bodyPr wrap="square" rtlCol="0">
            <a:spAutoFit/>
          </a:bodyPr>
          <a:lstStyle/>
          <a:p>
            <a:r>
              <a:rPr lang="en-IN" dirty="0"/>
              <a:t>By Summa</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655479" cy="1052272"/>
          </a:xfrm>
        </p:spPr>
        <p:txBody>
          <a:bodyPr>
            <a:normAutofit/>
          </a:bodyPr>
          <a:lstStyle/>
          <a:p>
            <a:r>
              <a:rPr lang="en-US" sz="2800" b="1" dirty="0"/>
              <a:t>Testing Techniques (Dynamic, Static, Exploratory)</a:t>
            </a:r>
          </a:p>
        </p:txBody>
      </p:sp>
      <p:sp>
        <p:nvSpPr>
          <p:cNvPr id="3" name="Content Placeholder 2"/>
          <p:cNvSpPr>
            <a:spLocks noGrp="1"/>
          </p:cNvSpPr>
          <p:nvPr>
            <p:ph idx="1"/>
          </p:nvPr>
        </p:nvSpPr>
        <p:spPr/>
        <p:txBody>
          <a:bodyPr>
            <a:normAutofit fontScale="85000" lnSpcReduction="20000"/>
          </a:bodyPr>
          <a:lstStyle/>
          <a:p>
            <a:r>
              <a:rPr lang="en-US" dirty="0"/>
              <a:t>Testing techniques are the methods used to verify the software. These can be broadly categorized into static and dynamic testing.</a:t>
            </a:r>
          </a:p>
          <a:p>
            <a:r>
              <a:rPr lang="en-US" b="1" dirty="0"/>
              <a:t>Static Testing</a:t>
            </a:r>
            <a:r>
              <a:rPr lang="en-US" dirty="0"/>
              <a:t> involves reviewing the code, requirements, and documentation without executing the program. Techniques include code reviews, walkthroughs, and static analysis tools. For electronics, static testing ensures code quality before deployment.</a:t>
            </a:r>
          </a:p>
          <a:p>
            <a:r>
              <a:rPr lang="en-US" b="1" dirty="0"/>
              <a:t>Dynamic Testing</a:t>
            </a:r>
            <a:r>
              <a:rPr lang="en-US" dirty="0"/>
              <a:t> involves executing the software on the hardware or simulators. It checks for correct behavior, performance, and reliability. For example, checking if the fitness band records accurate step count or heart rate during different activities.</a:t>
            </a:r>
          </a:p>
          <a:p>
            <a:r>
              <a:rPr lang="en-US" b="1" dirty="0"/>
              <a:t>Exploratory Testing</a:t>
            </a:r>
            <a:r>
              <a:rPr lang="en-US" dirty="0"/>
              <a:t> allows testers to go beyond scripted test cases and explore the system to identify edge cases and unexpected behavior. This is especially useful in consumer electronics where user behavior may vary widely.</a:t>
            </a:r>
          </a:p>
        </p:txBody>
      </p:sp>
      <p:sp>
        <p:nvSpPr>
          <p:cNvPr id="4" name="TextBox 3"/>
          <p:cNvSpPr txBox="1"/>
          <p:nvPr/>
        </p:nvSpPr>
        <p:spPr>
          <a:xfrm>
            <a:off x="905070" y="2705878"/>
            <a:ext cx="2752530" cy="1200329"/>
          </a:xfrm>
          <a:prstGeom prst="rect">
            <a:avLst/>
          </a:prstGeom>
          <a:noFill/>
        </p:spPr>
        <p:txBody>
          <a:bodyPr wrap="square" rtlCol="0">
            <a:spAutoFit/>
          </a:bodyPr>
          <a:lstStyle/>
          <a:p>
            <a:pPr algn="ctr"/>
            <a:r>
              <a:rPr lang="en-IN" sz="3600" dirty="0" smtClean="0">
                <a:solidFill>
                  <a:schemeClr val="bg1"/>
                </a:solidFill>
              </a:rPr>
              <a:t>Testing Techniques</a:t>
            </a:r>
            <a:endParaRPr lang="en-IN" sz="3600" dirty="0">
              <a:solidFill>
                <a:schemeClr val="bg1"/>
              </a:solidFill>
            </a:endParaRPr>
          </a:p>
        </p:txBody>
      </p:sp>
      <p:sp>
        <p:nvSpPr>
          <p:cNvPr id="5" name="TextBox 4"/>
          <p:cNvSpPr txBox="1"/>
          <p:nvPr/>
        </p:nvSpPr>
        <p:spPr>
          <a:xfrm>
            <a:off x="737118" y="5542384"/>
            <a:ext cx="3144417" cy="369332"/>
          </a:xfrm>
          <a:prstGeom prst="rect">
            <a:avLst/>
          </a:prstGeom>
          <a:noFill/>
        </p:spPr>
        <p:txBody>
          <a:bodyPr wrap="square" rtlCol="0">
            <a:spAutoFit/>
          </a:bodyPr>
          <a:lstStyle/>
          <a:p>
            <a:r>
              <a:rPr lang="en-IN" dirty="0"/>
              <a:t>By </a:t>
            </a:r>
            <a:r>
              <a:rPr lang="en-IN" dirty="0" smtClean="0"/>
              <a:t>Deepak Kumar </a:t>
            </a:r>
            <a:r>
              <a:rPr lang="en-IN" dirty="0" err="1" smtClean="0"/>
              <a:t>Nayak</a:t>
            </a:r>
            <a:endParaRPr lang="en-IN" dirty="0"/>
          </a:p>
        </p:txBody>
      </p:sp>
    </p:spTree>
    <p:extLst>
      <p:ext uri="{BB962C8B-B14F-4D97-AF65-F5344CB8AC3E}">
        <p14:creationId xmlns:p14="http://schemas.microsoft.com/office/powerpoint/2010/main" val="2638932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 Coverage by Phase</a:t>
            </a:r>
          </a:p>
        </p:txBody>
      </p:sp>
      <p:graphicFrame>
        <p:nvGraphicFramePr>
          <p:cNvPr id="3" name="Chart 2"/>
          <p:cNvGraphicFramePr>
            <a:graphicFrameLocks noGrp="1"/>
          </p:cNvGraphicFramePr>
          <p:nvPr>
            <p:extLst>
              <p:ext uri="{D42A27DB-BD31-4B8C-83A1-F6EECF244321}">
                <p14:modId xmlns:p14="http://schemas.microsoft.com/office/powerpoint/2010/main" val="4091343147"/>
              </p:ext>
            </p:extLst>
          </p:nvPr>
        </p:nvGraphicFramePr>
        <p:xfrm>
          <a:off x="4068147" y="2202024"/>
          <a:ext cx="5075853" cy="243528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15820" y="5635690"/>
            <a:ext cx="3694923" cy="369332"/>
          </a:xfrm>
          <a:prstGeom prst="rect">
            <a:avLst/>
          </a:prstGeom>
          <a:noFill/>
        </p:spPr>
        <p:txBody>
          <a:bodyPr wrap="square" rtlCol="0">
            <a:spAutoFit/>
          </a:bodyPr>
          <a:lstStyle/>
          <a:p>
            <a:r>
              <a:rPr lang="en-IN" dirty="0"/>
              <a:t>By </a:t>
            </a:r>
            <a:r>
              <a:rPr lang="en-IN" dirty="0" smtClean="0"/>
              <a:t>Deepak Kumar </a:t>
            </a:r>
            <a:r>
              <a:rPr lang="en-IN" dirty="0" err="1" smtClean="0"/>
              <a:t>Nayak</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Execution and Environment Setup</a:t>
            </a:r>
          </a:p>
        </p:txBody>
      </p:sp>
      <p:sp>
        <p:nvSpPr>
          <p:cNvPr id="3" name="Content Placeholder 2"/>
          <p:cNvSpPr>
            <a:spLocks noGrp="1"/>
          </p:cNvSpPr>
          <p:nvPr>
            <p:ph idx="1"/>
          </p:nvPr>
        </p:nvSpPr>
        <p:spPr/>
        <p:txBody>
          <a:bodyPr>
            <a:normAutofit lnSpcReduction="10000"/>
          </a:bodyPr>
          <a:lstStyle/>
          <a:p>
            <a:r>
              <a:rPr lang="en-US" dirty="0"/>
              <a:t>Once test cases are ready, the actual execution phase begins. Testers run manual and automated tests on target hardware or simulators. The environment setup includes:</a:t>
            </a:r>
          </a:p>
          <a:p>
            <a:r>
              <a:rPr lang="en-US" dirty="0"/>
              <a:t>Hardware units</a:t>
            </a:r>
          </a:p>
          <a:p>
            <a:r>
              <a:rPr lang="en-US" dirty="0"/>
              <a:t>Firmware versions</a:t>
            </a:r>
          </a:p>
          <a:p>
            <a:r>
              <a:rPr lang="en-US" dirty="0"/>
              <a:t>Connectivity setups (Wi-Fi, Bluetooth, sensors)</a:t>
            </a:r>
          </a:p>
          <a:p>
            <a:r>
              <a:rPr lang="en-US" dirty="0"/>
              <a:t>Software tools for logging, tracking, and reporting</a:t>
            </a:r>
          </a:p>
          <a:p>
            <a:r>
              <a:rPr lang="en-US" dirty="0"/>
              <a:t>Each execution must be documented with results. Any failed cases are analyzed and reported for correction. Re-testing and regression testing follow once bugs are fixed.</a:t>
            </a:r>
          </a:p>
        </p:txBody>
      </p:sp>
      <p:sp>
        <p:nvSpPr>
          <p:cNvPr id="4" name="TextBox 3"/>
          <p:cNvSpPr txBox="1"/>
          <p:nvPr/>
        </p:nvSpPr>
        <p:spPr>
          <a:xfrm>
            <a:off x="335902" y="5551714"/>
            <a:ext cx="3501700" cy="646331"/>
          </a:xfrm>
          <a:prstGeom prst="rect">
            <a:avLst/>
          </a:prstGeom>
          <a:noFill/>
        </p:spPr>
        <p:txBody>
          <a:bodyPr wrap="square" rtlCol="0">
            <a:spAutoFit/>
          </a:bodyPr>
          <a:lstStyle/>
          <a:p>
            <a:r>
              <a:rPr lang="en-IN" dirty="0"/>
              <a:t>By Deepak Kumar </a:t>
            </a:r>
            <a:r>
              <a:rPr lang="en-IN" dirty="0" err="1"/>
              <a:t>Nayak</a:t>
            </a:r>
            <a:endParaRPr lang="en-IN" dirty="0"/>
          </a:p>
          <a:p>
            <a:endParaRPr lang="en-IN" dirty="0"/>
          </a:p>
        </p:txBody>
      </p:sp>
    </p:spTree>
    <p:extLst>
      <p:ext uri="{BB962C8B-B14F-4D97-AF65-F5344CB8AC3E}">
        <p14:creationId xmlns:p14="http://schemas.microsoft.com/office/powerpoint/2010/main" val="2530061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Defect Lifecycle and Root Cause Analysis (RCA)</a:t>
            </a:r>
          </a:p>
        </p:txBody>
      </p:sp>
      <p:sp>
        <p:nvSpPr>
          <p:cNvPr id="7" name="Rectangle 4"/>
          <p:cNvSpPr>
            <a:spLocks noChangeArrowheads="1"/>
          </p:cNvSpPr>
          <p:nvPr/>
        </p:nvSpPr>
        <p:spPr bwMode="auto">
          <a:xfrm>
            <a:off x="4133461" y="1703886"/>
            <a:ext cx="480040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Defects found during testing go through a lifecycle: identification, logging, triaging, assignment, fixing, verification, and closure. Each defect is tracked in a bug tracking system like JIRA.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Root Cause Analysis (RCA) is used to determine why the defect occurred—be it a missed requirement, code issue, or hardware integration problem. For example, if a smart thermostat keeps rebooting, RCA may reveal an issue with memory overflow triggered by certain inputs.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401216" y="5766318"/>
            <a:ext cx="4021494" cy="369332"/>
          </a:xfrm>
          <a:prstGeom prst="rect">
            <a:avLst/>
          </a:prstGeom>
          <a:noFill/>
        </p:spPr>
        <p:txBody>
          <a:bodyPr wrap="square" rtlCol="0">
            <a:spAutoFit/>
          </a:bodyPr>
          <a:lstStyle/>
          <a:p>
            <a:r>
              <a:rPr lang="en-IN" dirty="0"/>
              <a:t>By </a:t>
            </a:r>
            <a:r>
              <a:rPr lang="en-IN" dirty="0" err="1" smtClean="0"/>
              <a:t>Vikash</a:t>
            </a:r>
            <a:endParaRPr lang="en-IN" dirty="0"/>
          </a:p>
        </p:txBody>
      </p:sp>
    </p:spTree>
    <p:extLst>
      <p:ext uri="{BB962C8B-B14F-4D97-AF65-F5344CB8AC3E}">
        <p14:creationId xmlns:p14="http://schemas.microsoft.com/office/powerpoint/2010/main" val="99663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Defect Distribution in Testing</a:t>
            </a:r>
          </a:p>
        </p:txBody>
      </p:sp>
      <p:graphicFrame>
        <p:nvGraphicFramePr>
          <p:cNvPr id="3" name="Chart 2"/>
          <p:cNvGraphicFramePr>
            <a:graphicFrameLocks noGrp="1"/>
          </p:cNvGraphicFramePr>
          <p:nvPr>
            <p:extLst>
              <p:ext uri="{D42A27DB-BD31-4B8C-83A1-F6EECF244321}">
                <p14:modId xmlns:p14="http://schemas.microsoft.com/office/powerpoint/2010/main" val="4034305870"/>
              </p:ext>
            </p:extLst>
          </p:nvPr>
        </p:nvGraphicFramePr>
        <p:xfrm>
          <a:off x="2827176" y="1595535"/>
          <a:ext cx="6531429" cy="32931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25554" y="5663682"/>
            <a:ext cx="3445230" cy="369332"/>
          </a:xfrm>
          <a:prstGeom prst="rect">
            <a:avLst/>
          </a:prstGeom>
          <a:noFill/>
        </p:spPr>
        <p:txBody>
          <a:bodyPr wrap="square" rtlCol="0">
            <a:spAutoFit/>
          </a:bodyPr>
          <a:lstStyle/>
          <a:p>
            <a:r>
              <a:rPr lang="en-IN"/>
              <a:t>By Vikash</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Metrics and Measurement</a:t>
            </a:r>
          </a:p>
        </p:txBody>
      </p:sp>
      <p:sp>
        <p:nvSpPr>
          <p:cNvPr id="3" name="Content Placeholder 2"/>
          <p:cNvSpPr>
            <a:spLocks noGrp="1"/>
          </p:cNvSpPr>
          <p:nvPr>
            <p:ph idx="1"/>
          </p:nvPr>
        </p:nvSpPr>
        <p:spPr/>
        <p:txBody>
          <a:bodyPr>
            <a:normAutofit/>
          </a:bodyPr>
          <a:lstStyle/>
          <a:p>
            <a:r>
              <a:rPr lang="en-US" dirty="0"/>
              <a:t>Key metrics help evaluate the quality of testing and the product:</a:t>
            </a:r>
          </a:p>
          <a:p>
            <a:r>
              <a:rPr lang="en-US" b="1" dirty="0"/>
              <a:t>Test Coverage</a:t>
            </a:r>
            <a:r>
              <a:rPr lang="en-US" dirty="0"/>
              <a:t>: Percentage of requirements tested</a:t>
            </a:r>
          </a:p>
          <a:p>
            <a:r>
              <a:rPr lang="en-US" b="1" dirty="0"/>
              <a:t>Defect Density</a:t>
            </a:r>
            <a:r>
              <a:rPr lang="en-US" dirty="0"/>
              <a:t>: Number of defects per module/line of code</a:t>
            </a:r>
          </a:p>
          <a:p>
            <a:r>
              <a:rPr lang="en-US" b="1" dirty="0"/>
              <a:t>Pass/Fail Rate</a:t>
            </a:r>
            <a:r>
              <a:rPr lang="en-US" dirty="0"/>
              <a:t>: How many tests passed vs. failed</a:t>
            </a:r>
          </a:p>
          <a:p>
            <a:r>
              <a:rPr lang="en-US" b="1" dirty="0"/>
              <a:t>Mean Time to Detect and Fix</a:t>
            </a:r>
            <a:r>
              <a:rPr lang="en-US" dirty="0"/>
              <a:t>: Efficiency of the team in resolving issues</a:t>
            </a:r>
          </a:p>
          <a:p>
            <a:r>
              <a:rPr lang="en-US" dirty="0"/>
              <a:t>Tracking these ensures transparency and continuous improvement</a:t>
            </a:r>
            <a:r>
              <a:rPr lang="en-US" dirty="0" smtClean="0"/>
              <a:t>.</a:t>
            </a:r>
            <a:endParaRPr lang="en-US" dirty="0"/>
          </a:p>
        </p:txBody>
      </p:sp>
      <p:sp>
        <p:nvSpPr>
          <p:cNvPr id="4" name="TextBox 3"/>
          <p:cNvSpPr txBox="1"/>
          <p:nvPr/>
        </p:nvSpPr>
        <p:spPr>
          <a:xfrm>
            <a:off x="643812" y="5747657"/>
            <a:ext cx="3312368" cy="653143"/>
          </a:xfrm>
          <a:prstGeom prst="rect">
            <a:avLst/>
          </a:prstGeom>
          <a:noFill/>
        </p:spPr>
        <p:txBody>
          <a:bodyPr wrap="square" rtlCol="0">
            <a:spAutoFit/>
          </a:bodyPr>
          <a:lstStyle/>
          <a:p>
            <a:r>
              <a:rPr lang="en-IN" dirty="0"/>
              <a:t>By </a:t>
            </a:r>
            <a:r>
              <a:rPr lang="en-IN" dirty="0" err="1"/>
              <a:t>Vikash</a:t>
            </a:r>
            <a:endParaRPr lang="en-IN" dirty="0"/>
          </a:p>
          <a:p>
            <a:endParaRPr lang="en-IN" dirty="0"/>
          </a:p>
        </p:txBody>
      </p:sp>
    </p:spTree>
    <p:extLst>
      <p:ext uri="{BB962C8B-B14F-4D97-AF65-F5344CB8AC3E}">
        <p14:creationId xmlns:p14="http://schemas.microsoft.com/office/powerpoint/2010/main" val="637502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Software Testing</a:t>
            </a:r>
          </a:p>
        </p:txBody>
      </p:sp>
      <p:sp>
        <p:nvSpPr>
          <p:cNvPr id="3" name="Content Placeholder 2"/>
          <p:cNvSpPr>
            <a:spLocks noGrp="1"/>
          </p:cNvSpPr>
          <p:nvPr>
            <p:ph idx="1"/>
          </p:nvPr>
        </p:nvSpPr>
        <p:spPr/>
        <p:txBody>
          <a:bodyPr>
            <a:normAutofit fontScale="32500" lnSpcReduction="20000"/>
          </a:bodyPr>
          <a:lstStyle/>
          <a:p>
            <a:endParaRPr dirty="0"/>
          </a:p>
          <a:p>
            <a:pPr>
              <a:defRPr sz="1600"/>
            </a:pPr>
            <a:r>
              <a:rPr sz="3800" dirty="0"/>
              <a:t>Software Testing = Evaluating software to verify expected behavior.</a:t>
            </a:r>
          </a:p>
          <a:p>
            <a:pPr>
              <a:defRPr sz="1600"/>
            </a:pPr>
            <a:r>
              <a:rPr sz="3800" dirty="0"/>
              <a:t>Vital for electronics: verifies embedded software in real-world conditions.</a:t>
            </a:r>
          </a:p>
          <a:p>
            <a:pPr>
              <a:defRPr sz="1600"/>
            </a:pPr>
            <a:r>
              <a:rPr sz="3800" dirty="0"/>
              <a:t>Example: Firmware of a smart speaker managing Bluetooth and audio</a:t>
            </a:r>
            <a:r>
              <a:rPr sz="3800" dirty="0" smtClean="0"/>
              <a:t>.</a:t>
            </a:r>
            <a:endParaRPr lang="en-IN" sz="3800" dirty="0"/>
          </a:p>
          <a:p>
            <a:pPr fontAlgn="base"/>
            <a:r>
              <a:rPr lang="en-US" sz="3800" dirty="0"/>
              <a:t>Software testing is a critical activity in the development life cycle of any technology product. It refers to the process of evaluating the functionality of a software application to verify that it meets the specified requirements and to ensure that it is free of defects. In the context of electronics, software testing also involves verifying that the firmware or embedded software works correctly with the hardware components. </a:t>
            </a:r>
          </a:p>
          <a:p>
            <a:pPr fontAlgn="base"/>
            <a:r>
              <a:rPr lang="en-US" sz="3800" dirty="0"/>
              <a:t>For example, a smart speaker’s firmware must handle tasks like voice recognition, audio output, Bluetooth connectivity, and Wi-Fi synchronization. If any of these components fail due to software errors, the product could receive negative user feedback or even face recalls. Hence, rigorous testing is essential. </a:t>
            </a:r>
          </a:p>
          <a:p>
            <a:pPr marL="0" indent="0" fontAlgn="base">
              <a:buNone/>
            </a:pPr>
            <a:endParaRPr lang="en-US" sz="3800" dirty="0"/>
          </a:p>
          <a:p>
            <a:pPr>
              <a:defRPr sz="1600"/>
            </a:pPr>
            <a:endParaRPr dirty="0"/>
          </a:p>
        </p:txBody>
      </p:sp>
      <p:sp>
        <p:nvSpPr>
          <p:cNvPr id="4" name="TextBox 3"/>
          <p:cNvSpPr txBox="1"/>
          <p:nvPr/>
        </p:nvSpPr>
        <p:spPr>
          <a:xfrm>
            <a:off x="5253135" y="5850294"/>
            <a:ext cx="3396343" cy="646331"/>
          </a:xfrm>
          <a:prstGeom prst="rect">
            <a:avLst/>
          </a:prstGeom>
          <a:noFill/>
        </p:spPr>
        <p:txBody>
          <a:bodyPr wrap="square" rtlCol="0">
            <a:spAutoFit/>
          </a:bodyPr>
          <a:lstStyle/>
          <a:p>
            <a:r>
              <a:rPr lang="en-IN" dirty="0"/>
              <a:t>By Coordinator Prince Mishra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829" y="155249"/>
            <a:ext cx="7427005" cy="1617567"/>
          </a:xfrm>
        </p:spPr>
        <p:txBody>
          <a:bodyPr>
            <a:normAutofit/>
          </a:bodyPr>
          <a:lstStyle/>
          <a:p>
            <a:r>
              <a:rPr lang="en-IN" sz="3600" b="1" dirty="0"/>
              <a:t>Reporting and Communication</a:t>
            </a:r>
          </a:p>
        </p:txBody>
      </p:sp>
      <p:sp>
        <p:nvSpPr>
          <p:cNvPr id="11" name="Rectangle 7"/>
          <p:cNvSpPr>
            <a:spLocks noChangeArrowheads="1"/>
          </p:cNvSpPr>
          <p:nvPr/>
        </p:nvSpPr>
        <p:spPr bwMode="auto">
          <a:xfrm>
            <a:off x="1259633" y="2295162"/>
            <a:ext cx="650343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Arial" panose="020B0604020202020204" pitchFamily="34" charset="0"/>
              </a:rPr>
              <a:t>Effective communication between developers, testers, and product managers ensures smooth progress. Reporting includes daily/weekly updates, dashboards, bug trend analysis, and test coverage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latin typeface="Arial" panose="020B0604020202020204" pitchFamily="34" charset="0"/>
              </a:rPr>
              <a:t>Clear documentation helps the management take informed decisions on release readiness. Reporting tools include Excel reports, test management software (e.g., TestRail), and automated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9"/>
          <p:cNvSpPr>
            <a:spLocks noChangeArrowheads="1"/>
          </p:cNvSpPr>
          <p:nvPr/>
        </p:nvSpPr>
        <p:spPr bwMode="auto">
          <a:xfrm>
            <a:off x="133350" y="6351184"/>
            <a:ext cx="1034415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74441" y="5784980"/>
            <a:ext cx="3060441" cy="646331"/>
          </a:xfrm>
          <a:prstGeom prst="rect">
            <a:avLst/>
          </a:prstGeom>
          <a:noFill/>
        </p:spPr>
        <p:txBody>
          <a:bodyPr wrap="square" rtlCol="0">
            <a:spAutoFit/>
          </a:bodyPr>
          <a:lstStyle/>
          <a:p>
            <a:r>
              <a:rPr lang="en-IN" dirty="0"/>
              <a:t>By </a:t>
            </a:r>
            <a:r>
              <a:rPr lang="en-IN" dirty="0" err="1"/>
              <a:t>Vikash</a:t>
            </a:r>
            <a:endParaRPr lang="en-IN" dirty="0"/>
          </a:p>
          <a:p>
            <a:endParaRPr lang="en-IN" dirty="0"/>
          </a:p>
        </p:txBody>
      </p:sp>
    </p:spTree>
    <p:extLst>
      <p:ext uri="{BB962C8B-B14F-4D97-AF65-F5344CB8AC3E}">
        <p14:creationId xmlns:p14="http://schemas.microsoft.com/office/powerpoint/2010/main" val="494237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History &amp; Need</a:t>
            </a:r>
          </a:p>
        </p:txBody>
      </p:sp>
      <p:sp>
        <p:nvSpPr>
          <p:cNvPr id="3" name="Content Placeholder 2"/>
          <p:cNvSpPr>
            <a:spLocks noGrp="1"/>
          </p:cNvSpPr>
          <p:nvPr>
            <p:ph idx="1"/>
          </p:nvPr>
        </p:nvSpPr>
        <p:spPr/>
        <p:txBody>
          <a:bodyPr>
            <a:normAutofit fontScale="32500" lnSpcReduction="20000"/>
          </a:bodyPr>
          <a:lstStyle/>
          <a:p>
            <a:endParaRPr sz="3600" dirty="0"/>
          </a:p>
          <a:p>
            <a:pPr>
              <a:defRPr sz="1600"/>
            </a:pPr>
            <a:r>
              <a:rPr sz="3600" dirty="0"/>
              <a:t>Evolved from manual checks to automation and AI.</a:t>
            </a:r>
          </a:p>
          <a:p>
            <a:pPr>
              <a:defRPr sz="1600"/>
            </a:pPr>
            <a:r>
              <a:rPr sz="3600" dirty="0"/>
              <a:t>Necessary to ensure safety, reliability, and performance.</a:t>
            </a:r>
          </a:p>
          <a:p>
            <a:pPr>
              <a:defRPr sz="1600"/>
            </a:pPr>
            <a:r>
              <a:rPr sz="3600" dirty="0"/>
              <a:t>Prevents post-deployment failures in physical devices</a:t>
            </a:r>
            <a:r>
              <a:rPr sz="3600" dirty="0" smtClean="0"/>
              <a:t>.</a:t>
            </a:r>
            <a:endParaRPr lang="en-IN" sz="3600" dirty="0"/>
          </a:p>
          <a:p>
            <a:pPr fontAlgn="base"/>
            <a:r>
              <a:rPr lang="en-US" sz="3600" dirty="0"/>
              <a:t>Software testing has evolved significantly over the decades. Initially, developers manually tested their own code, leading to inconsistent outcomes and frequent oversights. As systems became more complex, dedicated testing teams and automated tools became integral. Today, we see the integration of AI, machine learning, and DevOps in testing workflows. </a:t>
            </a:r>
          </a:p>
          <a:p>
            <a:pPr fontAlgn="base"/>
            <a:r>
              <a:rPr lang="en-US" sz="3600" dirty="0"/>
              <a:t>Testing in electronics is necessary because these products operate in real-world environments and rely heavily on sensor data, connectivity, and real-time responses. Without testing, a smartwatch may misread vital signs, or a home assistant might </a:t>
            </a:r>
            <a:r>
              <a:rPr lang="en-US" sz="3600" dirty="0" smtClean="0"/>
              <a:t>respond incorrectly </a:t>
            </a:r>
            <a:r>
              <a:rPr lang="en-US" sz="3600" dirty="0"/>
              <a:t>to commands, leading to customer dissatisfaction or safety risks. Thus, testing is not a luxury—it’s a necessity. </a:t>
            </a:r>
          </a:p>
          <a:p>
            <a:pPr>
              <a:defRPr sz="1600"/>
            </a:pPr>
            <a:endParaRPr dirty="0"/>
          </a:p>
        </p:txBody>
      </p:sp>
      <p:sp>
        <p:nvSpPr>
          <p:cNvPr id="4" name="TextBox 3"/>
          <p:cNvSpPr txBox="1"/>
          <p:nvPr/>
        </p:nvSpPr>
        <p:spPr>
          <a:xfrm>
            <a:off x="4646645" y="5915608"/>
            <a:ext cx="3741575" cy="662474"/>
          </a:xfrm>
          <a:prstGeom prst="rect">
            <a:avLst/>
          </a:prstGeom>
          <a:noFill/>
        </p:spPr>
        <p:txBody>
          <a:bodyPr wrap="square" rtlCol="0">
            <a:spAutoFit/>
          </a:bodyPr>
          <a:lstStyle/>
          <a:p>
            <a:r>
              <a:rPr lang="en-IN" dirty="0"/>
              <a:t>By Coordinator Prince Mishra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Defects &amp; Testing Principles</a:t>
            </a:r>
          </a:p>
        </p:txBody>
      </p:sp>
      <p:sp>
        <p:nvSpPr>
          <p:cNvPr id="3" name="Content Placeholder 2"/>
          <p:cNvSpPr>
            <a:spLocks noGrp="1"/>
          </p:cNvSpPr>
          <p:nvPr>
            <p:ph idx="1"/>
          </p:nvPr>
        </p:nvSpPr>
        <p:spPr/>
        <p:txBody>
          <a:bodyPr>
            <a:normAutofit fontScale="70000" lnSpcReduction="20000"/>
          </a:bodyPr>
          <a:lstStyle/>
          <a:p>
            <a:endParaRPr dirty="0"/>
          </a:p>
          <a:p>
            <a:pPr>
              <a:defRPr sz="1600"/>
            </a:pPr>
            <a:r>
              <a:rPr sz="2600" dirty="0"/>
              <a:t>Defect = Any unexpected behavior from defined requirements.</a:t>
            </a:r>
          </a:p>
          <a:p>
            <a:pPr>
              <a:defRPr sz="1600"/>
            </a:pPr>
            <a:r>
              <a:rPr sz="2600" dirty="0"/>
              <a:t>Example: Volume button doesn’t respond.</a:t>
            </a:r>
          </a:p>
          <a:p>
            <a:pPr>
              <a:defRPr sz="1600"/>
            </a:pPr>
            <a:r>
              <a:rPr sz="2600" dirty="0"/>
              <a:t>Principles: Early testing, Defect clustering, </a:t>
            </a:r>
            <a:r>
              <a:rPr sz="2600" dirty="0" smtClean="0"/>
              <a:t>Context-dependent</a:t>
            </a:r>
            <a:endParaRPr lang="en-IN" sz="2600" dirty="0" smtClean="0"/>
          </a:p>
          <a:p>
            <a:pPr fontAlgn="base"/>
            <a:r>
              <a:rPr lang="en-US" dirty="0"/>
              <a:t>A defect is any deviation from the expected functionality or user experience. In electronics, defects can be functional (e.g., the device does not turn on), performance-related (slow response time), or interface-based (inconsistent UI behavior). </a:t>
            </a:r>
          </a:p>
          <a:p>
            <a:pPr fontAlgn="base"/>
            <a:r>
              <a:rPr lang="en-US" dirty="0"/>
              <a:t>Testing is guided by several principles. First, it is understood that testing can show the presence of defects, but not their complete absence. Early testing is recommended because it is cheaper to fix problems during the design phase than after product release. Additionally, defects often cluster in certain modules, and repeating the same tests will not reveal new bugs. These principles help testers design effective and efficient test strategies. </a:t>
            </a:r>
          </a:p>
        </p:txBody>
      </p:sp>
      <p:sp>
        <p:nvSpPr>
          <p:cNvPr id="4" name="TextBox 3"/>
          <p:cNvSpPr txBox="1"/>
          <p:nvPr/>
        </p:nvSpPr>
        <p:spPr>
          <a:xfrm>
            <a:off x="4599992" y="6051808"/>
            <a:ext cx="3984171" cy="646331"/>
          </a:xfrm>
          <a:prstGeom prst="rect">
            <a:avLst/>
          </a:prstGeom>
          <a:noFill/>
        </p:spPr>
        <p:txBody>
          <a:bodyPr wrap="square" rtlCol="0">
            <a:spAutoFit/>
          </a:bodyPr>
          <a:lstStyle/>
          <a:p>
            <a:r>
              <a:rPr lang="en-IN" dirty="0" smtClean="0"/>
              <a:t>By </a:t>
            </a:r>
            <a:r>
              <a:rPr lang="en-IN" dirty="0" err="1" smtClean="0"/>
              <a:t>Usha</a:t>
            </a:r>
            <a:endParaRPr lang="en-IN"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Quality Assurance vs. Quality Control</a:t>
            </a:r>
          </a:p>
        </p:txBody>
      </p:sp>
      <p:sp>
        <p:nvSpPr>
          <p:cNvPr id="3" name="Content Placeholder 2"/>
          <p:cNvSpPr>
            <a:spLocks noGrp="1"/>
          </p:cNvSpPr>
          <p:nvPr>
            <p:ph idx="1"/>
          </p:nvPr>
        </p:nvSpPr>
        <p:spPr/>
        <p:txBody>
          <a:bodyPr>
            <a:normAutofit fontScale="77500" lnSpcReduction="20000"/>
          </a:bodyPr>
          <a:lstStyle/>
          <a:p>
            <a:endParaRPr dirty="0"/>
          </a:p>
          <a:p>
            <a:pPr>
              <a:defRPr sz="1600"/>
            </a:pPr>
            <a:r>
              <a:rPr sz="2300" dirty="0"/>
              <a:t>QA: Process-oriented, proactive defect prevention.</a:t>
            </a:r>
          </a:p>
          <a:p>
            <a:pPr>
              <a:defRPr sz="1600"/>
            </a:pPr>
            <a:r>
              <a:rPr sz="2300" dirty="0"/>
              <a:t>QC: Product-oriented, reactive defect identification.</a:t>
            </a:r>
          </a:p>
          <a:p>
            <a:pPr>
              <a:defRPr sz="1600"/>
            </a:pPr>
            <a:r>
              <a:rPr sz="2300" dirty="0"/>
              <a:t>Example: QA reviews code quality; QC checks device output</a:t>
            </a:r>
            <a:r>
              <a:rPr sz="2300" dirty="0" smtClean="0"/>
              <a:t>.</a:t>
            </a:r>
            <a:endParaRPr lang="en-IN" sz="2300" dirty="0" smtClean="0"/>
          </a:p>
          <a:p>
            <a:pPr fontAlgn="base"/>
            <a:r>
              <a:rPr lang="en-US" dirty="0"/>
              <a:t>Quality Assurance (QA) is a proactive process that focuses on improving the development and testing process to prevent defects. Quality Control (QC), on the other hand, is a reactive process that identifies and fixes defects in the final product. </a:t>
            </a:r>
          </a:p>
          <a:p>
            <a:pPr fontAlgn="base"/>
            <a:r>
              <a:rPr lang="en-US" dirty="0"/>
              <a:t>In electronics, QA involves defining coding standards, development guidelines, and review processes that ensure a robust software architecture. QC includes activities like functional testing, regression testing, and performance evaluation of the actual device. Both QA and QC are essential for delivering a stable and successful electronic product.</a:t>
            </a:r>
          </a:p>
          <a:p>
            <a:pPr>
              <a:defRPr sz="1600"/>
            </a:pPr>
            <a:endParaRPr dirty="0"/>
          </a:p>
        </p:txBody>
      </p:sp>
      <p:sp>
        <p:nvSpPr>
          <p:cNvPr id="4" name="TextBox 3"/>
          <p:cNvSpPr txBox="1"/>
          <p:nvPr/>
        </p:nvSpPr>
        <p:spPr>
          <a:xfrm>
            <a:off x="5010539" y="5887616"/>
            <a:ext cx="3496558" cy="671804"/>
          </a:xfrm>
          <a:prstGeom prst="rect">
            <a:avLst/>
          </a:prstGeom>
          <a:noFill/>
        </p:spPr>
        <p:txBody>
          <a:bodyPr wrap="square" rtlCol="0">
            <a:spAutoFit/>
          </a:bodyPr>
          <a:lstStyle/>
          <a:p>
            <a:r>
              <a:rPr lang="en-IN" dirty="0"/>
              <a:t>By </a:t>
            </a:r>
            <a:r>
              <a:rPr lang="en-IN" dirty="0" err="1"/>
              <a:t>Usha</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Scope &amp; Occurrence of Testing</a:t>
            </a:r>
          </a:p>
        </p:txBody>
      </p:sp>
      <p:sp>
        <p:nvSpPr>
          <p:cNvPr id="3" name="Content Placeholder 2"/>
          <p:cNvSpPr>
            <a:spLocks noGrp="1"/>
          </p:cNvSpPr>
          <p:nvPr>
            <p:ph idx="1"/>
          </p:nvPr>
        </p:nvSpPr>
        <p:spPr/>
        <p:txBody>
          <a:bodyPr>
            <a:normAutofit fontScale="77500" lnSpcReduction="20000"/>
          </a:bodyPr>
          <a:lstStyle/>
          <a:p>
            <a:endParaRPr dirty="0"/>
          </a:p>
          <a:p>
            <a:pPr>
              <a:defRPr sz="1600"/>
            </a:pPr>
            <a:r>
              <a:rPr sz="2300" dirty="0"/>
              <a:t>Scope: Firmware, connectivity, UI, sensors, app integration.</a:t>
            </a:r>
          </a:p>
          <a:p>
            <a:pPr>
              <a:defRPr sz="1600"/>
            </a:pPr>
            <a:r>
              <a:rPr sz="2300" dirty="0"/>
              <a:t>Occurs at each level: Unit → Integration → System → UAT.</a:t>
            </a:r>
          </a:p>
          <a:p>
            <a:pPr>
              <a:defRPr sz="1600"/>
            </a:pPr>
            <a:r>
              <a:rPr sz="2300" dirty="0"/>
              <a:t>Helps detect issues early and validate full workflows</a:t>
            </a:r>
            <a:r>
              <a:rPr sz="2300" dirty="0" smtClean="0"/>
              <a:t>.</a:t>
            </a:r>
            <a:endParaRPr lang="en-IN" sz="2300" dirty="0" smtClean="0"/>
          </a:p>
          <a:p>
            <a:pPr fontAlgn="base"/>
            <a:r>
              <a:rPr lang="en-US" dirty="0"/>
              <a:t>The scope of software testing in electronics is broad. It covers not only the embedded firmware but also any associated mobile apps, cloud APIs, and user interfaces. For instance, a smart watch must be tested for Bluetooth pairing, data sync with cloud servers, and display rendering. </a:t>
            </a:r>
          </a:p>
          <a:p>
            <a:pPr fontAlgn="base"/>
            <a:r>
              <a:rPr lang="en-US" dirty="0"/>
              <a:t>Testing occurs at multiple levels: 1. </a:t>
            </a:r>
            <a:r>
              <a:rPr lang="en-US" b="1" dirty="0"/>
              <a:t>Unit Testing</a:t>
            </a:r>
            <a:r>
              <a:rPr lang="en-US" dirty="0"/>
              <a:t> – Verifies individual modules such as sensor input readers. 2. </a:t>
            </a:r>
            <a:r>
              <a:rPr lang="en-US" b="1" dirty="0"/>
              <a:t>Integration Testing</a:t>
            </a:r>
            <a:r>
              <a:rPr lang="en-US" dirty="0"/>
              <a:t> – Ensures different modules (e.g., UI and logic layers) work together. 3. </a:t>
            </a:r>
            <a:r>
              <a:rPr lang="en-US" b="1" dirty="0"/>
              <a:t>System Testing</a:t>
            </a:r>
            <a:r>
              <a:rPr lang="en-US" dirty="0"/>
              <a:t> – Tests the complete device in an environment that simulates real-world use. 4. </a:t>
            </a:r>
            <a:r>
              <a:rPr lang="en-US" b="1" dirty="0"/>
              <a:t>User Acceptance Testing (UAT)</a:t>
            </a:r>
            <a:r>
              <a:rPr lang="en-US" dirty="0"/>
              <a:t> – Involves real users testing the product to ensure it meets expectations. </a:t>
            </a:r>
          </a:p>
          <a:p>
            <a:pPr>
              <a:defRPr sz="1600"/>
            </a:pPr>
            <a:endParaRPr dirty="0"/>
          </a:p>
        </p:txBody>
      </p:sp>
      <p:sp>
        <p:nvSpPr>
          <p:cNvPr id="4" name="TextBox 3"/>
          <p:cNvSpPr txBox="1"/>
          <p:nvPr/>
        </p:nvSpPr>
        <p:spPr>
          <a:xfrm>
            <a:off x="5019869" y="5980922"/>
            <a:ext cx="3722915" cy="646331"/>
          </a:xfrm>
          <a:prstGeom prst="rect">
            <a:avLst/>
          </a:prstGeom>
          <a:noFill/>
        </p:spPr>
        <p:txBody>
          <a:bodyPr wrap="square" rtlCol="0">
            <a:spAutoFit/>
          </a:bodyPr>
          <a:lstStyle/>
          <a:p>
            <a:r>
              <a:rPr lang="en-IN" dirty="0"/>
              <a:t>By </a:t>
            </a:r>
            <a:r>
              <a:rPr lang="en-IN" dirty="0" err="1"/>
              <a:t>Usha</a:t>
            </a:r>
            <a:endParaRPr lang="en-IN"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Constraints &amp; Tester Roles</a:t>
            </a:r>
          </a:p>
        </p:txBody>
      </p:sp>
      <p:sp>
        <p:nvSpPr>
          <p:cNvPr id="3" name="Content Placeholder 2"/>
          <p:cNvSpPr>
            <a:spLocks noGrp="1"/>
          </p:cNvSpPr>
          <p:nvPr>
            <p:ph idx="1"/>
          </p:nvPr>
        </p:nvSpPr>
        <p:spPr/>
        <p:txBody>
          <a:bodyPr>
            <a:normAutofit fontScale="70000" lnSpcReduction="20000"/>
          </a:bodyPr>
          <a:lstStyle/>
          <a:p>
            <a:endParaRPr dirty="0"/>
          </a:p>
          <a:p>
            <a:pPr>
              <a:defRPr sz="1600"/>
            </a:pPr>
            <a:r>
              <a:rPr sz="2600" dirty="0"/>
              <a:t>Constraints: Device cost, test tool cost, real-time simulation.</a:t>
            </a:r>
          </a:p>
          <a:p>
            <a:pPr>
              <a:defRPr sz="1600"/>
            </a:pPr>
            <a:r>
              <a:rPr sz="2600" dirty="0"/>
              <a:t>Roles: Manual Tester, Automation Tester, QA Lead.</a:t>
            </a:r>
          </a:p>
          <a:p>
            <a:pPr>
              <a:defRPr sz="1600"/>
            </a:pPr>
            <a:r>
              <a:rPr sz="2600" dirty="0"/>
              <a:t>Firmware QA validates hardware-software </a:t>
            </a:r>
            <a:r>
              <a:rPr sz="2600" dirty="0" smtClean="0"/>
              <a:t>interaction.</a:t>
            </a:r>
            <a:endParaRPr lang="en-IN" sz="2600" dirty="0" smtClean="0"/>
          </a:p>
          <a:p>
            <a:pPr fontAlgn="base"/>
            <a:r>
              <a:rPr lang="en-US" dirty="0"/>
              <a:t>Testing electronic products comes with unique challenges. Simulating real-time hardware behavior is often difficult, especially when testing sensors, connectivity, and power usage. Test environments can be costly to set up and maintain. </a:t>
            </a:r>
          </a:p>
          <a:p>
            <a:pPr fontAlgn="base"/>
            <a:r>
              <a:rPr lang="en-US" dirty="0"/>
              <a:t>Testers must adapt by using simulators or virtual environments where physical hardware is not available. Responsibilities of testers include designing and executing test cases, reporting bugs, validating fixes, and sometimes automating repetitive test tasks. </a:t>
            </a:r>
          </a:p>
          <a:p>
            <a:pPr fontAlgn="base"/>
            <a:r>
              <a:rPr lang="en-US" dirty="0"/>
              <a:t>Roles may include manual testers for functional verification, automation engineers for tool-driven testing, and firmware QA specialists for low-level embedded software. </a:t>
            </a:r>
          </a:p>
          <a:p>
            <a:pPr>
              <a:defRPr sz="1600"/>
            </a:pPr>
            <a:endParaRPr dirty="0"/>
          </a:p>
        </p:txBody>
      </p:sp>
      <p:sp>
        <p:nvSpPr>
          <p:cNvPr id="4" name="TextBox 3"/>
          <p:cNvSpPr txBox="1"/>
          <p:nvPr/>
        </p:nvSpPr>
        <p:spPr>
          <a:xfrm>
            <a:off x="4572000" y="5906278"/>
            <a:ext cx="3834882" cy="646331"/>
          </a:xfrm>
          <a:prstGeom prst="rect">
            <a:avLst/>
          </a:prstGeom>
          <a:noFill/>
        </p:spPr>
        <p:txBody>
          <a:bodyPr wrap="square" rtlCol="0">
            <a:spAutoFit/>
          </a:bodyPr>
          <a:lstStyle/>
          <a:p>
            <a:r>
              <a:rPr lang="en-IN" dirty="0" smtClean="0"/>
              <a:t>By Jyotisman Kirti Prakash</a:t>
            </a:r>
            <a:endParaRPr lang="en-IN" dirty="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2938" y="987384"/>
            <a:ext cx="2506825" cy="5064166"/>
          </a:xfrm>
        </p:spPr>
      </p:pic>
      <p:sp>
        <p:nvSpPr>
          <p:cNvPr id="5" name="TextBox 4"/>
          <p:cNvSpPr txBox="1"/>
          <p:nvPr/>
        </p:nvSpPr>
        <p:spPr>
          <a:xfrm>
            <a:off x="725554" y="5570376"/>
            <a:ext cx="3379915" cy="646331"/>
          </a:xfrm>
          <a:prstGeom prst="rect">
            <a:avLst/>
          </a:prstGeom>
          <a:noFill/>
        </p:spPr>
        <p:txBody>
          <a:bodyPr wrap="square" rtlCol="0">
            <a:spAutoFit/>
          </a:bodyPr>
          <a:lstStyle/>
          <a:p>
            <a:r>
              <a:rPr lang="en-IN" dirty="0"/>
              <a:t>By Jyotisman Kirti Prakash</a:t>
            </a:r>
          </a:p>
          <a:p>
            <a:endParaRPr lang="en-IN" dirty="0"/>
          </a:p>
        </p:txBody>
      </p:sp>
    </p:spTree>
    <p:extLst>
      <p:ext uri="{BB962C8B-B14F-4D97-AF65-F5344CB8AC3E}">
        <p14:creationId xmlns:p14="http://schemas.microsoft.com/office/powerpoint/2010/main" val="3315283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SDLC, STLC &amp; Agile Testing</a:t>
            </a:r>
          </a:p>
        </p:txBody>
      </p:sp>
      <p:sp>
        <p:nvSpPr>
          <p:cNvPr id="3" name="Content Placeholder 2"/>
          <p:cNvSpPr>
            <a:spLocks noGrp="1"/>
          </p:cNvSpPr>
          <p:nvPr>
            <p:ph idx="1"/>
          </p:nvPr>
        </p:nvSpPr>
        <p:spPr/>
        <p:txBody>
          <a:bodyPr>
            <a:normAutofit fontScale="70000" lnSpcReduction="20000"/>
          </a:bodyPr>
          <a:lstStyle/>
          <a:p>
            <a:endParaRPr dirty="0"/>
          </a:p>
          <a:p>
            <a:pPr>
              <a:defRPr sz="1600"/>
            </a:pPr>
            <a:r>
              <a:rPr sz="2600" dirty="0"/>
              <a:t>SDLC = Full software development life cycle.</a:t>
            </a:r>
          </a:p>
          <a:p>
            <a:pPr>
              <a:defRPr sz="1600"/>
            </a:pPr>
            <a:r>
              <a:rPr sz="2600" dirty="0"/>
              <a:t>STLC = Specific process of testing lifecycle.</a:t>
            </a:r>
          </a:p>
          <a:p>
            <a:pPr>
              <a:defRPr sz="1600"/>
            </a:pPr>
            <a:r>
              <a:rPr sz="2600" dirty="0"/>
              <a:t>Agile: Testing in sprints, faster feedback loops</a:t>
            </a:r>
            <a:r>
              <a:rPr sz="2600" dirty="0" smtClean="0"/>
              <a:t>.</a:t>
            </a:r>
            <a:endParaRPr lang="en-IN" sz="2600" dirty="0" smtClean="0"/>
          </a:p>
          <a:p>
            <a:pPr fontAlgn="base"/>
            <a:r>
              <a:rPr lang="en-US" dirty="0"/>
              <a:t>The Software Development Life Cycle (SDLC) outlines how software is planned, developed, tested, and deployed. The Software Testing Life Cycle (STLC) is a subset that focuses entirely on the planning and execution of testing tasks. </a:t>
            </a:r>
          </a:p>
          <a:p>
            <a:pPr fontAlgn="base"/>
            <a:r>
              <a:rPr lang="en-US" dirty="0"/>
              <a:t>Agile methodology introduces an iterative approach to testing. Rather than waiting for the entire product to be built, Agile testing happens in short cycles (sprints) that allow for continuous feedback. In the electronics domain, Agile testing ensures that firmware updates, new hardware revisions, or UI tweaks are verified frequently. </a:t>
            </a:r>
          </a:p>
          <a:p>
            <a:pPr fontAlgn="base"/>
            <a:r>
              <a:rPr lang="en-US" dirty="0"/>
              <a:t>For example, a fitness band’s firmware might receive weekly updates, each tested independently within its sprint. </a:t>
            </a:r>
          </a:p>
          <a:p>
            <a:pPr>
              <a:defRPr sz="1600"/>
            </a:pPr>
            <a:endParaRPr dirty="0"/>
          </a:p>
        </p:txBody>
      </p:sp>
      <p:sp>
        <p:nvSpPr>
          <p:cNvPr id="4" name="TextBox 3"/>
          <p:cNvSpPr txBox="1"/>
          <p:nvPr/>
        </p:nvSpPr>
        <p:spPr>
          <a:xfrm>
            <a:off x="725554" y="5598367"/>
            <a:ext cx="3112048" cy="646331"/>
          </a:xfrm>
          <a:prstGeom prst="rect">
            <a:avLst/>
          </a:prstGeom>
          <a:noFill/>
        </p:spPr>
        <p:txBody>
          <a:bodyPr wrap="square" rtlCol="0">
            <a:spAutoFit/>
          </a:bodyPr>
          <a:lstStyle/>
          <a:p>
            <a:r>
              <a:rPr lang="en-IN" dirty="0"/>
              <a:t>By Jyotisman Kirti Prakash</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241</TotalTime>
  <Words>2003</Words>
  <Application>Microsoft Office PowerPoint</Application>
  <PresentationFormat>On-screen Show (4:3)</PresentationFormat>
  <Paragraphs>127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 Light</vt:lpstr>
      <vt:lpstr>Rockwell</vt:lpstr>
      <vt:lpstr>Wingdings</vt:lpstr>
      <vt:lpstr>Atlas</vt:lpstr>
      <vt:lpstr>Software Testing Life Cycle for Electronic Product Development</vt:lpstr>
      <vt:lpstr>Introduction to Software Testing</vt:lpstr>
      <vt:lpstr>Testing History &amp; Need</vt:lpstr>
      <vt:lpstr>Defects &amp; Testing Principles</vt:lpstr>
      <vt:lpstr>Quality Assurance vs. Quality Control</vt:lpstr>
      <vt:lpstr>Scope &amp; Occurrence of Testing</vt:lpstr>
      <vt:lpstr>Constraints &amp; Tester Roles</vt:lpstr>
      <vt:lpstr>Flow Chart</vt:lpstr>
      <vt:lpstr>SDLC, STLC &amp; Agile Testing</vt:lpstr>
      <vt:lpstr>SDLC vs STLC Phases</vt:lpstr>
      <vt:lpstr>Test Planning</vt:lpstr>
      <vt:lpstr>Custom Process &amp; Budgeting</vt:lpstr>
      <vt:lpstr>Scheduling &amp; Risk Handling</vt:lpstr>
      <vt:lpstr>Testing Techniques (Dynamic, Static, Exploratory)</vt:lpstr>
      <vt:lpstr>Test Coverage by Phase</vt:lpstr>
      <vt:lpstr>Test Execution and Environment Setup</vt:lpstr>
      <vt:lpstr>Defect Lifecycle and Root Cause Analysis (RCA)</vt:lpstr>
      <vt:lpstr>Defect Distribution in Testing</vt:lpstr>
      <vt:lpstr>Metrics and Measurement</vt:lpstr>
      <vt:lpstr>Reporting and Communication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Life Cycle for Electronic Product Development</dc:title>
  <dc:subject/>
  <dc:creator/>
  <cp:keywords/>
  <dc:description>generated using python-pptx</dc:description>
  <cp:lastModifiedBy>HP</cp:lastModifiedBy>
  <cp:revision>10</cp:revision>
  <dcterms:created xsi:type="dcterms:W3CDTF">2013-01-27T09:14:16Z</dcterms:created>
  <dcterms:modified xsi:type="dcterms:W3CDTF">2025-07-28T11:23:16Z</dcterms:modified>
  <cp:category/>
</cp:coreProperties>
</file>