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9" r:id="rId5"/>
    <p:sldId id="286" r:id="rId6"/>
    <p:sldId id="281" r:id="rId7"/>
    <p:sldId id="291" r:id="rId8"/>
    <p:sldId id="278" r:id="rId9"/>
    <p:sldId id="292" r:id="rId10"/>
    <p:sldId id="293" r:id="rId11"/>
    <p:sldId id="294" r:id="rId12"/>
    <p:sldId id="295" r:id="rId13"/>
    <p:sldId id="296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7/30/2025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7/30/2025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21BD7-AB5A-1953-8460-DF1717F9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93C74-05E1-49C7-07A8-3F27309B8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0AC327-78EC-B105-8FB3-E2F714902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A576B-04FD-D77F-79AE-6F114AEDD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6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A9560-8FCA-22B6-C3D9-5B5C72AEE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4E6079-7980-EF5A-FEFA-483CDDB2D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1922CC-62C8-5385-B3FB-EC1AED0DD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3EFCE-E84E-FC33-A1E5-287BFEDAFA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6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1FF05-9B15-C39E-5592-913BC51E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5B9FB-85DD-C121-9880-C19FF4A6E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ECAD0-FD39-55C9-DAF4-2A18EDB6A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34A82-D2A6-F955-33D0-380B2F043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88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DFEFF-AC09-7F99-409D-C0CD85617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0D688E-FDDB-ABF9-80AD-48F33D24E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F1409F-E043-300C-4C76-418189564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291F7-6283-8FDF-6AC6-F6FC1690F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3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BAF03-8233-BC57-CB99-A87648BE7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3CF38-220B-196D-CC7B-37CEC0715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2224E0-1336-059F-1678-9FDD0B7AB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90150-6952-099E-9927-D30BC76CC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7/30/2025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975" y="283413"/>
            <a:ext cx="9144000" cy="2128049"/>
          </a:xfrm>
        </p:spPr>
        <p:txBody>
          <a:bodyPr>
            <a:normAutofit/>
          </a:bodyPr>
          <a:lstStyle/>
          <a:p>
            <a:r>
              <a:rPr lang="en-US" sz="5400" dirty="0"/>
              <a:t>Can We Create Our Own AUTOSAR?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968" y="2327195"/>
            <a:ext cx="5307291" cy="2403836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dirty="0"/>
              <a:t>Exploring custom AUTOSAR implementations in automotive electronics</a:t>
            </a:r>
            <a:endParaRPr lang="en-US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153303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3B8B042-55FE-A4C0-E30F-3DFFD95D5F2E}"/>
              </a:ext>
            </a:extLst>
          </p:cNvPr>
          <p:cNvSpPr txBox="1">
            <a:spLocks/>
          </p:cNvSpPr>
          <p:nvPr/>
        </p:nvSpPr>
        <p:spPr>
          <a:xfrm>
            <a:off x="0" y="3733014"/>
            <a:ext cx="5384275" cy="3082853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B77E50-A670-A269-56AB-B5BAB414D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69687"/>
              </p:ext>
            </p:extLst>
          </p:nvPr>
        </p:nvGraphicFramePr>
        <p:xfrm>
          <a:off x="108933" y="3968113"/>
          <a:ext cx="5151225" cy="2847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028">
                  <a:extLst>
                    <a:ext uri="{9D8B030D-6E8A-4147-A177-3AD203B41FA5}">
                      <a16:colId xmlns:a16="http://schemas.microsoft.com/office/drawing/2014/main" val="91925184"/>
                    </a:ext>
                  </a:extLst>
                </a:gridCol>
                <a:gridCol w="2572122">
                  <a:extLst>
                    <a:ext uri="{9D8B030D-6E8A-4147-A177-3AD203B41FA5}">
                      <a16:colId xmlns:a16="http://schemas.microsoft.com/office/drawing/2014/main" val="3269033384"/>
                    </a:ext>
                  </a:extLst>
                </a:gridCol>
                <a:gridCol w="1717075">
                  <a:extLst>
                    <a:ext uri="{9D8B030D-6E8A-4147-A177-3AD203B41FA5}">
                      <a16:colId xmlns:a16="http://schemas.microsoft.com/office/drawing/2014/main" val="630154527"/>
                    </a:ext>
                  </a:extLst>
                </a:gridCol>
              </a:tblGrid>
              <a:tr h="406822">
                <a:tc>
                  <a:txBody>
                    <a:bodyPr/>
                    <a:lstStyle/>
                    <a:p>
                      <a:r>
                        <a:rPr lang="en-US" b="1" u="sng" dirty="0"/>
                        <a:t>ID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NAME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SLIDE</a:t>
                      </a:r>
                      <a:endParaRPr lang="en-IN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600865"/>
                  </a:ext>
                </a:extLst>
              </a:tr>
              <a:tr h="40682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30396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ASIMA  NAYAK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1,2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46814"/>
                  </a:ext>
                </a:extLst>
              </a:tr>
              <a:tr h="40682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30393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SAGAR CHOUDHARY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54081"/>
                  </a:ext>
                </a:extLst>
              </a:tr>
              <a:tr h="40682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30399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TITHI MALLICK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4,5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84302"/>
                  </a:ext>
                </a:extLst>
              </a:tr>
              <a:tr h="40682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30381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THANUJA M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6,7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33601"/>
                  </a:ext>
                </a:extLst>
              </a:tr>
              <a:tr h="40682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31134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ANKIT PANT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16742"/>
                  </a:ext>
                </a:extLst>
              </a:tr>
              <a:tr h="40682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31251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RITIKA CHOPRA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9,10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83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09D6F-E678-C315-3E26-B7095BE23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F765275-E238-69AE-183E-1291E0658E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1559" y="216816"/>
            <a:ext cx="9360442" cy="6391374"/>
          </a:xfrm>
        </p:spPr>
      </p:pic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909EEA36-71B7-4F9E-633D-992683D0A4EF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F197B570-B1D8-B099-9286-5126954C6109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E4BC5180-9A61-F1E0-6880-3F72086D302D}"/>
              </a:ext>
            </a:extLst>
          </p:cNvPr>
          <p:cNvSpPr/>
          <p:nvPr/>
        </p:nvSpPr>
        <p:spPr>
          <a:xfrm>
            <a:off x="911225" y="827186"/>
            <a:ext cx="7836849" cy="5400246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E22CE4-ED65-13C1-9296-95D2197D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786" y="1025908"/>
            <a:ext cx="7735996" cy="646604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FFD81-31C1-82F5-7C88-B242F431F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2078" y="1923509"/>
            <a:ext cx="7566314" cy="401228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Building your own AUTOSAR is educationally rewarding but resource-intensive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For most production/programming use-cases, adoption of commercial or open-source AUTOSAR stacks is more practical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 deep understanding of automotive embedded systems, architecture layers, and communication protocols is essential to even attempt this task</a:t>
            </a:r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BBAAA8F3-5289-4E5A-A5A2-5610866C587F}"/>
              </a:ext>
            </a:extLst>
          </p:cNvPr>
          <p:cNvSpPr/>
          <p:nvPr/>
        </p:nvSpPr>
        <p:spPr>
          <a:xfrm>
            <a:off x="1162294" y="1528066"/>
            <a:ext cx="2467026" cy="92633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2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81" y="675"/>
            <a:ext cx="1097064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3686754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105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1" y="75414"/>
            <a:ext cx="7727597" cy="6627044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845380" y="1517714"/>
            <a:ext cx="6268824" cy="4986781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845" y="1634599"/>
            <a:ext cx="5059324" cy="9967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Introduction to Automotive Electronics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2140005"/>
            <a:ext cx="4687148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5982068" y="2941163"/>
            <a:ext cx="5995447" cy="29788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Growth of electronics in vehicles: from simple relays to complex ECUs</a:t>
            </a:r>
          </a:p>
          <a:p>
            <a:r>
              <a:rPr lang="en-US" sz="2800" dirty="0">
                <a:solidFill>
                  <a:schemeClr val="bg1"/>
                </a:solidFill>
              </a:rPr>
              <a:t>Modern vehicles: 100+ ECUs, increasing need for software innovation </a:t>
            </a:r>
          </a:p>
          <a:p>
            <a:r>
              <a:rPr lang="en-US" sz="2800" dirty="0">
                <a:solidFill>
                  <a:schemeClr val="bg1"/>
                </a:solidFill>
              </a:rPr>
              <a:t>Importance of standardization and modularity in development</a:t>
            </a:r>
            <a:endParaRPr lang="en-US" sz="2800" i="1" spc="-2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D977F-3679-0972-B4A4-74CB5FB13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00" y="850436"/>
            <a:ext cx="3343742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27186"/>
            <a:ext cx="7836849" cy="5400246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8" y="922211"/>
            <a:ext cx="7735996" cy="646604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tx1"/>
                </a:solidFill>
                <a:latin typeface="Arial Black" panose="020B0A04020102020204" pitchFamily="34" charset="0"/>
              </a:rPr>
              <a:t> ECUs, CAN Bus &amp; Network Topologies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2078" y="1923509"/>
            <a:ext cx="7566314" cy="40122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ECUs: Electronic Control Units – the “computers” running vehicle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CAN Bus: Dominant in-vehicle communication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Network Topologies: Star, bus, hybrid; scaling challenges as features grow</a:t>
            </a:r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265991" y="1282897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7D2A81D-F7D1-4144-9EC5-03531DC52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0596" y="2384981"/>
            <a:ext cx="4651403" cy="2828556"/>
          </a:xfrm>
        </p:spPr>
      </p:pic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1">
            <a:extLst>
              <a:ext uri="{FF2B5EF4-FFF2-40B4-BE49-F238E27FC236}">
                <a16:creationId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3" y="329938"/>
            <a:ext cx="7070105" cy="605200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4508660" y="1027078"/>
            <a:ext cx="6795222" cy="4695824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4585179" y="3130514"/>
            <a:ext cx="6898384" cy="5184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Software layered on hardware; need for abstraction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Real-time constraints, safety, reusability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Drive for standard practices: AUTOSAR emerges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4677475" y="1593133"/>
            <a:ext cx="5868481" cy="357738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179" y="1332634"/>
            <a:ext cx="7068066" cy="1325563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  <a:latin typeface="Arial Black" panose="020B0A04020102020204" pitchFamily="34" charset="0"/>
              </a:rPr>
              <a:t>Embedded Software Architecture in Automotives</a:t>
            </a:r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63" y="303770"/>
            <a:ext cx="6294369" cy="1302111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Arial Black" panose="020B0A04020102020204" pitchFamily="34" charset="0"/>
              </a:rPr>
              <a:t>Basic Concepts of Automotive Embedded Systems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81319"/>
            <a:ext cx="6024562" cy="273670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6259398" y="2366128"/>
            <a:ext cx="5279010" cy="273670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Functionality split between hardware (ECUs) and software</a:t>
            </a: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Safety and real-time requirements</a:t>
            </a: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The role of standards in enabling interoperability and scalability</a:t>
            </a:r>
            <a:endParaRPr lang="en-US" sz="1800" b="1" dirty="0"/>
          </a:p>
        </p:txBody>
      </p:sp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5638486" y="1204654"/>
            <a:ext cx="4985522" cy="135318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E8BA3-2EBE-6E16-AF38-850FDF446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1">
            <a:extLst>
              <a:ext uri="{FF2B5EF4-FFF2-40B4-BE49-F238E27FC236}">
                <a16:creationId xmlns:a16="http://schemas.microsoft.com/office/drawing/2014/main" id="{5424DBF2-CB33-2D5E-7EA0-2F64F2CE0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4" y="329938"/>
            <a:ext cx="7324630" cy="605200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24417978-717E-4372-EDCC-8935A45890E7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ED54FD6-0971-FB26-5DBA-97F78C29C229}"/>
              </a:ext>
            </a:extLst>
          </p:cNvPr>
          <p:cNvSpPr/>
          <p:nvPr/>
        </p:nvSpPr>
        <p:spPr>
          <a:xfrm>
            <a:off x="3836719" y="1233631"/>
            <a:ext cx="7445662" cy="4479011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CB2196AA-1DAA-7900-4987-43CF891B3131}"/>
              </a:ext>
            </a:extLst>
          </p:cNvPr>
          <p:cNvSpPr txBox="1">
            <a:spLocks/>
          </p:cNvSpPr>
          <p:nvPr/>
        </p:nvSpPr>
        <p:spPr>
          <a:xfrm>
            <a:off x="4157220" y="3082565"/>
            <a:ext cx="6787299" cy="34748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</a:rPr>
              <a:t>Definition: Automotive Open System Architecture</a:t>
            </a:r>
          </a:p>
          <a:p>
            <a:r>
              <a:rPr lang="en-IN" sz="2400" dirty="0">
                <a:solidFill>
                  <a:schemeClr val="bg1"/>
                </a:solidFill>
              </a:rPr>
              <a:t>Purpose: Standardized software framework for automotive ECUs</a:t>
            </a:r>
          </a:p>
          <a:p>
            <a:r>
              <a:rPr lang="en-IN" sz="2400" dirty="0">
                <a:solidFill>
                  <a:schemeClr val="bg1"/>
                </a:solidFill>
              </a:rPr>
              <a:t>Benefits: Modular design, hardware independence, reusability</a:t>
            </a: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id="{425D07ED-729C-8C19-286F-D6B6CA038879}"/>
              </a:ext>
            </a:extLst>
          </p:cNvPr>
          <p:cNvSpPr/>
          <p:nvPr/>
        </p:nvSpPr>
        <p:spPr>
          <a:xfrm flipV="1">
            <a:off x="4347540" y="1706253"/>
            <a:ext cx="2505750" cy="339365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7E01E-2C23-E3E4-5D26-F1DA874E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628" y="1419976"/>
            <a:ext cx="4551109" cy="1325563"/>
          </a:xfrm>
        </p:spPr>
        <p:txBody>
          <a:bodyPr/>
          <a:lstStyle/>
          <a:p>
            <a:r>
              <a:rPr lang="en-IN" b="0" dirty="0">
                <a:solidFill>
                  <a:schemeClr val="tx1"/>
                </a:solidFill>
                <a:latin typeface="Arial Black" panose="020B0A04020102020204" pitchFamily="34" charset="0"/>
              </a:rPr>
              <a:t>Overview of </a:t>
            </a:r>
            <a:br>
              <a:rPr lang="en-IN" b="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IN" b="0" dirty="0">
                <a:solidFill>
                  <a:schemeClr val="tx1"/>
                </a:solidFill>
                <a:latin typeface="Arial Black" panose="020B0A04020102020204" pitchFamily="34" charset="0"/>
              </a:rPr>
              <a:t>AUTOSAR</a:t>
            </a:r>
          </a:p>
        </p:txBody>
      </p:sp>
    </p:spTree>
    <p:extLst>
      <p:ext uri="{BB962C8B-B14F-4D97-AF65-F5344CB8AC3E}">
        <p14:creationId xmlns:p14="http://schemas.microsoft.com/office/powerpoint/2010/main" val="271908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5DCAA-0297-C3A2-18C8-6BD9198E0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A3A3B83-327E-E450-510E-8CCB1F55DC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708" y="1568815"/>
            <a:ext cx="6875073" cy="4180788"/>
          </a:xfrm>
        </p:spPr>
      </p:pic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72F3A67E-107D-5B93-845B-77F6A63A2F56}"/>
              </a:ext>
            </a:extLst>
          </p:cNvPr>
          <p:cNvSpPr/>
          <p:nvPr/>
        </p:nvSpPr>
        <p:spPr>
          <a:xfrm>
            <a:off x="127288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6F18C553-2AA4-E071-9948-55910E35140A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6B0B1E31-14C7-E6D5-36D8-369C8449F10B}"/>
              </a:ext>
            </a:extLst>
          </p:cNvPr>
          <p:cNvSpPr/>
          <p:nvPr/>
        </p:nvSpPr>
        <p:spPr>
          <a:xfrm>
            <a:off x="260777" y="827186"/>
            <a:ext cx="7478630" cy="5400246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D587C6-BA63-5B1F-E97D-CCDBB921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55" y="922211"/>
            <a:ext cx="7735996" cy="646604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tx1"/>
                </a:solidFill>
                <a:latin typeface="Arial Black" panose="020B0A04020102020204" pitchFamily="34" charset="0"/>
              </a:rPr>
              <a:t>AUTOSAR Layers and </a:t>
            </a:r>
            <a:br>
              <a:rPr lang="en-US" b="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Arial Black" panose="020B0A04020102020204" pitchFamily="34" charset="0"/>
              </a:rPr>
              <a:t>RTE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5BF39-D328-7683-BE10-34D0CB6BB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492" y="1876374"/>
            <a:ext cx="7566314" cy="40122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Application Layer: Application software components (SWCs)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Runtime Environment (RTE): Communication middleware between applications and basic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Basic Software (BSW): Services, communication, drivers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Microcontroller Abstraction Layer (MCAL): Hardware drivers</a:t>
            </a:r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12E0AC8-B2D6-41DF-8107-808BC234C636}"/>
              </a:ext>
            </a:extLst>
          </p:cNvPr>
          <p:cNvSpPr/>
          <p:nvPr/>
        </p:nvSpPr>
        <p:spPr>
          <a:xfrm flipV="1">
            <a:off x="530699" y="1282897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8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DBB2F-0548-1B9B-FB28-AEE0F2024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61C8-9460-1C3D-BB03-5F746940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63" y="509047"/>
            <a:ext cx="6294369" cy="1096834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Arial Black" panose="020B0A04020102020204" pitchFamily="34" charset="0"/>
              </a:rPr>
              <a:t>Can We Create Our Own </a:t>
            </a:r>
            <a:br>
              <a:rPr lang="en-US" sz="2400" b="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br>
              <a:rPr lang="en-US" sz="2400" b="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400" b="0" dirty="0">
                <a:solidFill>
                  <a:schemeClr val="tx1"/>
                </a:solidFill>
                <a:latin typeface="Arial Black" panose="020B0A04020102020204" pitchFamily="34" charset="0"/>
              </a:rPr>
              <a:t>AUTOSAR?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EC12F13-B86E-5A66-AD05-D431CB55B2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81319"/>
            <a:ext cx="6024562" cy="273670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A3799-7AFF-B07D-95BA-BA24D9EDD0D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6024561" y="1605882"/>
            <a:ext cx="5919199" cy="5077722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Possible, in theory:-</a:t>
            </a:r>
            <a:r>
              <a:rPr lang="en-US" sz="1800" b="1" dirty="0"/>
              <a:t> Specs are open; anyone can read and implement them</a:t>
            </a: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Real-world challenges:-</a:t>
            </a:r>
            <a:r>
              <a:rPr lang="en-US" sz="1800" b="1" dirty="0"/>
              <a:t> Requires huge effort, team expertise, and compliance with automotive safety standards</a:t>
            </a: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Toolchains for code/configuration generation are as complex as the software itself</a:t>
            </a: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Commercial solutions and membership in AUTOSAR consortium often preferred for production systems</a:t>
            </a: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Research/Prototyping:-</a:t>
            </a:r>
            <a:r>
              <a:rPr lang="en-US" sz="1800" b="1" dirty="0"/>
              <a:t>  Feasible to build small-scale modules or prototypes</a:t>
            </a: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Open-source and model-based tools (like Simulink, MATLAB) exist for educational and R&amp;D purposes</a:t>
            </a:r>
          </a:p>
        </p:txBody>
      </p:sp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322BFEF6-BA3F-A2E7-B2B9-1CBE71BB14A5}"/>
              </a:ext>
            </a:extLst>
          </p:cNvPr>
          <p:cNvSpPr/>
          <p:nvPr/>
        </p:nvSpPr>
        <p:spPr>
          <a:xfrm>
            <a:off x="5600779" y="1057464"/>
            <a:ext cx="4985522" cy="135318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1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D6D61-9D92-5430-E318-FE184790C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5AAC3B5E-BF8B-CECA-7726-C6DFAF842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1" y="75414"/>
            <a:ext cx="7727597" cy="6627044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F9A4BB85-2B44-3D92-E77C-8CECFA292561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01A5E3EF-6AC0-71C0-5FEC-9A5A0C313E33}"/>
              </a:ext>
            </a:extLst>
          </p:cNvPr>
          <p:cNvSpPr/>
          <p:nvPr/>
        </p:nvSpPr>
        <p:spPr>
          <a:xfrm>
            <a:off x="5845380" y="1517714"/>
            <a:ext cx="6268824" cy="4986781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D5C0D-88E2-AB02-2FB8-2C1F4196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845" y="1634599"/>
            <a:ext cx="5059324" cy="9967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 Involved in Building a Custom AUTOSAR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7289B16F-4E15-2496-336C-08B5376EE9CE}"/>
              </a:ext>
            </a:extLst>
          </p:cNvPr>
          <p:cNvSpPr/>
          <p:nvPr/>
        </p:nvSpPr>
        <p:spPr>
          <a:xfrm>
            <a:off x="6313932" y="2140005"/>
            <a:ext cx="4687148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2D0D64F-20D2-225F-2FA1-F910F66378D9}"/>
              </a:ext>
            </a:extLst>
          </p:cNvPr>
          <p:cNvSpPr txBox="1">
            <a:spLocks/>
          </p:cNvSpPr>
          <p:nvPr/>
        </p:nvSpPr>
        <p:spPr>
          <a:xfrm>
            <a:off x="5982068" y="2941163"/>
            <a:ext cx="5995447" cy="33088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Study the AUTOSAR layered architecture and specs in detail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Develop core layers: MCAL, BSW, RTE, and Application Layer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Design and implement standard interfaces and configuration schemas (often XML)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Develop or utilize model-based tools for configuration and code generation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Testing, validation, and compliance checks</a:t>
            </a:r>
            <a:endParaRPr lang="en-US" sz="2000" i="1" spc="-25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58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120</TotalTime>
  <Words>460</Words>
  <Application>Microsoft Office PowerPoint</Application>
  <PresentationFormat>Widescreen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Angsana New</vt:lpstr>
      <vt:lpstr>Arial</vt:lpstr>
      <vt:lpstr>Arial </vt:lpstr>
      <vt:lpstr>Arial Black</vt:lpstr>
      <vt:lpstr>Calibri</vt:lpstr>
      <vt:lpstr>Gill Sans MT</vt:lpstr>
      <vt:lpstr>Office Theme</vt:lpstr>
      <vt:lpstr>Can We Create Our Own AUTOSAR?</vt:lpstr>
      <vt:lpstr> Introduction to Automotive Electronics</vt:lpstr>
      <vt:lpstr> ECUs, CAN Bus &amp; Network Topologies</vt:lpstr>
      <vt:lpstr>Embedded Software Architecture in Automotives</vt:lpstr>
      <vt:lpstr>Basic Concepts of Automotive Embedded Systems</vt:lpstr>
      <vt:lpstr>Overview of  AUTOSAR</vt:lpstr>
      <vt:lpstr>AUTOSAR Layers and  RTE Concepts</vt:lpstr>
      <vt:lpstr>Can We Create Our Own   AUTOSAR?</vt:lpstr>
      <vt:lpstr>Steps Involved in Building a Custom AUTOSAR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Choudhary</dc:creator>
  <cp:lastModifiedBy>Sagar Choudhary</cp:lastModifiedBy>
  <cp:revision>3</cp:revision>
  <dcterms:created xsi:type="dcterms:W3CDTF">2025-07-29T15:12:04Z</dcterms:created>
  <dcterms:modified xsi:type="dcterms:W3CDTF">2025-07-30T03:53:33Z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