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  <p:sldMasterId id="2147483681" r:id="rId5"/>
    <p:sldMasterId id="2147483676" r:id="rId6"/>
  </p:sldMasterIdLst>
  <p:notesMasterIdLst>
    <p:notesMasterId r:id="rId11"/>
  </p:notesMasterIdLst>
  <p:sldIdLst>
    <p:sldId id="270" r:id="rId7"/>
    <p:sldId id="284" r:id="rId8"/>
    <p:sldId id="285" r:id="rId9"/>
    <p:sldId id="286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1C4"/>
    <a:srgbClr val="29B8CE"/>
    <a:srgbClr val="69C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/>
    <p:restoredTop sz="94709"/>
  </p:normalViewPr>
  <p:slideViewPr>
    <p:cSldViewPr snapToGrid="0">
      <p:cViewPr varScale="1">
        <p:scale>
          <a:sx n="142" d="100"/>
          <a:sy n="142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7CCA-92A9-7A4E-B4D2-F1F266AD1B54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AE26-B8A1-0342-8924-830E82EA40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4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3479" y="1877789"/>
            <a:ext cx="6228522" cy="4097338"/>
          </a:xfrm>
          <a:prstGeom prst="rect">
            <a:avLst/>
          </a:prstGeom>
          <a:solidFill>
            <a:srgbClr val="69C0AC">
              <a:alpha val="10000"/>
            </a:srgb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9B8CE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77789"/>
            <a:ext cx="5175466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B8CE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326BB4-C77C-2742-B87F-A2B7682A33B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95CC16D-F4EE-4942-B50E-114DCB8A01E8}" type="datetime1">
              <a:rPr lang="de-DE" smtClean="0"/>
              <a:t>20.06.22</a:t>
            </a:fld>
            <a:endParaRPr lang="en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549237-BF1E-754C-848A-FAE117E779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A30C8-C0ED-2944-A83D-2BED99E7F4E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86CA7FB-2263-F045-BD03-8CDE4A93A8BD}" type="datetime1">
              <a:rPr lang="de-DE" smtClean="0"/>
              <a:t>15.02.22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Speaker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C01DC65-D54D-7A41-B793-046DD455DA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4531" y="6178770"/>
            <a:ext cx="974725" cy="4556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7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endParaRPr lang="de-DE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120228-BA67-EE43-AA85-F0310FD475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6188" y="5940845"/>
            <a:ext cx="885387" cy="9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A72-66EB-6944-B3CC-7DF8B7CC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CDC9-070E-144E-A3D5-85F25BF8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DE" sz="2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3DB40-8D37-2B48-95AC-330E449C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6CB-226E-E94D-A89E-FFFDCBAD0D5D}" type="datetime1">
              <a:rPr lang="de-DE" smtClean="0"/>
              <a:t>20.06.22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D7FA-07DA-D245-8760-AB0CEDA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60FF1-FB65-A04E-B01E-FB1AF0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531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73ED-D0DA-0245-BD46-48A2C268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7564-6B61-8E49-BEA5-56442BF2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9E793-DE5B-AC40-8B91-53038689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453-F5AE-4F46-A8E3-955844BF4FEC}" type="datetime1">
              <a:rPr lang="de-DE" smtClean="0"/>
              <a:t>20.06.22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107A-89F4-0141-ACD5-03BB1BF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8F18-55CF-A24B-ABC0-1412AB4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87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5C7F-2CEF-ED4B-966D-49BF0D9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FFA-572E-2440-B579-D5EB7EFEEA8A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1689-3A33-9C4E-BF74-0CC0CF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5CD7-EE5E-4245-8DD2-557FCAA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59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0"/>
            <a:r>
              <a:rPr lang="de-DE" err="1"/>
              <a:t>Ipsum</a:t>
            </a:r>
            <a:r>
              <a:rPr lang="de-DE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0"/>
            <a:r>
              <a:rPr lang="de-DE" err="1"/>
              <a:t>Ipsum</a:t>
            </a:r>
            <a:r>
              <a:rPr lang="de-DE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8F4B1-FA55-D64E-9269-849738B092F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5AE269-196E-744A-B367-E8985378ADC8}" type="datetime1">
              <a:rPr lang="de-DE" smtClean="0"/>
              <a:t>20.06.22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7577-DC94-0742-AE8E-57BD634FC8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82BED-2D5F-A340-A527-95AC15ED8B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877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0"/>
            <a:r>
              <a:rPr lang="de-DE" err="1"/>
              <a:t>Ipsum</a:t>
            </a:r>
            <a:r>
              <a:rPr lang="de-DE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0"/>
            <a:r>
              <a:rPr lang="de-DE" err="1"/>
              <a:t>Ipsum</a:t>
            </a:r>
            <a:r>
              <a:rPr lang="de-DE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BA22C0-79FD-384D-BC5D-A95198A0DA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8287" y="499644"/>
            <a:ext cx="3222045" cy="1740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Logo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9C3179-FAFB-3340-9355-AF67412106F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1AEF186-E73E-6442-8B8D-1152DFC673DD}" type="datetime1">
              <a:rPr lang="de-DE" smtClean="0"/>
              <a:t>20.06.22</a:t>
            </a:fld>
            <a:endParaRPr lang="en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68DE1-1F16-1541-BCFA-E489644EF0D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2D391F-C742-2240-889C-EE86EFDC84C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4307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0"/>
            <a:r>
              <a:rPr lang="de-DE" err="1"/>
              <a:t>Ipsum</a:t>
            </a:r>
            <a:r>
              <a:rPr lang="de-DE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2604" y="2431007"/>
            <a:ext cx="2977555" cy="3657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 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endParaRPr lang="de-DE"/>
          </a:p>
          <a:p>
            <a:pPr lvl="0"/>
            <a:r>
              <a:rPr lang="de-DE" err="1"/>
              <a:t>Ipsum</a:t>
            </a:r>
            <a:r>
              <a:rPr lang="de-DE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1141" y="2431007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2600"/>
              </a:lnSpc>
              <a:buClr>
                <a:schemeClr val="bg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FA500-CC42-E742-B963-F663D467E8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01B7DB8-9D1C-DB45-989B-70686B2100DE}" type="datetime1">
              <a:rPr lang="de-DE" smtClean="0"/>
              <a:t>20.06.22</a:t>
            </a:fld>
            <a:endParaRPr lang="en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1FFD84-4283-C541-9D05-7419D5C28C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211D27-18C9-644D-8D62-F47DE4D052A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28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lang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7083778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9E0491-414A-C147-8B8A-4AF26742FA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39063" y="1879600"/>
            <a:ext cx="4452937" cy="39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17696-6006-BC4B-A685-687C94156A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5A34A1-05FB-9246-86CF-0C30C8553AAC}" type="datetime1">
              <a:rPr lang="de-DE" smtClean="0"/>
              <a:t>20.06.22</a:t>
            </a:fld>
            <a:endParaRPr lang="en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3EB7D2-5E97-5F4D-A286-F087F508D8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498819-65A0-D44D-88FB-01201035F90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88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0" y="1741714"/>
            <a:ext cx="5791199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66218"/>
            <a:ext cx="5559779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ADF9-D1D7-E142-9D0E-9776BD0F38A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5F5061-F14C-FD4E-8331-025C57397F52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15313-AB9F-F648-A2F7-D2C432CCE1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C7F9-A5EA-9647-952E-B66EBD1C7C8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075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0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69C0A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69C0A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consetetur</a:t>
            </a:r>
            <a:r>
              <a:rPr lang="de-DE"/>
              <a:t>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consetetur</a:t>
            </a:r>
            <a:r>
              <a:rPr lang="de-DE"/>
              <a:t>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r>
              <a:rPr lang="de-DE" err="1"/>
              <a:t>consetetur</a:t>
            </a:r>
            <a:r>
              <a:rPr lang="de-DE"/>
              <a:t>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C914-50DE-DE42-A5D8-3F9F1A876F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B184-BBCE-D348-A039-82CC9FF3BDF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226B-A49F-4F49-AC04-72B57D397C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2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endParaRPr lang="de-DE"/>
          </a:p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5E13-EFD1-D044-99F3-C44D55DD503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8CC9E5C-D344-9941-9829-545E63B5DF63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718B-DC4A-E149-85F3-6F6E3941DC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C38-6527-1543-BEE1-0CE3FA2185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74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7FD2-702D-F34C-967F-821878A4E28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4E064BB-43C6-8C4D-B94C-58AF733F5A85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BC42-F6E9-4844-913B-1BA5CB7471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1446-E330-0144-AF30-D7A88DCE64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92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</a:t>
            </a:r>
            <a:br>
              <a:rPr lang="de-DE"/>
            </a:br>
            <a:r>
              <a:rPr lang="de-DE"/>
              <a:t>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endParaRPr lang="de-DE"/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6FBC-4B4B-D74B-B03B-40B37631431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78EC1B-AA02-9F46-9049-8F694A026877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E85B-9ED2-874F-8CBD-37CA0812A3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4642-D53C-B240-86E2-239E1F78D2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05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6" y="1880128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92636" y="1741714"/>
            <a:ext cx="5799363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F1553-BF85-6149-8003-3996F302D9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C70133C-7BBC-2243-8E68-5BB8EA0647D1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AA0B-D7EE-004B-B37B-70CD311B6D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58BD40-E98B-C143-8C6E-1A4AF7003B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92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6122" y="1904655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 </a:t>
            </a:r>
            <a:r>
              <a:rPr lang="de-DE" err="1"/>
              <a:t>eirmod</a:t>
            </a:r>
            <a:r>
              <a:rPr lang="de-DE"/>
              <a:t> </a:t>
            </a:r>
            <a:r>
              <a:rPr lang="de-DE" err="1"/>
              <a:t>tempor</a:t>
            </a:r>
            <a:r>
              <a:rPr lang="de-DE"/>
              <a:t> </a:t>
            </a:r>
            <a:r>
              <a:rPr lang="de-DE" err="1"/>
              <a:t>invidunt</a:t>
            </a:r>
            <a:r>
              <a:rPr lang="de-DE"/>
              <a:t> </a:t>
            </a:r>
            <a:r>
              <a:rPr lang="de-DE" err="1"/>
              <a:t>ut</a:t>
            </a:r>
            <a:r>
              <a:rPr lang="de-DE"/>
              <a:t> </a:t>
            </a:r>
            <a:r>
              <a:rPr lang="de-DE" err="1"/>
              <a:t>labore</a:t>
            </a:r>
            <a:r>
              <a:rPr lang="de-DE"/>
              <a:t> et </a:t>
            </a:r>
            <a:r>
              <a:rPr lang="de-DE" err="1"/>
              <a:t>dolore</a:t>
            </a:r>
            <a:r>
              <a:rPr lang="de-DE"/>
              <a:t> magna </a:t>
            </a:r>
            <a:r>
              <a:rPr lang="de-DE" err="1"/>
              <a:t>aliquyam</a:t>
            </a:r>
            <a:r>
              <a:rPr lang="de-DE"/>
              <a:t> </a:t>
            </a:r>
            <a:r>
              <a:rPr lang="de-DE" err="1"/>
              <a:t>erat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voluptua</a:t>
            </a:r>
            <a:r>
              <a:rPr lang="de-DE"/>
              <a:t>. At </a:t>
            </a:r>
            <a:r>
              <a:rPr lang="de-DE" err="1"/>
              <a:t>vero</a:t>
            </a:r>
            <a:r>
              <a:rPr lang="de-DE"/>
              <a:t> </a:t>
            </a:r>
            <a:r>
              <a:rPr lang="de-DE" err="1"/>
              <a:t>eos</a:t>
            </a:r>
            <a:r>
              <a:rPr lang="de-DE"/>
              <a:t> et </a:t>
            </a:r>
            <a:r>
              <a:rPr lang="de-DE" err="1"/>
              <a:t>accusam</a:t>
            </a:r>
            <a:r>
              <a:rPr lang="de-DE"/>
              <a:t> et </a:t>
            </a:r>
            <a:r>
              <a:rPr lang="de-DE" err="1"/>
              <a:t>justo</a:t>
            </a:r>
            <a:r>
              <a:rPr lang="de-DE"/>
              <a:t> </a:t>
            </a:r>
            <a:r>
              <a:rPr lang="de-DE" err="1"/>
              <a:t>duo</a:t>
            </a:r>
            <a:r>
              <a:rPr lang="de-DE"/>
              <a:t> </a:t>
            </a:r>
            <a:r>
              <a:rPr lang="de-DE" err="1"/>
              <a:t>dolores</a:t>
            </a:r>
            <a:r>
              <a:rPr lang="de-DE"/>
              <a:t> et </a:t>
            </a:r>
            <a:r>
              <a:rPr lang="de-DE" err="1"/>
              <a:t>ea</a:t>
            </a:r>
            <a:r>
              <a:rPr lang="de-DE"/>
              <a:t> </a:t>
            </a:r>
            <a:r>
              <a:rPr lang="de-DE" err="1"/>
              <a:t>rebum</a:t>
            </a:r>
            <a:r>
              <a:rPr lang="de-DE"/>
              <a:t>. Stet </a:t>
            </a:r>
            <a:r>
              <a:rPr lang="de-DE" err="1"/>
              <a:t>clita</a:t>
            </a:r>
            <a:r>
              <a:rPr lang="de-DE"/>
              <a:t> </a:t>
            </a:r>
            <a:r>
              <a:rPr lang="de-DE" err="1"/>
              <a:t>kasd</a:t>
            </a:r>
            <a:r>
              <a:rPr lang="de-DE"/>
              <a:t> </a:t>
            </a:r>
            <a:r>
              <a:rPr lang="de-DE" err="1"/>
              <a:t>gubergren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sea</a:t>
            </a:r>
            <a:r>
              <a:rPr lang="de-DE"/>
              <a:t> </a:t>
            </a:r>
            <a:r>
              <a:rPr lang="de-DE" err="1"/>
              <a:t>takimata</a:t>
            </a:r>
            <a:r>
              <a:rPr lang="de-DE"/>
              <a:t> sanctus </a:t>
            </a:r>
            <a:r>
              <a:rPr lang="de-DE" err="1"/>
              <a:t>est</a:t>
            </a:r>
            <a:r>
              <a:rPr lang="de-DE"/>
              <a:t>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.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 </a:t>
            </a:r>
            <a:r>
              <a:rPr lang="de-DE" err="1"/>
              <a:t>dolor</a:t>
            </a:r>
            <a:r>
              <a:rPr lang="de-DE"/>
              <a:t> </a:t>
            </a:r>
            <a:r>
              <a:rPr lang="de-DE" err="1"/>
              <a:t>sit</a:t>
            </a:r>
            <a:r>
              <a:rPr lang="de-DE"/>
              <a:t> </a:t>
            </a:r>
            <a:r>
              <a:rPr lang="de-DE" err="1"/>
              <a:t>amet</a:t>
            </a:r>
            <a:r>
              <a:rPr lang="de-DE"/>
              <a:t>, consetetur </a:t>
            </a:r>
            <a:r>
              <a:rPr lang="de-DE" err="1"/>
              <a:t>sadipscing</a:t>
            </a:r>
            <a:r>
              <a:rPr lang="de-DE"/>
              <a:t> </a:t>
            </a:r>
            <a:r>
              <a:rPr lang="de-DE" err="1"/>
              <a:t>elitr</a:t>
            </a:r>
            <a:r>
              <a:rPr lang="de-DE"/>
              <a:t>, </a:t>
            </a:r>
            <a:r>
              <a:rPr lang="de-DE" err="1"/>
              <a:t>sed</a:t>
            </a:r>
            <a:r>
              <a:rPr lang="de-DE"/>
              <a:t> </a:t>
            </a:r>
            <a:r>
              <a:rPr lang="de-DE" err="1"/>
              <a:t>diam</a:t>
            </a:r>
            <a:r>
              <a:rPr lang="de-DE"/>
              <a:t> </a:t>
            </a:r>
            <a:r>
              <a:rPr lang="de-DE" err="1"/>
              <a:t>nonumy</a:t>
            </a:r>
            <a:r>
              <a:rPr lang="de-DE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904656"/>
            <a:ext cx="5799363" cy="3930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A3FD-4B1B-1743-8FA8-E7733A1F1D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647B8E6-F8E2-464A-B0A4-6E8A2ACFFC2E}" type="datetime1">
              <a:rPr lang="de-DE" smtClean="0"/>
              <a:t>20.06.22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B6DE4-5BBF-F742-9389-386F95B71B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FD949D-22F1-4D4C-AF8E-C813C0DAB4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CC8B3-2865-2447-854A-FA8A224C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2" name="Grafik 9">
            <a:extLst>
              <a:ext uri="{FF2B5EF4-FFF2-40B4-BE49-F238E27FC236}">
                <a16:creationId xmlns:a16="http://schemas.microsoft.com/office/drawing/2014/main" id="{9717D646-ACBC-1148-BA2B-FC61681192C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B4BE5-A3B4-3945-8854-F1C8880B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D996-76FE-2A4C-99B1-412C5D8D9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4D730FBE-7FE6-2B43-95A2-84C1C82DE1AB}" type="datetime1">
              <a:rPr lang="de-DE" smtClean="0"/>
              <a:t>20.06.22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46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67" r:id="rId4"/>
    <p:sldLayoutId id="2147483671" r:id="rId5"/>
    <p:sldLayoutId id="2147483661" r:id="rId6"/>
    <p:sldLayoutId id="2147483666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">
            <a:extLst>
              <a:ext uri="{FF2B5EF4-FFF2-40B4-BE49-F238E27FC236}">
                <a16:creationId xmlns:a16="http://schemas.microsoft.com/office/drawing/2014/main" id="{CE8748E1-3038-F344-9BAE-D96272A4B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235" t="16347" r="11615" b="4498"/>
          <a:stretch/>
        </p:blipFill>
        <p:spPr>
          <a:xfrm>
            <a:off x="0" y="0"/>
            <a:ext cx="12192000" cy="59329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D8665-1C3D-0C48-860C-883B84C954A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7850" y="379727"/>
            <a:ext cx="768783" cy="917237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900F21B-AD71-3B4A-B842-3A68EB18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C948A3CC-C940-414A-8B4C-49409DFBBD9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29AD48A-3BCC-D542-816C-AEEF68A21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B08D94A-2C2F-884E-BBAB-D58E40AF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D37A616-8E74-5C48-946F-52DD291E3BF3}" type="datetime1">
              <a:rPr lang="de-DE" smtClean="0"/>
              <a:t>20.06.22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02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82" r:id="rId4"/>
    <p:sldLayoutId id="2147483684" r:id="rId5"/>
    <p:sldLayoutId id="214748368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4">
            <a:extLst>
              <a:ext uri="{FF2B5EF4-FFF2-40B4-BE49-F238E27FC236}">
                <a16:creationId xmlns:a16="http://schemas.microsoft.com/office/drawing/2014/main" id="{64071A1B-1F51-A548-88FB-B53C3617A383}"/>
              </a:ext>
            </a:extLst>
          </p:cNvPr>
          <p:cNvSpPr/>
          <p:nvPr userDrawn="1"/>
        </p:nvSpPr>
        <p:spPr>
          <a:xfrm>
            <a:off x="-1" y="0"/>
            <a:ext cx="8153401" cy="6858000"/>
          </a:xfrm>
          <a:prstGeom prst="rect">
            <a:avLst/>
          </a:prstGeom>
          <a:solidFill>
            <a:srgbClr val="29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DCB1B58E-8722-854C-929C-E192F9566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48298" r="25136"/>
          <a:stretch/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5C8827-2838-514F-B0DE-703A8F811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3B7A7AF0-4FDC-3A48-BA8D-A1941E68480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FE3CC1A8-6D9C-FA4A-BA19-51859F3F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B4406E8-C8D7-9647-8228-4D65A4FD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90E1623-904A-374C-9951-D65043E8EBD2}" type="datetime1">
              <a:rPr lang="de-DE" smtClean="0"/>
              <a:t>20.06.22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7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EC518-8DE6-9648-BD4A-A1BCE0804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796" y="3069659"/>
            <a:ext cx="8275117" cy="1090613"/>
          </a:xfrm>
        </p:spPr>
        <p:txBody>
          <a:bodyPr lIns="91440" tIns="45720" rIns="91440" bIns="45720" anchor="t"/>
          <a:lstStyle/>
          <a:p>
            <a:r>
              <a:rPr lang="de-DE" sz="5400">
                <a:latin typeface="Calibri"/>
                <a:cs typeface="Calibri"/>
              </a:rPr>
              <a:t>Satelliten-Workshop</a:t>
            </a:r>
            <a:endParaRPr lang="en-US" sz="5400">
              <a:latin typeface="Calibri"/>
              <a:cs typeface="Calibri"/>
            </a:endParaRPr>
          </a:p>
          <a:p>
            <a:r>
              <a:rPr lang="de-DE" sz="2000" b="0">
                <a:latin typeface="Calibri"/>
                <a:cs typeface="Calibri"/>
              </a:rPr>
              <a:t>Block 2 – Betreibermodelle &amp; Wertschöpfungsketten</a:t>
            </a:r>
            <a:endParaRPr lang="de-DE" sz="2000">
              <a:latin typeface="Calibri"/>
              <a:cs typeface="Calibri"/>
            </a:endParaRPr>
          </a:p>
          <a:p>
            <a:endParaRPr lang="de-DE" sz="2000">
              <a:latin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26F5E-F98E-1C4C-8A35-413992ACA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21. &amp; 22. Juni 2022</a:t>
            </a:r>
            <a:endParaRPr lang="en-DE"/>
          </a:p>
        </p:txBody>
      </p:sp>
      <p:pic>
        <p:nvPicPr>
          <p:cNvPr id="1026" name="Picture 2" descr="Quellbild anze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" y="6055713"/>
            <a:ext cx="776512" cy="6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E5AA7A0-DB0B-2A7A-1F0D-749559BE183E}"/>
              </a:ext>
            </a:extLst>
          </p:cNvPr>
          <p:cNvGrpSpPr>
            <a:grpSpLocks noChangeAspect="1"/>
          </p:cNvGrpSpPr>
          <p:nvPr/>
        </p:nvGrpSpPr>
        <p:grpSpPr>
          <a:xfrm>
            <a:off x="859690" y="1334531"/>
            <a:ext cx="4146812" cy="1312878"/>
            <a:chOff x="4614041" y="1355834"/>
            <a:chExt cx="3731173" cy="11812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58B127-A62B-E76E-EC54-ECDC31B5B3FA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8" name="Google Shape;9;p1">
              <a:extLst>
                <a:ext uri="{FF2B5EF4-FFF2-40B4-BE49-F238E27FC236}">
                  <a16:creationId xmlns:a16="http://schemas.microsoft.com/office/drawing/2014/main" id="{42761F50-5665-DF0D-2AFD-E03B5A23356D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DCAFDD2-F837-38EA-EAB7-DE07C4F5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690" y="4558464"/>
            <a:ext cx="5738179" cy="325437"/>
          </a:xfrm>
        </p:spPr>
        <p:txBody>
          <a:bodyPr/>
          <a:lstStyle/>
          <a:p>
            <a:r>
              <a:rPr lang="de-DE" sz="1600" dirty="0">
                <a:latin typeface="Calibri Light"/>
                <a:ea typeface="+mn-lt"/>
                <a:cs typeface="Calibri Light"/>
              </a:rPr>
              <a:t>Prof. Dr. Dirk Kutscher – University </a:t>
            </a:r>
            <a:r>
              <a:rPr lang="de-DE" sz="1600" dirty="0" err="1">
                <a:latin typeface="Calibri Light"/>
                <a:ea typeface="+mn-lt"/>
                <a:cs typeface="Calibri Light"/>
              </a:rPr>
              <a:t>of</a:t>
            </a:r>
            <a:r>
              <a:rPr lang="de-DE" sz="1600" dirty="0">
                <a:latin typeface="Calibri Light"/>
                <a:ea typeface="+mn-lt"/>
                <a:cs typeface="Calibri Light"/>
              </a:rPr>
              <a:t> Applied Sciences Emden/Leer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8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14F45-ABBF-4FE5-A0AD-9155D6C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MAVERIC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DEA2A-2DDA-4B72-BA00-0396B423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Operator Models &amp; Value Chains: Technical View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9AD470-1E93-4F5C-B052-2179CA84F0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897" y="1880128"/>
            <a:ext cx="11916102" cy="4297880"/>
          </a:xfrm>
        </p:spPr>
        <p:txBody>
          <a:bodyPr/>
          <a:lstStyle/>
          <a:p>
            <a:r>
              <a:rPr lang="de-DE" dirty="0"/>
              <a:t>Campus network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enterprise</a:t>
            </a:r>
            <a:endParaRPr lang="de-DE" dirty="0"/>
          </a:p>
          <a:p>
            <a:pPr lvl="1"/>
            <a:r>
              <a:rPr lang="de-DE" dirty="0"/>
              <a:t>Own IT </a:t>
            </a:r>
            <a:r>
              <a:rPr lang="de-DE" dirty="0" err="1"/>
              <a:t>department</a:t>
            </a:r>
            <a:r>
              <a:rPr lang="de-DE" dirty="0"/>
              <a:t> –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5G </a:t>
            </a:r>
            <a:r>
              <a:rPr lang="de-DE" dirty="0" err="1"/>
              <a:t>campus</a:t>
            </a:r>
            <a:r>
              <a:rPr lang="de-DE" dirty="0"/>
              <a:t> network</a:t>
            </a:r>
          </a:p>
          <a:p>
            <a:pPr lvl="1"/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auto-management,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orchestration</a:t>
            </a:r>
            <a:r>
              <a:rPr lang="de-DE" dirty="0"/>
              <a:t> etc.</a:t>
            </a:r>
          </a:p>
          <a:p>
            <a:pPr lvl="1"/>
            <a:r>
              <a:rPr lang="de-DE" dirty="0"/>
              <a:t>Middleware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: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open, </a:t>
            </a:r>
            <a:r>
              <a:rPr lang="de-DE" dirty="0" err="1"/>
              <a:t>sufficiently</a:t>
            </a:r>
            <a:r>
              <a:rPr lang="de-DE" dirty="0"/>
              <a:t> user-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onboarding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etc.</a:t>
            </a:r>
          </a:p>
          <a:p>
            <a:r>
              <a:rPr lang="de-DE" dirty="0"/>
              <a:t>User </a:t>
            </a:r>
            <a:r>
              <a:rPr lang="de-DE" dirty="0" err="1"/>
              <a:t>groups</a:t>
            </a:r>
            <a:endParaRPr lang="de-DE" dirty="0"/>
          </a:p>
          <a:p>
            <a:pPr lvl="1"/>
            <a:r>
              <a:rPr lang="de-DE" dirty="0"/>
              <a:t>Company </a:t>
            </a:r>
            <a:r>
              <a:rPr lang="de-DE" dirty="0" err="1"/>
              <a:t>staff</a:t>
            </a:r>
            <a:endParaRPr lang="de-DE" dirty="0"/>
          </a:p>
          <a:p>
            <a:pPr lvl="1"/>
            <a:r>
              <a:rPr lang="de-DE" dirty="0"/>
              <a:t>Visitors (</a:t>
            </a:r>
            <a:r>
              <a:rPr lang="de-DE" dirty="0" err="1"/>
              <a:t>contractors</a:t>
            </a:r>
            <a:r>
              <a:rPr lang="de-DE" dirty="0"/>
              <a:t>, </a:t>
            </a:r>
            <a:r>
              <a:rPr lang="de-DE" dirty="0" err="1"/>
              <a:t>customers</a:t>
            </a:r>
            <a:r>
              <a:rPr lang="de-DE" dirty="0"/>
              <a:t> etc.)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dirty="0"/>
              <a:t>Multi-site</a:t>
            </a:r>
          </a:p>
          <a:p>
            <a:pPr lvl="1"/>
            <a:r>
              <a:rPr lang="de-DE" dirty="0" err="1"/>
              <a:t>Replicated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at multiple </a:t>
            </a:r>
            <a:r>
              <a:rPr lang="de-DE" dirty="0" err="1"/>
              <a:t>sites</a:t>
            </a:r>
            <a:endParaRPr lang="de-DE" dirty="0"/>
          </a:p>
          <a:p>
            <a:pPr lvl="1"/>
            <a:r>
              <a:rPr lang="de-DE" dirty="0"/>
              <a:t>Roaming</a:t>
            </a:r>
          </a:p>
          <a:p>
            <a:pPr lvl="1"/>
            <a:r>
              <a:rPr lang="de-DE" dirty="0"/>
              <a:t>User-identity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network </a:t>
            </a:r>
            <a:r>
              <a:rPr lang="de-DE" dirty="0" err="1"/>
              <a:t>access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E0DDE-0EEC-452F-BFD4-CC6DC45430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91672-BA47-4B42-BF45-48CC9D7DD9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2</a:t>
            </a:fld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800282-BEB0-AA37-4806-3BF0721895DD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5F33B2-9479-9DB4-BE9B-11D26D4C76F7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" name="Google Shape;9;p1">
              <a:extLst>
                <a:ext uri="{FF2B5EF4-FFF2-40B4-BE49-F238E27FC236}">
                  <a16:creationId xmlns:a16="http://schemas.microsoft.com/office/drawing/2014/main" id="{E72B8696-FB13-7373-1C57-6D41F5B9134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707B1D8-BF83-BBC5-31FB-F5CEFBBD7B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24093"/>
            <a:ext cx="4114800" cy="365125"/>
          </a:xfrm>
        </p:spPr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Dirk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14F45-ABBF-4FE5-A0AD-9155D6C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MAVERIC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DEA2A-2DDA-4B72-BA00-0396B423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Operator Models &amp; Value Chains: Economics View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9AD470-1E93-4F5C-B052-2179CA84F0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897" y="1880128"/>
            <a:ext cx="11916102" cy="4297880"/>
          </a:xfrm>
        </p:spPr>
        <p:txBody>
          <a:bodyPr/>
          <a:lstStyle/>
          <a:p>
            <a:r>
              <a:rPr lang="de-DE" dirty="0"/>
              <a:t>Campus network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turn-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enterprise</a:t>
            </a:r>
            <a:endParaRPr lang="de-DE" dirty="0"/>
          </a:p>
          <a:p>
            <a:pPr lvl="1"/>
            <a:r>
              <a:rPr lang="de-DE" dirty="0"/>
              <a:t>Like WiFi </a:t>
            </a:r>
            <a:r>
              <a:rPr lang="de-DE" dirty="0" err="1"/>
              <a:t>today</a:t>
            </a:r>
            <a:r>
              <a:rPr lang="de-DE" dirty="0"/>
              <a:t>…</a:t>
            </a:r>
          </a:p>
          <a:p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-party </a:t>
            </a:r>
            <a:r>
              <a:rPr lang="de-DE" dirty="0" err="1"/>
              <a:t>operator</a:t>
            </a:r>
            <a:endParaRPr lang="de-DE" dirty="0"/>
          </a:p>
          <a:p>
            <a:pPr lvl="1"/>
            <a:r>
              <a:rPr lang="de-DE" dirty="0"/>
              <a:t>Risk: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explosion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rent-seeking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…</a:t>
            </a:r>
          </a:p>
          <a:p>
            <a:r>
              <a:rPr lang="de-DE" dirty="0"/>
              <a:t>Open </a:t>
            </a:r>
            <a:r>
              <a:rPr lang="de-DE" dirty="0" err="1"/>
              <a:t>interfaces</a:t>
            </a:r>
            <a:endParaRPr lang="de-DE" dirty="0"/>
          </a:p>
          <a:p>
            <a:pPr lvl="1"/>
            <a:r>
              <a:rPr lang="de-DE" dirty="0"/>
              <a:t>ORAN: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disaggregation</a:t>
            </a:r>
            <a:r>
              <a:rPr lang="de-DE" dirty="0"/>
              <a:t> and </a:t>
            </a:r>
            <a:r>
              <a:rPr lang="de-DE" dirty="0" err="1"/>
              <a:t>interoperability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,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and ORAN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Other </a:t>
            </a:r>
            <a:r>
              <a:rPr lang="de-DE" dirty="0" err="1"/>
              <a:t>interfaces</a:t>
            </a:r>
            <a:r>
              <a:rPr lang="de-DE" dirty="0"/>
              <a:t>/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disaggregation</a:t>
            </a:r>
            <a:r>
              <a:rPr lang="de-DE" dirty="0"/>
              <a:t> and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independence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Orchestrators</a:t>
            </a:r>
            <a:r>
              <a:rPr lang="de-DE" dirty="0"/>
              <a:t> (REST APIs etc.)</a:t>
            </a:r>
          </a:p>
          <a:p>
            <a:pPr lvl="2"/>
            <a:r>
              <a:rPr lang="de-DE" dirty="0"/>
              <a:t>In-Network Computing </a:t>
            </a:r>
            <a:r>
              <a:rPr lang="de-DE" dirty="0" err="1"/>
              <a:t>platforms</a:t>
            </a:r>
            <a:r>
              <a:rPr lang="de-DE" dirty="0"/>
              <a:t> and modern </a:t>
            </a:r>
            <a:r>
              <a:rPr lang="de-DE" dirty="0" err="1"/>
              <a:t>protocols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E0DDE-0EEC-452F-BFD4-CC6DC45430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91672-BA47-4B42-BF45-48CC9D7DD9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3</a:t>
            </a:fld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800282-BEB0-AA37-4806-3BF0721895DD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5F33B2-9479-9DB4-BE9B-11D26D4C76F7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" name="Google Shape;9;p1">
              <a:extLst>
                <a:ext uri="{FF2B5EF4-FFF2-40B4-BE49-F238E27FC236}">
                  <a16:creationId xmlns:a16="http://schemas.microsoft.com/office/drawing/2014/main" id="{E72B8696-FB13-7373-1C57-6D41F5B9134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707B1D8-BF83-BBC5-31FB-F5CEFBBD7B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24093"/>
            <a:ext cx="4114800" cy="365125"/>
          </a:xfrm>
        </p:spPr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Dirk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2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14F45-ABBF-4FE5-A0AD-9155D6C6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MAVERIC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DEA2A-2DDA-4B72-BA00-0396B4239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Future Work and Challenges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9AD470-1E93-4F5C-B052-2179CA84F0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897" y="1880128"/>
            <a:ext cx="11916102" cy="4297880"/>
          </a:xfrm>
        </p:spPr>
        <p:txBody>
          <a:bodyPr/>
          <a:lstStyle/>
          <a:p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: </a:t>
            </a:r>
            <a:r>
              <a:rPr lang="de-DE" dirty="0" err="1"/>
              <a:t>self-operated</a:t>
            </a:r>
            <a:r>
              <a:rPr lang="de-DE" dirty="0"/>
              <a:t> 5G </a:t>
            </a:r>
            <a:r>
              <a:rPr lang="de-DE" dirty="0" err="1"/>
              <a:t>campus</a:t>
            </a:r>
            <a:r>
              <a:rPr lang="de-DE" dirty="0"/>
              <a:t> network</a:t>
            </a:r>
          </a:p>
          <a:p>
            <a:pPr lvl="1"/>
            <a:r>
              <a:rPr lang="de-DE" dirty="0"/>
              <a:t>Auto-</a:t>
            </a:r>
            <a:r>
              <a:rPr lang="de-DE" dirty="0" err="1"/>
              <a:t>configuration</a:t>
            </a:r>
            <a:endParaRPr lang="de-DE" dirty="0"/>
          </a:p>
          <a:p>
            <a:pPr lvl="1"/>
            <a:r>
              <a:rPr lang="de-DE" dirty="0"/>
              <a:t>Auto-</a:t>
            </a:r>
            <a:r>
              <a:rPr lang="de-DE" dirty="0" err="1"/>
              <a:t>optimization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flexibility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etc.</a:t>
            </a:r>
          </a:p>
          <a:p>
            <a:pPr lvl="1"/>
            <a:r>
              <a:rPr lang="de-DE" dirty="0" err="1"/>
              <a:t>Consider</a:t>
            </a:r>
            <a:r>
              <a:rPr lang="de-DE" dirty="0"/>
              <a:t> in-network </a:t>
            </a:r>
            <a:r>
              <a:rPr lang="de-DE" dirty="0" err="1"/>
              <a:t>computing</a:t>
            </a:r>
            <a:r>
              <a:rPr lang="de-DE" dirty="0"/>
              <a:t> and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enterprise</a:t>
            </a:r>
            <a:r>
              <a:rPr lang="de-DE" dirty="0"/>
              <a:t> network</a:t>
            </a:r>
          </a:p>
          <a:p>
            <a:pPr lvl="1"/>
            <a:r>
              <a:rPr lang="de-DE" dirty="0" err="1"/>
              <a:t>Relatively</a:t>
            </a:r>
            <a:r>
              <a:rPr lang="de-DE" dirty="0"/>
              <a:t> easy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challenging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/>
              <a:t>Potential follow-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community</a:t>
            </a:r>
            <a:r>
              <a:rPr lang="de-DE" dirty="0"/>
              <a:t> 5G </a:t>
            </a:r>
            <a:r>
              <a:rPr lang="de-DE" dirty="0" err="1"/>
              <a:t>networks</a:t>
            </a:r>
            <a:endParaRPr lang="de-DE" dirty="0"/>
          </a:p>
          <a:p>
            <a:pPr lvl="1"/>
            <a:r>
              <a:rPr lang="de-DE" dirty="0"/>
              <a:t>Toolkit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communities</a:t>
            </a:r>
            <a:endParaRPr lang="de-DE" dirty="0"/>
          </a:p>
          <a:p>
            <a:pPr lvl="1"/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whatever</a:t>
            </a:r>
            <a:r>
              <a:rPr lang="de-DE" dirty="0"/>
              <a:t> </a:t>
            </a:r>
            <a:r>
              <a:rPr lang="de-DE" dirty="0" err="1"/>
              <a:t>backhaul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</a:t>
            </a:r>
            <a:r>
              <a:rPr lang="de-DE" dirty="0" err="1"/>
              <a:t>Starlink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E0DDE-0EEC-452F-BFD4-CC6DC45430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91672-BA47-4B42-BF45-48CC9D7DD9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4</a:t>
            </a:fld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800282-BEB0-AA37-4806-3BF0721895DD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5F33B2-9479-9DB4-BE9B-11D26D4C76F7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" name="Google Shape;9;p1">
              <a:extLst>
                <a:ext uri="{FF2B5EF4-FFF2-40B4-BE49-F238E27FC236}">
                  <a16:creationId xmlns:a16="http://schemas.microsoft.com/office/drawing/2014/main" id="{E72B8696-FB13-7373-1C57-6D41F5B9134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707B1D8-BF83-BBC5-31FB-F5CEFBBD7B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24093"/>
            <a:ext cx="4114800" cy="365125"/>
          </a:xfrm>
        </p:spPr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Dirk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LENGTH" val="24576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DGtXf+OoFBma/MJfnh1tEFAAAAAAADAAAAAwADAAAAAQADAAEA////////BAAAAAMAEAALUuJXFY1w9E6FlJpvVY8Tz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DAP///////wQAAAAA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LDGtXf+OoFBma/MJfnh1tEDRGF0YQAbAAAABExpbmtlZFNoYXBlRGF0YQAFAAAAAAACTmFtZQAZAAAATGlua2VkU2hhcGVzRGF0YVByb3BlcnR5ABBWZXJzaW9uAAAAAAAJTGFzdFdyaXRlANBPvRqBAQAAAAEA/////8YAxgAAAAVfaWQAEAAAAARS4lcVjXD0ToWUmm9VjxPNA0RhdGEAUwAAAAhQcmVzZW50YXRpb25TY2FubmVkRm9yTGlua2VkU2hhcGVzAAECTnVtYmVyRm9ybWF0U2VwYXJhdG9yTW9kZQAKAAAAQXV0b21hdGljAAACTmFtZQAkAAAATGlua2VkU2hhcGVQcmVzZW50YXRpb25TZXR0aW5nc0RhdGEAEFZlcnNpb24AAAAAAAlMYXN0V3JpdGUAPlC9GoE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</p:tagLst>
</file>

<file path=ppt/theme/theme1.xml><?xml version="1.0" encoding="utf-8"?>
<a:theme xmlns:a="http://schemas.openxmlformats.org/drawingml/2006/main" name="CampusOS blue footer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ampusOS background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A2166F3854FD42B3AE2BBE3E9D11C5" ma:contentTypeVersion="11" ma:contentTypeDescription="Ein neues Dokument erstellen." ma:contentTypeScope="" ma:versionID="c0ba55a39a90021cfa0ec6ede749f698">
  <xsd:schema xmlns:xsd="http://www.w3.org/2001/XMLSchema" xmlns:xs="http://www.w3.org/2001/XMLSchema" xmlns:p="http://schemas.microsoft.com/office/2006/metadata/properties" xmlns:ns2="9601307d-a2af-4a2f-8853-9d415cace894" xmlns:ns3="e0b9e473-42ad-473a-8fdd-9e47f1e1014b" targetNamespace="http://schemas.microsoft.com/office/2006/metadata/properties" ma:root="true" ma:fieldsID="cc040362a334143a72d35d78eb8df591" ns2:_="" ns3:_="">
    <xsd:import namespace="9601307d-a2af-4a2f-8853-9d415cace894"/>
    <xsd:import namespace="e0b9e473-42ad-473a-8fdd-9e47f1e101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1307d-a2af-4a2f-8853-9d415cace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9e473-42ad-473a-8fdd-9e47f1e101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0977B0-FD4D-4685-9ECE-379C2AC9C99E}">
  <ds:schemaRefs>
    <ds:schemaRef ds:uri="9601307d-a2af-4a2f-8853-9d415cace894"/>
    <ds:schemaRef ds:uri="e0b9e473-42ad-473a-8fdd-9e47f1e101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329E17-3424-491C-80B0-7DB0A038C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EBF63-9FAD-4A7A-9BD9-20FDC42F6294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e0b9e473-42ad-473a-8fdd-9e47f1e1014b"/>
    <ds:schemaRef ds:uri="9601307d-a2af-4a2f-8853-9d415cace89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0</TotalTime>
  <Words>285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 Light</vt:lpstr>
      <vt:lpstr>Calibri</vt:lpstr>
      <vt:lpstr>Arial</vt:lpstr>
      <vt:lpstr>Courier New</vt:lpstr>
      <vt:lpstr>CampusOS blue footer</vt:lpstr>
      <vt:lpstr>Custom Design</vt:lpstr>
      <vt:lpstr>CampusOS background</vt:lpstr>
      <vt:lpstr>PowerPoint Presentation</vt:lpstr>
      <vt:lpstr>MAVERIC</vt:lpstr>
      <vt:lpstr>MAVERIC</vt:lpstr>
      <vt:lpstr>MAVERIC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Julius Schulz-Zander</dc:creator>
  <cp:keywords/>
  <dc:description/>
  <cp:lastModifiedBy>Dirk Kutscher</cp:lastModifiedBy>
  <cp:revision>9</cp:revision>
  <dcterms:created xsi:type="dcterms:W3CDTF">2022-02-10T13:48:10Z</dcterms:created>
  <dcterms:modified xsi:type="dcterms:W3CDTF">2022-06-20T13:58:40Z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0x01010076A2166F3854FD42B3AE2BBE3E9D11C5</vt:lpwstr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2022-06-10T07:17:12Z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6850f9d8-cdff-455a-a2f4-8de6b298beb1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