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2" r:id="rId3"/>
    <p:sldId id="260" r:id="rId4"/>
  </p:sldIdLst>
  <p:sldSz cx="9144000" cy="6858000" type="screen4x3"/>
  <p:notesSz cx="6735763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C"/>
    <a:srgbClr val="8EB4E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24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75B57-C39D-409C-B055-F9ED2B69501F}" type="datetimeFigureOut">
              <a:rPr lang="de-CH" smtClean="0"/>
              <a:t>04.09.2016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D4F0C-F886-4675-9B02-0B2DFF27E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262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D4F0C-F886-4675-9B02-0B2DFF27E12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980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uppieren 98"/>
          <p:cNvGrpSpPr/>
          <p:nvPr/>
        </p:nvGrpSpPr>
        <p:grpSpPr>
          <a:xfrm>
            <a:off x="1834530" y="4327401"/>
            <a:ext cx="1190046" cy="1033483"/>
            <a:chOff x="2828012" y="3702859"/>
            <a:chExt cx="1838118" cy="1596294"/>
          </a:xfrm>
        </p:grpSpPr>
        <p:sp>
          <p:nvSpPr>
            <p:cNvPr id="100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1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2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3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6478116" y="4384154"/>
            <a:ext cx="1190046" cy="1033483"/>
            <a:chOff x="2828012" y="3702859"/>
            <a:chExt cx="1838118" cy="1596294"/>
          </a:xfrm>
        </p:grpSpPr>
        <p:sp>
          <p:nvSpPr>
            <p:cNvPr id="95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6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7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8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5652120" y="2348880"/>
            <a:ext cx="1190046" cy="1033483"/>
            <a:chOff x="2828012" y="3702859"/>
            <a:chExt cx="1838118" cy="1596294"/>
          </a:xfrm>
        </p:grpSpPr>
        <p:sp>
          <p:nvSpPr>
            <p:cNvPr id="90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1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2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3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pic>
        <p:nvPicPr>
          <p:cNvPr id="1027" name="Picture 3" descr="D:\Projects\W3C\wot\charters\firew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483" y="1802380"/>
            <a:ext cx="936104" cy="811290"/>
          </a:xfrm>
          <a:prstGeom prst="rect">
            <a:avLst/>
          </a:prstGeom>
          <a:noFill/>
        </p:spPr>
      </p:pic>
      <p:pic>
        <p:nvPicPr>
          <p:cNvPr id="60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82" y="4400283"/>
            <a:ext cx="650213" cy="540885"/>
          </a:xfrm>
          <a:prstGeom prst="rect">
            <a:avLst/>
          </a:prstGeom>
        </p:spPr>
      </p:pic>
      <p:sp>
        <p:nvSpPr>
          <p:cNvPr id="11" name="雲 41"/>
          <p:cNvSpPr/>
          <p:nvPr/>
        </p:nvSpPr>
        <p:spPr bwMode="gray">
          <a:xfrm>
            <a:off x="1043608" y="1052736"/>
            <a:ext cx="3656521" cy="2448272"/>
          </a:xfrm>
          <a:prstGeom prst="cloud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800" dirty="0" err="1" smtClean="0">
              <a:solidFill>
                <a:prstClr val="black"/>
              </a:solidFill>
              <a:latin typeface="Gill Sans MT"/>
              <a:ea typeface="ＭＳ Ｐゴシック" panose="020B0600070205080204" pitchFamily="50" charset="-128"/>
            </a:endParaRPr>
          </a:p>
        </p:txBody>
      </p:sp>
      <p:pic>
        <p:nvPicPr>
          <p:cNvPr id="40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30" y="4048388"/>
            <a:ext cx="413874" cy="603217"/>
          </a:xfrm>
          <a:prstGeom prst="rect">
            <a:avLst/>
          </a:prstGeom>
        </p:spPr>
      </p:pic>
      <p:sp>
        <p:nvSpPr>
          <p:cNvPr id="115" name="角丸四角形 49"/>
          <p:cNvSpPr/>
          <p:nvPr/>
        </p:nvSpPr>
        <p:spPr bwMode="gray">
          <a:xfrm>
            <a:off x="5438635" y="2123132"/>
            <a:ext cx="1597966" cy="1458351"/>
          </a:xfrm>
          <a:prstGeom prst="roundRect">
            <a:avLst>
              <a:gd name="adj" fmla="val 6589"/>
            </a:avLst>
          </a:prstGeom>
          <a:noFill/>
          <a:ln w="3810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8" name="図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48" y="1781283"/>
            <a:ext cx="1193968" cy="477587"/>
          </a:xfrm>
          <a:prstGeom prst="rect">
            <a:avLst/>
          </a:prstGeom>
        </p:spPr>
      </p:pic>
      <p:grpSp>
        <p:nvGrpSpPr>
          <p:cNvPr id="116" name="Gruppieren 115"/>
          <p:cNvGrpSpPr/>
          <p:nvPr/>
        </p:nvGrpSpPr>
        <p:grpSpPr>
          <a:xfrm>
            <a:off x="2433713" y="1972349"/>
            <a:ext cx="1190046" cy="1033483"/>
            <a:chOff x="2828012" y="3702859"/>
            <a:chExt cx="1838118" cy="1596294"/>
          </a:xfrm>
        </p:grpSpPr>
        <p:sp>
          <p:nvSpPr>
            <p:cNvPr id="117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0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1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2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sp>
        <p:nvSpPr>
          <p:cNvPr id="126" name="角丸四角形 49"/>
          <p:cNvSpPr/>
          <p:nvPr/>
        </p:nvSpPr>
        <p:spPr bwMode="gray">
          <a:xfrm>
            <a:off x="2212064" y="1793814"/>
            <a:ext cx="1597966" cy="1419162"/>
          </a:xfrm>
          <a:prstGeom prst="roundRect">
            <a:avLst>
              <a:gd name="adj" fmla="val 6589"/>
            </a:avLst>
          </a:prstGeom>
          <a:noFill/>
          <a:ln w="3810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45" name="Gerade Verbindung mit Pfeil 144"/>
          <p:cNvCxnSpPr/>
          <p:nvPr/>
        </p:nvCxnSpPr>
        <p:spPr>
          <a:xfrm>
            <a:off x="5220560" y="4718650"/>
            <a:ext cx="1248145" cy="736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 flipV="1">
            <a:off x="5076825" y="3609975"/>
            <a:ext cx="971550" cy="8763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/>
          <p:nvPr/>
        </p:nvCxnSpPr>
        <p:spPr>
          <a:xfrm flipH="1" flipV="1">
            <a:off x="6315076" y="3609975"/>
            <a:ext cx="723899" cy="7620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3059832" y="4726010"/>
            <a:ext cx="164029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柱 111"/>
          <p:cNvSpPr/>
          <p:nvPr/>
        </p:nvSpPr>
        <p:spPr bwMode="gray">
          <a:xfrm>
            <a:off x="1965716" y="2532944"/>
            <a:ext cx="394063" cy="28803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0" name="円柱 111"/>
          <p:cNvSpPr/>
          <p:nvPr/>
        </p:nvSpPr>
        <p:spPr bwMode="gray">
          <a:xfrm>
            <a:off x="4860032" y="2780928"/>
            <a:ext cx="740108" cy="548408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1301372" y="1416840"/>
            <a:ext cx="34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Cloud</a:t>
            </a:r>
            <a:r>
              <a:rPr lang="de-DE" sz="1600" dirty="0" smtClean="0"/>
              <a:t> </a:t>
            </a:r>
            <a:r>
              <a:rPr lang="de-DE" sz="1600" dirty="0" err="1" smtClean="0"/>
              <a:t>Mirror</a:t>
            </a:r>
            <a:r>
              <a:rPr lang="de-DE" sz="1600" dirty="0" smtClean="0"/>
              <a:t> / Device </a:t>
            </a:r>
            <a:r>
              <a:rPr lang="de-DE" sz="1600" dirty="0" err="1" smtClean="0"/>
              <a:t>Shadow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452381" y="1403484"/>
            <a:ext cx="1571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Integration Hubs</a:t>
            </a:r>
            <a:endParaRPr lang="de-DE" sz="16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5464671" y="5473864"/>
            <a:ext cx="235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Thing-</a:t>
            </a:r>
            <a:r>
              <a:rPr lang="de-DE" sz="1600" dirty="0" err="1" smtClean="0"/>
              <a:t>to</a:t>
            </a:r>
            <a:r>
              <a:rPr lang="de-DE" sz="1600" dirty="0" smtClean="0"/>
              <a:t>-Thing Interaction</a:t>
            </a:r>
            <a:endParaRPr lang="de-DE" sz="1600" dirty="0"/>
          </a:p>
        </p:txBody>
      </p:sp>
      <p:sp>
        <p:nvSpPr>
          <p:cNvPr id="164" name="Textfeld 163"/>
          <p:cNvSpPr txBox="1"/>
          <p:nvPr/>
        </p:nvSpPr>
        <p:spPr>
          <a:xfrm>
            <a:off x="994582" y="3573016"/>
            <a:ext cx="1534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Web Integration</a:t>
            </a:r>
            <a:endParaRPr lang="de-DE" sz="1600" dirty="0"/>
          </a:p>
        </p:txBody>
      </p:sp>
      <p:cxnSp>
        <p:nvCxnSpPr>
          <p:cNvPr id="165" name="Gerade Verbindung mit Pfeil 164"/>
          <p:cNvCxnSpPr/>
          <p:nvPr/>
        </p:nvCxnSpPr>
        <p:spPr>
          <a:xfrm flipV="1">
            <a:off x="2466975" y="3222501"/>
            <a:ext cx="544072" cy="108279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円柱 111"/>
          <p:cNvSpPr/>
          <p:nvPr/>
        </p:nvSpPr>
        <p:spPr bwMode="gray">
          <a:xfrm>
            <a:off x="6084168" y="4974323"/>
            <a:ext cx="394063" cy="28803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82" name="Textfeld 181"/>
          <p:cNvSpPr txBox="1"/>
          <p:nvPr/>
        </p:nvSpPr>
        <p:spPr>
          <a:xfrm>
            <a:off x="4211960" y="3358733"/>
            <a:ext cx="1089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Semantic</a:t>
            </a:r>
            <a:r>
              <a:rPr lang="de-DE" sz="1600" dirty="0" smtClean="0"/>
              <a:t> Models</a:t>
            </a:r>
            <a:endParaRPr lang="de-DE" sz="16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7139905" y="3068960"/>
            <a:ext cx="1608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Standardized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Scripting APIs </a:t>
            </a:r>
            <a:r>
              <a:rPr lang="de-DE" sz="1600" dirty="0" err="1" smtClean="0"/>
              <a:t>for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portable </a:t>
            </a:r>
            <a:r>
              <a:rPr lang="de-DE" sz="1600" dirty="0" err="1" smtClean="0"/>
              <a:t>Apps</a:t>
            </a:r>
            <a:endParaRPr lang="de-DE" sz="1600" dirty="0"/>
          </a:p>
        </p:txBody>
      </p:sp>
      <p:cxnSp>
        <p:nvCxnSpPr>
          <p:cNvPr id="168" name="Gerade Verbindung mit Pfeil 167"/>
          <p:cNvCxnSpPr/>
          <p:nvPr/>
        </p:nvCxnSpPr>
        <p:spPr>
          <a:xfrm flipH="1">
            <a:off x="3851920" y="2503960"/>
            <a:ext cx="936104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ussdiagramm: Datenträger mit direktem Zugriff 148"/>
          <p:cNvSpPr/>
          <p:nvPr/>
        </p:nvSpPr>
        <p:spPr>
          <a:xfrm>
            <a:off x="4788024" y="2395948"/>
            <a:ext cx="648072" cy="216024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mit Pfeil 152"/>
          <p:cNvCxnSpPr/>
          <p:nvPr/>
        </p:nvCxnSpPr>
        <p:spPr>
          <a:xfrm flipH="1">
            <a:off x="5314578" y="2502713"/>
            <a:ext cx="3337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図 1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8" y="4098054"/>
            <a:ext cx="791834" cy="398745"/>
          </a:xfrm>
          <a:prstGeom prst="rect">
            <a:avLst/>
          </a:prstGeom>
        </p:spPr>
      </p:pic>
      <p:pic>
        <p:nvPicPr>
          <p:cNvPr id="69" name="図 1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7996" y="4509120"/>
            <a:ext cx="437489" cy="836602"/>
          </a:xfrm>
          <a:prstGeom prst="rect">
            <a:avLst/>
          </a:prstGeom>
        </p:spPr>
      </p:pic>
      <p:sp>
        <p:nvSpPr>
          <p:cNvPr id="70" name="円柱 111"/>
          <p:cNvSpPr/>
          <p:nvPr/>
        </p:nvSpPr>
        <p:spPr bwMode="gray">
          <a:xfrm>
            <a:off x="5036978" y="4896816"/>
            <a:ext cx="740108" cy="548408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1" name="Textfeld 126"/>
          <p:cNvSpPr txBox="1"/>
          <p:nvPr/>
        </p:nvSpPr>
        <p:spPr>
          <a:xfrm>
            <a:off x="3303170" y="4934818"/>
            <a:ext cx="15132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 err="1" smtClean="0"/>
              <a:t>Complementing</a:t>
            </a:r>
            <a:endParaRPr lang="de-DE" sz="1600" dirty="0" smtClean="0"/>
          </a:p>
          <a:p>
            <a:pPr algn="r"/>
            <a:r>
              <a:rPr lang="de-DE" sz="1600" dirty="0" err="1" smtClean="0"/>
              <a:t>Existing</a:t>
            </a:r>
            <a:r>
              <a:rPr lang="de-DE" sz="1600" dirty="0" smtClean="0"/>
              <a:t> Devices</a:t>
            </a:r>
          </a:p>
          <a:p>
            <a:pPr algn="r"/>
            <a:r>
              <a:rPr lang="de-DE" sz="1600" dirty="0" smtClean="0"/>
              <a:t>and </a:t>
            </a:r>
            <a:r>
              <a:rPr lang="de-DE" sz="1600" dirty="0" err="1" smtClean="0"/>
              <a:t>Platforms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5129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48064" y="568932"/>
            <a:ext cx="3096344" cy="2860068"/>
            <a:chOff x="5724128" y="404664"/>
            <a:chExt cx="2304256" cy="2232248"/>
          </a:xfrm>
          <a:solidFill>
            <a:schemeClr val="bg1">
              <a:lumMod val="8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6077378" y="1439094"/>
              <a:ext cx="1597756" cy="1197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724128" y="404664"/>
              <a:ext cx="2304256" cy="10344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9512" y="764704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3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角丸四角形 49"/>
          <p:cNvSpPr/>
          <p:nvPr/>
        </p:nvSpPr>
        <p:spPr bwMode="gray">
          <a:xfrm>
            <a:off x="5973263" y="1847411"/>
            <a:ext cx="1445946" cy="1319612"/>
          </a:xfrm>
          <a:prstGeom prst="roundRect">
            <a:avLst>
              <a:gd name="adj" fmla="val 6589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角丸四角形 49"/>
          <p:cNvSpPr/>
          <p:nvPr/>
        </p:nvSpPr>
        <p:spPr bwMode="gray">
          <a:xfrm>
            <a:off x="1606574" y="1847410"/>
            <a:ext cx="1445948" cy="1319614"/>
          </a:xfrm>
          <a:prstGeom prst="roundRect">
            <a:avLst>
              <a:gd name="adj" fmla="val 6589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" name="角丸四角形 6"/>
          <p:cNvSpPr/>
          <p:nvPr/>
        </p:nvSpPr>
        <p:spPr bwMode="auto">
          <a:xfrm>
            <a:off x="7296521" y="4232466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" name="角丸四角形 24"/>
          <p:cNvSpPr/>
          <p:nvPr/>
        </p:nvSpPr>
        <p:spPr bwMode="auto">
          <a:xfrm>
            <a:off x="7351544" y="5022958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kumimoji="0" lang="en-US" altLang="ja-JP" sz="800" b="0" i="0" u="none" strike="noStrike" kern="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7351544" y="481942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</a:t>
            </a:r>
            <a:r>
              <a:rPr kumimoji="0" lang="en-US" altLang="ja-JP" sz="800" b="0" i="0" u="none" strike="noStrike" kern="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API</a:t>
            </a:r>
            <a:endParaRPr kumimoji="0" lang="en-US" altLang="ja-JP" sz="800" b="0" i="0" u="none" strike="noStrike" kern="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縦巻き 49"/>
          <p:cNvSpPr/>
          <p:nvPr/>
        </p:nvSpPr>
        <p:spPr bwMode="auto">
          <a:xfrm>
            <a:off x="7351544" y="4472037"/>
            <a:ext cx="1080000" cy="32385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with</a:t>
            </a:r>
            <a:b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Software Objects</a:t>
            </a:r>
            <a:endParaRPr lang="en-US" altLang="ja-JP" sz="8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17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21" y="5201655"/>
            <a:ext cx="1469410" cy="739953"/>
          </a:xfrm>
          <a:prstGeom prst="rect">
            <a:avLst/>
          </a:prstGeom>
        </p:spPr>
      </p:pic>
      <p:sp>
        <p:nvSpPr>
          <p:cNvPr id="20" name="角丸四角形 6"/>
          <p:cNvSpPr/>
          <p:nvPr/>
        </p:nvSpPr>
        <p:spPr bwMode="auto">
          <a:xfrm>
            <a:off x="6084745" y="1988705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Virtual Thing</a:t>
            </a:r>
            <a:endParaRPr kumimoji="0" lang="en-US" altLang="ja-JP" sz="1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4"/>
          <p:cNvSpPr/>
          <p:nvPr/>
        </p:nvSpPr>
        <p:spPr bwMode="auto">
          <a:xfrm>
            <a:off x="6139768" y="277919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kumimoji="0" lang="en-US" altLang="ja-JP" sz="800" b="0" i="0" u="none" strike="noStrike" kern="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139768" y="2575661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</a:p>
        </p:txBody>
      </p:sp>
      <p:sp>
        <p:nvSpPr>
          <p:cNvPr id="23" name="縦巻き 49"/>
          <p:cNvSpPr/>
          <p:nvPr/>
        </p:nvSpPr>
        <p:spPr bwMode="auto">
          <a:xfrm>
            <a:off x="6139768" y="2228276"/>
            <a:ext cx="1080000" cy="32385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with</a:t>
            </a:r>
            <a:b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Software Objects</a:t>
            </a:r>
          </a:p>
        </p:txBody>
      </p:sp>
      <p:sp>
        <p:nvSpPr>
          <p:cNvPr id="25" name="角丸四角形 6"/>
          <p:cNvSpPr/>
          <p:nvPr/>
        </p:nvSpPr>
        <p:spPr bwMode="auto">
          <a:xfrm>
            <a:off x="1718057" y="1988705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Device</a:t>
            </a:r>
            <a:r>
              <a:rPr kumimoji="0" lang="en-US" altLang="ja-JP" sz="1000" b="1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Shadow</a:t>
            </a:r>
            <a:endParaRPr kumimoji="0" lang="en-US" altLang="ja-JP" sz="1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6" name="角丸四角形 24"/>
          <p:cNvSpPr/>
          <p:nvPr/>
        </p:nvSpPr>
        <p:spPr bwMode="auto">
          <a:xfrm>
            <a:off x="1773080" y="277919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kumimoji="0" lang="en-US" altLang="ja-JP" sz="800" b="0" i="0" u="none" strike="noStrike" kern="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角丸四角形 21"/>
          <p:cNvSpPr/>
          <p:nvPr/>
        </p:nvSpPr>
        <p:spPr bwMode="auto">
          <a:xfrm>
            <a:off x="1773080" y="2575661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</a:p>
        </p:txBody>
      </p:sp>
      <p:sp>
        <p:nvSpPr>
          <p:cNvPr id="28" name="縦巻き 49"/>
          <p:cNvSpPr/>
          <p:nvPr/>
        </p:nvSpPr>
        <p:spPr bwMode="auto">
          <a:xfrm>
            <a:off x="1773080" y="2228276"/>
            <a:ext cx="1080000" cy="32385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with</a:t>
            </a:r>
            <a:b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Software Objects</a:t>
            </a:r>
          </a:p>
        </p:txBody>
      </p:sp>
      <p:pic>
        <p:nvPicPr>
          <p:cNvPr id="29" name="図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23" y="1257129"/>
            <a:ext cx="1193968" cy="477587"/>
          </a:xfrm>
          <a:prstGeom prst="rect">
            <a:avLst/>
          </a:prstGeom>
        </p:spPr>
      </p:pic>
      <p:grpSp>
        <p:nvGrpSpPr>
          <p:cNvPr id="31" name="Gruppieren 93"/>
          <p:cNvGrpSpPr/>
          <p:nvPr/>
        </p:nvGrpSpPr>
        <p:grpSpPr>
          <a:xfrm>
            <a:off x="1734525" y="4231163"/>
            <a:ext cx="1190046" cy="1033483"/>
            <a:chOff x="2828012" y="3702859"/>
            <a:chExt cx="1838118" cy="1596294"/>
          </a:xfrm>
        </p:grpSpPr>
        <p:sp>
          <p:nvSpPr>
            <p:cNvPr id="32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  <a:endPara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3" name="角丸四角形 24"/>
            <p:cNvSpPr/>
            <p:nvPr/>
          </p:nvSpPr>
          <p:spPr bwMode="auto">
            <a:xfrm>
              <a:off x="2912999" y="4923835"/>
              <a:ext cx="1668143" cy="278024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4" name="角丸四角形 21"/>
            <p:cNvSpPr/>
            <p:nvPr/>
          </p:nvSpPr>
          <p:spPr bwMode="auto">
            <a:xfrm>
              <a:off x="2912999" y="4609458"/>
              <a:ext cx="1668143" cy="278024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</a:p>
          </p:txBody>
        </p:sp>
        <p:sp>
          <p:nvSpPr>
            <p:cNvPr id="35" name="縦巻き 49"/>
            <p:cNvSpPr/>
            <p:nvPr/>
          </p:nvSpPr>
          <p:spPr bwMode="auto">
            <a:xfrm>
              <a:off x="2912999" y="4072895"/>
              <a:ext cx="1668143" cy="500211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Application with</a:t>
              </a:r>
              <a:br>
                <a:rPr lang="en-US" altLang="ja-JP" sz="800" kern="0" dirty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</a:p>
          </p:txBody>
        </p:sp>
      </p:grpSp>
      <p:pic>
        <p:nvPicPr>
          <p:cNvPr id="30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20" y="3940864"/>
            <a:ext cx="510204" cy="74361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7351544" y="4061328"/>
            <a:ext cx="324321" cy="324321"/>
            <a:chOff x="6235706" y="4922175"/>
            <a:chExt cx="268034" cy="268034"/>
          </a:xfrm>
        </p:grpSpPr>
        <p:sp>
          <p:nvSpPr>
            <p:cNvPr id="37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9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740268" y="2343286"/>
            <a:ext cx="324321" cy="324321"/>
            <a:chOff x="6235706" y="4922175"/>
            <a:chExt cx="268034" cy="268034"/>
          </a:xfrm>
        </p:grpSpPr>
        <p:sp>
          <p:nvSpPr>
            <p:cNvPr id="4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46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sp>
        <p:nvSpPr>
          <p:cNvPr id="57" name="Textfeld 182"/>
          <p:cNvSpPr txBox="1"/>
          <p:nvPr/>
        </p:nvSpPr>
        <p:spPr>
          <a:xfrm>
            <a:off x="7817617" y="2091719"/>
            <a:ext cx="1290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Standardized</a:t>
            </a:r>
            <a:br>
              <a:rPr lang="en-US" sz="1200" dirty="0" smtClean="0"/>
            </a:br>
            <a:r>
              <a:rPr lang="en-US" sz="1200" dirty="0" smtClean="0"/>
              <a:t>APIs for portable application logic</a:t>
            </a:r>
          </a:p>
          <a:p>
            <a:r>
              <a:rPr lang="en-US" sz="1200" dirty="0" smtClean="0"/>
              <a:t>(Scripting API)</a:t>
            </a:r>
            <a:endParaRPr lang="en-US" sz="1200" dirty="0"/>
          </a:p>
        </p:txBody>
      </p:sp>
      <p:sp>
        <p:nvSpPr>
          <p:cNvPr id="59" name="角丸四角形 6"/>
          <p:cNvSpPr/>
          <p:nvPr/>
        </p:nvSpPr>
        <p:spPr bwMode="auto">
          <a:xfrm>
            <a:off x="4890777" y="4231162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Existing Device</a:t>
            </a:r>
            <a:endParaRPr kumimoji="0" lang="en-US" altLang="ja-JP" sz="1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1026" name="Picture 2" descr="http://www.wink.com/img/product/tcp-led-connected-lighting/variants/762148261636/hero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863" y="4556691"/>
            <a:ext cx="796666" cy="7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/>
          <p:cNvGrpSpPr/>
          <p:nvPr/>
        </p:nvGrpSpPr>
        <p:grpSpPr>
          <a:xfrm>
            <a:off x="5592016" y="4552362"/>
            <a:ext cx="391083" cy="391083"/>
            <a:chOff x="6235706" y="4922175"/>
            <a:chExt cx="268034" cy="268034"/>
          </a:xfrm>
        </p:grpSpPr>
        <p:sp>
          <p:nvSpPr>
            <p:cNvPr id="62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64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sp>
        <p:nvSpPr>
          <p:cNvPr id="69" name="Textfeld 163"/>
          <p:cNvSpPr txBox="1"/>
          <p:nvPr/>
        </p:nvSpPr>
        <p:spPr>
          <a:xfrm>
            <a:off x="896775" y="3546432"/>
            <a:ext cx="1194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Web integration</a:t>
            </a:r>
            <a:endParaRPr lang="en-US" sz="1200" dirty="0"/>
          </a:p>
        </p:txBody>
      </p:sp>
      <p:sp>
        <p:nvSpPr>
          <p:cNvPr id="70" name="Textfeld 126"/>
          <p:cNvSpPr txBox="1"/>
          <p:nvPr/>
        </p:nvSpPr>
        <p:spPr>
          <a:xfrm>
            <a:off x="3347866" y="3957657"/>
            <a:ext cx="1181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Complementing</a:t>
            </a:r>
          </a:p>
          <a:p>
            <a:pPr algn="ctr"/>
            <a:r>
              <a:rPr lang="en-US" sz="1200" dirty="0" smtClean="0"/>
              <a:t>existing devices</a:t>
            </a:r>
          </a:p>
          <a:p>
            <a:pPr algn="ctr"/>
            <a:r>
              <a:rPr lang="en-US" sz="1200" dirty="0" smtClean="0"/>
              <a:t>and platforms</a:t>
            </a:r>
          </a:p>
        </p:txBody>
      </p:sp>
      <p:sp>
        <p:nvSpPr>
          <p:cNvPr id="71" name="Left-Right Arrow 70"/>
          <p:cNvSpPr/>
          <p:nvPr/>
        </p:nvSpPr>
        <p:spPr>
          <a:xfrm>
            <a:off x="2954656" y="4463212"/>
            <a:ext cx="1906749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 dirty="0"/>
          </a:p>
        </p:txBody>
      </p:sp>
      <p:sp>
        <p:nvSpPr>
          <p:cNvPr id="72" name="Left-Right Arrow 71"/>
          <p:cNvSpPr/>
          <p:nvPr/>
        </p:nvSpPr>
        <p:spPr>
          <a:xfrm rot="16200000">
            <a:off x="1831339" y="3432454"/>
            <a:ext cx="102803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 dirty="0"/>
          </a:p>
        </p:txBody>
      </p:sp>
      <p:sp>
        <p:nvSpPr>
          <p:cNvPr id="74" name="Left-Right Arrow 73"/>
          <p:cNvSpPr/>
          <p:nvPr/>
        </p:nvSpPr>
        <p:spPr>
          <a:xfrm>
            <a:off x="3148405" y="2220754"/>
            <a:ext cx="255197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 dirty="0"/>
          </a:p>
        </p:txBody>
      </p:sp>
      <p:sp>
        <p:nvSpPr>
          <p:cNvPr id="75" name="Textfeld 181"/>
          <p:cNvSpPr txBox="1"/>
          <p:nvPr/>
        </p:nvSpPr>
        <p:spPr>
          <a:xfrm>
            <a:off x="259140" y="2329830"/>
            <a:ext cx="139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Semantic</a:t>
            </a:r>
            <a:br>
              <a:rPr lang="en-US" sz="1200" dirty="0" smtClean="0"/>
            </a:br>
            <a:r>
              <a:rPr lang="en-US" sz="1200" dirty="0" smtClean="0"/>
              <a:t>metadata</a:t>
            </a:r>
          </a:p>
          <a:p>
            <a:pPr algn="ctr"/>
            <a:r>
              <a:rPr lang="en-US" sz="1200" dirty="0" smtClean="0"/>
              <a:t>(Thing Description)</a:t>
            </a:r>
            <a:endParaRPr lang="en-US" sz="1200" dirty="0"/>
          </a:p>
        </p:txBody>
      </p:sp>
      <p:sp>
        <p:nvSpPr>
          <p:cNvPr id="60" name="Left-Right-Up Arrow 59"/>
          <p:cNvSpPr/>
          <p:nvPr/>
        </p:nvSpPr>
        <p:spPr>
          <a:xfrm>
            <a:off x="6126132" y="3218581"/>
            <a:ext cx="1140210" cy="1814016"/>
          </a:xfrm>
          <a:prstGeom prst="leftRightUpArrow">
            <a:avLst>
              <a:gd name="adj1" fmla="val 23663"/>
              <a:gd name="adj2" fmla="val 25000"/>
              <a:gd name="adj3" fmla="val 22995"/>
            </a:avLst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feld 162"/>
          <p:cNvSpPr txBox="1"/>
          <p:nvPr/>
        </p:nvSpPr>
        <p:spPr>
          <a:xfrm>
            <a:off x="5425613" y="3506915"/>
            <a:ext cx="109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Direct</a:t>
            </a:r>
            <a:br>
              <a:rPr lang="en-US" sz="1200" dirty="0" smtClean="0"/>
            </a:br>
            <a:r>
              <a:rPr lang="en-US" sz="1200" dirty="0" smtClean="0"/>
              <a:t>Thing-to-Thing</a:t>
            </a:r>
            <a:br>
              <a:rPr lang="en-US" sz="1200" dirty="0" smtClean="0"/>
            </a:br>
            <a:r>
              <a:rPr lang="en-US" sz="1200" dirty="0" smtClean="0"/>
              <a:t>interaction</a:t>
            </a:r>
            <a:endParaRPr lang="en-US" sz="1200" dirty="0"/>
          </a:p>
        </p:txBody>
      </p:sp>
      <p:sp>
        <p:nvSpPr>
          <p:cNvPr id="78" name="Textfeld 181"/>
          <p:cNvSpPr txBox="1"/>
          <p:nvPr/>
        </p:nvSpPr>
        <p:spPr>
          <a:xfrm>
            <a:off x="6151635" y="930206"/>
            <a:ext cx="1089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Local Hubs</a:t>
            </a:r>
            <a:endParaRPr lang="en-US" sz="1200" b="1" dirty="0"/>
          </a:p>
        </p:txBody>
      </p:sp>
      <p:sp>
        <p:nvSpPr>
          <p:cNvPr id="79" name="Textfeld 181"/>
          <p:cNvSpPr txBox="1"/>
          <p:nvPr/>
        </p:nvSpPr>
        <p:spPr>
          <a:xfrm>
            <a:off x="1453096" y="1198333"/>
            <a:ext cx="1395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Cloud Mirrors</a:t>
            </a:r>
            <a:endParaRPr lang="en-US" sz="1200" b="1" dirty="0"/>
          </a:p>
        </p:txBody>
      </p:sp>
      <p:sp>
        <p:nvSpPr>
          <p:cNvPr id="80" name="Textfeld 126"/>
          <p:cNvSpPr txBox="1"/>
          <p:nvPr/>
        </p:nvSpPr>
        <p:spPr>
          <a:xfrm>
            <a:off x="5354995" y="46094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+</a:t>
            </a:r>
            <a:endParaRPr lang="en-US" sz="1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369357" y="2343286"/>
            <a:ext cx="324321" cy="324321"/>
            <a:chOff x="6235706" y="4922175"/>
            <a:chExt cx="268034" cy="268034"/>
          </a:xfrm>
        </p:grpSpPr>
        <p:sp>
          <p:nvSpPr>
            <p:cNvPr id="5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53" name="Isosceles Triangle 52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sp>
        <p:nvSpPr>
          <p:cNvPr id="84" name="Shape 92"/>
          <p:cNvSpPr/>
          <p:nvPr/>
        </p:nvSpPr>
        <p:spPr>
          <a:xfrm>
            <a:off x="7396899" y="4837427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92"/>
          <p:cNvSpPr/>
          <p:nvPr/>
        </p:nvSpPr>
        <p:spPr>
          <a:xfrm>
            <a:off x="1829644" y="4837427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" name="Shape 92"/>
          <p:cNvSpPr/>
          <p:nvPr/>
        </p:nvSpPr>
        <p:spPr>
          <a:xfrm>
            <a:off x="1829644" y="2593666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7" name="Shape 92"/>
          <p:cNvSpPr/>
          <p:nvPr/>
        </p:nvSpPr>
        <p:spPr>
          <a:xfrm>
            <a:off x="6196714" y="2593666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Textfeld 126"/>
          <p:cNvSpPr txBox="1"/>
          <p:nvPr/>
        </p:nvSpPr>
        <p:spPr>
          <a:xfrm>
            <a:off x="3229222" y="4880845"/>
            <a:ext cx="135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(Protocol </a:t>
            </a:r>
            <a:r>
              <a:rPr lang="en-US" sz="1200" dirty="0" smtClean="0"/>
              <a:t>Bindings,</a:t>
            </a:r>
            <a:br>
              <a:rPr lang="en-US" sz="1200" dirty="0" smtClean="0"/>
            </a:br>
            <a:r>
              <a:rPr lang="en-US" sz="1200" dirty="0" smtClean="0"/>
              <a:t>Thing Description)</a:t>
            </a:r>
            <a:endParaRPr lang="en-US" sz="1200" dirty="0"/>
          </a:p>
        </p:txBody>
      </p:sp>
      <p:sp>
        <p:nvSpPr>
          <p:cNvPr id="89" name="Textfeld 162"/>
          <p:cNvSpPr txBox="1"/>
          <p:nvPr/>
        </p:nvSpPr>
        <p:spPr>
          <a:xfrm>
            <a:off x="4205762" y="2071811"/>
            <a:ext cx="1113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Remote access</a:t>
            </a:r>
            <a:endParaRPr lang="en-US" sz="1200" dirty="0"/>
          </a:p>
        </p:txBody>
      </p:sp>
      <p:sp>
        <p:nvSpPr>
          <p:cNvPr id="91" name="Textfeld 126"/>
          <p:cNvSpPr txBox="1"/>
          <p:nvPr/>
        </p:nvSpPr>
        <p:spPr>
          <a:xfrm>
            <a:off x="5502280" y="5009188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5425452" y="5041737"/>
                <a:ext cx="1683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CH" sz="12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52" y="5041737"/>
                <a:ext cx="168316" cy="184666"/>
              </a:xfrm>
              <a:prstGeom prst="rect">
                <a:avLst/>
              </a:prstGeom>
              <a:blipFill>
                <a:blip r:embed="rId7"/>
                <a:stretch>
                  <a:fillRect l="-14286" r="-17857" b="-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91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340338" y="1916832"/>
            <a:ext cx="8463324" cy="3024336"/>
            <a:chOff x="2625954" y="2733588"/>
            <a:chExt cx="3892092" cy="1390824"/>
          </a:xfrm>
        </p:grpSpPr>
        <p:sp>
          <p:nvSpPr>
            <p:cNvPr id="24" name="Bent-Up Arrow 23"/>
            <p:cNvSpPr/>
            <p:nvPr/>
          </p:nvSpPr>
          <p:spPr>
            <a:xfrm flipV="1">
              <a:off x="4850165" y="2876636"/>
              <a:ext cx="1203127" cy="506733"/>
            </a:xfrm>
            <a:prstGeom prst="bentUpArrow">
              <a:avLst>
                <a:gd name="adj1" fmla="val 28759"/>
                <a:gd name="adj2" fmla="val 25000"/>
                <a:gd name="adj3" fmla="val 25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3" name="角丸四角形 6"/>
            <p:cNvSpPr/>
            <p:nvPr/>
          </p:nvSpPr>
          <p:spPr bwMode="auto">
            <a:xfrm>
              <a:off x="2625954" y="3387538"/>
              <a:ext cx="1190046" cy="736874"/>
            </a:xfrm>
            <a:prstGeom prst="roundRect">
              <a:avLst>
                <a:gd name="adj" fmla="val 6113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Platform A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" name="角丸四角形 21"/>
            <p:cNvSpPr/>
            <p:nvPr/>
          </p:nvSpPr>
          <p:spPr bwMode="auto">
            <a:xfrm>
              <a:off x="2680977" y="3687716"/>
              <a:ext cx="1080000" cy="198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API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" name="縦巻き 49"/>
            <p:cNvSpPr/>
            <p:nvPr/>
          </p:nvSpPr>
          <p:spPr bwMode="auto">
            <a:xfrm>
              <a:off x="2680977" y="3439658"/>
              <a:ext cx="1080000" cy="193918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6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Applications</a:t>
              </a:r>
              <a:endParaRPr lang="ja-JP" altLang="en-US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" name="角丸四角形 6"/>
            <p:cNvSpPr/>
            <p:nvPr/>
          </p:nvSpPr>
          <p:spPr bwMode="auto">
            <a:xfrm>
              <a:off x="5328000" y="3387538"/>
              <a:ext cx="1190046" cy="736874"/>
            </a:xfrm>
            <a:prstGeom prst="roundRect">
              <a:avLst>
                <a:gd name="adj" fmla="val 6113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Platform B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" name="角丸四角形 21"/>
            <p:cNvSpPr/>
            <p:nvPr/>
          </p:nvSpPr>
          <p:spPr bwMode="auto">
            <a:xfrm>
              <a:off x="5383023" y="3687716"/>
              <a:ext cx="1080000" cy="198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API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4" name="縦巻き 49"/>
            <p:cNvSpPr/>
            <p:nvPr/>
          </p:nvSpPr>
          <p:spPr bwMode="auto">
            <a:xfrm>
              <a:off x="5383023" y="3439658"/>
              <a:ext cx="1080000" cy="193918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6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Applications</a:t>
              </a:r>
              <a:endParaRPr lang="ja-JP" altLang="en-US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9" name="Bent-Up Arrow 18"/>
            <p:cNvSpPr/>
            <p:nvPr/>
          </p:nvSpPr>
          <p:spPr>
            <a:xfrm flipH="1" flipV="1">
              <a:off x="3090706" y="2876636"/>
              <a:ext cx="1203127" cy="506733"/>
            </a:xfrm>
            <a:prstGeom prst="bentUpArrow">
              <a:avLst>
                <a:gd name="adj1" fmla="val 28759"/>
                <a:gd name="adj2" fmla="val 25000"/>
                <a:gd name="adj3" fmla="val 25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16" name="角丸四角形 21"/>
            <p:cNvSpPr/>
            <p:nvPr/>
          </p:nvSpPr>
          <p:spPr bwMode="auto">
            <a:xfrm>
              <a:off x="4032000" y="2733588"/>
              <a:ext cx="1080000" cy="432000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endPara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3819559" y="3611959"/>
              <a:ext cx="1504881" cy="288032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104697" y="2805596"/>
              <a:ext cx="278358" cy="287482"/>
              <a:chOff x="3591656" y="993559"/>
              <a:chExt cx="548296" cy="566272"/>
            </a:xfrm>
            <a:solidFill>
              <a:schemeClr val="bg1"/>
            </a:solidFill>
          </p:grpSpPr>
          <p:sp>
            <p:nvSpPr>
              <p:cNvPr id="25" name="Isosceles Triangle 24"/>
              <p:cNvSpPr/>
              <p:nvPr/>
            </p:nvSpPr>
            <p:spPr>
              <a:xfrm rot="1800000">
                <a:off x="3733981" y="1052736"/>
                <a:ext cx="405971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26" name="Oval 25"/>
              <p:cNvSpPr/>
              <p:nvPr/>
            </p:nvSpPr>
            <p:spPr>
              <a:xfrm rot="19800000">
                <a:off x="39441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28" name="Oval 27"/>
              <p:cNvSpPr/>
              <p:nvPr/>
            </p:nvSpPr>
            <p:spPr>
              <a:xfrm rot="19800000">
                <a:off x="3591656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29" name="Oval 28"/>
              <p:cNvSpPr/>
              <p:nvPr/>
            </p:nvSpPr>
            <p:spPr>
              <a:xfrm rot="1800000">
                <a:off x="3944107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  <p:sp>
          <p:nvSpPr>
            <p:cNvPr id="31" name="Shape 92"/>
            <p:cNvSpPr/>
            <p:nvPr/>
          </p:nvSpPr>
          <p:spPr>
            <a:xfrm>
              <a:off x="2726332" y="3714759"/>
              <a:ext cx="144016" cy="143915"/>
            </a:xfrm>
            <a:custGeom>
              <a:avLst/>
              <a:gdLst/>
              <a:ahLst/>
              <a:cxnLst/>
              <a:rect l="0" t="0" r="0" b="0"/>
              <a:pathLst>
                <a:path w="1635" h="1634" extrusionOk="0">
                  <a:moveTo>
                    <a:pt x="1382" y="1110"/>
                  </a:moveTo>
                  <a:lnTo>
                    <a:pt x="1394" y="1085"/>
                  </a:lnTo>
                  <a:lnTo>
                    <a:pt x="1404" y="1060"/>
                  </a:lnTo>
                  <a:lnTo>
                    <a:pt x="1413" y="1036"/>
                  </a:lnTo>
                  <a:lnTo>
                    <a:pt x="1421" y="1011"/>
                  </a:lnTo>
                  <a:lnTo>
                    <a:pt x="1635" y="958"/>
                  </a:lnTo>
                  <a:lnTo>
                    <a:pt x="1635" y="682"/>
                  </a:lnTo>
                  <a:lnTo>
                    <a:pt x="1419" y="624"/>
                  </a:lnTo>
                  <a:lnTo>
                    <a:pt x="1410" y="599"/>
                  </a:lnTo>
                  <a:lnTo>
                    <a:pt x="1401" y="575"/>
                  </a:lnTo>
                  <a:lnTo>
                    <a:pt x="1391" y="552"/>
                  </a:lnTo>
                  <a:lnTo>
                    <a:pt x="1379" y="529"/>
                  </a:lnTo>
                  <a:lnTo>
                    <a:pt x="1494" y="339"/>
                  </a:lnTo>
                  <a:lnTo>
                    <a:pt x="1300" y="143"/>
                  </a:lnTo>
                  <a:lnTo>
                    <a:pt x="1112" y="251"/>
                  </a:lnTo>
                  <a:lnTo>
                    <a:pt x="1099" y="244"/>
                  </a:lnTo>
                  <a:lnTo>
                    <a:pt x="1087" y="238"/>
                  </a:lnTo>
                  <a:lnTo>
                    <a:pt x="1074" y="232"/>
                  </a:lnTo>
                  <a:lnTo>
                    <a:pt x="1061" y="226"/>
                  </a:lnTo>
                  <a:lnTo>
                    <a:pt x="1048" y="220"/>
                  </a:lnTo>
                  <a:lnTo>
                    <a:pt x="1035" y="214"/>
                  </a:lnTo>
                  <a:lnTo>
                    <a:pt x="1022" y="210"/>
                  </a:lnTo>
                  <a:lnTo>
                    <a:pt x="1008" y="206"/>
                  </a:lnTo>
                  <a:lnTo>
                    <a:pt x="953" y="0"/>
                  </a:lnTo>
                  <a:lnTo>
                    <a:pt x="677" y="0"/>
                  </a:lnTo>
                  <a:lnTo>
                    <a:pt x="629" y="193"/>
                  </a:lnTo>
                  <a:lnTo>
                    <a:pt x="613" y="197"/>
                  </a:lnTo>
                  <a:lnTo>
                    <a:pt x="597" y="203"/>
                  </a:lnTo>
                  <a:lnTo>
                    <a:pt x="581" y="207"/>
                  </a:lnTo>
                  <a:lnTo>
                    <a:pt x="565" y="213"/>
                  </a:lnTo>
                  <a:lnTo>
                    <a:pt x="550" y="219"/>
                  </a:lnTo>
                  <a:lnTo>
                    <a:pt x="534" y="226"/>
                  </a:lnTo>
                  <a:lnTo>
                    <a:pt x="519" y="232"/>
                  </a:lnTo>
                  <a:lnTo>
                    <a:pt x="503" y="239"/>
                  </a:lnTo>
                  <a:lnTo>
                    <a:pt x="334" y="143"/>
                  </a:lnTo>
                  <a:lnTo>
                    <a:pt x="140" y="339"/>
                  </a:lnTo>
                  <a:lnTo>
                    <a:pt x="235" y="495"/>
                  </a:lnTo>
                  <a:lnTo>
                    <a:pt x="224" y="511"/>
                  </a:lnTo>
                  <a:lnTo>
                    <a:pt x="216" y="529"/>
                  </a:lnTo>
                  <a:lnTo>
                    <a:pt x="207" y="546"/>
                  </a:lnTo>
                  <a:lnTo>
                    <a:pt x="200" y="562"/>
                  </a:lnTo>
                  <a:lnTo>
                    <a:pt x="192" y="581"/>
                  </a:lnTo>
                  <a:lnTo>
                    <a:pt x="185" y="599"/>
                  </a:lnTo>
                  <a:lnTo>
                    <a:pt x="179" y="616"/>
                  </a:lnTo>
                  <a:lnTo>
                    <a:pt x="173" y="635"/>
                  </a:lnTo>
                  <a:lnTo>
                    <a:pt x="0" y="682"/>
                  </a:lnTo>
                  <a:lnTo>
                    <a:pt x="0" y="958"/>
                  </a:lnTo>
                  <a:lnTo>
                    <a:pt x="170" y="1000"/>
                  </a:lnTo>
                  <a:lnTo>
                    <a:pt x="176" y="1019"/>
                  </a:lnTo>
                  <a:lnTo>
                    <a:pt x="182" y="1038"/>
                  </a:lnTo>
                  <a:lnTo>
                    <a:pt x="189" y="1057"/>
                  </a:lnTo>
                  <a:lnTo>
                    <a:pt x="197" y="1075"/>
                  </a:lnTo>
                  <a:lnTo>
                    <a:pt x="204" y="1094"/>
                  </a:lnTo>
                  <a:lnTo>
                    <a:pt x="213" y="1111"/>
                  </a:lnTo>
                  <a:lnTo>
                    <a:pt x="222" y="1129"/>
                  </a:lnTo>
                  <a:lnTo>
                    <a:pt x="232" y="1147"/>
                  </a:lnTo>
                  <a:lnTo>
                    <a:pt x="144" y="1301"/>
                  </a:lnTo>
                  <a:lnTo>
                    <a:pt x="338" y="1494"/>
                  </a:lnTo>
                  <a:lnTo>
                    <a:pt x="496" y="1401"/>
                  </a:lnTo>
                  <a:lnTo>
                    <a:pt x="512" y="1408"/>
                  </a:lnTo>
                  <a:lnTo>
                    <a:pt x="528" y="1415"/>
                  </a:lnTo>
                  <a:lnTo>
                    <a:pt x="546" y="1423"/>
                  </a:lnTo>
                  <a:lnTo>
                    <a:pt x="562" y="1430"/>
                  </a:lnTo>
                  <a:lnTo>
                    <a:pt x="579" y="1436"/>
                  </a:lnTo>
                  <a:lnTo>
                    <a:pt x="597" y="1442"/>
                  </a:lnTo>
                  <a:lnTo>
                    <a:pt x="614" y="1447"/>
                  </a:lnTo>
                  <a:lnTo>
                    <a:pt x="632" y="1452"/>
                  </a:lnTo>
                  <a:lnTo>
                    <a:pt x="677" y="1634"/>
                  </a:lnTo>
                  <a:lnTo>
                    <a:pt x="953" y="1634"/>
                  </a:lnTo>
                  <a:lnTo>
                    <a:pt x="1005" y="1439"/>
                  </a:lnTo>
                  <a:lnTo>
                    <a:pt x="1020" y="1433"/>
                  </a:lnTo>
                  <a:lnTo>
                    <a:pt x="1035" y="1429"/>
                  </a:lnTo>
                  <a:lnTo>
                    <a:pt x="1049" y="1423"/>
                  </a:lnTo>
                  <a:lnTo>
                    <a:pt x="1064" y="1415"/>
                  </a:lnTo>
                  <a:lnTo>
                    <a:pt x="1078" y="1410"/>
                  </a:lnTo>
                  <a:lnTo>
                    <a:pt x="1093" y="1404"/>
                  </a:lnTo>
                  <a:lnTo>
                    <a:pt x="1108" y="1396"/>
                  </a:lnTo>
                  <a:lnTo>
                    <a:pt x="1121" y="1389"/>
                  </a:lnTo>
                  <a:lnTo>
                    <a:pt x="1296" y="1494"/>
                  </a:lnTo>
                  <a:lnTo>
                    <a:pt x="1492" y="1301"/>
                  </a:lnTo>
                  <a:lnTo>
                    <a:pt x="1382" y="11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91425" tIns="45700" rIns="91425" bIns="45700" anchor="t" anchorCtr="0">
              <a:noAutofit/>
            </a:bodyPr>
            <a:lstStyle/>
            <a:p>
              <a:endParaRPr sz="4400" kern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" name="Shape 92"/>
            <p:cNvSpPr/>
            <p:nvPr/>
          </p:nvSpPr>
          <p:spPr>
            <a:xfrm>
              <a:off x="5426030" y="3714759"/>
              <a:ext cx="144016" cy="143915"/>
            </a:xfrm>
            <a:custGeom>
              <a:avLst/>
              <a:gdLst/>
              <a:ahLst/>
              <a:cxnLst/>
              <a:rect l="0" t="0" r="0" b="0"/>
              <a:pathLst>
                <a:path w="1635" h="1634" extrusionOk="0">
                  <a:moveTo>
                    <a:pt x="1382" y="1110"/>
                  </a:moveTo>
                  <a:lnTo>
                    <a:pt x="1394" y="1085"/>
                  </a:lnTo>
                  <a:lnTo>
                    <a:pt x="1404" y="1060"/>
                  </a:lnTo>
                  <a:lnTo>
                    <a:pt x="1413" y="1036"/>
                  </a:lnTo>
                  <a:lnTo>
                    <a:pt x="1421" y="1011"/>
                  </a:lnTo>
                  <a:lnTo>
                    <a:pt x="1635" y="958"/>
                  </a:lnTo>
                  <a:lnTo>
                    <a:pt x="1635" y="682"/>
                  </a:lnTo>
                  <a:lnTo>
                    <a:pt x="1419" y="624"/>
                  </a:lnTo>
                  <a:lnTo>
                    <a:pt x="1410" y="599"/>
                  </a:lnTo>
                  <a:lnTo>
                    <a:pt x="1401" y="575"/>
                  </a:lnTo>
                  <a:lnTo>
                    <a:pt x="1391" y="552"/>
                  </a:lnTo>
                  <a:lnTo>
                    <a:pt x="1379" y="529"/>
                  </a:lnTo>
                  <a:lnTo>
                    <a:pt x="1494" y="339"/>
                  </a:lnTo>
                  <a:lnTo>
                    <a:pt x="1300" y="143"/>
                  </a:lnTo>
                  <a:lnTo>
                    <a:pt x="1112" y="251"/>
                  </a:lnTo>
                  <a:lnTo>
                    <a:pt x="1099" y="244"/>
                  </a:lnTo>
                  <a:lnTo>
                    <a:pt x="1087" y="238"/>
                  </a:lnTo>
                  <a:lnTo>
                    <a:pt x="1074" y="232"/>
                  </a:lnTo>
                  <a:lnTo>
                    <a:pt x="1061" y="226"/>
                  </a:lnTo>
                  <a:lnTo>
                    <a:pt x="1048" y="220"/>
                  </a:lnTo>
                  <a:lnTo>
                    <a:pt x="1035" y="214"/>
                  </a:lnTo>
                  <a:lnTo>
                    <a:pt x="1022" y="210"/>
                  </a:lnTo>
                  <a:lnTo>
                    <a:pt x="1008" y="206"/>
                  </a:lnTo>
                  <a:lnTo>
                    <a:pt x="953" y="0"/>
                  </a:lnTo>
                  <a:lnTo>
                    <a:pt x="677" y="0"/>
                  </a:lnTo>
                  <a:lnTo>
                    <a:pt x="629" y="193"/>
                  </a:lnTo>
                  <a:lnTo>
                    <a:pt x="613" y="197"/>
                  </a:lnTo>
                  <a:lnTo>
                    <a:pt x="597" y="203"/>
                  </a:lnTo>
                  <a:lnTo>
                    <a:pt x="581" y="207"/>
                  </a:lnTo>
                  <a:lnTo>
                    <a:pt x="565" y="213"/>
                  </a:lnTo>
                  <a:lnTo>
                    <a:pt x="550" y="219"/>
                  </a:lnTo>
                  <a:lnTo>
                    <a:pt x="534" y="226"/>
                  </a:lnTo>
                  <a:lnTo>
                    <a:pt x="519" y="232"/>
                  </a:lnTo>
                  <a:lnTo>
                    <a:pt x="503" y="239"/>
                  </a:lnTo>
                  <a:lnTo>
                    <a:pt x="334" y="143"/>
                  </a:lnTo>
                  <a:lnTo>
                    <a:pt x="140" y="339"/>
                  </a:lnTo>
                  <a:lnTo>
                    <a:pt x="235" y="495"/>
                  </a:lnTo>
                  <a:lnTo>
                    <a:pt x="224" y="511"/>
                  </a:lnTo>
                  <a:lnTo>
                    <a:pt x="216" y="529"/>
                  </a:lnTo>
                  <a:lnTo>
                    <a:pt x="207" y="546"/>
                  </a:lnTo>
                  <a:lnTo>
                    <a:pt x="200" y="562"/>
                  </a:lnTo>
                  <a:lnTo>
                    <a:pt x="192" y="581"/>
                  </a:lnTo>
                  <a:lnTo>
                    <a:pt x="185" y="599"/>
                  </a:lnTo>
                  <a:lnTo>
                    <a:pt x="179" y="616"/>
                  </a:lnTo>
                  <a:lnTo>
                    <a:pt x="173" y="635"/>
                  </a:lnTo>
                  <a:lnTo>
                    <a:pt x="0" y="682"/>
                  </a:lnTo>
                  <a:lnTo>
                    <a:pt x="0" y="958"/>
                  </a:lnTo>
                  <a:lnTo>
                    <a:pt x="170" y="1000"/>
                  </a:lnTo>
                  <a:lnTo>
                    <a:pt x="176" y="1019"/>
                  </a:lnTo>
                  <a:lnTo>
                    <a:pt x="182" y="1038"/>
                  </a:lnTo>
                  <a:lnTo>
                    <a:pt x="189" y="1057"/>
                  </a:lnTo>
                  <a:lnTo>
                    <a:pt x="197" y="1075"/>
                  </a:lnTo>
                  <a:lnTo>
                    <a:pt x="204" y="1094"/>
                  </a:lnTo>
                  <a:lnTo>
                    <a:pt x="213" y="1111"/>
                  </a:lnTo>
                  <a:lnTo>
                    <a:pt x="222" y="1129"/>
                  </a:lnTo>
                  <a:lnTo>
                    <a:pt x="232" y="1147"/>
                  </a:lnTo>
                  <a:lnTo>
                    <a:pt x="144" y="1301"/>
                  </a:lnTo>
                  <a:lnTo>
                    <a:pt x="338" y="1494"/>
                  </a:lnTo>
                  <a:lnTo>
                    <a:pt x="496" y="1401"/>
                  </a:lnTo>
                  <a:lnTo>
                    <a:pt x="512" y="1408"/>
                  </a:lnTo>
                  <a:lnTo>
                    <a:pt x="528" y="1415"/>
                  </a:lnTo>
                  <a:lnTo>
                    <a:pt x="546" y="1423"/>
                  </a:lnTo>
                  <a:lnTo>
                    <a:pt x="562" y="1430"/>
                  </a:lnTo>
                  <a:lnTo>
                    <a:pt x="579" y="1436"/>
                  </a:lnTo>
                  <a:lnTo>
                    <a:pt x="597" y="1442"/>
                  </a:lnTo>
                  <a:lnTo>
                    <a:pt x="614" y="1447"/>
                  </a:lnTo>
                  <a:lnTo>
                    <a:pt x="632" y="1452"/>
                  </a:lnTo>
                  <a:lnTo>
                    <a:pt x="677" y="1634"/>
                  </a:lnTo>
                  <a:lnTo>
                    <a:pt x="953" y="1634"/>
                  </a:lnTo>
                  <a:lnTo>
                    <a:pt x="1005" y="1439"/>
                  </a:lnTo>
                  <a:lnTo>
                    <a:pt x="1020" y="1433"/>
                  </a:lnTo>
                  <a:lnTo>
                    <a:pt x="1035" y="1429"/>
                  </a:lnTo>
                  <a:lnTo>
                    <a:pt x="1049" y="1423"/>
                  </a:lnTo>
                  <a:lnTo>
                    <a:pt x="1064" y="1415"/>
                  </a:lnTo>
                  <a:lnTo>
                    <a:pt x="1078" y="1410"/>
                  </a:lnTo>
                  <a:lnTo>
                    <a:pt x="1093" y="1404"/>
                  </a:lnTo>
                  <a:lnTo>
                    <a:pt x="1108" y="1396"/>
                  </a:lnTo>
                  <a:lnTo>
                    <a:pt x="1121" y="1389"/>
                  </a:lnTo>
                  <a:lnTo>
                    <a:pt x="1296" y="1494"/>
                  </a:lnTo>
                  <a:lnTo>
                    <a:pt x="1492" y="1301"/>
                  </a:lnTo>
                  <a:lnTo>
                    <a:pt x="1382" y="11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91425" tIns="45700" rIns="91425" bIns="45700" anchor="t" anchorCtr="0">
              <a:noAutofit/>
            </a:bodyPr>
            <a:lstStyle/>
            <a:p>
              <a:endParaRPr sz="4400" kern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97135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(4:3)</PresentationFormat>
  <Paragraphs>71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Cambria Math</vt:lpstr>
      <vt:lpstr>Gill Sans MT</vt:lpstr>
      <vt:lpstr>HG明朝E</vt:lpstr>
      <vt:lpstr>Larissa-Design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z0010w1v</dc:creator>
  <cp:lastModifiedBy>Matthias Kovatsch</cp:lastModifiedBy>
  <cp:revision>75</cp:revision>
  <cp:lastPrinted>2016-05-19T05:37:27Z</cp:lastPrinted>
  <dcterms:created xsi:type="dcterms:W3CDTF">2016-05-18T11:28:42Z</dcterms:created>
  <dcterms:modified xsi:type="dcterms:W3CDTF">2016-09-04T12:26:35Z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