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327" r:id="rId3"/>
    <p:sldId id="337" r:id="rId4"/>
    <p:sldId id="389" r:id="rId5"/>
    <p:sldId id="390" r:id="rId6"/>
    <p:sldId id="391" r:id="rId7"/>
    <p:sldId id="393" r:id="rId8"/>
    <p:sldId id="394" r:id="rId9"/>
    <p:sldId id="395" r:id="rId10"/>
    <p:sldId id="396" r:id="rId11"/>
    <p:sldId id="258" r:id="rId12"/>
    <p:sldId id="259" r:id="rId13"/>
    <p:sldId id="392" r:id="rId14"/>
    <p:sldId id="265" r:id="rId15"/>
    <p:sldId id="260" r:id="rId16"/>
    <p:sldId id="261" r:id="rId17"/>
    <p:sldId id="263" r:id="rId18"/>
    <p:sldId id="264" r:id="rId19"/>
    <p:sldId id="3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4"/>
    <p:restoredTop sz="96327"/>
  </p:normalViewPr>
  <p:slideViewPr>
    <p:cSldViewPr snapToGrid="0" snapToObjects="1">
      <p:cViewPr>
        <p:scale>
          <a:sx n="152" d="100"/>
          <a:sy n="152" d="100"/>
        </p:scale>
        <p:origin x="144" y="-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47A61-2701-7353-53DA-A746E437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ADD1F-30B5-5677-C68A-50E6EF32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DBA71-B577-96B4-89D0-4DBEF206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956B1-5917-F071-AA4D-0F9096FB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2B0D57-50D1-2346-B536-3C505650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A8361-F1C6-B7A9-4040-56E2C3F5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74ED5-51DF-316C-464D-0EC41D74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51AA7-971B-BF5F-5AB3-6B6B0BA0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EAC4F-1FC5-9C33-6090-4B23814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5D58B-2D47-4E05-3DD4-754E3AD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5C521-889B-9B86-EE8A-F03EA12D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E2AB2-6C14-E551-B8C5-98D702CB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2CC25-E11F-04A9-0C75-44075345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B09DE-0C51-01F9-1A42-5F79DF87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4AD4E-BC33-FACB-9ED4-0AC2FB55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97B5F-D423-EE98-EFC2-D4D6674E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B146A-7638-5BD5-43F1-60E1B412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DDF7AB-6737-2A0B-682E-44C704B80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915843-0B80-83A1-86E4-C0F1413B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F4BD4-F63A-2F8F-ACD6-A477CC6A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0182A9-195D-F1D9-A385-0629A66A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10479-98FE-4243-92C4-0B405DCB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DF2A2-CEE3-CE5F-33D9-88802DAD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299B08-0267-4287-CA95-BB7D3032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9E33CA-B969-B8A1-5703-8D95EE62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F94E74-6EB2-4CC0-EDC0-F9043589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C94EC9-6015-0207-C6B2-8ADA06D1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FE2159-EC77-660A-F9A3-1A9B287A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3F0E68-1543-95E5-9A59-BCB73CBA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F941-2FB2-FAF7-F849-9D8FBC9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0E6836-B578-F611-5BAD-998447EE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E06CA-5D5F-1D52-772E-D50CE024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21465-2962-78E8-FF42-DFE923D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62F53-1520-5DE5-8F6E-BEDA1C56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BEA49-512D-7D3D-8AF0-D2FCADBE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E1B549-974C-BE43-BD44-0C605BBA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6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820E9-761C-3E2E-5EFB-BF7698C0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570EF-32F9-DFA4-727E-80FC99F3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AC32E7-69D1-B654-5CAA-90ADE7F3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2DF781-B854-6F6F-3498-B7198CC7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859ACA-F384-76DC-906A-DC406A0C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484489-0DDE-1F75-434A-454F7165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0E8C1-944F-2286-1A7D-61B818E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B68E6-535B-5516-E792-08D37BF0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8EE7CE-8A68-5E61-3CAF-ED7AF605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94F51-C2AD-5E1D-9669-EFB34A4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C7B4F-E6A7-0B70-5509-32619FCB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1EFB34-8E66-C616-2E55-0FDE4A7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5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A3A36-D36E-02F1-FCC3-1B954297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7580A5-2394-1E3E-C2DA-BC0A7F47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2B649-6405-CA4B-DA5E-C89EF044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4A980-9558-ED88-9DF6-DAE8A4C4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46B76-0EA9-DCE3-A250-1DA3E6B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6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A9BE31-ACD8-9102-71F6-C6A9EAB29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0E20C4-BC19-DD5D-86B7-2DD6BEC4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194B1-9151-973B-2056-D94F5A53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65458-B044-947A-C6ED-2851D146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169B4-7180-4985-D675-B5203433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2023-06-15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2023-06-15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2023-06-15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2023-06-15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1F5C99-09D9-868C-97EF-2D09D3B7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DC4DC4-2063-B8D3-F7AC-76A2965C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61009-A67B-7800-9986-CE39C1C0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FC6F-E707-274C-8A2F-EDDF1CD67100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85BC7-13C6-70A1-8E8B-A11F3E173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F10CD-22BA-8DA3-061A-67738DE5A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44B7-C062-DB43-BF70-5180F5FA6D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an.kaebi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W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wiki/Main_WoT_WebConf/2023_WoT_Next_Charter_Detailed_Planning" TargetMode="External"/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charter-drafts/issues/14" TargetMode="External"/><Relationship Id="rId2" Type="http://schemas.openxmlformats.org/officeDocument/2006/relationships/hyperlink" Target="https://github.com/w3c/wot-charter-drafts/issues/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charter-drafts/issues/57" TargetMode="External"/><Relationship Id="rId4" Type="http://schemas.openxmlformats.org/officeDocument/2006/relationships/hyperlink" Target="https://github.com/w3c/wot-charter-drafts/issues/8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charter-drafts/labels/Detailed%20Work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8A7-8245-3D43-B0CF-EE61C237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03" y="3265488"/>
            <a:ext cx="10950515" cy="1470025"/>
          </a:xfrm>
        </p:spPr>
        <p:txBody>
          <a:bodyPr>
            <a:noAutofit/>
          </a:bodyPr>
          <a:lstStyle/>
          <a:p>
            <a:br>
              <a:rPr lang="en-US" sz="4400" noProof="0" dirty="0"/>
            </a:br>
            <a:r>
              <a:rPr lang="en-US" sz="4400" noProof="0" dirty="0"/>
              <a:t>Next Charter Detailed Planning Session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3365-F046-5D42-B884-FD1FD2500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Sebastian </a:t>
            </a:r>
            <a:r>
              <a:rPr lang="en-US" noProof="0" dirty="0" err="1"/>
              <a:t>Kaebisch</a:t>
            </a:r>
            <a:endParaRPr lang="en-US" noProof="0" dirty="0"/>
          </a:p>
          <a:p>
            <a:r>
              <a:rPr lang="en-US" dirty="0"/>
              <a:t>20 July</a:t>
            </a:r>
            <a:r>
              <a:rPr lang="en-US" noProof="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55182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67E8-FF01-6258-75AF-F8F9DEA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err="1"/>
              <a:t>WoT</a:t>
            </a:r>
            <a:r>
              <a:rPr lang="en-US" dirty="0"/>
              <a:t> Calls in the Week</a:t>
            </a:r>
            <a:br>
              <a:rPr lang="en-US" dirty="0"/>
            </a:br>
            <a:r>
              <a:rPr lang="en-US" dirty="0"/>
              <a:t>Current Situation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2534E1-F1FF-7B2A-4702-804DF49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0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3BC7-19C8-FC02-DC80-4D5FE11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new / changed</a:t>
            </a:r>
            <a:br>
              <a:rPr lang="en-US" dirty="0"/>
            </a:br>
            <a:r>
              <a:rPr lang="en-US" dirty="0"/>
              <a:t>Proposal 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B2095-A699-0005-E747-5877696E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630"/>
            <a:ext cx="10515600" cy="46988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WoT</a:t>
            </a:r>
            <a:r>
              <a:rPr lang="en-US" dirty="0"/>
              <a:t> 2.0 meetings should take place in time zones convenient for all (e.g., get more participants from Japan)</a:t>
            </a:r>
          </a:p>
          <a:p>
            <a:r>
              <a:rPr lang="en-US" dirty="0"/>
              <a:t>TFs with REC deliverables should not be processed in parallel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everyone should concentrate only on one deliverable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increase the participation numbers of the REC based calls</a:t>
            </a:r>
            <a:endParaRPr lang="en-US" dirty="0"/>
          </a:p>
          <a:p>
            <a:r>
              <a:rPr lang="en-US" dirty="0"/>
              <a:t>TFs call with Note deliverables should only have calls every 2 weeks</a:t>
            </a:r>
          </a:p>
          <a:p>
            <a:r>
              <a:rPr lang="en-US" dirty="0"/>
              <a:t>Increase async process, pre-work should already happen on </a:t>
            </a:r>
            <a:r>
              <a:rPr lang="en-US" dirty="0" err="1"/>
              <a:t>github</a:t>
            </a:r>
            <a:r>
              <a:rPr lang="en-US" dirty="0"/>
              <a:t> (calls should be used to give an overview what happen on </a:t>
            </a:r>
            <a:r>
              <a:rPr lang="en-US" dirty="0" err="1"/>
              <a:t>github</a:t>
            </a:r>
            <a:r>
              <a:rPr lang="en-US" dirty="0"/>
              <a:t> and finally decide on PRs) </a:t>
            </a:r>
            <a:r>
              <a:rPr lang="en-US" dirty="0">
                <a:sym typeface="Wingdings" pitchFamily="2" charset="2"/>
              </a:rPr>
              <a:t> Marketing call already follows this approach</a:t>
            </a:r>
          </a:p>
          <a:p>
            <a:r>
              <a:rPr lang="en-US" dirty="0">
                <a:sym typeface="Wingdings" pitchFamily="2" charset="2"/>
              </a:rPr>
              <a:t>Share the agenda one day before the meeting that includes the list of issues / PRs</a:t>
            </a:r>
            <a:endParaRPr lang="en-US" dirty="0"/>
          </a:p>
          <a:p>
            <a:r>
              <a:rPr lang="en-US" dirty="0"/>
              <a:t>Main call every 2 weeks only?</a:t>
            </a:r>
          </a:p>
          <a:p>
            <a:r>
              <a:rPr lang="en-US" b="1" dirty="0"/>
              <a:t>Optimize calendar: We should have max. 4 calls in one week </a:t>
            </a:r>
          </a:p>
        </p:txBody>
      </p:sp>
    </p:spTree>
    <p:extLst>
      <p:ext uri="{BB962C8B-B14F-4D97-AF65-F5344CB8AC3E}">
        <p14:creationId xmlns:p14="http://schemas.microsoft.com/office/powerpoint/2010/main" val="371473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3BC7-19C8-FC02-DC80-4D5FE11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new / changed</a:t>
            </a:r>
            <a:br>
              <a:rPr lang="en-US" dirty="0"/>
            </a:br>
            <a:r>
              <a:rPr lang="en-US" dirty="0"/>
              <a:t>Proposal II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B2095-A699-0005-E747-5877696E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344"/>
            <a:ext cx="10515600" cy="4698892"/>
          </a:xfrm>
        </p:spPr>
        <p:txBody>
          <a:bodyPr>
            <a:normAutofit/>
          </a:bodyPr>
          <a:lstStyle/>
          <a:p>
            <a:r>
              <a:rPr lang="en-US" dirty="0"/>
              <a:t>If needed, a use case or liaison-based call can take place by a pre-defined meeting time (e.g., once a month)</a:t>
            </a:r>
          </a:p>
          <a:p>
            <a:r>
              <a:rPr lang="en-US" dirty="0"/>
              <a:t>Since we do not have someone who can drive the Profile TF, we should pause </a:t>
            </a:r>
            <a:r>
              <a:rPr lang="en-US" dirty="0" err="1"/>
              <a:t>Profil</a:t>
            </a:r>
            <a:r>
              <a:rPr lang="en-US" dirty="0"/>
              <a:t> or transform it as Note document</a:t>
            </a:r>
          </a:p>
          <a:p>
            <a:r>
              <a:rPr lang="en-US" dirty="0"/>
              <a:t>Architecture may also considered as Note deliverable in the future (as already discussed in the past and recommended by TAG)</a:t>
            </a:r>
          </a:p>
          <a:p>
            <a:r>
              <a:rPr lang="en-US" dirty="0"/>
              <a:t>Define feature Milestones in each 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FCDF3CE-4402-F826-429E-0136DA4165E5}"/>
              </a:ext>
            </a:extLst>
          </p:cNvPr>
          <p:cNvCxnSpPr>
            <a:cxnSpLocks/>
          </p:cNvCxnSpPr>
          <p:nvPr/>
        </p:nvCxnSpPr>
        <p:spPr>
          <a:xfrm>
            <a:off x="6322617" y="1302707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DB38CB00-4B72-E7CA-298F-3E9E7003202D}"/>
              </a:ext>
            </a:extLst>
          </p:cNvPr>
          <p:cNvCxnSpPr>
            <a:cxnSpLocks/>
          </p:cNvCxnSpPr>
          <p:nvPr/>
        </p:nvCxnSpPr>
        <p:spPr>
          <a:xfrm>
            <a:off x="3706764" y="1402915"/>
            <a:ext cx="0" cy="468128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0ED4177-3080-A210-A1D3-CFCE3C0BD7DD}"/>
              </a:ext>
            </a:extLst>
          </p:cNvPr>
          <p:cNvCxnSpPr>
            <a:cxnSpLocks/>
          </p:cNvCxnSpPr>
          <p:nvPr/>
        </p:nvCxnSpPr>
        <p:spPr>
          <a:xfrm>
            <a:off x="748909" y="1402915"/>
            <a:ext cx="0" cy="46924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DFF9DD18-D312-A13B-0124-018FD1C20D42}"/>
              </a:ext>
            </a:extLst>
          </p:cNvPr>
          <p:cNvCxnSpPr>
            <a:cxnSpLocks/>
          </p:cNvCxnSpPr>
          <p:nvPr/>
        </p:nvCxnSpPr>
        <p:spPr>
          <a:xfrm>
            <a:off x="4934316" y="1313919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88B8E25-60A3-D72A-1B5D-9A1DF9B4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</a:t>
            </a:r>
            <a:r>
              <a:rPr lang="en-US" dirty="0" err="1"/>
              <a:t>WoT</a:t>
            </a:r>
            <a:r>
              <a:rPr lang="en-US" dirty="0"/>
              <a:t> 2.0 Deliverables (Draft)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3D5A8CE-0EA3-A8BC-8A02-8FD69DE25DA4}"/>
              </a:ext>
            </a:extLst>
          </p:cNvPr>
          <p:cNvCxnSpPr>
            <a:cxnSpLocks/>
          </p:cNvCxnSpPr>
          <p:nvPr/>
        </p:nvCxnSpPr>
        <p:spPr>
          <a:xfrm>
            <a:off x="760288" y="5619961"/>
            <a:ext cx="10222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AAA95C5-5471-B46C-8712-73295967344E}"/>
              </a:ext>
            </a:extLst>
          </p:cNvPr>
          <p:cNvSpPr/>
          <p:nvPr/>
        </p:nvSpPr>
        <p:spPr>
          <a:xfrm>
            <a:off x="760289" y="4888669"/>
            <a:ext cx="5562322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Thing Description 2.0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4FCA72-B10B-1D02-D6A3-463769A9E42B}"/>
              </a:ext>
            </a:extLst>
          </p:cNvPr>
          <p:cNvSpPr/>
          <p:nvPr/>
        </p:nvSpPr>
        <p:spPr>
          <a:xfrm>
            <a:off x="746359" y="2855690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 UA Binding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5A8601-BF8F-9AF2-810F-6496066E4ECB}"/>
              </a:ext>
            </a:extLst>
          </p:cNvPr>
          <p:cNvSpPr txBox="1"/>
          <p:nvPr/>
        </p:nvSpPr>
        <p:spPr>
          <a:xfrm>
            <a:off x="296824" y="6101018"/>
            <a:ext cx="13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charter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C90D26-D8C5-F3D4-9C95-30F69A86CF11}"/>
              </a:ext>
            </a:extLst>
          </p:cNvPr>
          <p:cNvSpPr txBox="1"/>
          <p:nvPr/>
        </p:nvSpPr>
        <p:spPr>
          <a:xfrm>
            <a:off x="4374155" y="610101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7E1D9C7-F7DF-9749-5781-47E9944BD409}"/>
              </a:ext>
            </a:extLst>
          </p:cNvPr>
          <p:cNvSpPr txBox="1"/>
          <p:nvPr/>
        </p:nvSpPr>
        <p:spPr>
          <a:xfrm>
            <a:off x="5871681" y="60954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2024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F98922-392F-14A6-A129-4E6431B15DB9}"/>
              </a:ext>
            </a:extLst>
          </p:cNvPr>
          <p:cNvSpPr txBox="1"/>
          <p:nvPr/>
        </p:nvSpPr>
        <p:spPr>
          <a:xfrm>
            <a:off x="2919577" y="6084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 2024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D6FBAC2-D3D4-7A86-3690-BD718B53E09E}"/>
              </a:ext>
            </a:extLst>
          </p:cNvPr>
          <p:cNvSpPr/>
          <p:nvPr/>
        </p:nvSpPr>
        <p:spPr>
          <a:xfrm>
            <a:off x="4920851" y="4239642"/>
            <a:ext cx="4084423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Discovery 2.0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5E38AC99-87FA-9814-7EF1-C0EECBB0350E}"/>
              </a:ext>
            </a:extLst>
          </p:cNvPr>
          <p:cNvCxnSpPr>
            <a:cxnSpLocks/>
          </p:cNvCxnSpPr>
          <p:nvPr/>
        </p:nvCxnSpPr>
        <p:spPr>
          <a:xfrm>
            <a:off x="9030788" y="1292267"/>
            <a:ext cx="0" cy="47814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1B71BC-C9DD-8DC6-3F0B-2147B554A757}"/>
              </a:ext>
            </a:extLst>
          </p:cNvPr>
          <p:cNvSpPr txBox="1"/>
          <p:nvPr/>
        </p:nvSpPr>
        <p:spPr>
          <a:xfrm>
            <a:off x="8470627" y="6079366"/>
            <a:ext cx="127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charter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 2025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32E2F57-EB0A-1568-E696-BC4188A1DF33}"/>
              </a:ext>
            </a:extLst>
          </p:cNvPr>
          <p:cNvSpPr/>
          <p:nvPr/>
        </p:nvSpPr>
        <p:spPr>
          <a:xfrm>
            <a:off x="6322611" y="3607992"/>
            <a:ext cx="2720224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Architecture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F108B9-7602-9486-A2A5-E8BDE3AC0448}"/>
              </a:ext>
            </a:extLst>
          </p:cNvPr>
          <p:cNvSpPr/>
          <p:nvPr/>
        </p:nvSpPr>
        <p:spPr>
          <a:xfrm>
            <a:off x="760288" y="4273242"/>
            <a:ext cx="1851016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Profile 1.0?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6B103D-81AB-D42A-0C3C-DD2FD8F2AE7A}"/>
              </a:ext>
            </a:extLst>
          </p:cNvPr>
          <p:cNvSpPr/>
          <p:nvPr/>
        </p:nvSpPr>
        <p:spPr>
          <a:xfrm>
            <a:off x="10221251" y="841309"/>
            <a:ext cx="1514343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E3618A0-1A21-6EB1-0252-1BFE1FD5DBC2}"/>
              </a:ext>
            </a:extLst>
          </p:cNvPr>
          <p:cNvSpPr/>
          <p:nvPr/>
        </p:nvSpPr>
        <p:spPr>
          <a:xfrm>
            <a:off x="10221252" y="1327478"/>
            <a:ext cx="1514343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AA73720-1C39-F6AB-6846-EC7E0F3D7E68}"/>
              </a:ext>
            </a:extLst>
          </p:cNvPr>
          <p:cNvSpPr/>
          <p:nvPr/>
        </p:nvSpPr>
        <p:spPr>
          <a:xfrm>
            <a:off x="5686832" y="1496015"/>
            <a:ext cx="3339779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API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CC09D88-3F5E-ADE6-506D-5DA456C2D40D}"/>
              </a:ext>
            </a:extLst>
          </p:cNvPr>
          <p:cNvSpPr/>
          <p:nvPr/>
        </p:nvSpPr>
        <p:spPr>
          <a:xfrm>
            <a:off x="760288" y="2154264"/>
            <a:ext cx="5562322" cy="472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20DD0A0A-61B6-D914-D2B3-3E6DA5B88017}"/>
              </a:ext>
            </a:extLst>
          </p:cNvPr>
          <p:cNvSpPr/>
          <p:nvPr/>
        </p:nvSpPr>
        <p:spPr>
          <a:xfrm>
            <a:off x="4598631" y="5037814"/>
            <a:ext cx="726239" cy="456399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4ED430-E776-A038-6EF0-9B255B99B67F}"/>
              </a:ext>
            </a:extLst>
          </p:cNvPr>
          <p:cNvSpPr txBox="1"/>
          <p:nvPr/>
        </p:nvSpPr>
        <p:spPr>
          <a:xfrm>
            <a:off x="4571197" y="5085489"/>
            <a:ext cx="726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 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521EF62-2FEF-8F6E-0049-1BEFA03634A6}"/>
              </a:ext>
            </a:extLst>
          </p:cNvPr>
          <p:cNvSpPr/>
          <p:nvPr/>
        </p:nvSpPr>
        <p:spPr>
          <a:xfrm>
            <a:off x="10221253" y="1901243"/>
            <a:ext cx="1514352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+ Liaison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27325D-CA89-9BB7-928A-7CED26F55CA0}"/>
              </a:ext>
            </a:extLst>
          </p:cNvPr>
          <p:cNvSpPr/>
          <p:nvPr/>
        </p:nvSpPr>
        <p:spPr>
          <a:xfrm>
            <a:off x="753087" y="3448552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BACnet Binding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677BCF-5BBF-E17E-9CC4-512096B1CFA2}"/>
              </a:ext>
            </a:extLst>
          </p:cNvPr>
          <p:cNvSpPr/>
          <p:nvPr/>
        </p:nvSpPr>
        <p:spPr>
          <a:xfrm>
            <a:off x="3965075" y="2861880"/>
            <a:ext cx="2960403" cy="472611"/>
          </a:xfrm>
          <a:prstGeom prst="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Matter Binding ?</a:t>
            </a:r>
          </a:p>
        </p:txBody>
      </p:sp>
      <p:sp>
        <p:nvSpPr>
          <p:cNvPr id="14" name="Explosion 2 13">
            <a:extLst>
              <a:ext uri="{FF2B5EF4-FFF2-40B4-BE49-F238E27FC236}">
                <a16:creationId xmlns:a16="http://schemas.microsoft.com/office/drawing/2014/main" id="{44B018A5-621A-8BD1-9535-06D828E036F0}"/>
              </a:ext>
            </a:extLst>
          </p:cNvPr>
          <p:cNvSpPr/>
          <p:nvPr/>
        </p:nvSpPr>
        <p:spPr>
          <a:xfrm>
            <a:off x="3931240" y="1358178"/>
            <a:ext cx="913777" cy="68958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A16A7B-18B9-A6E0-CC2C-CA80B1EDC405}"/>
              </a:ext>
            </a:extLst>
          </p:cNvPr>
          <p:cNvSpPr txBox="1"/>
          <p:nvPr/>
        </p:nvSpPr>
        <p:spPr>
          <a:xfrm>
            <a:off x="4035667" y="1496015"/>
            <a:ext cx="692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xplosion 2 15">
            <a:extLst>
              <a:ext uri="{FF2B5EF4-FFF2-40B4-BE49-F238E27FC236}">
                <a16:creationId xmlns:a16="http://schemas.microsoft.com/office/drawing/2014/main" id="{D5EA0110-A7E1-7103-5673-008B957FE8D1}"/>
              </a:ext>
            </a:extLst>
          </p:cNvPr>
          <p:cNvSpPr/>
          <p:nvPr/>
        </p:nvSpPr>
        <p:spPr>
          <a:xfrm>
            <a:off x="1659918" y="1345938"/>
            <a:ext cx="913777" cy="68958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D12FDD7-2EB8-4C8A-C4F9-16D34506225C}"/>
              </a:ext>
            </a:extLst>
          </p:cNvPr>
          <p:cNvSpPr txBox="1"/>
          <p:nvPr/>
        </p:nvSpPr>
        <p:spPr>
          <a:xfrm>
            <a:off x="1737345" y="1503617"/>
            <a:ext cx="692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TPAC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xplosion 2 21">
            <a:extLst>
              <a:ext uri="{FF2B5EF4-FFF2-40B4-BE49-F238E27FC236}">
                <a16:creationId xmlns:a16="http://schemas.microsoft.com/office/drawing/2014/main" id="{EF949CF6-64EF-29DE-F26C-B3C70D70622A}"/>
              </a:ext>
            </a:extLst>
          </p:cNvPr>
          <p:cNvSpPr/>
          <p:nvPr/>
        </p:nvSpPr>
        <p:spPr>
          <a:xfrm>
            <a:off x="10135636" y="2657338"/>
            <a:ext cx="566195" cy="385587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BDF1BC-503A-779D-F5CC-2379D086F85F}"/>
              </a:ext>
            </a:extLst>
          </p:cNvPr>
          <p:cNvSpPr txBox="1"/>
          <p:nvPr/>
        </p:nvSpPr>
        <p:spPr>
          <a:xfrm>
            <a:off x="10652605" y="2693813"/>
            <a:ext cx="108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F2F meeting</a:t>
            </a:r>
          </a:p>
        </p:txBody>
      </p:sp>
      <p:sp>
        <p:nvSpPr>
          <p:cNvPr id="34" name="Explosion 2 33">
            <a:extLst>
              <a:ext uri="{FF2B5EF4-FFF2-40B4-BE49-F238E27FC236}">
                <a16:creationId xmlns:a16="http://schemas.microsoft.com/office/drawing/2014/main" id="{AA33E5D7-3B48-21EA-8627-81F46E677A1A}"/>
              </a:ext>
            </a:extLst>
          </p:cNvPr>
          <p:cNvSpPr/>
          <p:nvPr/>
        </p:nvSpPr>
        <p:spPr>
          <a:xfrm>
            <a:off x="7867758" y="4285406"/>
            <a:ext cx="726239" cy="456399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42EE1F9-E69C-9490-FAEA-D58E0979AC72}"/>
              </a:ext>
            </a:extLst>
          </p:cNvPr>
          <p:cNvSpPr txBox="1"/>
          <p:nvPr/>
        </p:nvSpPr>
        <p:spPr>
          <a:xfrm>
            <a:off x="7840324" y="4333081"/>
            <a:ext cx="726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 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07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Binding Call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F5852E-F489-4F63-94D8-7BB18AEBFC76}"/>
              </a:ext>
            </a:extLst>
          </p:cNvPr>
          <p:cNvSpPr/>
          <p:nvPr/>
        </p:nvSpPr>
        <p:spPr>
          <a:xfrm>
            <a:off x="2054268" y="4375962"/>
            <a:ext cx="1363249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Chairs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D29720-E4F9-DB44-DF75-17BEAAA13A13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EF67DE7-EA62-6CFC-5CE4-6CCFECC15813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270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C6979C-64C8-E434-D8B2-51331720D2CF}"/>
              </a:ext>
            </a:extLst>
          </p:cNvPr>
          <p:cNvSpPr/>
          <p:nvPr/>
        </p:nvSpPr>
        <p:spPr>
          <a:xfrm>
            <a:off x="5060516" y="4375963"/>
            <a:ext cx="1490597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B1D282-5088-AE1B-1F7B-C0A08B763F11}"/>
              </a:ext>
            </a:extLst>
          </p:cNvPr>
          <p:cNvSpPr/>
          <p:nvPr/>
        </p:nvSpPr>
        <p:spPr>
          <a:xfrm>
            <a:off x="10697290" y="3935240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9561B-4968-9F2E-D04E-80173F0F54A9}"/>
              </a:ext>
            </a:extLst>
          </p:cNvPr>
          <p:cNvSpPr/>
          <p:nvPr/>
        </p:nvSpPr>
        <p:spPr>
          <a:xfrm>
            <a:off x="10694737" y="4421409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B03D2B8-D6C7-EEFE-E62A-006204019118}"/>
              </a:ext>
            </a:extLst>
          </p:cNvPr>
          <p:cNvSpPr/>
          <p:nvPr/>
        </p:nvSpPr>
        <p:spPr>
          <a:xfrm>
            <a:off x="10694738" y="4939635"/>
            <a:ext cx="1039756" cy="395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 Call</a:t>
            </a:r>
          </a:p>
        </p:txBody>
      </p:sp>
    </p:spTree>
    <p:extLst>
      <p:ext uri="{BB962C8B-B14F-4D97-AF65-F5344CB8AC3E}">
        <p14:creationId xmlns:p14="http://schemas.microsoft.com/office/powerpoint/2010/main" val="261231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Binding Call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F5852E-F489-4F63-94D8-7BB18AEBFC76}"/>
              </a:ext>
            </a:extLst>
          </p:cNvPr>
          <p:cNvSpPr/>
          <p:nvPr/>
        </p:nvSpPr>
        <p:spPr>
          <a:xfrm>
            <a:off x="2054268" y="4375962"/>
            <a:ext cx="1363249" cy="563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Chairs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D29720-E4F9-DB44-DF75-17BEAAA13A13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EF67DE7-EA62-6CFC-5CE4-6CCFECC15813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364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F142-2BD7-42F1-8947-6A18B9A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Schedule Week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C74382-2494-0B9B-6254-7CCF4219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3" y="2039534"/>
            <a:ext cx="9782987" cy="42861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3B015B8-DA22-6EF0-C2BA-1E7422C08584}"/>
              </a:ext>
            </a:extLst>
          </p:cNvPr>
          <p:cNvSpPr/>
          <p:nvPr/>
        </p:nvSpPr>
        <p:spPr>
          <a:xfrm>
            <a:off x="1954060" y="2868460"/>
            <a:ext cx="8861279" cy="34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DA366-E3F3-8C22-C8C7-1EC7F1A668A7}"/>
              </a:ext>
            </a:extLst>
          </p:cNvPr>
          <p:cNvSpPr/>
          <p:nvPr/>
        </p:nvSpPr>
        <p:spPr>
          <a:xfrm>
            <a:off x="3507288" y="3745282"/>
            <a:ext cx="1490597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 2.0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B0A2DD-007E-61A4-FA88-0207E13590CE}"/>
              </a:ext>
            </a:extLst>
          </p:cNvPr>
          <p:cNvSpPr/>
          <p:nvPr/>
        </p:nvSpPr>
        <p:spPr>
          <a:xfrm>
            <a:off x="3507287" y="4375963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236083-C461-1137-82B6-810952C2C169}"/>
              </a:ext>
            </a:extLst>
          </p:cNvPr>
          <p:cNvSpPr/>
          <p:nvPr/>
        </p:nvSpPr>
        <p:spPr>
          <a:xfrm>
            <a:off x="5060516" y="3745282"/>
            <a:ext cx="1490597" cy="563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C6979C-64C8-E434-D8B2-51331720D2CF}"/>
              </a:ext>
            </a:extLst>
          </p:cNvPr>
          <p:cNvSpPr/>
          <p:nvPr/>
        </p:nvSpPr>
        <p:spPr>
          <a:xfrm>
            <a:off x="5060516" y="4375963"/>
            <a:ext cx="1490597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B1D282-5088-AE1B-1F7B-C0A08B763F11}"/>
              </a:ext>
            </a:extLst>
          </p:cNvPr>
          <p:cNvSpPr/>
          <p:nvPr/>
        </p:nvSpPr>
        <p:spPr>
          <a:xfrm>
            <a:off x="10697290" y="5137736"/>
            <a:ext cx="1039756" cy="3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9561B-4968-9F2E-D04E-80173F0F54A9}"/>
              </a:ext>
            </a:extLst>
          </p:cNvPr>
          <p:cNvSpPr/>
          <p:nvPr/>
        </p:nvSpPr>
        <p:spPr>
          <a:xfrm>
            <a:off x="10694737" y="5623905"/>
            <a:ext cx="1039756" cy="385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9C1CDE-7DBB-CC15-185B-EF2BC3AB9D8F}"/>
              </a:ext>
            </a:extLst>
          </p:cNvPr>
          <p:cNvSpPr/>
          <p:nvPr/>
        </p:nvSpPr>
        <p:spPr>
          <a:xfrm>
            <a:off x="3507287" y="5071339"/>
            <a:ext cx="1490597" cy="563671"/>
          </a:xfrm>
          <a:prstGeom prst="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/ Liaisons (optional) 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E138DE-4900-C240-6C81-35DCC6E274E6}"/>
              </a:ext>
            </a:extLst>
          </p:cNvPr>
          <p:cNvSpPr/>
          <p:nvPr/>
        </p:nvSpPr>
        <p:spPr>
          <a:xfrm>
            <a:off x="10694737" y="6127854"/>
            <a:ext cx="1039756" cy="395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 Call</a:t>
            </a:r>
          </a:p>
        </p:txBody>
      </p:sp>
    </p:spTree>
    <p:extLst>
      <p:ext uri="{BB962C8B-B14F-4D97-AF65-F5344CB8AC3E}">
        <p14:creationId xmlns:p14="http://schemas.microsoft.com/office/powerpoint/2010/main" val="57161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and Contacts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600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Michael McCool</a:t>
            </a:r>
          </a:p>
          <a:p>
            <a:pPr marL="0" indent="0">
              <a:buNone/>
            </a:pPr>
            <a:r>
              <a:rPr lang="en-US" noProof="0" dirty="0"/>
              <a:t>Principal Engineer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Intel</a:t>
            </a:r>
          </a:p>
          <a:p>
            <a:pPr marL="0" indent="0">
              <a:buNone/>
            </a:pPr>
            <a:r>
              <a:rPr lang="en-US" noProof="0" dirty="0"/>
              <a:t>Technology Pathfinding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2"/>
              </a:rPr>
              <a:t>michael.mccool@intel.com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97601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Sebastian Kaebisch</a:t>
            </a:r>
          </a:p>
          <a:p>
            <a:pPr marL="0" indent="0">
              <a:buNone/>
            </a:pPr>
            <a:r>
              <a:rPr lang="en-US" noProof="0" dirty="0"/>
              <a:t>Senior Key Expert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Siemens</a:t>
            </a:r>
          </a:p>
          <a:p>
            <a:pPr marL="0" indent="0">
              <a:buNone/>
            </a:pPr>
            <a:r>
              <a:rPr lang="en-US" noProof="0" dirty="0"/>
              <a:t>Technology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3"/>
              </a:rPr>
              <a:t>sebastian.kaebisch@siemens.com</a:t>
            </a:r>
            <a:endParaRPr lang="en-US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838200" y="1310723"/>
            <a:ext cx="10515600" cy="661915"/>
          </a:xfrm>
          <a:prstGeom prst="rect">
            <a:avLst/>
          </a:prstGeom>
        </p:spPr>
        <p:txBody>
          <a:bodyPr vert="horz" lIns="121891" tIns="60945" rIns="121891" bIns="60945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99" dirty="0">
                <a:hlinkClick r:id="rId4"/>
              </a:rPr>
              <a:t>https://www.w3.org/WoT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4299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8F8F-6236-5647-9144-87EC1D51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765-78FF-F64C-AFEA-FDAD7286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&amp; </a:t>
            </a:r>
            <a:r>
              <a:rPr lang="en-US" noProof="0" dirty="0"/>
              <a:t>Logistics – 5min</a:t>
            </a:r>
          </a:p>
          <a:p>
            <a:r>
              <a:rPr lang="en-US" noProof="0" dirty="0"/>
              <a:t>Age</a:t>
            </a:r>
            <a:r>
              <a:rPr lang="en-US" dirty="0" err="1"/>
              <a:t>nda</a:t>
            </a:r>
            <a:r>
              <a:rPr lang="en-US" dirty="0"/>
              <a:t> plans for planning sessions (all) – 10min</a:t>
            </a:r>
          </a:p>
          <a:p>
            <a:r>
              <a:rPr lang="en-US" dirty="0"/>
              <a:t>PR cleanups – 45min</a:t>
            </a:r>
          </a:p>
          <a:p>
            <a:r>
              <a:rPr lang="en-US" dirty="0"/>
              <a:t>Working Mode &amp; </a:t>
            </a:r>
            <a:r>
              <a:rPr lang="de-DE" dirty="0"/>
              <a:t>Timeline </a:t>
            </a:r>
            <a:r>
              <a:rPr lang="de-DE" dirty="0" err="1"/>
              <a:t>WoT</a:t>
            </a:r>
            <a:r>
              <a:rPr lang="de-DE" dirty="0"/>
              <a:t> 2.0 (Sebastian) – 45min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086B2-AD41-0E4F-90FB-138929E0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A1CFD-2C50-3442-B230-18F6B243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059A10-2005-5D4B-96B6-A41085C6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CE7B-B72F-AC1D-D4D7-11F69DD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+ Wiki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DE088-D043-2929-9509-46116F4C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Who takes the minutes today?</a:t>
            </a:r>
          </a:p>
          <a:p>
            <a:pPr lvl="1"/>
            <a:r>
              <a:rPr lang="en-US" dirty="0"/>
              <a:t>First h: </a:t>
            </a:r>
            <a:r>
              <a:rPr lang="en-US" dirty="0" err="1"/>
              <a:t>MichaelM</a:t>
            </a:r>
            <a:endParaRPr lang="en-US" dirty="0"/>
          </a:p>
          <a:p>
            <a:pPr lvl="1"/>
            <a:r>
              <a:rPr lang="en-US" dirty="0"/>
              <a:t>Second h: </a:t>
            </a:r>
            <a:r>
              <a:rPr lang="en-US" dirty="0" err="1"/>
              <a:t>MichaelK</a:t>
            </a:r>
            <a:endParaRPr lang="en-US" dirty="0"/>
          </a:p>
          <a:p>
            <a:pPr lvl="1"/>
            <a:r>
              <a:rPr lang="en-US" dirty="0" err="1"/>
              <a:t>Ege</a:t>
            </a:r>
            <a:r>
              <a:rPr lang="en-US" dirty="0"/>
              <a:t> can do it for tomorrow</a:t>
            </a:r>
          </a:p>
          <a:p>
            <a:endParaRPr lang="en-US" dirty="0"/>
          </a:p>
          <a:p>
            <a:r>
              <a:rPr lang="en-US" dirty="0"/>
              <a:t>Wiki: </a:t>
            </a:r>
            <a:r>
              <a:rPr lang="en-US" dirty="0">
                <a:hlinkClick r:id="rId3"/>
              </a:rPr>
              <a:t>https://www.w3.org/WoT/IG/wiki/Main_WoT_WebConf/2023_WoT_Next_Charter_Detailed_Planning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56D095-AD64-7456-EA7C-00FBE55B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AF2162-AA32-2E38-01C1-115C6E0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8CF742E-0DFA-AFB8-9D38-BA2ED30B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1B915-E6E6-930D-A13C-7B334489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Agenda Planning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089FD-3464-219E-AA15-70901695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Thuesday</a:t>
            </a:r>
            <a:r>
              <a:rPr lang="en-US" dirty="0"/>
              <a:t> 20 June</a:t>
            </a:r>
          </a:p>
          <a:p>
            <a:pPr lvl="1"/>
            <a:r>
              <a:rPr lang="en-US" dirty="0"/>
              <a:t>Clean up charter detail PRs (all)</a:t>
            </a:r>
          </a:p>
          <a:p>
            <a:pPr lvl="1"/>
            <a:r>
              <a:rPr lang="en-US" dirty="0"/>
              <a:t>How to handle use cases and requirements?</a:t>
            </a:r>
          </a:p>
          <a:p>
            <a:pPr lvl="1"/>
            <a:r>
              <a:rPr lang="en-US" dirty="0"/>
              <a:t>Policy</a:t>
            </a:r>
          </a:p>
          <a:p>
            <a:pPr lvl="2"/>
            <a:r>
              <a:rPr lang="en-US" dirty="0" err="1"/>
              <a:t>WoT</a:t>
            </a:r>
            <a:r>
              <a:rPr lang="en-US" dirty="0"/>
              <a:t> versioning</a:t>
            </a:r>
          </a:p>
          <a:p>
            <a:pPr lvl="2"/>
            <a:r>
              <a:rPr lang="en-US" dirty="0"/>
              <a:t>Async </a:t>
            </a:r>
            <a:r>
              <a:rPr lang="en-US" dirty="0" err="1"/>
              <a:t>decission</a:t>
            </a:r>
            <a:r>
              <a:rPr lang="en-US" dirty="0"/>
              <a:t> making</a:t>
            </a:r>
          </a:p>
          <a:p>
            <a:pPr lvl="2"/>
            <a:r>
              <a:rPr lang="en-US" dirty="0"/>
              <a:t>Public communication (e.g., Twitter tweets, …)</a:t>
            </a:r>
          </a:p>
          <a:p>
            <a:r>
              <a:rPr lang="en-US" dirty="0"/>
              <a:t>Wednesday 21 June</a:t>
            </a:r>
          </a:p>
          <a:p>
            <a:pPr lvl="1"/>
            <a:r>
              <a:rPr lang="en-US" dirty="0"/>
              <a:t>Progress check of some </a:t>
            </a:r>
            <a:r>
              <a:rPr lang="en-US" dirty="0" err="1"/>
              <a:t>WoT</a:t>
            </a:r>
            <a:r>
              <a:rPr lang="en-US" dirty="0"/>
              <a:t> main topics (max. 15min)</a:t>
            </a:r>
          </a:p>
          <a:p>
            <a:pPr lvl="1"/>
            <a:r>
              <a:rPr lang="en-US" dirty="0"/>
              <a:t>TD topics (</a:t>
            </a:r>
            <a:r>
              <a:rPr lang="en-US" dirty="0" err="1"/>
              <a:t>Ege</a:t>
            </a:r>
            <a:r>
              <a:rPr lang="en-US" dirty="0"/>
              <a:t>/</a:t>
            </a:r>
            <a:r>
              <a:rPr lang="en-US" dirty="0" err="1"/>
              <a:t>MichaelK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Should also discuss </a:t>
            </a:r>
            <a:r>
              <a:rPr lang="en-US" dirty="0">
                <a:hlinkClick r:id="rId2"/>
              </a:rPr>
              <a:t>https://github.com/w3c/wot-charter-drafts/issues/59</a:t>
            </a:r>
            <a:endParaRPr lang="en-US" dirty="0"/>
          </a:p>
          <a:p>
            <a:pPr lvl="1"/>
            <a:r>
              <a:rPr lang="en-US" dirty="0"/>
              <a:t>Bindings (</a:t>
            </a:r>
            <a:r>
              <a:rPr lang="en-US" dirty="0" err="1"/>
              <a:t>Ege</a:t>
            </a:r>
            <a:r>
              <a:rPr lang="en-US" dirty="0"/>
              <a:t>/</a:t>
            </a:r>
            <a:r>
              <a:rPr lang="en-US" dirty="0" err="1"/>
              <a:t>MichaelK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Should also discuss </a:t>
            </a:r>
            <a:r>
              <a:rPr lang="en-US" dirty="0">
                <a:hlinkClick r:id="rId3"/>
              </a:rPr>
              <a:t>https://github.com/w3c/wot-charter-drafts/issues/14</a:t>
            </a:r>
            <a:endParaRPr lang="en-US" dirty="0"/>
          </a:p>
          <a:p>
            <a:r>
              <a:rPr lang="en-US" dirty="0"/>
              <a:t>Thursday 22 June</a:t>
            </a:r>
          </a:p>
          <a:p>
            <a:pPr lvl="1"/>
            <a:r>
              <a:rPr lang="en-US" dirty="0"/>
              <a:t>Liaisons (Sebastian, </a:t>
            </a:r>
            <a:r>
              <a:rPr lang="en-US" dirty="0" err="1"/>
              <a:t>Kaz</a:t>
            </a:r>
            <a:r>
              <a:rPr lang="en-US" dirty="0"/>
              <a:t>; 60min)</a:t>
            </a:r>
          </a:p>
          <a:p>
            <a:pPr lvl="2"/>
            <a:r>
              <a:rPr lang="en-US" dirty="0" err="1"/>
              <a:t>WoT</a:t>
            </a:r>
            <a:r>
              <a:rPr lang="en-US" dirty="0"/>
              <a:t> deployment (e.g., Smart Cities)</a:t>
            </a:r>
          </a:p>
          <a:p>
            <a:pPr lvl="2"/>
            <a:r>
              <a:rPr lang="en-US" dirty="0"/>
              <a:t>Other groups (e.g., JSON-LD, …)</a:t>
            </a:r>
          </a:p>
          <a:p>
            <a:pPr lvl="2"/>
            <a:r>
              <a:rPr lang="en-US" dirty="0"/>
              <a:t>Digital Twins IG (</a:t>
            </a:r>
            <a:r>
              <a:rPr lang="en-US" dirty="0" err="1"/>
              <a:t>MichaelM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Discovery  (</a:t>
            </a:r>
            <a:r>
              <a:rPr lang="en-US" dirty="0" err="1"/>
              <a:t>MichaelM</a:t>
            </a:r>
            <a:r>
              <a:rPr lang="en-US" dirty="0"/>
              <a:t>; 1h)</a:t>
            </a:r>
          </a:p>
          <a:p>
            <a:r>
              <a:rPr lang="en-US" dirty="0"/>
              <a:t>Friday 23 June (optional)</a:t>
            </a:r>
          </a:p>
          <a:p>
            <a:pPr lvl="1"/>
            <a:r>
              <a:rPr lang="en-US" dirty="0"/>
              <a:t>Profile (Ben; 1h)</a:t>
            </a:r>
          </a:p>
          <a:p>
            <a:pPr lvl="2"/>
            <a:r>
              <a:rPr lang="en-US" dirty="0">
                <a:hlinkClick r:id="rId4"/>
              </a:rPr>
              <a:t>https://github.com/w3c/wot-charter-drafts/issues/80</a:t>
            </a:r>
            <a:endParaRPr lang="en-US" dirty="0"/>
          </a:p>
          <a:p>
            <a:pPr lvl="1"/>
            <a:r>
              <a:rPr lang="en-US" dirty="0"/>
              <a:t>Architecture 2.0 (</a:t>
            </a:r>
            <a:r>
              <a:rPr lang="en-US" dirty="0" err="1"/>
              <a:t>MichaelM</a:t>
            </a:r>
            <a:r>
              <a:rPr lang="en-US" dirty="0"/>
              <a:t>; 30min)</a:t>
            </a:r>
          </a:p>
          <a:p>
            <a:pPr lvl="2"/>
            <a:r>
              <a:rPr lang="en-US" dirty="0"/>
              <a:t>including Security (</a:t>
            </a:r>
            <a:r>
              <a:rPr lang="en-US" dirty="0">
                <a:hlinkClick r:id="rId5"/>
              </a:rPr>
              <a:t>https://github.com/w3c/wot-charter-drafts/issues/57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Working Mode &amp; Timeline </a:t>
            </a:r>
            <a:r>
              <a:rPr lang="en-US" dirty="0" err="1"/>
              <a:t>WoT</a:t>
            </a:r>
            <a:r>
              <a:rPr lang="en-US" dirty="0"/>
              <a:t> 2.0 (30min; Sebastian)</a:t>
            </a:r>
          </a:p>
          <a:p>
            <a:pPr lvl="1"/>
            <a:r>
              <a:rPr lang="en-US" dirty="0"/>
              <a:t>Cont. policy decisions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DF3279-FCAA-6AE1-7046-AB8D0C1C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1FA1-2D83-947D-D7E7-47BACC5E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CFDA37-4FD8-5904-4BA0-51CA9E1D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2023-06-20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E401EF-4247-EB60-2E7B-7630B456F173}"/>
              </a:ext>
            </a:extLst>
          </p:cNvPr>
          <p:cNvSpPr txBox="1"/>
          <p:nvPr/>
        </p:nvSpPr>
        <p:spPr>
          <a:xfrm>
            <a:off x="6846277" y="3287494"/>
            <a:ext cx="443456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Ben is only available today and on Friday</a:t>
            </a:r>
          </a:p>
          <a:p>
            <a:pPr marL="285750" indent="-285750">
              <a:buFontTx/>
              <a:buChar char="-"/>
            </a:pPr>
            <a:r>
              <a:rPr lang="en-US" dirty="0"/>
              <a:t>Please only give an overview of the TF topic</a:t>
            </a:r>
          </a:p>
          <a:p>
            <a:pPr marL="285750" indent="-285750">
              <a:buFontTx/>
              <a:buChar char="-"/>
            </a:pPr>
            <a:r>
              <a:rPr lang="en-US" dirty="0"/>
              <a:t>Avoid technical discussions or deep dives </a:t>
            </a:r>
          </a:p>
        </p:txBody>
      </p:sp>
    </p:spTree>
    <p:extLst>
      <p:ext uri="{BB962C8B-B14F-4D97-AF65-F5344CB8AC3E}">
        <p14:creationId xmlns:p14="http://schemas.microsoft.com/office/powerpoint/2010/main" val="347898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C9ACA-C6C4-DC8D-CC24-88823EAA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de-DE" dirty="0"/>
              <a:t>Clean </a:t>
            </a:r>
            <a:r>
              <a:rPr lang="de-DE" dirty="0" err="1"/>
              <a:t>up</a:t>
            </a:r>
            <a:r>
              <a:rPr lang="de-DE" dirty="0"/>
              <a:t> PRs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723564-6AF5-9B32-0FB6-4561DC0D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06" y="1419567"/>
            <a:ext cx="4799261" cy="3719428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01D82C-E867-E9B2-EC86-578F2AEC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B1204-1557-C75B-0941-81F28588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311BE90-BAC3-A9BD-92AD-0EC17751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929AB1E-7FD9-0A40-B7C0-508CCACB3E9A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2023-06-16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E5D1A0-7790-17EE-FB71-40FED5CA163B}"/>
              </a:ext>
            </a:extLst>
          </p:cNvPr>
          <p:cNvSpPr txBox="1"/>
          <p:nvPr/>
        </p:nvSpPr>
        <p:spPr>
          <a:xfrm>
            <a:off x="2287621" y="5547106"/>
            <a:ext cx="10066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https://github.com/w3c/wot-charter-drafts/labels/Detailed%20Work%20Items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148B2-A8C8-8B64-022A-2DC9A06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and </a:t>
            </a:r>
            <a:r>
              <a:rPr lang="de-DE" dirty="0" err="1"/>
              <a:t>requirements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(Brainstorming)</a:t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3D182-D103-C909-9058-E87AC4C4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50086" cy="477220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MichaelM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Propose to work </a:t>
            </a:r>
            <a:r>
              <a:rPr lang="en-US" dirty="0" err="1"/>
              <a:t>botton</a:t>
            </a:r>
            <a:r>
              <a:rPr lang="en-US" dirty="0"/>
              <a:t> – up</a:t>
            </a:r>
          </a:p>
          <a:p>
            <a:pPr lvl="1"/>
            <a:r>
              <a:rPr lang="en-US" dirty="0"/>
              <a:t>Introduce a feature first and explain which use case will need the feature</a:t>
            </a:r>
          </a:p>
          <a:p>
            <a:pPr lvl="1"/>
            <a:r>
              <a:rPr lang="en-US" dirty="0"/>
              <a:t>Propose to remove “requirements” from the Use Case document</a:t>
            </a:r>
          </a:p>
          <a:p>
            <a:pPr lvl="1"/>
            <a:r>
              <a:rPr lang="en-US" dirty="0"/>
              <a:t>Agree, should be a living document</a:t>
            </a:r>
          </a:p>
          <a:p>
            <a:pPr lvl="1"/>
            <a:endParaRPr lang="en-US" dirty="0"/>
          </a:p>
          <a:p>
            <a:r>
              <a:rPr lang="en-US" dirty="0"/>
              <a:t>Ben:</a:t>
            </a:r>
          </a:p>
          <a:p>
            <a:pPr lvl="1"/>
            <a:r>
              <a:rPr lang="en-US" dirty="0"/>
              <a:t>Suggest each deliverable has its own requirements</a:t>
            </a:r>
          </a:p>
          <a:p>
            <a:pPr lvl="1"/>
            <a:r>
              <a:rPr lang="en-US" dirty="0"/>
              <a:t>Requirements can be extended/changed over the time (should be not frozen)</a:t>
            </a:r>
          </a:p>
          <a:p>
            <a:pPr lvl="1"/>
            <a:endParaRPr lang="en-US" dirty="0"/>
          </a:p>
          <a:p>
            <a:r>
              <a:rPr lang="en-US" dirty="0" err="1"/>
              <a:t>Ege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agree with Ben</a:t>
            </a:r>
          </a:p>
          <a:p>
            <a:pPr lvl="1"/>
            <a:r>
              <a:rPr lang="en-US" dirty="0"/>
              <a:t>But, what does the question mean? E.g., do we continue the use case TF?</a:t>
            </a:r>
          </a:p>
          <a:p>
            <a:pPr lvl="1"/>
            <a:endParaRPr lang="en-US" dirty="0"/>
          </a:p>
          <a:p>
            <a:r>
              <a:rPr lang="en-US" dirty="0" err="1"/>
              <a:t>Kaz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UC document should be more relevant for industry needs</a:t>
            </a:r>
          </a:p>
          <a:p>
            <a:pPr lvl="1"/>
            <a:r>
              <a:rPr lang="en-US" dirty="0"/>
              <a:t>High level use case should be used to derive features</a:t>
            </a:r>
          </a:p>
          <a:p>
            <a:pPr lvl="1"/>
            <a:endParaRPr lang="en-US" dirty="0"/>
          </a:p>
          <a:p>
            <a:r>
              <a:rPr lang="en-US" dirty="0"/>
              <a:t>Sebastian:</a:t>
            </a:r>
          </a:p>
          <a:p>
            <a:pPr lvl="1"/>
            <a:r>
              <a:rPr lang="en-US" dirty="0"/>
              <a:t>Missing balance when a UC is needed. Does each feature needs a justification based on a specific UC?</a:t>
            </a:r>
          </a:p>
          <a:p>
            <a:pPr lvl="1"/>
            <a:r>
              <a:rPr lang="en-US" dirty="0"/>
              <a:t>There are obviously features where a specific UC description would be overhead 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DAFACE-C414-CEBA-3F49-46A23EE1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E3F08-8C5E-87B4-6A96-95BD5754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1475D6-6483-03A1-5C98-B7B62F61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263C0-B041-1CE3-55E1-0659E1C8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Policy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16795-4DF1-77DA-145D-2B7C7114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Brainstorming where we need a clear policy</a:t>
            </a:r>
          </a:p>
          <a:p>
            <a:pPr lvl="2"/>
            <a:r>
              <a:rPr lang="en-US" dirty="0"/>
              <a:t>Decisions on editors</a:t>
            </a:r>
          </a:p>
          <a:p>
            <a:pPr lvl="2"/>
            <a:r>
              <a:rPr lang="en-US" dirty="0"/>
              <a:t>How to handle the inputs from CG</a:t>
            </a:r>
          </a:p>
          <a:p>
            <a:pPr lvl="2"/>
            <a:r>
              <a:rPr lang="en-US" dirty="0"/>
              <a:t>Which functions can be delegated to the chairs only</a:t>
            </a:r>
          </a:p>
          <a:p>
            <a:pPr lvl="2"/>
            <a:r>
              <a:rPr lang="en-US" dirty="0" err="1"/>
              <a:t>WoT</a:t>
            </a:r>
            <a:r>
              <a:rPr lang="en-US" dirty="0"/>
              <a:t> versioning</a:t>
            </a:r>
          </a:p>
          <a:p>
            <a:pPr lvl="2"/>
            <a:r>
              <a:rPr lang="en-US" dirty="0"/>
              <a:t>Async decision making </a:t>
            </a:r>
            <a:r>
              <a:rPr lang="en-US" dirty="0">
                <a:sym typeface="Wingdings" pitchFamily="2" charset="2"/>
              </a:rPr>
              <a:t> Ben has already a proposal; follow-up discussion in this PR</a:t>
            </a:r>
            <a:endParaRPr lang="en-US" dirty="0"/>
          </a:p>
          <a:p>
            <a:pPr lvl="2"/>
            <a:r>
              <a:rPr lang="en-US" dirty="0"/>
              <a:t>Public communication (e.g., Twitter tweets, …)</a:t>
            </a:r>
          </a:p>
          <a:p>
            <a:pPr lvl="2"/>
            <a:r>
              <a:rPr lang="en-US" dirty="0"/>
              <a:t>Selection of the chairs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 Charis will prepare PRs with sample policies for the corresponding topics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 Group can discuss on those PRs 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E4128-EA58-75C6-BA94-664E1F1F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866DAD-2CF2-867B-16C3-A14A1479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18C69C-9FB1-0CAA-3E0D-8399543A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403E0-EB59-F184-EC97-B6B2DD65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F242-BC5D-DD52-1758-76C40034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should find a mode when people can not attend the meetings</a:t>
            </a:r>
          </a:p>
          <a:p>
            <a:r>
              <a:rPr lang="en-US" dirty="0"/>
              <a:t>Ben: </a:t>
            </a:r>
          </a:p>
          <a:p>
            <a:pPr lvl="1"/>
            <a:r>
              <a:rPr lang="en-US" dirty="0"/>
              <a:t>is always a call needed to merge PR?</a:t>
            </a:r>
          </a:p>
          <a:p>
            <a:pPr lvl="1"/>
            <a:r>
              <a:rPr lang="en-US" dirty="0"/>
              <a:t>Makes only sense when there is controversial PR</a:t>
            </a:r>
          </a:p>
          <a:p>
            <a:pPr lvl="1"/>
            <a:r>
              <a:rPr lang="en-US" dirty="0"/>
              <a:t>Normative changes needs approval of all editors</a:t>
            </a:r>
          </a:p>
          <a:p>
            <a:r>
              <a:rPr lang="en-US" dirty="0" err="1"/>
              <a:t>MichaelM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there is no objection, we can merge</a:t>
            </a:r>
          </a:p>
          <a:p>
            <a:pPr lvl="1"/>
            <a:r>
              <a:rPr lang="en-US" dirty="0"/>
              <a:t>When someone objects, joining the meeting is necessary </a:t>
            </a:r>
          </a:p>
          <a:p>
            <a:pPr lvl="1"/>
            <a:r>
              <a:rPr lang="en-US" dirty="0"/>
              <a:t>Would support to have policy that is valid for all TFs</a:t>
            </a:r>
          </a:p>
          <a:p>
            <a:r>
              <a:rPr lang="en-US" dirty="0" err="1"/>
              <a:t>Kaz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Some people have problems with async discussions</a:t>
            </a:r>
          </a:p>
          <a:p>
            <a:r>
              <a:rPr lang="en-US" dirty="0"/>
              <a:t>Mizushima:</a:t>
            </a:r>
          </a:p>
          <a:p>
            <a:pPr lvl="1"/>
            <a:r>
              <a:rPr lang="en-US" dirty="0"/>
              <a:t>We need to clarify the consensus process</a:t>
            </a:r>
          </a:p>
          <a:p>
            <a:r>
              <a:rPr lang="en-US" dirty="0" err="1"/>
              <a:t>Ege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 we have overall policy or will each deliverable have own policy?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CF5E4D-E702-54A3-9A0D-05236271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E8A230-403D-797C-9759-5DF67BC3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DBC026-5354-9B19-40D2-57BD989C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0C9C9-50D9-48A4-589E-62C2C1AF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slides are planned for 23 June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98213-8645-1E4E-1894-5518FC52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6C55C6-2E59-CF78-5AA2-A1428335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B8C8C6-3739-4C27-88ED-27FFBB7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A100EC6-BCB7-D62D-DB36-3723D65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2023-06-20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1230</Words>
  <Application>Microsoft Macintosh PowerPoint</Application>
  <PresentationFormat>Breitbild</PresentationFormat>
  <Paragraphs>213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Office</vt:lpstr>
      <vt:lpstr> Next Charter Detailed Planning Session Day 1</vt:lpstr>
      <vt:lpstr>Outline</vt:lpstr>
      <vt:lpstr>IRC + Wiki</vt:lpstr>
      <vt:lpstr>Detail Agenda Planning</vt:lpstr>
      <vt:lpstr>Clean up PRs</vt:lpstr>
      <vt:lpstr>How to handle use cases and requirements? (Brainstorming) </vt:lpstr>
      <vt:lpstr>Policy</vt:lpstr>
      <vt:lpstr>Async decision making </vt:lpstr>
      <vt:lpstr>Following slides are planned for 23 June</vt:lpstr>
      <vt:lpstr>Reducing WoT Calls in the Week Current Situation</vt:lpstr>
      <vt:lpstr>What should be new / changed Proposal I / II</vt:lpstr>
      <vt:lpstr>What should be new / changed Proposal II / II</vt:lpstr>
      <vt:lpstr>Roadmap WoT 2.0 Deliverables (Draft)</vt:lpstr>
      <vt:lpstr>Proposal Schedule Week 1</vt:lpstr>
      <vt:lpstr>Proposal Schedule Week 2</vt:lpstr>
      <vt:lpstr>Proposal Schedule Week 3</vt:lpstr>
      <vt:lpstr>Proposal Schedule Week 4</vt:lpstr>
      <vt:lpstr>Resources and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PoC Projects</dc:title>
  <dc:creator>Mccool, Michael</dc:creator>
  <cp:keywords>CTPClassification=CTP_NT</cp:keywords>
  <cp:lastModifiedBy>Kaebisch, Sebastian (T CED EWT-DE)</cp:lastModifiedBy>
  <cp:revision>110</cp:revision>
  <dcterms:created xsi:type="dcterms:W3CDTF">2020-06-08T01:23:04Z</dcterms:created>
  <dcterms:modified xsi:type="dcterms:W3CDTF">2023-06-20T14:57:59Z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258c2d75-0f12-43b9-9641-81f35fb292c0</vt:lpwstr>
  </property>
  <property fmtid="{D5CDD505-2E9C-101B-9397-08002B2CF9AE}" pid="3" name="CTP_TimeStamp">
    <vt:lpwstr>2020-06-08 02:21:01Z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MSIP_Label_9d258917-277f-42cd-a3cd-14c4e9ee58bc_Enabled">
    <vt:lpwstr>true</vt:lpwstr>
  </property>
  <property fmtid="{D5CDD505-2E9C-101B-9397-08002B2CF9AE}" pid="9" name="MSIP_Label_9d258917-277f-42cd-a3cd-14c4e9ee58bc_SetDate">
    <vt:lpwstr>2023-06-15T15:37:02Z</vt:lpwstr>
  </property>
  <property fmtid="{D5CDD505-2E9C-101B-9397-08002B2CF9AE}" pid="10" name="MSIP_Label_9d258917-277f-42cd-a3cd-14c4e9ee58bc_Method">
    <vt:lpwstr>Standard</vt:lpwstr>
  </property>
  <property fmtid="{D5CDD505-2E9C-101B-9397-08002B2CF9AE}" pid="11" name="MSIP_Label_9d258917-277f-42cd-a3cd-14c4e9ee58bc_Name">
    <vt:lpwstr>restricted</vt:lpwstr>
  </property>
  <property fmtid="{D5CDD505-2E9C-101B-9397-08002B2CF9AE}" pid="12" name="MSIP_Label_9d258917-277f-42cd-a3cd-14c4e9ee58bc_SiteId">
    <vt:lpwstr>38ae3bcd-9579-4fd4-adda-b42e1495d55a</vt:lpwstr>
  </property>
  <property fmtid="{D5CDD505-2E9C-101B-9397-08002B2CF9AE}" pid="13" name="MSIP_Label_9d258917-277f-42cd-a3cd-14c4e9ee58bc_ActionId">
    <vt:lpwstr>e0008e7c-71f4-4895-85a8-9011bb167970</vt:lpwstr>
  </property>
  <property fmtid="{D5CDD505-2E9C-101B-9397-08002B2CF9AE}" pid="14" name="MSIP_Label_9d258917-277f-42cd-a3cd-14c4e9ee58bc_ContentBits">
    <vt:lpwstr>0</vt:lpwstr>
  </property>
</Properties>
</file>