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65" r:id="rId6"/>
    <p:sldId id="267" r:id="rId7"/>
    <p:sldId id="269" r:id="rId8"/>
    <p:sldId id="266" r:id="rId9"/>
    <p:sldId id="259" r:id="rId10"/>
    <p:sldId id="260" r:id="rId11"/>
    <p:sldId id="261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DBC1D002-60BE-466A-B57A-F5FB9C59BAC4}"/>
    <pc:docChg chg="custSel modSld">
      <pc:chgData name="Mccool, Michael" userId="9022b910-48f5-4b36-ad75-783e2c5f7356" providerId="ADAL" clId="{DBC1D002-60BE-466A-B57A-F5FB9C59BAC4}" dt="2024-09-26T18:58:04.683" v="496" actId="20577"/>
      <pc:docMkLst>
        <pc:docMk/>
      </pc:docMkLst>
      <pc:sldChg chg="modSp mod">
        <pc:chgData name="Mccool, Michael" userId="9022b910-48f5-4b36-ad75-783e2c5f7356" providerId="ADAL" clId="{DBC1D002-60BE-466A-B57A-F5FB9C59BAC4}" dt="2024-09-26T18:58:04.683" v="496" actId="20577"/>
        <pc:sldMkLst>
          <pc:docMk/>
          <pc:sldMk cId="2351600870" sldId="266"/>
        </pc:sldMkLst>
        <pc:spChg chg="mod">
          <ac:chgData name="Mccool, Michael" userId="9022b910-48f5-4b36-ad75-783e2c5f7356" providerId="ADAL" clId="{DBC1D002-60BE-466A-B57A-F5FB9C59BAC4}" dt="2024-09-26T18:58:04.683" v="496" actId="20577"/>
          <ac:spMkLst>
            <pc:docMk/>
            <pc:sldMk cId="2351600870" sldId="266"/>
            <ac:spMk id="3" creationId="{D013F29C-27EF-B00F-BC36-D2551C84A203}"/>
          </ac:spMkLst>
        </pc:spChg>
      </pc:sldChg>
    </pc:docChg>
  </pc:docChgLst>
  <pc:docChgLst>
    <pc:chgData name="Mccool, Michael" userId="9022b910-48f5-4b36-ad75-783e2c5f7356" providerId="ADAL" clId="{B047534C-F182-47FE-B794-26175C9397E7}"/>
    <pc:docChg chg="custSel modSld sldOrd">
      <pc:chgData name="Mccool, Michael" userId="9022b910-48f5-4b36-ad75-783e2c5f7356" providerId="ADAL" clId="{B047534C-F182-47FE-B794-26175C9397E7}" dt="2024-09-25T13:30:16.385" v="1505" actId="20577"/>
      <pc:docMkLst>
        <pc:docMk/>
      </pc:docMkLst>
      <pc:sldChg chg="modSp mod">
        <pc:chgData name="Mccool, Michael" userId="9022b910-48f5-4b36-ad75-783e2c5f7356" providerId="ADAL" clId="{B047534C-F182-47FE-B794-26175C9397E7}" dt="2024-09-25T13:26:49.351" v="1073" actId="20577"/>
        <pc:sldMkLst>
          <pc:docMk/>
          <pc:sldMk cId="868142888" sldId="260"/>
        </pc:sldMkLst>
        <pc:spChg chg="mod">
          <ac:chgData name="Mccool, Michael" userId="9022b910-48f5-4b36-ad75-783e2c5f7356" providerId="ADAL" clId="{B047534C-F182-47FE-B794-26175C9397E7}" dt="2024-09-25T13:26:49.351" v="1073" actId="20577"/>
          <ac:spMkLst>
            <pc:docMk/>
            <pc:sldMk cId="868142888" sldId="260"/>
            <ac:spMk id="3" creationId="{F54CD475-00EA-85CF-318A-DD9C80F09357}"/>
          </ac:spMkLst>
        </pc:spChg>
      </pc:sldChg>
      <pc:sldChg chg="modSp mod">
        <pc:chgData name="Mccool, Michael" userId="9022b910-48f5-4b36-ad75-783e2c5f7356" providerId="ADAL" clId="{B047534C-F182-47FE-B794-26175C9397E7}" dt="2024-09-25T13:28:11.077" v="1287" actId="20577"/>
        <pc:sldMkLst>
          <pc:docMk/>
          <pc:sldMk cId="1516491476" sldId="261"/>
        </pc:sldMkLst>
        <pc:spChg chg="mod">
          <ac:chgData name="Mccool, Michael" userId="9022b910-48f5-4b36-ad75-783e2c5f7356" providerId="ADAL" clId="{B047534C-F182-47FE-B794-26175C9397E7}" dt="2024-09-25T13:28:11.077" v="1287" actId="20577"/>
          <ac:spMkLst>
            <pc:docMk/>
            <pc:sldMk cId="1516491476" sldId="261"/>
            <ac:spMk id="3" creationId="{E1C9EC77-521A-A3BD-492F-9365062B6645}"/>
          </ac:spMkLst>
        </pc:spChg>
      </pc:sldChg>
      <pc:sldChg chg="modSp mod">
        <pc:chgData name="Mccool, Michael" userId="9022b910-48f5-4b36-ad75-783e2c5f7356" providerId="ADAL" clId="{B047534C-F182-47FE-B794-26175C9397E7}" dt="2024-09-25T13:30:16.385" v="1505" actId="20577"/>
        <pc:sldMkLst>
          <pc:docMk/>
          <pc:sldMk cId="946746563" sldId="263"/>
        </pc:sldMkLst>
        <pc:spChg chg="mod">
          <ac:chgData name="Mccool, Michael" userId="9022b910-48f5-4b36-ad75-783e2c5f7356" providerId="ADAL" clId="{B047534C-F182-47FE-B794-26175C9397E7}" dt="2024-09-25T13:30:16.385" v="1505" actId="20577"/>
          <ac:spMkLst>
            <pc:docMk/>
            <pc:sldMk cId="946746563" sldId="263"/>
            <ac:spMk id="3" creationId="{7F0EBC67-8742-919E-17D8-C6F2A6E96979}"/>
          </ac:spMkLst>
        </pc:spChg>
      </pc:sldChg>
      <pc:sldChg chg="modSp mod">
        <pc:chgData name="Mccool, Michael" userId="9022b910-48f5-4b36-ad75-783e2c5f7356" providerId="ADAL" clId="{B047534C-F182-47FE-B794-26175C9397E7}" dt="2024-09-25T13:08:09.540" v="226" actId="20577"/>
        <pc:sldMkLst>
          <pc:docMk/>
          <pc:sldMk cId="2251823845" sldId="265"/>
        </pc:sldMkLst>
        <pc:spChg chg="mod">
          <ac:chgData name="Mccool, Michael" userId="9022b910-48f5-4b36-ad75-783e2c5f7356" providerId="ADAL" clId="{B047534C-F182-47FE-B794-26175C9397E7}" dt="2024-09-25T13:08:09.540" v="226" actId="20577"/>
          <ac:spMkLst>
            <pc:docMk/>
            <pc:sldMk cId="2251823845" sldId="265"/>
            <ac:spMk id="3" creationId="{D013F29C-27EF-B00F-BC36-D2551C84A203}"/>
          </ac:spMkLst>
        </pc:spChg>
      </pc:sldChg>
      <pc:sldChg chg="modSp mod">
        <pc:chgData name="Mccool, Michael" userId="9022b910-48f5-4b36-ad75-783e2c5f7356" providerId="ADAL" clId="{B047534C-F182-47FE-B794-26175C9397E7}" dt="2024-09-25T13:23:11.613" v="912" actId="20577"/>
        <pc:sldMkLst>
          <pc:docMk/>
          <pc:sldMk cId="2351600870" sldId="266"/>
        </pc:sldMkLst>
        <pc:spChg chg="mod">
          <ac:chgData name="Mccool, Michael" userId="9022b910-48f5-4b36-ad75-783e2c5f7356" providerId="ADAL" clId="{B047534C-F182-47FE-B794-26175C9397E7}" dt="2024-09-25T13:23:11.613" v="912" actId="20577"/>
          <ac:spMkLst>
            <pc:docMk/>
            <pc:sldMk cId="2351600870" sldId="266"/>
            <ac:spMk id="2" creationId="{769E973D-CE91-F537-C36E-42E63A38EE3B}"/>
          </ac:spMkLst>
        </pc:spChg>
        <pc:spChg chg="mod">
          <ac:chgData name="Mccool, Michael" userId="9022b910-48f5-4b36-ad75-783e2c5f7356" providerId="ADAL" clId="{B047534C-F182-47FE-B794-26175C9397E7}" dt="2024-09-25T13:23:04.422" v="909" actId="20577"/>
          <ac:spMkLst>
            <pc:docMk/>
            <pc:sldMk cId="2351600870" sldId="266"/>
            <ac:spMk id="3" creationId="{D013F29C-27EF-B00F-BC36-D2551C84A203}"/>
          </ac:spMkLst>
        </pc:spChg>
      </pc:sldChg>
      <pc:sldChg chg="modSp mod">
        <pc:chgData name="Mccool, Michael" userId="9022b910-48f5-4b36-ad75-783e2c5f7356" providerId="ADAL" clId="{B047534C-F182-47FE-B794-26175C9397E7}" dt="2024-09-25T13:25:31.142" v="1028" actId="313"/>
        <pc:sldMkLst>
          <pc:docMk/>
          <pc:sldMk cId="1689043559" sldId="267"/>
        </pc:sldMkLst>
        <pc:spChg chg="mod">
          <ac:chgData name="Mccool, Michael" userId="9022b910-48f5-4b36-ad75-783e2c5f7356" providerId="ADAL" clId="{B047534C-F182-47FE-B794-26175C9397E7}" dt="2024-09-25T13:23:33.137" v="918" actId="20577"/>
          <ac:spMkLst>
            <pc:docMk/>
            <pc:sldMk cId="1689043559" sldId="267"/>
            <ac:spMk id="2" creationId="{A7EC807C-20BE-39AE-00D3-0D562B7BF99C}"/>
          </ac:spMkLst>
        </pc:spChg>
        <pc:spChg chg="mod">
          <ac:chgData name="Mccool, Michael" userId="9022b910-48f5-4b36-ad75-783e2c5f7356" providerId="ADAL" clId="{B047534C-F182-47FE-B794-26175C9397E7}" dt="2024-09-25T13:25:31.142" v="1028" actId="313"/>
          <ac:spMkLst>
            <pc:docMk/>
            <pc:sldMk cId="1689043559" sldId="267"/>
            <ac:spMk id="3" creationId="{8B9A6113-0237-4E2D-4853-929D9ED9E514}"/>
          </ac:spMkLst>
        </pc:spChg>
      </pc:sldChg>
      <pc:sldChg chg="modSp mod ord">
        <pc:chgData name="Mccool, Michael" userId="9022b910-48f5-4b36-ad75-783e2c5f7356" providerId="ADAL" clId="{B047534C-F182-47FE-B794-26175C9397E7}" dt="2024-09-25T13:23:20.994" v="917"/>
        <pc:sldMkLst>
          <pc:docMk/>
          <pc:sldMk cId="1388342694" sldId="269"/>
        </pc:sldMkLst>
        <pc:spChg chg="mod">
          <ac:chgData name="Mccool, Michael" userId="9022b910-48f5-4b36-ad75-783e2c5f7356" providerId="ADAL" clId="{B047534C-F182-47FE-B794-26175C9397E7}" dt="2024-09-25T13:23:16.566" v="915" actId="20577"/>
          <ac:spMkLst>
            <pc:docMk/>
            <pc:sldMk cId="1388342694" sldId="269"/>
            <ac:spMk id="2" creationId="{769E973D-CE91-F537-C36E-42E63A38EE3B}"/>
          </ac:spMkLst>
        </pc:spChg>
      </pc:sldChg>
    </pc:docChg>
  </pc:docChgLst>
  <pc:docChgLst>
    <pc:chgData name="Mccool, Michael" userId="9022b910-48f5-4b36-ad75-783e2c5f7356" providerId="ADAL" clId="{78447CC0-1FD6-47D4-9961-0D4689A63AD3}"/>
    <pc:docChg chg="custSel modSld">
      <pc:chgData name="Mccool, Michael" userId="9022b910-48f5-4b36-ad75-783e2c5f7356" providerId="ADAL" clId="{78447CC0-1FD6-47D4-9961-0D4689A63AD3}" dt="2024-09-11T11:39:31.340" v="90" actId="20577"/>
      <pc:docMkLst>
        <pc:docMk/>
      </pc:docMkLst>
      <pc:sldChg chg="modSp mod">
        <pc:chgData name="Mccool, Michael" userId="9022b910-48f5-4b36-ad75-783e2c5f7356" providerId="ADAL" clId="{78447CC0-1FD6-47D4-9961-0D4689A63AD3}" dt="2024-09-11T11:39:31.340" v="90" actId="20577"/>
        <pc:sldMkLst>
          <pc:docMk/>
          <pc:sldMk cId="946746563" sldId="263"/>
        </pc:sldMkLst>
        <pc:spChg chg="mod">
          <ac:chgData name="Mccool, Michael" userId="9022b910-48f5-4b36-ad75-783e2c5f7356" providerId="ADAL" clId="{78447CC0-1FD6-47D4-9961-0D4689A63AD3}" dt="2024-09-11T11:39:31.340" v="90" actId="20577"/>
          <ac:spMkLst>
            <pc:docMk/>
            <pc:sldMk cId="946746563" sldId="263"/>
            <ac:spMk id="3" creationId="{7F0EBC67-8742-919E-17D8-C6F2A6E96979}"/>
          </ac:spMkLst>
        </pc:spChg>
      </pc:sldChg>
      <pc:sldChg chg="modSp mod">
        <pc:chgData name="Mccool, Michael" userId="9022b910-48f5-4b36-ad75-783e2c5f7356" providerId="ADAL" clId="{78447CC0-1FD6-47D4-9961-0D4689A63AD3}" dt="2024-09-11T11:30:15.534" v="11" actId="20577"/>
        <pc:sldMkLst>
          <pc:docMk/>
          <pc:sldMk cId="2251823845" sldId="265"/>
        </pc:sldMkLst>
        <pc:spChg chg="mod">
          <ac:chgData name="Mccool, Michael" userId="9022b910-48f5-4b36-ad75-783e2c5f7356" providerId="ADAL" clId="{78447CC0-1FD6-47D4-9961-0D4689A63AD3}" dt="2024-09-11T11:30:15.534" v="11" actId="20577"/>
          <ac:spMkLst>
            <pc:docMk/>
            <pc:sldMk cId="2251823845" sldId="265"/>
            <ac:spMk id="3" creationId="{D013F29C-27EF-B00F-BC36-D2551C84A2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2024-09-26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2024-09-26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2024-09-26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2024-09-26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2024-09-26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2024-09-26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2024-09-26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2024-09-26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2024-09-26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2024-09-26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2024-09-26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project-management/user-stori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issues/203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26 September 2024</a:t>
            </a:r>
          </a:p>
          <a:p>
            <a:r>
              <a:rPr lang="en-US" dirty="0"/>
              <a:t>TPAC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134B-66C4-1D89-1049-4EF2CFB0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EC77-521A-A3BD-492F-9365062B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Special case:</a:t>
            </a:r>
          </a:p>
          <a:p>
            <a:r>
              <a:rPr lang="en-US" dirty="0"/>
              <a:t>Security/Privacy features are generally to mitigate “risks”</a:t>
            </a:r>
          </a:p>
          <a:p>
            <a:pPr lvl="1"/>
            <a:r>
              <a:rPr lang="en-US" dirty="0"/>
              <a:t>S&amp;P sections generally each have a defined risk</a:t>
            </a:r>
          </a:p>
          <a:p>
            <a:pPr lvl="1"/>
            <a:r>
              <a:rPr lang="en-US" dirty="0"/>
              <a:t>… then list mitigations for each risk, some of which may be normative</a:t>
            </a:r>
          </a:p>
          <a:p>
            <a:pPr lvl="1"/>
            <a:r>
              <a:rPr lang="en-US" dirty="0"/>
              <a:t>In general, mitigations map to capabilities and avoiding risks are purposes</a:t>
            </a:r>
          </a:p>
          <a:p>
            <a:r>
              <a:rPr lang="en-US" dirty="0"/>
              <a:t>Risks are documented in “Security and Privacy Guidelines” document</a:t>
            </a:r>
          </a:p>
          <a:p>
            <a:pPr lvl="1"/>
            <a:r>
              <a:rPr lang="en-US" dirty="0"/>
              <a:t>Stakeholders need to be made consistent with other documents</a:t>
            </a:r>
          </a:p>
          <a:p>
            <a:r>
              <a:rPr lang="en-US" b="1" i="1" dirty="0"/>
              <a:t>Need to identify which use cases have which risks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9F71E-D9A0-1887-F7E3-880607CC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66143-2605-6E52-90A1-373D4AF3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84D1E5-BEEA-BC78-5C89-F302C72F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51649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49BF-AC29-3257-C464-2CADC02E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EBC67-8742-919E-17D8-C6F2A6E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Expand “Requirements” Section in Use Cases and Requirements document to define requirements and connect them to use cases.</a:t>
            </a:r>
          </a:p>
          <a:p>
            <a:pPr lvl="1"/>
            <a:r>
              <a:rPr lang="en-US" dirty="0"/>
              <a:t>Want to avoid editing use cases themselves for authorship and consolidation reasons</a:t>
            </a:r>
          </a:p>
          <a:p>
            <a:pPr lvl="1"/>
            <a:r>
              <a:rPr lang="en-US" dirty="0"/>
              <a:t>Consolidate: move requirements out of other documents, e.g. Architecture</a:t>
            </a:r>
          </a:p>
          <a:p>
            <a:r>
              <a:rPr lang="en-US" dirty="0"/>
              <a:t>Keep it simple: </a:t>
            </a:r>
          </a:p>
          <a:p>
            <a:pPr lvl="1"/>
            <a:r>
              <a:rPr lang="en-US" dirty="0"/>
              <a:t>A named requirement and a user story defining each one is enough. </a:t>
            </a:r>
          </a:p>
          <a:p>
            <a:pPr lvl="2"/>
            <a:r>
              <a:rPr lang="en-US" dirty="0"/>
              <a:t>Optionally can have additional description paragraph </a:t>
            </a:r>
          </a:p>
          <a:p>
            <a:pPr lvl="1"/>
            <a:r>
              <a:rPr lang="en-US" dirty="0"/>
              <a:t>Can link to another document for more detailed definitions, e.g. security risks.</a:t>
            </a:r>
          </a:p>
          <a:p>
            <a:pPr lvl="2"/>
            <a:r>
              <a:rPr lang="en-US" dirty="0"/>
              <a:t>Ideally, linked details should be in a “published” document, not a random MD file somewhere…</a:t>
            </a:r>
          </a:p>
          <a:p>
            <a:pPr lvl="1"/>
            <a:r>
              <a:rPr lang="en-US" dirty="0"/>
              <a:t>Links to use cases motivating each requirement</a:t>
            </a:r>
          </a:p>
          <a:p>
            <a:pPr lvl="1"/>
            <a:r>
              <a:rPr lang="en-US" dirty="0"/>
              <a:t>Do not have to link each requirement to ALL use cases motivating it</a:t>
            </a:r>
          </a:p>
          <a:p>
            <a:pPr lvl="2"/>
            <a:r>
              <a:rPr lang="en-US" dirty="0"/>
              <a:t>Use categories </a:t>
            </a:r>
            <a:r>
              <a:rPr lang="en-US" i="1" dirty="0"/>
              <a:t>only</a:t>
            </a:r>
            <a:r>
              <a:rPr lang="en-US" dirty="0"/>
              <a:t> if requirement is motivated by large set of use cases</a:t>
            </a:r>
          </a:p>
          <a:p>
            <a:pPr lvl="1"/>
            <a:r>
              <a:rPr lang="en-US" b="1" dirty="0"/>
              <a:t>Discuss: </a:t>
            </a:r>
            <a:r>
              <a:rPr lang="en-US" dirty="0"/>
              <a:t>do we want to allow “hierarchies” or “sets” of requirements?  </a:t>
            </a:r>
          </a:p>
          <a:p>
            <a:pPr lvl="2"/>
            <a:r>
              <a:rPr lang="en-US" dirty="0"/>
              <a:t>The PURPOSE does this, partially</a:t>
            </a:r>
          </a:p>
          <a:p>
            <a:pPr lvl="2"/>
            <a:r>
              <a:rPr lang="en-US" dirty="0"/>
              <a:t>But it may still be helpful to cluster or group requirements somehow</a:t>
            </a:r>
          </a:p>
          <a:p>
            <a:pPr lvl="2"/>
            <a:r>
              <a:rPr lang="en-US" dirty="0"/>
              <a:t>Can do it when and if we </a:t>
            </a:r>
            <a:r>
              <a:rPr lang="en-US"/>
              <a:t>need to…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CC309-C96B-D3EF-4F11-81381327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B1C2-C330-271D-94DC-C8A8B47E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E853E6-C281-22D9-611E-E690D5D0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94674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0A6D-1173-B005-E564-1FA04B68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7F4D-199E-8A53-CD69-5BE279AC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63247-FC3A-0E7A-B262-3D59C7A1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916BE-0BA4-C7AF-F770-24313522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AE9EC3-697C-FF23-1D4E-83C35073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11135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Connecting use cases to features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User stories</a:t>
            </a:r>
          </a:p>
          <a:p>
            <a:pPr lvl="1"/>
            <a:r>
              <a:rPr lang="en-US" dirty="0"/>
              <a:t>Function vs technical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Categories</a:t>
            </a:r>
          </a:p>
          <a:p>
            <a:r>
              <a:rPr lang="en-US" dirty="0"/>
              <a:t>Security and Privacy</a:t>
            </a:r>
          </a:p>
          <a:p>
            <a:pPr lvl="1"/>
            <a:r>
              <a:rPr lang="en-US" dirty="0"/>
              <a:t>Relationship of requirements to risks</a:t>
            </a:r>
          </a:p>
          <a:p>
            <a:r>
              <a:rPr lang="en-US" dirty="0"/>
              <a:t>Suggested Plan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588A-E604-DC85-2066-D7B5C1DC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>
                <a:sym typeface="Wingdings" panose="05000000000000000000" pitchFamily="2" charset="2"/>
              </a:rPr>
              <a:t> Req  WI  Feature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245D6-3D50-A687-FDC6-1E7069C8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11FE-79B6-DD76-9F6D-68B037CC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299A7B-FAAA-1A86-EF17-30845A81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42F1F-3F84-7058-7CBE-0045236058FD}"/>
              </a:ext>
            </a:extLst>
          </p:cNvPr>
          <p:cNvSpPr/>
          <p:nvPr/>
        </p:nvSpPr>
        <p:spPr>
          <a:xfrm>
            <a:off x="4736123" y="1576754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14BDC-B353-4C5B-B3C8-6C09D2D09641}"/>
              </a:ext>
            </a:extLst>
          </p:cNvPr>
          <p:cNvSpPr/>
          <p:nvPr/>
        </p:nvSpPr>
        <p:spPr>
          <a:xfrm>
            <a:off x="7883769" y="157675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0DD90-F0C6-6B69-C51F-9E755A239EAF}"/>
              </a:ext>
            </a:extLst>
          </p:cNvPr>
          <p:cNvSpPr/>
          <p:nvPr/>
        </p:nvSpPr>
        <p:spPr>
          <a:xfrm>
            <a:off x="1588477" y="157675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8C1A4-0BAA-FF6E-F1DE-A404DCE185F4}"/>
              </a:ext>
            </a:extLst>
          </p:cNvPr>
          <p:cNvSpPr/>
          <p:nvPr/>
        </p:nvSpPr>
        <p:spPr>
          <a:xfrm>
            <a:off x="6330461" y="3226349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0AC7F-180D-45CF-5638-5E2C1E9F4FDC}"/>
              </a:ext>
            </a:extLst>
          </p:cNvPr>
          <p:cNvSpPr/>
          <p:nvPr/>
        </p:nvSpPr>
        <p:spPr>
          <a:xfrm>
            <a:off x="3182815" y="3226348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51246-51C9-F928-7E8F-DED90FE39B53}"/>
              </a:ext>
            </a:extLst>
          </p:cNvPr>
          <p:cNvSpPr/>
          <p:nvPr/>
        </p:nvSpPr>
        <p:spPr>
          <a:xfrm>
            <a:off x="4777154" y="4891819"/>
            <a:ext cx="2713892" cy="7971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Item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719C89-F426-30D4-FBF5-930B78819C96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H="1" flipV="1">
            <a:off x="2945423" y="2373922"/>
            <a:ext cx="1594338" cy="85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955874CB-72C4-0E08-42FF-D9D441E8619E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4539761" y="2373923"/>
            <a:ext cx="1553308" cy="852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2EEF0C79-59C5-6A03-0997-501C41D6935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6093069" y="2373923"/>
            <a:ext cx="1594338" cy="85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3">
            <a:extLst>
              <a:ext uri="{FF2B5EF4-FFF2-40B4-BE49-F238E27FC236}">
                <a16:creationId xmlns:a16="http://schemas.microsoft.com/office/drawing/2014/main" id="{FA3855A6-C04D-5E8F-A2A0-E3495CB57FD7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7687407" y="2373922"/>
            <a:ext cx="1553308" cy="852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3">
            <a:extLst>
              <a:ext uri="{FF2B5EF4-FFF2-40B4-BE49-F238E27FC236}">
                <a16:creationId xmlns:a16="http://schemas.microsoft.com/office/drawing/2014/main" id="{1BB76307-E814-FC56-A677-A79E978AFAAD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6134100" y="4023518"/>
            <a:ext cx="1553307" cy="868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12A1ED80-547A-C81E-98E8-085C1E1E12F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4539761" y="4023517"/>
            <a:ext cx="1594339" cy="868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072504-A8CE-D749-C944-D7207B7F9578}"/>
              </a:ext>
            </a:extLst>
          </p:cNvPr>
          <p:cNvSpPr/>
          <p:nvPr/>
        </p:nvSpPr>
        <p:spPr>
          <a:xfrm>
            <a:off x="8569569" y="4891819"/>
            <a:ext cx="2713892" cy="7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75A5CA03-3735-C5AF-BFED-C6C87F829DE1}"/>
              </a:ext>
            </a:extLst>
          </p:cNvPr>
          <p:cNvCxnSpPr>
            <a:cxnSpLocks/>
            <a:stCxn id="33" idx="1"/>
            <a:endCxn id="12" idx="3"/>
          </p:cNvCxnSpPr>
          <p:nvPr/>
        </p:nvCxnSpPr>
        <p:spPr>
          <a:xfrm flipH="1">
            <a:off x="7491046" y="5290404"/>
            <a:ext cx="1078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13">
            <a:extLst>
              <a:ext uri="{FF2B5EF4-FFF2-40B4-BE49-F238E27FC236}">
                <a16:creationId xmlns:a16="http://schemas.microsoft.com/office/drawing/2014/main" id="{729D172E-F3F6-C22F-7AF3-F3CE9AD2F65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H="1" flipV="1">
            <a:off x="2945423" y="2373922"/>
            <a:ext cx="4741984" cy="852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973D-CE91-F537-C36E-42E63A3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F29C-27EF-B00F-BC36-D2551C84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hlinkClick r:id="rId2"/>
              </a:rPr>
              <a:t>User Story Template</a:t>
            </a:r>
            <a:r>
              <a:rPr lang="en-CA" dirty="0"/>
              <a:t>:</a:t>
            </a:r>
          </a:p>
          <a:p>
            <a:pPr marL="457200" lvl="1" indent="0">
              <a:buNone/>
            </a:pPr>
            <a:r>
              <a:rPr lang="en-CA" dirty="0"/>
              <a:t>As a </a:t>
            </a:r>
            <a:r>
              <a:rPr lang="en-CA" b="1" dirty="0"/>
              <a:t>PERSONA</a:t>
            </a:r>
            <a:r>
              <a:rPr lang="en-CA" dirty="0"/>
              <a:t>, I want </a:t>
            </a:r>
            <a:r>
              <a:rPr lang="en-CA" b="1" dirty="0"/>
              <a:t>CAPABILITY</a:t>
            </a:r>
            <a:r>
              <a:rPr lang="en-CA" dirty="0"/>
              <a:t> so that </a:t>
            </a:r>
            <a:r>
              <a:rPr lang="en-CA" b="1" dirty="0"/>
              <a:t>PURPOSE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b="1" dirty="0"/>
              <a:t>PERSONA</a:t>
            </a:r>
            <a:r>
              <a:rPr lang="en-CA" dirty="0"/>
              <a:t>: Who</a:t>
            </a:r>
          </a:p>
          <a:p>
            <a:pPr lvl="1"/>
            <a:r>
              <a:rPr lang="en-CA" dirty="0"/>
              <a:t>Identifies primary user or beneficiary.  </a:t>
            </a:r>
          </a:p>
          <a:p>
            <a:pPr lvl="1"/>
            <a:r>
              <a:rPr lang="en-CA" dirty="0"/>
              <a:t>Secondary stakeholders may also be identified in </a:t>
            </a:r>
            <a:r>
              <a:rPr lang="en-CA" b="1" dirty="0"/>
              <a:t>PURPOSE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b="1" dirty="0"/>
              <a:t>CAPABILITY</a:t>
            </a:r>
            <a:r>
              <a:rPr lang="en-CA" dirty="0"/>
              <a:t>: What</a:t>
            </a:r>
          </a:p>
          <a:p>
            <a:pPr lvl="1"/>
            <a:r>
              <a:rPr lang="en-CA" dirty="0"/>
              <a:t>May or may not map onto a single specific work item or feature (discuss).</a:t>
            </a:r>
          </a:p>
          <a:p>
            <a:pPr lvl="1"/>
            <a:r>
              <a:rPr lang="en-CA" dirty="0"/>
              <a:t>Should be specific enough that it is clear when it is satisfied.</a:t>
            </a:r>
          </a:p>
          <a:p>
            <a:pPr lvl="1"/>
            <a:r>
              <a:rPr lang="en-CA" dirty="0"/>
              <a:t>Should be satisfiable with finite effort.</a:t>
            </a:r>
          </a:p>
          <a:p>
            <a:pPr marL="0" indent="0">
              <a:buNone/>
            </a:pPr>
            <a:r>
              <a:rPr lang="en-CA" b="1" dirty="0"/>
              <a:t>PURPOSE</a:t>
            </a:r>
            <a:r>
              <a:rPr lang="en-CA" dirty="0"/>
              <a:t>: Why</a:t>
            </a:r>
          </a:p>
          <a:p>
            <a:pPr lvl="1"/>
            <a:r>
              <a:rPr lang="en-CA" dirty="0"/>
              <a:t>Larger context of goal, other stakeholders (e.g. support another SDO)</a:t>
            </a:r>
          </a:p>
          <a:p>
            <a:pPr lvl="1"/>
            <a:r>
              <a:rPr lang="en-CA" dirty="0"/>
              <a:t>May not be finitely satisfiable.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FF18-CB81-C769-6110-7D2674DA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5C01-BB2A-CD05-C1DE-85A40A6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295013-68B0-18F5-660A-EF1F1879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225182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807C-20BE-39AE-00D3-0D562B7B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vs. 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6113-0237-4E2D-4853-929D9ED9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b="1" dirty="0"/>
              <a:t>Functional: </a:t>
            </a:r>
            <a:r>
              <a:rPr lang="en-CA" dirty="0"/>
              <a:t>Why</a:t>
            </a:r>
          </a:p>
          <a:p>
            <a:pPr lvl="1"/>
            <a:r>
              <a:rPr lang="en-CA" b="1" i="1" dirty="0"/>
              <a:t>Purpose</a:t>
            </a:r>
            <a:r>
              <a:rPr lang="en-CA" dirty="0"/>
              <a:t> of needed functionality</a:t>
            </a:r>
          </a:p>
          <a:p>
            <a:pPr marL="0" indent="0">
              <a:buNone/>
            </a:pPr>
            <a:r>
              <a:rPr lang="en-CA" b="1" dirty="0"/>
              <a:t>Technical: </a:t>
            </a:r>
            <a:r>
              <a:rPr lang="en-CA" dirty="0"/>
              <a:t>What</a:t>
            </a:r>
          </a:p>
          <a:p>
            <a:pPr lvl="1"/>
            <a:r>
              <a:rPr lang="en-CA" b="1" i="1" dirty="0"/>
              <a:t>Capability</a:t>
            </a:r>
            <a:r>
              <a:rPr lang="en-CA" dirty="0"/>
              <a:t> to support needed functionality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Don’t need to separate functional and technical requirements</a:t>
            </a:r>
          </a:p>
          <a:p>
            <a:pPr lvl="1"/>
            <a:r>
              <a:rPr lang="en-CA" dirty="0"/>
              <a:t>User story format includes both!</a:t>
            </a:r>
          </a:p>
          <a:p>
            <a:pPr lvl="1"/>
            <a:r>
              <a:rPr lang="en-CA" dirty="0"/>
              <a:t>Tends to form a natural hierarchy: many “capabilities” may support one “purpose”</a:t>
            </a:r>
          </a:p>
          <a:p>
            <a:r>
              <a:rPr lang="en-CA" dirty="0"/>
              <a:t>Technical requirements (capabilities) should be finitely satisfiable!</a:t>
            </a:r>
          </a:p>
          <a:p>
            <a:pPr lvl="1"/>
            <a:r>
              <a:rPr lang="en-CA" dirty="0"/>
              <a:t>For example, “WoT systems should have good security” is a bad technical requirement, it’s unclear when it is (or can ever be) fully satisfied.</a:t>
            </a:r>
          </a:p>
          <a:p>
            <a:pPr lvl="1"/>
            <a:r>
              <a:rPr lang="en-CA" dirty="0"/>
              <a:t>It </a:t>
            </a:r>
            <a:r>
              <a:rPr lang="en-CA" i="1" dirty="0"/>
              <a:t>may</a:t>
            </a:r>
            <a:r>
              <a:rPr lang="en-CA" dirty="0"/>
              <a:t> be acceptable as a functional requirement, although it’s still a bit vague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61E79-BDC2-AE20-45FB-74322595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2A74F-0E06-C041-46F2-AC723166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7E0AF0-6FBE-FAEE-CF3C-A0C6B7B8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68904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973D-CE91-F537-C36E-42E63A3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F29C-27EF-B00F-BC36-D2551C84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 a </a:t>
            </a:r>
            <a:r>
              <a:rPr lang="en-CA" b="1" i="1" dirty="0"/>
              <a:t>consumer of WoT TDs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the ability to poll the status of actions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so that </a:t>
            </a:r>
            <a:r>
              <a:rPr lang="en-CA" b="1" i="1" dirty="0"/>
              <a:t>I can take corrective action or cancel unneeded actions.</a:t>
            </a:r>
          </a:p>
          <a:p>
            <a:r>
              <a:rPr lang="en-CA" dirty="0"/>
              <a:t>As a </a:t>
            </a:r>
            <a:r>
              <a:rPr lang="en-CA" b="1" i="1" dirty="0"/>
              <a:t>WoT System Owner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to be able to control who has access to individual entries in a WoT TD Directory and revoke their access at any time</a:t>
            </a:r>
            <a:r>
              <a:rPr lang="en-CA" i="1" dirty="0"/>
              <a:t> </a:t>
            </a:r>
            <a:br>
              <a:rPr lang="en-CA" i="1" dirty="0"/>
            </a:br>
            <a:r>
              <a:rPr lang="en-CA" dirty="0"/>
              <a:t>so that </a:t>
            </a:r>
            <a:r>
              <a:rPr lang="en-CA" b="1" i="1" dirty="0"/>
              <a:t>the security of my system can be maintained.</a:t>
            </a:r>
          </a:p>
          <a:p>
            <a:r>
              <a:rPr lang="en-CA" dirty="0"/>
              <a:t>As a</a:t>
            </a:r>
            <a:r>
              <a:rPr lang="en-CA" i="1" dirty="0"/>
              <a:t> </a:t>
            </a:r>
            <a:r>
              <a:rPr lang="en-CA" b="1" i="1" dirty="0"/>
              <a:t>producer of WoT TDs</a:t>
            </a:r>
            <a:r>
              <a:rPr lang="en-CA" i="1" dirty="0"/>
              <a:t>, </a:t>
            </a:r>
            <a:br>
              <a:rPr lang="en-CA" i="1" dirty="0"/>
            </a:br>
            <a:r>
              <a:rPr lang="en-CA" dirty="0"/>
              <a:t>I want </a:t>
            </a:r>
            <a:r>
              <a:rPr lang="en-CA" b="1" i="1" dirty="0"/>
              <a:t>to be able to publish a short form of TDs specifying only the variables to be filled into a TD Template </a:t>
            </a:r>
            <a:br>
              <a:rPr lang="en-CA" b="1" i="1" dirty="0"/>
            </a:br>
            <a:r>
              <a:rPr lang="en-CA" dirty="0"/>
              <a:t>so that </a:t>
            </a:r>
            <a:r>
              <a:rPr lang="en-CA" b="1" i="1" dirty="0"/>
              <a:t>network bandwidth can be minimized.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FF18-CB81-C769-6110-7D2674DA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5C01-BB2A-CD05-C1DE-85A40A6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BDE2E-7167-1944-9FEE-E44668D91CB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295013-68B0-18F5-660A-EF1F1879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38834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973D-CE91-F537-C36E-42E63A3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F29C-27EF-B00F-BC36-D2551C84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Based on </a:t>
            </a:r>
            <a:r>
              <a:rPr lang="en-CA" dirty="0">
                <a:hlinkClick r:id="rId2"/>
              </a:rPr>
              <a:t>https://github.com/w3c/wot-thing-description/issues/2039</a:t>
            </a:r>
            <a:endParaRPr lang="en-CA" dirty="0"/>
          </a:p>
          <a:p>
            <a:r>
              <a:rPr lang="en-CA" dirty="0"/>
              <a:t>As a </a:t>
            </a:r>
            <a:r>
              <a:rPr lang="en-CA" b="1" i="1" dirty="0"/>
              <a:t>consumer of WoT TDs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to know when or if writing a property returns a value</a:t>
            </a:r>
            <a:br>
              <a:rPr lang="en-CA" dirty="0"/>
            </a:br>
            <a:r>
              <a:rPr lang="en-CA" dirty="0"/>
              <a:t>so that </a:t>
            </a:r>
            <a:r>
              <a:rPr lang="en-CA" b="1" i="1" dirty="0"/>
              <a:t>I can understand when I can use this value to confirm writes.</a:t>
            </a:r>
          </a:p>
          <a:p>
            <a:r>
              <a:rPr lang="en-CA" dirty="0"/>
              <a:t>As a </a:t>
            </a:r>
            <a:r>
              <a:rPr lang="en-CA" b="1" i="1" dirty="0"/>
              <a:t>producer of WoT TDs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to be able to specify simple security schemes inline</a:t>
            </a:r>
            <a:br>
              <a:rPr lang="en-CA" i="1" dirty="0"/>
            </a:br>
            <a:r>
              <a:rPr lang="en-CA" dirty="0"/>
              <a:t>so that </a:t>
            </a:r>
            <a:r>
              <a:rPr lang="en-CA" b="1" i="1" dirty="0"/>
              <a:t>TDs are less verbose and easier to write in simple cases.</a:t>
            </a:r>
          </a:p>
          <a:p>
            <a:r>
              <a:rPr lang="en-CA" dirty="0"/>
              <a:t>As a </a:t>
            </a:r>
            <a:r>
              <a:rPr lang="en-CA" b="1" i="1" dirty="0"/>
              <a:t>consumer of WoT TDs,</a:t>
            </a:r>
            <a:br>
              <a:rPr lang="en-CA" b="1" i="1" dirty="0"/>
            </a:br>
            <a:r>
              <a:rPr lang="en-CA" dirty="0"/>
              <a:t>I want </a:t>
            </a:r>
            <a:r>
              <a:rPr lang="en-CA" b="1" i="1" dirty="0"/>
              <a:t>to identify TDs limited to a finite </a:t>
            </a:r>
            <a:r>
              <a:rPr lang="en-CA" b="1" i="1"/>
              <a:t>feature subset</a:t>
            </a:r>
            <a:br>
              <a:rPr lang="en-CA" b="1" i="1" dirty="0"/>
            </a:br>
            <a:r>
              <a:rPr lang="en-CA" dirty="0"/>
              <a:t>so that </a:t>
            </a:r>
            <a:r>
              <a:rPr lang="en-CA" b="1" i="1" dirty="0"/>
              <a:t>I can ensure interoperability.</a:t>
            </a:r>
          </a:p>
          <a:p>
            <a:r>
              <a:rPr lang="en-CA" dirty="0"/>
              <a:t>As a </a:t>
            </a:r>
            <a:r>
              <a:rPr lang="en-CA" b="1" i="1" dirty="0"/>
              <a:t>producer of WoT TDs,</a:t>
            </a:r>
            <a:br>
              <a:rPr lang="en-CA" b="1" i="1" dirty="0"/>
            </a:br>
            <a:r>
              <a:rPr lang="en-CA" dirty="0"/>
              <a:t>I want </a:t>
            </a:r>
            <a:r>
              <a:rPr lang="en-CA" b="1" i="1" dirty="0"/>
              <a:t>to signal when TDs have been limited to a finite feature subset</a:t>
            </a:r>
            <a:br>
              <a:rPr lang="en-CA" b="1" i="1" dirty="0"/>
            </a:br>
            <a:r>
              <a:rPr lang="en-CA" dirty="0"/>
              <a:t>so that </a:t>
            </a:r>
            <a:r>
              <a:rPr lang="en-CA" b="1" i="1" dirty="0"/>
              <a:t>I can ensure interoperability.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FF18-CB81-C769-6110-7D2674DA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5C01-BB2A-CD05-C1DE-85A40A6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295013-68B0-18F5-660A-EF1F1879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235160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588A-E604-DC85-2066-D7B5C1DC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>
                <a:sym typeface="Wingdings" panose="05000000000000000000" pitchFamily="2" charset="2"/>
              </a:rPr>
              <a:t> Cat  Req  WI  Feature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245D6-3D50-A687-FDC6-1E7069C8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11FE-79B6-DD76-9F6D-68B037CC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299A7B-FAAA-1A86-EF17-30845A81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42F1F-3F84-7058-7CBE-0045236058FD}"/>
              </a:ext>
            </a:extLst>
          </p:cNvPr>
          <p:cNvSpPr/>
          <p:nvPr/>
        </p:nvSpPr>
        <p:spPr>
          <a:xfrm>
            <a:off x="4736123" y="116229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14BDC-B353-4C5B-B3C8-6C09D2D09641}"/>
              </a:ext>
            </a:extLst>
          </p:cNvPr>
          <p:cNvSpPr/>
          <p:nvPr/>
        </p:nvSpPr>
        <p:spPr>
          <a:xfrm>
            <a:off x="7883769" y="1162292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0DD90-F0C6-6B69-C51F-9E755A239EAF}"/>
              </a:ext>
            </a:extLst>
          </p:cNvPr>
          <p:cNvSpPr/>
          <p:nvPr/>
        </p:nvSpPr>
        <p:spPr>
          <a:xfrm>
            <a:off x="1588477" y="1162292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8C1A4-0BAA-FF6E-F1DE-A404DCE185F4}"/>
              </a:ext>
            </a:extLst>
          </p:cNvPr>
          <p:cNvSpPr/>
          <p:nvPr/>
        </p:nvSpPr>
        <p:spPr>
          <a:xfrm>
            <a:off x="6330461" y="3661321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0AC7F-180D-45CF-5638-5E2C1E9F4FDC}"/>
              </a:ext>
            </a:extLst>
          </p:cNvPr>
          <p:cNvSpPr/>
          <p:nvPr/>
        </p:nvSpPr>
        <p:spPr>
          <a:xfrm>
            <a:off x="3182815" y="3661320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51246-51C9-F928-7E8F-DED90FE39B53}"/>
              </a:ext>
            </a:extLst>
          </p:cNvPr>
          <p:cNvSpPr/>
          <p:nvPr/>
        </p:nvSpPr>
        <p:spPr>
          <a:xfrm>
            <a:off x="4777154" y="4891819"/>
            <a:ext cx="2713892" cy="7971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Item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719C89-F426-30D4-FBF5-930B78819C96}"/>
              </a:ext>
            </a:extLst>
          </p:cNvPr>
          <p:cNvCxnSpPr>
            <a:cxnSpLocks/>
            <a:stCxn id="28" idx="0"/>
            <a:endCxn id="9" idx="2"/>
          </p:cNvCxnSpPr>
          <p:nvPr/>
        </p:nvCxnSpPr>
        <p:spPr>
          <a:xfrm flipH="1" flipV="1">
            <a:off x="2945423" y="1959461"/>
            <a:ext cx="1593036" cy="471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955874CB-72C4-0E08-42FF-D9D441E8619E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flipV="1">
            <a:off x="4538459" y="1959462"/>
            <a:ext cx="1554610" cy="471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2EEF0C79-59C5-6A03-0997-501C41D69358}"/>
              </a:ext>
            </a:extLst>
          </p:cNvPr>
          <p:cNvCxnSpPr>
            <a:cxnSpLocks/>
            <a:stCxn id="26" idx="0"/>
            <a:endCxn id="7" idx="2"/>
          </p:cNvCxnSpPr>
          <p:nvPr/>
        </p:nvCxnSpPr>
        <p:spPr>
          <a:xfrm flipH="1" flipV="1">
            <a:off x="6093069" y="1959462"/>
            <a:ext cx="1593036" cy="471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3">
            <a:extLst>
              <a:ext uri="{FF2B5EF4-FFF2-40B4-BE49-F238E27FC236}">
                <a16:creationId xmlns:a16="http://schemas.microsoft.com/office/drawing/2014/main" id="{FA3855A6-C04D-5E8F-A2A0-E3495CB57FD7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V="1">
            <a:off x="7686105" y="1959461"/>
            <a:ext cx="1554610" cy="471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3">
            <a:extLst>
              <a:ext uri="{FF2B5EF4-FFF2-40B4-BE49-F238E27FC236}">
                <a16:creationId xmlns:a16="http://schemas.microsoft.com/office/drawing/2014/main" id="{1BB76307-E814-FC56-A677-A79E978AFAAD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6134100" y="4458490"/>
            <a:ext cx="1553307" cy="433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12A1ED80-547A-C81E-98E8-085C1E1E12F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4539761" y="4458489"/>
            <a:ext cx="1594339" cy="43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072504-A8CE-D749-C944-D7207B7F9578}"/>
              </a:ext>
            </a:extLst>
          </p:cNvPr>
          <p:cNvSpPr/>
          <p:nvPr/>
        </p:nvSpPr>
        <p:spPr>
          <a:xfrm>
            <a:off x="8569569" y="4891819"/>
            <a:ext cx="2713892" cy="7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75A5CA03-3735-C5AF-BFED-C6C87F829DE1}"/>
              </a:ext>
            </a:extLst>
          </p:cNvPr>
          <p:cNvCxnSpPr>
            <a:cxnSpLocks/>
            <a:stCxn id="33" idx="1"/>
            <a:endCxn id="12" idx="3"/>
          </p:cNvCxnSpPr>
          <p:nvPr/>
        </p:nvCxnSpPr>
        <p:spPr>
          <a:xfrm flipH="1">
            <a:off x="7491046" y="5290404"/>
            <a:ext cx="1078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EAE3AAA-60B0-5AF5-368E-78382372E223}"/>
              </a:ext>
            </a:extLst>
          </p:cNvPr>
          <p:cNvSpPr/>
          <p:nvPr/>
        </p:nvSpPr>
        <p:spPr>
          <a:xfrm>
            <a:off x="6329159" y="2430826"/>
            <a:ext cx="2713892" cy="7971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C74D89-F84C-6096-CC1E-490A422AA08C}"/>
              </a:ext>
            </a:extLst>
          </p:cNvPr>
          <p:cNvSpPr/>
          <p:nvPr/>
        </p:nvSpPr>
        <p:spPr>
          <a:xfrm>
            <a:off x="3181513" y="2430825"/>
            <a:ext cx="2713892" cy="7971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 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0161A7-52C8-1429-40CF-20ADAC3C6B8A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H="1" flipV="1">
            <a:off x="4538459" y="3227994"/>
            <a:ext cx="1302" cy="433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3831EE-71EC-0F04-D72E-7DC7216FCC08}"/>
              </a:ext>
            </a:extLst>
          </p:cNvPr>
          <p:cNvCxnSpPr>
            <a:cxnSpLocks/>
            <a:stCxn id="10" idx="0"/>
            <a:endCxn id="26" idx="2"/>
          </p:cNvCxnSpPr>
          <p:nvPr/>
        </p:nvCxnSpPr>
        <p:spPr>
          <a:xfrm flipH="1" flipV="1">
            <a:off x="7686105" y="3227995"/>
            <a:ext cx="1302" cy="433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5B4031-40B5-614B-211C-EF4D9133AC22}"/>
              </a:ext>
            </a:extLst>
          </p:cNvPr>
          <p:cNvCxnSpPr>
            <a:cxnSpLocks/>
            <a:stCxn id="10" idx="0"/>
            <a:endCxn id="28" idx="2"/>
          </p:cNvCxnSpPr>
          <p:nvPr/>
        </p:nvCxnSpPr>
        <p:spPr>
          <a:xfrm flipH="1" flipV="1">
            <a:off x="4538459" y="3227994"/>
            <a:ext cx="3148948" cy="433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09AE-FC79-9D2D-61EF-2A0C08E7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D475-00EA-85CF-318A-DD9C80F0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Intermediate, </a:t>
            </a:r>
            <a:r>
              <a:rPr lang="en-CA" i="1" dirty="0"/>
              <a:t>optional</a:t>
            </a:r>
            <a:r>
              <a:rPr lang="en-CA" dirty="0"/>
              <a:t> step but allows for generalization</a:t>
            </a:r>
          </a:p>
          <a:p>
            <a:pPr lvl="1"/>
            <a:r>
              <a:rPr lang="en-CA" dirty="0"/>
              <a:t>Avoids having to constantly update “requirement” to “use case” mapping</a:t>
            </a:r>
          </a:p>
          <a:p>
            <a:pPr lvl="1"/>
            <a:r>
              <a:rPr lang="en-CA" b="1" i="1" dirty="0"/>
              <a:t>JUST A CONVENIENCE </a:t>
            </a:r>
            <a:r>
              <a:rPr lang="en-CA" dirty="0"/>
              <a:t>when many use cases share common requirements</a:t>
            </a:r>
          </a:p>
          <a:p>
            <a:pPr marL="0" indent="0">
              <a:buNone/>
            </a:pPr>
            <a:r>
              <a:rPr lang="en-CA" dirty="0"/>
              <a:t>Some possible categories:</a:t>
            </a:r>
          </a:p>
          <a:p>
            <a:r>
              <a:rPr lang="en-CA" dirty="0"/>
              <a:t>Private (handles personal or confidential information)</a:t>
            </a:r>
          </a:p>
          <a:p>
            <a:r>
              <a:rPr lang="en-CA" dirty="0"/>
              <a:t>Flexible Protocol Usage (use multiple protocols)</a:t>
            </a:r>
          </a:p>
          <a:p>
            <a:r>
              <a:rPr lang="en-CA" dirty="0"/>
              <a:t>Cloud Integration (shares data with remote servers)</a:t>
            </a:r>
          </a:p>
          <a:p>
            <a:r>
              <a:rPr lang="en-CA" dirty="0"/>
              <a:t>Local Access (needs to operate without a global connection)</a:t>
            </a:r>
          </a:p>
          <a:p>
            <a:r>
              <a:rPr lang="en-CA" dirty="0"/>
              <a:t>Mobile (location is subject to change)</a:t>
            </a:r>
          </a:p>
          <a:p>
            <a:r>
              <a:rPr lang="en-CA" dirty="0"/>
              <a:t>Resiliency (needs to be robust to failures and attacks of various kinds)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324D6-CCAD-24D7-9788-A5224D18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C13F2-8181-81B2-4822-21E8A07D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36BA347-3135-66B1-99D6-45003D29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86814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279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88</TotalTime>
  <Words>1100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Office Theme</vt:lpstr>
      <vt:lpstr>Requirements</vt:lpstr>
      <vt:lpstr>Outline</vt:lpstr>
      <vt:lpstr>UC  Req  WI  Feature</vt:lpstr>
      <vt:lpstr>Requirements: Format</vt:lpstr>
      <vt:lpstr>Functional vs. Technical Requirements</vt:lpstr>
      <vt:lpstr>Requirements: Examples </vt:lpstr>
      <vt:lpstr>Requirements: Examples </vt:lpstr>
      <vt:lpstr>UC  Cat  Req  WI  Feature</vt:lpstr>
      <vt:lpstr>Categories</vt:lpstr>
      <vt:lpstr>Security and Privacy Requirements</vt:lpstr>
      <vt:lpstr>Suggested Plan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Mccool, Michael</cp:lastModifiedBy>
  <cp:revision>3</cp:revision>
  <dcterms:created xsi:type="dcterms:W3CDTF">2024-09-04T13:22:45Z</dcterms:created>
  <dcterms:modified xsi:type="dcterms:W3CDTF">2024-09-26T18:58:06Z</dcterms:modified>
</cp:coreProperties>
</file>