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327" r:id="rId2"/>
    <p:sldId id="389" r:id="rId3"/>
    <p:sldId id="391" r:id="rId4"/>
    <p:sldId id="390" r:id="rId5"/>
    <p:sldId id="392" r:id="rId6"/>
    <p:sldId id="394" r:id="rId7"/>
    <p:sldId id="393" r:id="rId8"/>
    <p:sldId id="39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9"/>
    <p:restoredTop sz="96327"/>
  </p:normalViewPr>
  <p:slideViewPr>
    <p:cSldViewPr snapToGrid="0" snapToObjects="1">
      <p:cViewPr varScale="1">
        <p:scale>
          <a:sx n="161" d="100"/>
          <a:sy n="161" d="100"/>
        </p:scale>
        <p:origin x="808" y="100"/>
      </p:cViewPr>
      <p:guideLst>
        <p:guide orient="horz" pos="2160"/>
        <p:guide pos="3840"/>
      </p:guideLst>
    </p:cSldViewPr>
  </p:slideViewPr>
  <p:outlineViewPr>
    <p:cViewPr>
      <p:scale>
        <a:sx n="33" d="100"/>
        <a:sy n="33" d="100"/>
      </p:scale>
      <p:origin x="0" y="-64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ool, Michael" userId="9022b910-48f5-4b36-ad75-783e2c5f7356" providerId="ADAL" clId="{6F653932-83C7-4E94-BB3A-823884298677}"/>
    <pc:docChg chg="custSel modSld">
      <pc:chgData name="Mccool, Michael" userId="9022b910-48f5-4b36-ad75-783e2c5f7356" providerId="ADAL" clId="{6F653932-83C7-4E94-BB3A-823884298677}" dt="2023-07-26T14:05:22.650" v="1398" actId="20577"/>
      <pc:docMkLst>
        <pc:docMk/>
      </pc:docMkLst>
      <pc:sldChg chg="modSp mod">
        <pc:chgData name="Mccool, Michael" userId="9022b910-48f5-4b36-ad75-783e2c5f7356" providerId="ADAL" clId="{6F653932-83C7-4E94-BB3A-823884298677}" dt="2023-07-26T11:59:44.631" v="0" actId="20577"/>
        <pc:sldMkLst>
          <pc:docMk/>
          <pc:sldMk cId="3551822922" sldId="327"/>
        </pc:sldMkLst>
        <pc:spChg chg="mod">
          <ac:chgData name="Mccool, Michael" userId="9022b910-48f5-4b36-ad75-783e2c5f7356" providerId="ADAL" clId="{6F653932-83C7-4E94-BB3A-823884298677}" dt="2023-07-26T11:59:44.631" v="0" actId="20577"/>
          <ac:spMkLst>
            <pc:docMk/>
            <pc:sldMk cId="3551822922" sldId="327"/>
            <ac:spMk id="2" creationId="{F658E8A7-8245-3D43-B0CF-EE61C237FC68}"/>
          </ac:spMkLst>
        </pc:spChg>
      </pc:sldChg>
      <pc:sldChg chg="modSp mod">
        <pc:chgData name="Mccool, Michael" userId="9022b910-48f5-4b36-ad75-783e2c5f7356" providerId="ADAL" clId="{6F653932-83C7-4E94-BB3A-823884298677}" dt="2023-07-26T14:01:33.367" v="882" actId="20577"/>
        <pc:sldMkLst>
          <pc:docMk/>
          <pc:sldMk cId="946746563" sldId="393"/>
        </pc:sldMkLst>
        <pc:spChg chg="mod">
          <ac:chgData name="Mccool, Michael" userId="9022b910-48f5-4b36-ad75-783e2c5f7356" providerId="ADAL" clId="{6F653932-83C7-4E94-BB3A-823884298677}" dt="2023-07-26T14:01:33.367" v="882" actId="20577"/>
          <ac:spMkLst>
            <pc:docMk/>
            <pc:sldMk cId="946746563" sldId="393"/>
            <ac:spMk id="3" creationId="{7F0EBC67-8742-919E-17D8-C6F2A6E96979}"/>
          </ac:spMkLst>
        </pc:spChg>
      </pc:sldChg>
      <pc:sldChg chg="modSp mod">
        <pc:chgData name="Mccool, Michael" userId="9022b910-48f5-4b36-ad75-783e2c5f7356" providerId="ADAL" clId="{6F653932-83C7-4E94-BB3A-823884298677}" dt="2023-07-26T14:05:22.650" v="1398" actId="20577"/>
        <pc:sldMkLst>
          <pc:docMk/>
          <pc:sldMk cId="1331466346" sldId="395"/>
        </pc:sldMkLst>
        <pc:spChg chg="mod">
          <ac:chgData name="Mccool, Michael" userId="9022b910-48f5-4b36-ad75-783e2c5f7356" providerId="ADAL" clId="{6F653932-83C7-4E94-BB3A-823884298677}" dt="2023-07-26T14:05:22.650" v="1398" actId="20577"/>
          <ac:spMkLst>
            <pc:docMk/>
            <pc:sldMk cId="1331466346" sldId="395"/>
            <ac:spMk id="3" creationId="{72D9BA61-494B-6936-0AEE-FB1BDBD934F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9B5DD-0274-BF45-B4C5-62E173E8F634}"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16669-4A9E-2244-B321-FE3C257B743B}" type="slidenum">
              <a:rPr lang="en-US" smtClean="0"/>
              <a:t>‹#›</a:t>
            </a:fld>
            <a:endParaRPr lang="en-US"/>
          </a:p>
        </p:txBody>
      </p:sp>
    </p:spTree>
    <p:extLst>
      <p:ext uri="{BB962C8B-B14F-4D97-AF65-F5344CB8AC3E}">
        <p14:creationId xmlns:p14="http://schemas.microsoft.com/office/powerpoint/2010/main" val="12215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1C8689-8455-3546-ADF9-3B7273760F66}" type="slidenum">
              <a:rPr lang="en-US" smtClean="0"/>
              <a:pPr/>
              <a:t>1</a:t>
            </a:fld>
            <a:endParaRPr lang="en-US" dirty="0"/>
          </a:p>
        </p:txBody>
      </p:sp>
    </p:spTree>
    <p:extLst>
      <p:ext uri="{BB962C8B-B14F-4D97-AF65-F5344CB8AC3E}">
        <p14:creationId xmlns:p14="http://schemas.microsoft.com/office/powerpoint/2010/main" val="1669357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CDCF-83F0-654A-8E95-83ACE832996E}"/>
              </a:ext>
            </a:extLst>
          </p:cNvPr>
          <p:cNvSpPr>
            <a:spLocks noGrp="1"/>
          </p:cNvSpPr>
          <p:nvPr>
            <p:ph type="ctrTitle"/>
          </p:nvPr>
        </p:nvSpPr>
        <p:spPr>
          <a:xfrm>
            <a:off x="838200" y="3428999"/>
            <a:ext cx="10515600" cy="1392589"/>
          </a:xfrm>
          <a:prstGeom prst="rect">
            <a:avLst/>
          </a:prstGeom>
        </p:spPr>
        <p:txBody>
          <a:bodyPr anchor="ctr"/>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A1FDD66-E57C-D246-A8D3-5F7E64604763}"/>
              </a:ext>
            </a:extLst>
          </p:cNvPr>
          <p:cNvSpPr>
            <a:spLocks noGrp="1"/>
          </p:cNvSpPr>
          <p:nvPr>
            <p:ph type="subTitle" idx="1"/>
          </p:nvPr>
        </p:nvSpPr>
        <p:spPr>
          <a:xfrm>
            <a:off x="1524000" y="5000977"/>
            <a:ext cx="9144000" cy="113735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28EA4BBE-75B1-9143-A887-FCA15B99C9D8}"/>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pic>
        <p:nvPicPr>
          <p:cNvPr id="7" name="Picture 6">
            <a:extLst>
              <a:ext uri="{FF2B5EF4-FFF2-40B4-BE49-F238E27FC236}">
                <a16:creationId xmlns:a16="http://schemas.microsoft.com/office/drawing/2014/main" id="{5C2FA7A7-1EC8-9A45-B674-9F5AA403389C}"/>
              </a:ext>
            </a:extLst>
          </p:cNvPr>
          <p:cNvPicPr>
            <a:picLocks noChangeAspect="1"/>
          </p:cNvPicPr>
          <p:nvPr userDrawn="1"/>
        </p:nvPicPr>
        <p:blipFill>
          <a:blip r:embed="rId2"/>
          <a:stretch>
            <a:fillRect/>
          </a:stretch>
        </p:blipFill>
        <p:spPr>
          <a:xfrm>
            <a:off x="3775125" y="483127"/>
            <a:ext cx="4641750" cy="2766483"/>
          </a:xfrm>
          <a:prstGeom prst="rect">
            <a:avLst/>
          </a:prstGeom>
        </p:spPr>
      </p:pic>
    </p:spTree>
    <p:extLst>
      <p:ext uri="{BB962C8B-B14F-4D97-AF65-F5344CB8AC3E}">
        <p14:creationId xmlns:p14="http://schemas.microsoft.com/office/powerpoint/2010/main" val="347754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FD7F8-1D21-E24C-867B-27076A867C4A}"/>
              </a:ext>
            </a:extLst>
          </p:cNvPr>
          <p:cNvSpPr>
            <a:spLocks noGrp="1"/>
          </p:cNvSpPr>
          <p:nvPr>
            <p:ph type="title"/>
          </p:nvPr>
        </p:nvSpPr>
        <p:spPr>
          <a:xfrm>
            <a:off x="838200" y="365125"/>
            <a:ext cx="10515600" cy="933097"/>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8A5910-6C9B-1F48-8812-ECC4A33F6A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AF42E-65C6-9945-BE49-EB50D6713838}"/>
              </a:ext>
            </a:extLst>
          </p:cNvPr>
          <p:cNvSpPr>
            <a:spLocks noGrp="1"/>
          </p:cNvSpPr>
          <p:nvPr>
            <p:ph type="dt" sz="half" idx="10"/>
          </p:nvPr>
        </p:nvSpPr>
        <p:spPr>
          <a:xfrm>
            <a:off x="838200" y="6356350"/>
            <a:ext cx="2743200" cy="365125"/>
          </a:xfrm>
          <a:prstGeom prst="rect">
            <a:avLst/>
          </a:prstGeom>
        </p:spPr>
        <p:txBody>
          <a:bodyPr/>
          <a:lstStyle/>
          <a:p>
            <a:fld id="{2F93E591-CC8D-C74E-8EED-098A7FB5E64D}" type="datetime1">
              <a:rPr lang="en-CA" smtClean="0"/>
              <a:t>2023-07-26</a:t>
            </a:fld>
            <a:endParaRPr lang="en-US"/>
          </a:p>
        </p:txBody>
      </p:sp>
      <p:sp>
        <p:nvSpPr>
          <p:cNvPr id="5" name="Footer Placeholder 4">
            <a:extLst>
              <a:ext uri="{FF2B5EF4-FFF2-40B4-BE49-F238E27FC236}">
                <a16:creationId xmlns:a16="http://schemas.microsoft.com/office/drawing/2014/main" id="{255EF138-5D7E-EE45-A145-963FACA62E6A}"/>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43FF53AE-A2BC-DE4D-BB61-40C1BC3B64FB}"/>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96536F3-C8D2-4944-B4D4-6A4C8563FAC8}"/>
              </a:ext>
            </a:extLst>
          </p:cNvPr>
          <p:cNvPicPr>
            <a:picLocks noChangeAspect="1"/>
          </p:cNvPicPr>
          <p:nvPr userDrawn="1"/>
        </p:nvPicPr>
        <p:blipFill>
          <a:blip r:embed="rId2"/>
          <a:stretch>
            <a:fillRect/>
          </a:stretch>
        </p:blipFill>
        <p:spPr>
          <a:xfrm rot="5400000">
            <a:off x="11093626" y="5793141"/>
            <a:ext cx="1287991" cy="767643"/>
          </a:xfrm>
          <a:prstGeom prst="rect">
            <a:avLst/>
          </a:prstGeom>
        </p:spPr>
      </p:pic>
    </p:spTree>
    <p:extLst>
      <p:ext uri="{BB962C8B-B14F-4D97-AF65-F5344CB8AC3E}">
        <p14:creationId xmlns:p14="http://schemas.microsoft.com/office/powerpoint/2010/main" val="216917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FF282-7893-604E-9578-505C40B7157B}"/>
              </a:ext>
            </a:extLst>
          </p:cNvPr>
          <p:cNvSpPr>
            <a:spLocks noGrp="1"/>
          </p:cNvSpPr>
          <p:nvPr>
            <p:ph type="title" orient="vert"/>
          </p:nvPr>
        </p:nvSpPr>
        <p:spPr>
          <a:xfrm>
            <a:off x="9731022" y="365125"/>
            <a:ext cx="1622778"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A972C3-333E-304A-AB27-C6CDCBED1A76}"/>
              </a:ext>
            </a:extLst>
          </p:cNvPr>
          <p:cNvSpPr>
            <a:spLocks noGrp="1"/>
          </p:cNvSpPr>
          <p:nvPr>
            <p:ph type="body" orient="vert" idx="1"/>
          </p:nvPr>
        </p:nvSpPr>
        <p:spPr>
          <a:xfrm>
            <a:off x="838200" y="365125"/>
            <a:ext cx="889282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9F7E9A-773D-734B-9080-4E50327633D7}"/>
              </a:ext>
            </a:extLst>
          </p:cNvPr>
          <p:cNvSpPr>
            <a:spLocks noGrp="1"/>
          </p:cNvSpPr>
          <p:nvPr>
            <p:ph type="dt" sz="half" idx="10"/>
          </p:nvPr>
        </p:nvSpPr>
        <p:spPr>
          <a:xfrm>
            <a:off x="838200" y="6356350"/>
            <a:ext cx="2743200" cy="365125"/>
          </a:xfrm>
          <a:prstGeom prst="rect">
            <a:avLst/>
          </a:prstGeom>
        </p:spPr>
        <p:txBody>
          <a:bodyPr/>
          <a:lstStyle/>
          <a:p>
            <a:fld id="{2E1BC118-574D-594E-ABEA-A7C82666C9AB}" type="datetime1">
              <a:rPr lang="en-CA" smtClean="0"/>
              <a:t>2023-07-26</a:t>
            </a:fld>
            <a:endParaRPr lang="en-US"/>
          </a:p>
        </p:txBody>
      </p:sp>
      <p:sp>
        <p:nvSpPr>
          <p:cNvPr id="5" name="Footer Placeholder 4">
            <a:extLst>
              <a:ext uri="{FF2B5EF4-FFF2-40B4-BE49-F238E27FC236}">
                <a16:creationId xmlns:a16="http://schemas.microsoft.com/office/drawing/2014/main" id="{B3582C37-09FF-6A4D-8C32-64A7F07F2945}"/>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3BDB5B9D-9935-CE4E-A40E-BBED3145DF40}"/>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24F9CC3B-F1C2-024E-9BCF-1306C0AC80DE}"/>
              </a:ext>
            </a:extLst>
          </p:cNvPr>
          <p:cNvPicPr>
            <a:picLocks noChangeAspect="1"/>
          </p:cNvPicPr>
          <p:nvPr userDrawn="1"/>
        </p:nvPicPr>
        <p:blipFill>
          <a:blip r:embed="rId2"/>
          <a:stretch>
            <a:fillRect/>
          </a:stretch>
        </p:blipFill>
        <p:spPr>
          <a:xfrm rot="5400000">
            <a:off x="11093626" y="5793141"/>
            <a:ext cx="1287991" cy="767643"/>
          </a:xfrm>
          <a:prstGeom prst="rect">
            <a:avLst/>
          </a:prstGeom>
        </p:spPr>
      </p:pic>
    </p:spTree>
    <p:extLst>
      <p:ext uri="{BB962C8B-B14F-4D97-AF65-F5344CB8AC3E}">
        <p14:creationId xmlns:p14="http://schemas.microsoft.com/office/powerpoint/2010/main" val="228798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7C6D-3AF4-704E-BA3F-6FC5B568CAB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40F4F71-1642-7C4D-949F-4818DFEAE6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9BE4CE4-F196-BF4E-8EF4-267B94BD700F}"/>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B7BCB4A0-D1FD-9244-BC2D-7164B631071E}"/>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17370EC-1423-5441-922D-1AAFD5BB3120}"/>
              </a:ext>
            </a:extLst>
          </p:cNvPr>
          <p:cNvPicPr>
            <a:picLocks noChangeAspect="1"/>
          </p:cNvPicPr>
          <p:nvPr userDrawn="1"/>
        </p:nvPicPr>
        <p:blipFill>
          <a:blip r:embed="rId2"/>
          <a:stretch>
            <a:fillRect/>
          </a:stretch>
        </p:blipFill>
        <p:spPr>
          <a:xfrm>
            <a:off x="10809060" y="136525"/>
            <a:ext cx="1287991" cy="767643"/>
          </a:xfrm>
          <a:prstGeom prst="rect">
            <a:avLst/>
          </a:prstGeom>
        </p:spPr>
      </p:pic>
      <p:sp>
        <p:nvSpPr>
          <p:cNvPr id="8" name="Date Placeholder 3">
            <a:extLst>
              <a:ext uri="{FF2B5EF4-FFF2-40B4-BE49-F238E27FC236}">
                <a16:creationId xmlns:a16="http://schemas.microsoft.com/office/drawing/2014/main" id="{6EF411AF-3106-D04E-9818-E4C0FD06B923}"/>
              </a:ext>
            </a:extLst>
          </p:cNvPr>
          <p:cNvSpPr>
            <a:spLocks noGrp="1"/>
          </p:cNvSpPr>
          <p:nvPr>
            <p:ph type="dt" sz="half" idx="10"/>
          </p:nvPr>
        </p:nvSpPr>
        <p:spPr>
          <a:xfrm>
            <a:off x="838200" y="6356350"/>
            <a:ext cx="2743200" cy="365125"/>
          </a:xfrm>
          <a:prstGeom prst="rect">
            <a:avLst/>
          </a:prstGeom>
        </p:spPr>
        <p:txBody>
          <a:bodyPr/>
          <a:lstStyle/>
          <a:p>
            <a:fld id="{B929AB1E-7FD9-0A40-B7C0-508CCACB3E9A}" type="datetime1">
              <a:rPr lang="en-CA" smtClean="0"/>
              <a:t>2023-07-26</a:t>
            </a:fld>
            <a:endParaRPr lang="en-US"/>
          </a:p>
        </p:txBody>
      </p:sp>
    </p:spTree>
    <p:extLst>
      <p:ext uri="{BB962C8B-B14F-4D97-AF65-F5344CB8AC3E}">
        <p14:creationId xmlns:p14="http://schemas.microsoft.com/office/powerpoint/2010/main" val="149046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D314-C4FC-384A-835E-A6FA7C1C341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195E31-AF4D-A348-A7A9-7416D5CFB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3CCF5D-D219-B446-BFBF-42479CD05457}"/>
              </a:ext>
            </a:extLst>
          </p:cNvPr>
          <p:cNvSpPr>
            <a:spLocks noGrp="1"/>
          </p:cNvSpPr>
          <p:nvPr>
            <p:ph type="dt" sz="half" idx="10"/>
          </p:nvPr>
        </p:nvSpPr>
        <p:spPr>
          <a:xfrm>
            <a:off x="838200" y="6356350"/>
            <a:ext cx="2743200" cy="365125"/>
          </a:xfrm>
          <a:prstGeom prst="rect">
            <a:avLst/>
          </a:prstGeom>
        </p:spPr>
        <p:txBody>
          <a:bodyPr/>
          <a:lstStyle/>
          <a:p>
            <a:fld id="{5AE8723F-57EA-4C47-97B9-92AFDEEF85DC}" type="datetime1">
              <a:rPr lang="en-CA" smtClean="0"/>
              <a:t>2023-07-26</a:t>
            </a:fld>
            <a:endParaRPr lang="en-US"/>
          </a:p>
        </p:txBody>
      </p:sp>
      <p:sp>
        <p:nvSpPr>
          <p:cNvPr id="5" name="Footer Placeholder 4">
            <a:extLst>
              <a:ext uri="{FF2B5EF4-FFF2-40B4-BE49-F238E27FC236}">
                <a16:creationId xmlns:a16="http://schemas.microsoft.com/office/drawing/2014/main" id="{FC3BE2F7-A02E-2541-92F4-BB12DCEA2341}"/>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6" name="Slide Number Placeholder 5">
            <a:extLst>
              <a:ext uri="{FF2B5EF4-FFF2-40B4-BE49-F238E27FC236}">
                <a16:creationId xmlns:a16="http://schemas.microsoft.com/office/drawing/2014/main" id="{66E5E475-C185-8649-99DC-91A32B80F67D}"/>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7" name="Picture 6">
            <a:extLst>
              <a:ext uri="{FF2B5EF4-FFF2-40B4-BE49-F238E27FC236}">
                <a16:creationId xmlns:a16="http://schemas.microsoft.com/office/drawing/2014/main" id="{204E7543-36A1-9145-8718-DCB0BDDD9F30}"/>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37000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F69A-4335-4B4E-B747-17F37F3C2C99}"/>
              </a:ext>
            </a:extLst>
          </p:cNvPr>
          <p:cNvSpPr>
            <a:spLocks noGrp="1"/>
          </p:cNvSpPr>
          <p:nvPr>
            <p:ph type="title"/>
          </p:nvPr>
        </p:nvSpPr>
        <p:spPr>
          <a:xfrm>
            <a:off x="838200" y="365125"/>
            <a:ext cx="10515600" cy="82020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BB7619A-7211-0947-8360-23CE25F12D7E}"/>
              </a:ext>
            </a:extLst>
          </p:cNvPr>
          <p:cNvSpPr>
            <a:spLocks noGrp="1"/>
          </p:cNvSpPr>
          <p:nvPr>
            <p:ph sz="half" idx="1"/>
          </p:nvPr>
        </p:nvSpPr>
        <p:spPr>
          <a:xfrm>
            <a:off x="838200" y="1185332"/>
            <a:ext cx="5181600" cy="4991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A2284B-15A7-584D-908E-45543479E59F}"/>
              </a:ext>
            </a:extLst>
          </p:cNvPr>
          <p:cNvSpPr>
            <a:spLocks noGrp="1"/>
          </p:cNvSpPr>
          <p:nvPr>
            <p:ph sz="half" idx="2"/>
          </p:nvPr>
        </p:nvSpPr>
        <p:spPr>
          <a:xfrm>
            <a:off x="6172200" y="1185332"/>
            <a:ext cx="5181600" cy="4991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848B25-655D-AF40-BDC0-5457413735FF}"/>
              </a:ext>
            </a:extLst>
          </p:cNvPr>
          <p:cNvSpPr>
            <a:spLocks noGrp="1"/>
          </p:cNvSpPr>
          <p:nvPr>
            <p:ph type="dt" sz="half" idx="10"/>
          </p:nvPr>
        </p:nvSpPr>
        <p:spPr>
          <a:xfrm>
            <a:off x="838200" y="6356350"/>
            <a:ext cx="2743200" cy="365125"/>
          </a:xfrm>
          <a:prstGeom prst="rect">
            <a:avLst/>
          </a:prstGeom>
        </p:spPr>
        <p:txBody>
          <a:bodyPr/>
          <a:lstStyle/>
          <a:p>
            <a:fld id="{B2B00E5D-EC04-AA49-8D52-0FCB6E08F63D}" type="datetime1">
              <a:rPr lang="en-CA" smtClean="0"/>
              <a:t>2023-07-26</a:t>
            </a:fld>
            <a:endParaRPr lang="en-US"/>
          </a:p>
        </p:txBody>
      </p:sp>
      <p:sp>
        <p:nvSpPr>
          <p:cNvPr id="6" name="Footer Placeholder 5">
            <a:extLst>
              <a:ext uri="{FF2B5EF4-FFF2-40B4-BE49-F238E27FC236}">
                <a16:creationId xmlns:a16="http://schemas.microsoft.com/office/drawing/2014/main" id="{F719A9F6-1429-5E49-BAA4-1E84DC5BA7FF}"/>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81093763-BF3C-C644-9F21-D1290C7860FF}"/>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8E5401E6-623E-8449-A07B-6B5E2253AD21}"/>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412852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ABBC-6A16-9A46-A02F-79A517A30DA7}"/>
              </a:ext>
            </a:extLst>
          </p:cNvPr>
          <p:cNvSpPr>
            <a:spLocks noGrp="1"/>
          </p:cNvSpPr>
          <p:nvPr>
            <p:ph type="title"/>
          </p:nvPr>
        </p:nvSpPr>
        <p:spPr>
          <a:xfrm>
            <a:off x="839788" y="365126"/>
            <a:ext cx="10515600" cy="767644"/>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781AB855-CE44-1647-A11E-35810E458425}"/>
              </a:ext>
            </a:extLst>
          </p:cNvPr>
          <p:cNvSpPr>
            <a:spLocks noGrp="1"/>
          </p:cNvSpPr>
          <p:nvPr>
            <p:ph type="body" idx="1"/>
          </p:nvPr>
        </p:nvSpPr>
        <p:spPr>
          <a:xfrm>
            <a:off x="836612" y="1134005"/>
            <a:ext cx="5157787" cy="52934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7E1739-9BD2-114D-9001-9767690E3B07}"/>
              </a:ext>
            </a:extLst>
          </p:cNvPr>
          <p:cNvSpPr>
            <a:spLocks noGrp="1"/>
          </p:cNvSpPr>
          <p:nvPr>
            <p:ph sz="half" idx="2"/>
          </p:nvPr>
        </p:nvSpPr>
        <p:spPr>
          <a:xfrm>
            <a:off x="839788" y="1662112"/>
            <a:ext cx="5157787" cy="4527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8260CC-435F-4B4A-921E-F825D9DAFD48}"/>
              </a:ext>
            </a:extLst>
          </p:cNvPr>
          <p:cNvSpPr>
            <a:spLocks noGrp="1"/>
          </p:cNvSpPr>
          <p:nvPr>
            <p:ph type="body" sz="quarter" idx="3"/>
          </p:nvPr>
        </p:nvSpPr>
        <p:spPr>
          <a:xfrm>
            <a:off x="6170612" y="1132769"/>
            <a:ext cx="5183188" cy="52934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7B3BE-4412-2546-8A83-8211EDE2FD85}"/>
              </a:ext>
            </a:extLst>
          </p:cNvPr>
          <p:cNvSpPr>
            <a:spLocks noGrp="1"/>
          </p:cNvSpPr>
          <p:nvPr>
            <p:ph sz="quarter" idx="4"/>
          </p:nvPr>
        </p:nvSpPr>
        <p:spPr>
          <a:xfrm>
            <a:off x="6172200" y="1662112"/>
            <a:ext cx="5183188" cy="4527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095F5D0-89F8-014F-8A54-42E462B42BBE}"/>
              </a:ext>
            </a:extLst>
          </p:cNvPr>
          <p:cNvSpPr>
            <a:spLocks noGrp="1"/>
          </p:cNvSpPr>
          <p:nvPr>
            <p:ph type="dt" sz="half" idx="10"/>
          </p:nvPr>
        </p:nvSpPr>
        <p:spPr>
          <a:xfrm>
            <a:off x="838200" y="6356350"/>
            <a:ext cx="2743200" cy="365125"/>
          </a:xfrm>
          <a:prstGeom prst="rect">
            <a:avLst/>
          </a:prstGeom>
        </p:spPr>
        <p:txBody>
          <a:bodyPr/>
          <a:lstStyle/>
          <a:p>
            <a:fld id="{FF90905C-10FF-8047-AA7E-6DC7E8B6AF51}" type="datetime1">
              <a:rPr lang="en-CA" smtClean="0"/>
              <a:t>2023-07-26</a:t>
            </a:fld>
            <a:endParaRPr lang="en-US"/>
          </a:p>
        </p:txBody>
      </p:sp>
      <p:sp>
        <p:nvSpPr>
          <p:cNvPr id="8" name="Footer Placeholder 7">
            <a:extLst>
              <a:ext uri="{FF2B5EF4-FFF2-40B4-BE49-F238E27FC236}">
                <a16:creationId xmlns:a16="http://schemas.microsoft.com/office/drawing/2014/main" id="{E7B91292-54C2-5B4B-BC92-96B7E584A6F5}"/>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9" name="Slide Number Placeholder 8">
            <a:extLst>
              <a:ext uri="{FF2B5EF4-FFF2-40B4-BE49-F238E27FC236}">
                <a16:creationId xmlns:a16="http://schemas.microsoft.com/office/drawing/2014/main" id="{CAB02B02-7BBA-3248-9E8D-33B016832947}"/>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10" name="Picture 9">
            <a:extLst>
              <a:ext uri="{FF2B5EF4-FFF2-40B4-BE49-F238E27FC236}">
                <a16:creationId xmlns:a16="http://schemas.microsoft.com/office/drawing/2014/main" id="{388F359D-97AE-244A-B6E0-7FABE799CEF3}"/>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51597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CA3E4-A9A0-B949-AB23-A7ED13D895F7}"/>
              </a:ext>
            </a:extLst>
          </p:cNvPr>
          <p:cNvSpPr>
            <a:spLocks noGrp="1"/>
          </p:cNvSpPr>
          <p:nvPr>
            <p:ph type="title"/>
          </p:nvPr>
        </p:nvSpPr>
        <p:spPr>
          <a:xfrm>
            <a:off x="838200" y="365125"/>
            <a:ext cx="10515600" cy="76764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901C8F84-5DB4-5A45-850F-78308488EE3A}"/>
              </a:ext>
            </a:extLst>
          </p:cNvPr>
          <p:cNvSpPr>
            <a:spLocks noGrp="1"/>
          </p:cNvSpPr>
          <p:nvPr>
            <p:ph type="dt" sz="half" idx="10"/>
          </p:nvPr>
        </p:nvSpPr>
        <p:spPr>
          <a:xfrm>
            <a:off x="838200" y="6356350"/>
            <a:ext cx="2743200" cy="365125"/>
          </a:xfrm>
          <a:prstGeom prst="rect">
            <a:avLst/>
          </a:prstGeom>
        </p:spPr>
        <p:txBody>
          <a:bodyPr/>
          <a:lstStyle/>
          <a:p>
            <a:fld id="{D1CE86E2-4400-D342-BEEC-F9C1ADF6F9F7}" type="datetime1">
              <a:rPr lang="en-CA" smtClean="0"/>
              <a:t>2023-07-26</a:t>
            </a:fld>
            <a:endParaRPr lang="en-US"/>
          </a:p>
        </p:txBody>
      </p:sp>
      <p:sp>
        <p:nvSpPr>
          <p:cNvPr id="4" name="Footer Placeholder 3">
            <a:extLst>
              <a:ext uri="{FF2B5EF4-FFF2-40B4-BE49-F238E27FC236}">
                <a16:creationId xmlns:a16="http://schemas.microsoft.com/office/drawing/2014/main" id="{74A30B16-8D2B-964B-A82E-A1D8E57827C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5" name="Slide Number Placeholder 4">
            <a:extLst>
              <a:ext uri="{FF2B5EF4-FFF2-40B4-BE49-F238E27FC236}">
                <a16:creationId xmlns:a16="http://schemas.microsoft.com/office/drawing/2014/main" id="{76CEFDE2-192C-EB49-B93B-A5C074DE6AC1}"/>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6" name="Picture 5">
            <a:extLst>
              <a:ext uri="{FF2B5EF4-FFF2-40B4-BE49-F238E27FC236}">
                <a16:creationId xmlns:a16="http://schemas.microsoft.com/office/drawing/2014/main" id="{139864CA-5904-6E4C-94B5-D61D982EE8D8}"/>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998299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624B9-C01C-504E-A7E7-3945364DF69C}"/>
              </a:ext>
            </a:extLst>
          </p:cNvPr>
          <p:cNvSpPr>
            <a:spLocks noGrp="1"/>
          </p:cNvSpPr>
          <p:nvPr>
            <p:ph type="dt" sz="half" idx="10"/>
          </p:nvPr>
        </p:nvSpPr>
        <p:spPr>
          <a:xfrm>
            <a:off x="838200" y="6356350"/>
            <a:ext cx="2743200" cy="365125"/>
          </a:xfrm>
          <a:prstGeom prst="rect">
            <a:avLst/>
          </a:prstGeom>
        </p:spPr>
        <p:txBody>
          <a:bodyPr/>
          <a:lstStyle/>
          <a:p>
            <a:fld id="{74358A08-7221-7F45-8378-69D5559861DD}" type="datetime1">
              <a:rPr lang="en-CA" smtClean="0"/>
              <a:t>2023-07-26</a:t>
            </a:fld>
            <a:endParaRPr lang="en-US"/>
          </a:p>
        </p:txBody>
      </p:sp>
      <p:sp>
        <p:nvSpPr>
          <p:cNvPr id="3" name="Footer Placeholder 2">
            <a:extLst>
              <a:ext uri="{FF2B5EF4-FFF2-40B4-BE49-F238E27FC236}">
                <a16:creationId xmlns:a16="http://schemas.microsoft.com/office/drawing/2014/main" id="{1098282D-B315-7747-81EE-E8722A589D5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4" name="Slide Number Placeholder 3">
            <a:extLst>
              <a:ext uri="{FF2B5EF4-FFF2-40B4-BE49-F238E27FC236}">
                <a16:creationId xmlns:a16="http://schemas.microsoft.com/office/drawing/2014/main" id="{9C3647E0-FF85-FA4D-A8FA-E44590C1165D}"/>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5" name="Picture 4">
            <a:extLst>
              <a:ext uri="{FF2B5EF4-FFF2-40B4-BE49-F238E27FC236}">
                <a16:creationId xmlns:a16="http://schemas.microsoft.com/office/drawing/2014/main" id="{DDE5121D-E664-684B-8EE0-95412BB47572}"/>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43542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8BCA-0D11-EE4D-9447-2FD49C0E2988}"/>
              </a:ext>
            </a:extLst>
          </p:cNvPr>
          <p:cNvSpPr>
            <a:spLocks noGrp="1"/>
          </p:cNvSpPr>
          <p:nvPr>
            <p:ph type="title"/>
          </p:nvPr>
        </p:nvSpPr>
        <p:spPr>
          <a:xfrm>
            <a:off x="839788" y="457200"/>
            <a:ext cx="3932237" cy="1112838"/>
          </a:xfrm>
          <a:prstGeom prst="rect">
            <a:avLst/>
          </a:prstGeo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4EC554-6BD0-D046-93E8-160448B4C8A0}"/>
              </a:ext>
            </a:extLst>
          </p:cNvPr>
          <p:cNvSpPr>
            <a:spLocks noGrp="1"/>
          </p:cNvSpPr>
          <p:nvPr>
            <p:ph idx="1"/>
          </p:nvPr>
        </p:nvSpPr>
        <p:spPr>
          <a:xfrm>
            <a:off x="5183188" y="904167"/>
            <a:ext cx="6172200" cy="49568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64FC1F-CB88-E848-A9AD-207062F13ACE}"/>
              </a:ext>
            </a:extLst>
          </p:cNvPr>
          <p:cNvSpPr>
            <a:spLocks noGrp="1"/>
          </p:cNvSpPr>
          <p:nvPr>
            <p:ph type="body" sz="half" idx="2"/>
          </p:nvPr>
        </p:nvSpPr>
        <p:spPr>
          <a:xfrm>
            <a:off x="839788" y="1570038"/>
            <a:ext cx="3932237"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DCBEE-639A-F74C-92CE-7B643E698FEB}"/>
              </a:ext>
            </a:extLst>
          </p:cNvPr>
          <p:cNvSpPr>
            <a:spLocks noGrp="1"/>
          </p:cNvSpPr>
          <p:nvPr>
            <p:ph type="dt" sz="half" idx="10"/>
          </p:nvPr>
        </p:nvSpPr>
        <p:spPr>
          <a:xfrm>
            <a:off x="838200" y="6356350"/>
            <a:ext cx="2743200" cy="365125"/>
          </a:xfrm>
          <a:prstGeom prst="rect">
            <a:avLst/>
          </a:prstGeom>
        </p:spPr>
        <p:txBody>
          <a:bodyPr/>
          <a:lstStyle/>
          <a:p>
            <a:fld id="{08C20FDB-303D-8A4E-83B7-226DD88B97BD}" type="datetime1">
              <a:rPr lang="en-CA" smtClean="0"/>
              <a:t>2023-07-26</a:t>
            </a:fld>
            <a:endParaRPr lang="en-US"/>
          </a:p>
        </p:txBody>
      </p:sp>
      <p:sp>
        <p:nvSpPr>
          <p:cNvPr id="6" name="Footer Placeholder 5">
            <a:extLst>
              <a:ext uri="{FF2B5EF4-FFF2-40B4-BE49-F238E27FC236}">
                <a16:creationId xmlns:a16="http://schemas.microsoft.com/office/drawing/2014/main" id="{D01478D4-36A8-D941-B07C-23AC977B564E}"/>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15E275A4-A22A-5742-B711-4A30FC409516}"/>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99A484C7-B69E-1D4E-A042-8264DECEACD8}"/>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39844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08D0-7399-754A-98B1-12196A1EC694}"/>
              </a:ext>
            </a:extLst>
          </p:cNvPr>
          <p:cNvSpPr>
            <a:spLocks noGrp="1"/>
          </p:cNvSpPr>
          <p:nvPr>
            <p:ph type="title"/>
          </p:nvPr>
        </p:nvSpPr>
        <p:spPr>
          <a:xfrm>
            <a:off x="839788" y="457200"/>
            <a:ext cx="3932237" cy="1112838"/>
          </a:xfrm>
          <a:prstGeom prst="rect">
            <a:avLst/>
          </a:prstGeo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A8B8A4F-D838-F44B-BD4B-90A268DE7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2DFA813-173D-3F4D-9B47-2ADE7EDAAB7E}"/>
              </a:ext>
            </a:extLst>
          </p:cNvPr>
          <p:cNvSpPr>
            <a:spLocks noGrp="1"/>
          </p:cNvSpPr>
          <p:nvPr>
            <p:ph type="body" sz="half" idx="2"/>
          </p:nvPr>
        </p:nvSpPr>
        <p:spPr>
          <a:xfrm>
            <a:off x="839788" y="1570038"/>
            <a:ext cx="3932237"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A9922-D3F8-854D-946A-BACD40890EFE}"/>
              </a:ext>
            </a:extLst>
          </p:cNvPr>
          <p:cNvSpPr>
            <a:spLocks noGrp="1"/>
          </p:cNvSpPr>
          <p:nvPr>
            <p:ph type="dt" sz="half" idx="10"/>
          </p:nvPr>
        </p:nvSpPr>
        <p:spPr>
          <a:xfrm>
            <a:off x="838200" y="6356350"/>
            <a:ext cx="2743200" cy="365125"/>
          </a:xfrm>
          <a:prstGeom prst="rect">
            <a:avLst/>
          </a:prstGeom>
        </p:spPr>
        <p:txBody>
          <a:bodyPr/>
          <a:lstStyle/>
          <a:p>
            <a:fld id="{0A9EBA37-9D18-D34A-A88D-1B00AA06E95C}" type="datetime1">
              <a:rPr lang="en-CA" smtClean="0"/>
              <a:t>2023-07-26</a:t>
            </a:fld>
            <a:endParaRPr lang="en-US"/>
          </a:p>
        </p:txBody>
      </p:sp>
      <p:sp>
        <p:nvSpPr>
          <p:cNvPr id="6" name="Footer Placeholder 5">
            <a:extLst>
              <a:ext uri="{FF2B5EF4-FFF2-40B4-BE49-F238E27FC236}">
                <a16:creationId xmlns:a16="http://schemas.microsoft.com/office/drawing/2014/main" id="{0A8A5379-2EF0-014F-A404-9281AD5F5A90}"/>
              </a:ext>
            </a:extLst>
          </p:cNvPr>
          <p:cNvSpPr>
            <a:spLocks noGrp="1"/>
          </p:cNvSpPr>
          <p:nvPr>
            <p:ph type="ftr" sz="quarter" idx="11"/>
          </p:nvPr>
        </p:nvSpPr>
        <p:spPr>
          <a:xfrm>
            <a:off x="4038600" y="6356350"/>
            <a:ext cx="4114800" cy="365125"/>
          </a:xfrm>
          <a:prstGeom prst="rect">
            <a:avLst/>
          </a:prstGeom>
        </p:spPr>
        <p:txBody>
          <a:bodyPr/>
          <a:lstStyle/>
          <a:p>
            <a:r>
              <a:rPr lang="en-US"/>
              <a:t>W3C Web of Things (WoT) WG/IG</a:t>
            </a:r>
          </a:p>
        </p:txBody>
      </p:sp>
      <p:sp>
        <p:nvSpPr>
          <p:cNvPr id="7" name="Slide Number Placeholder 6">
            <a:extLst>
              <a:ext uri="{FF2B5EF4-FFF2-40B4-BE49-F238E27FC236}">
                <a16:creationId xmlns:a16="http://schemas.microsoft.com/office/drawing/2014/main" id="{1B5E44CB-9FEF-8E46-ADE7-C6878CCA2F9B}"/>
              </a:ext>
            </a:extLst>
          </p:cNvPr>
          <p:cNvSpPr>
            <a:spLocks noGrp="1"/>
          </p:cNvSpPr>
          <p:nvPr>
            <p:ph type="sldNum" sz="quarter" idx="12"/>
          </p:nvPr>
        </p:nvSpPr>
        <p:spPr>
          <a:xfrm>
            <a:off x="8610600" y="6356350"/>
            <a:ext cx="2743200" cy="365125"/>
          </a:xfrm>
          <a:prstGeom prst="rect">
            <a:avLst/>
          </a:prstGeom>
        </p:spPr>
        <p:txBody>
          <a:bodyPr/>
          <a:lstStyle/>
          <a:p>
            <a:fld id="{055BDE2E-7167-1944-9FEE-E44668D91CB6}" type="slidenum">
              <a:rPr lang="en-US" smtClean="0"/>
              <a:t>‹#›</a:t>
            </a:fld>
            <a:endParaRPr lang="en-US"/>
          </a:p>
        </p:txBody>
      </p:sp>
      <p:pic>
        <p:nvPicPr>
          <p:cNvPr id="8" name="Picture 7">
            <a:extLst>
              <a:ext uri="{FF2B5EF4-FFF2-40B4-BE49-F238E27FC236}">
                <a16:creationId xmlns:a16="http://schemas.microsoft.com/office/drawing/2014/main" id="{DA4E5D11-1589-8B43-AC25-08B65AFD2DD9}"/>
              </a:ext>
            </a:extLst>
          </p:cNvPr>
          <p:cNvPicPr>
            <a:picLocks noChangeAspect="1"/>
          </p:cNvPicPr>
          <p:nvPr userDrawn="1"/>
        </p:nvPicPr>
        <p:blipFill>
          <a:blip r:embed="rId2"/>
          <a:stretch>
            <a:fillRect/>
          </a:stretch>
        </p:blipFill>
        <p:spPr>
          <a:xfrm>
            <a:off x="10809060" y="136525"/>
            <a:ext cx="1287991" cy="767643"/>
          </a:xfrm>
          <a:prstGeom prst="rect">
            <a:avLst/>
          </a:prstGeom>
        </p:spPr>
      </p:pic>
    </p:spTree>
    <p:extLst>
      <p:ext uri="{BB962C8B-B14F-4D97-AF65-F5344CB8AC3E}">
        <p14:creationId xmlns:p14="http://schemas.microsoft.com/office/powerpoint/2010/main" val="149095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3F3363-D36B-4942-87A8-FED6DF69AEAE}"/>
              </a:ext>
            </a:extLst>
          </p:cNvPr>
          <p:cNvSpPr>
            <a:spLocks noGrp="1"/>
          </p:cNvSpPr>
          <p:nvPr>
            <p:ph type="body" idx="1"/>
          </p:nvPr>
        </p:nvSpPr>
        <p:spPr>
          <a:xfrm>
            <a:off x="838200" y="1298222"/>
            <a:ext cx="10515600" cy="48787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7">
            <a:extLst>
              <a:ext uri="{FF2B5EF4-FFF2-40B4-BE49-F238E27FC236}">
                <a16:creationId xmlns:a16="http://schemas.microsoft.com/office/drawing/2014/main" id="{5CA93B93-3243-C248-A970-24A76A358583}"/>
              </a:ext>
            </a:extLst>
          </p:cNvPr>
          <p:cNvSpPr>
            <a:spLocks noGrp="1"/>
          </p:cNvSpPr>
          <p:nvPr>
            <p:ph type="title"/>
          </p:nvPr>
        </p:nvSpPr>
        <p:spPr>
          <a:xfrm>
            <a:off x="838200" y="365126"/>
            <a:ext cx="10515600" cy="84278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BE28B5F4-1EA0-4A4B-8D85-A0B1CB6C7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r>
              <a:rPr lang="en-US" dirty="0"/>
              <a:t>W3C Web of Things (WoT) WG/IG</a:t>
            </a:r>
          </a:p>
        </p:txBody>
      </p:sp>
      <p:sp>
        <p:nvSpPr>
          <p:cNvPr id="10" name="Date Placeholder 3">
            <a:extLst>
              <a:ext uri="{FF2B5EF4-FFF2-40B4-BE49-F238E27FC236}">
                <a16:creationId xmlns:a16="http://schemas.microsoft.com/office/drawing/2014/main" id="{88BACC8E-7FE2-EE49-8CEA-AAD5143CE50E}"/>
              </a:ext>
            </a:extLst>
          </p:cNvPr>
          <p:cNvSpPr>
            <a:spLocks noGrp="1"/>
          </p:cNvSpPr>
          <p:nvPr>
            <p:ph type="dt" sz="half" idx="2"/>
          </p:nvPr>
        </p:nvSpPr>
        <p:spPr>
          <a:xfrm>
            <a:off x="838200" y="6356350"/>
            <a:ext cx="2743200" cy="365125"/>
          </a:xfrm>
          <a:prstGeom prst="rect">
            <a:avLst/>
          </a:prstGeom>
        </p:spPr>
        <p:txBody>
          <a:bodyPr/>
          <a:lstStyle>
            <a:lvl1pPr>
              <a:defRPr>
                <a:solidFill>
                  <a:schemeClr val="tx1">
                    <a:lumMod val="50000"/>
                    <a:lumOff val="50000"/>
                  </a:schemeClr>
                </a:solidFill>
              </a:defRPr>
            </a:lvl1pPr>
          </a:lstStyle>
          <a:p>
            <a:fld id="{B73A2E78-F38A-E046-ACDB-668F070D1EF6}" type="datetime1">
              <a:rPr lang="en-CA" smtClean="0"/>
              <a:pPr/>
              <a:t>2023-07-26</a:t>
            </a:fld>
            <a:endParaRPr lang="en-US" dirty="0"/>
          </a:p>
        </p:txBody>
      </p:sp>
      <p:sp>
        <p:nvSpPr>
          <p:cNvPr id="11" name="Slide Number Placeholder 5">
            <a:extLst>
              <a:ext uri="{FF2B5EF4-FFF2-40B4-BE49-F238E27FC236}">
                <a16:creationId xmlns:a16="http://schemas.microsoft.com/office/drawing/2014/main" id="{8D3E7A09-626A-BA49-9FC3-7280AA1F93DE}"/>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chemeClr val="tx1">
                    <a:lumMod val="50000"/>
                    <a:lumOff val="50000"/>
                  </a:schemeClr>
                </a:solidFill>
              </a:defRPr>
            </a:lvl1pPr>
          </a:lstStyle>
          <a:p>
            <a:fld id="{055BDE2E-7167-1944-9FEE-E44668D91CB6}" type="slidenum">
              <a:rPr lang="en-US" smtClean="0"/>
              <a:pPr/>
              <a:t>‹#›</a:t>
            </a:fld>
            <a:endParaRPr lang="en-US" dirty="0"/>
          </a:p>
        </p:txBody>
      </p:sp>
    </p:spTree>
    <p:extLst>
      <p:ext uri="{BB962C8B-B14F-4D97-AF65-F5344CB8AC3E}">
        <p14:creationId xmlns:p14="http://schemas.microsoft.com/office/powerpoint/2010/main" val="196166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w3c/wot-usecases/blob/main/REQUIREMENTS/requirements-template.md" TargetMode="External"/><Relationship Id="rId2" Type="http://schemas.openxmlformats.org/officeDocument/2006/relationships/hyperlink" Target="https://w3c.github.io/wot-usecases/" TargetMode="External"/><Relationship Id="rId1" Type="http://schemas.openxmlformats.org/officeDocument/2006/relationships/slideLayout" Target="../slideLayouts/slideLayout2.xml"/><Relationship Id="rId6" Type="http://schemas.openxmlformats.org/officeDocument/2006/relationships/hyperlink" Target="https://github.com/w3c/wot-usecases/blob/main/REQUIREMENTS/discovery.md" TargetMode="External"/><Relationship Id="rId5" Type="http://schemas.openxmlformats.org/officeDocument/2006/relationships/hyperlink" Target="https://github.com/w3c/wot-usecases/blob/main/REQUIREMENTS/requirements-summary.csv" TargetMode="External"/><Relationship Id="rId4" Type="http://schemas.openxmlformats.org/officeDocument/2006/relationships/hyperlink" Target="https://github.com/w3c/wot-usecases/blob/main/REQUIREMENTS/geolocation-requirements.m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w3c/wot-usecases/blob/main/REQUIREMENTS/discovery.m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E8A7-8245-3D43-B0CF-EE61C237FC68}"/>
              </a:ext>
            </a:extLst>
          </p:cNvPr>
          <p:cNvSpPr>
            <a:spLocks noGrp="1"/>
          </p:cNvSpPr>
          <p:nvPr>
            <p:ph type="ctrTitle"/>
          </p:nvPr>
        </p:nvSpPr>
        <p:spPr>
          <a:xfrm>
            <a:off x="529303" y="3265488"/>
            <a:ext cx="10950515" cy="1470025"/>
          </a:xfrm>
        </p:spPr>
        <p:txBody>
          <a:bodyPr>
            <a:noAutofit/>
          </a:bodyPr>
          <a:lstStyle/>
          <a:p>
            <a:br>
              <a:rPr lang="en-US" sz="4400" noProof="0" dirty="0"/>
            </a:br>
            <a:r>
              <a:rPr lang="en-US" sz="4400" noProof="0" dirty="0"/>
              <a:t>Use Cases and Requirements</a:t>
            </a:r>
          </a:p>
        </p:txBody>
      </p:sp>
      <p:sp>
        <p:nvSpPr>
          <p:cNvPr id="3" name="Subtitle 2">
            <a:extLst>
              <a:ext uri="{FF2B5EF4-FFF2-40B4-BE49-F238E27FC236}">
                <a16:creationId xmlns:a16="http://schemas.microsoft.com/office/drawing/2014/main" id="{F44F3365-F046-5D42-B884-FD1FD2500C0D}"/>
              </a:ext>
            </a:extLst>
          </p:cNvPr>
          <p:cNvSpPr>
            <a:spLocks noGrp="1"/>
          </p:cNvSpPr>
          <p:nvPr>
            <p:ph type="subTitle" idx="1"/>
          </p:nvPr>
        </p:nvSpPr>
        <p:spPr/>
        <p:txBody>
          <a:bodyPr>
            <a:normAutofit/>
          </a:bodyPr>
          <a:lstStyle/>
          <a:p>
            <a:r>
              <a:rPr lang="en-US" noProof="0" dirty="0"/>
              <a:t>Michael McCool</a:t>
            </a:r>
          </a:p>
          <a:p>
            <a:r>
              <a:rPr lang="en-US" dirty="0"/>
              <a:t>26 July</a:t>
            </a:r>
            <a:r>
              <a:rPr lang="en-US" noProof="0" dirty="0"/>
              <a:t> 2023</a:t>
            </a:r>
          </a:p>
        </p:txBody>
      </p:sp>
    </p:spTree>
    <p:extLst>
      <p:ext uri="{BB962C8B-B14F-4D97-AF65-F5344CB8AC3E}">
        <p14:creationId xmlns:p14="http://schemas.microsoft.com/office/powerpoint/2010/main" val="355182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62CE7B-B72F-AC1D-D4D7-11F69DDD00B3}"/>
              </a:ext>
            </a:extLst>
          </p:cNvPr>
          <p:cNvSpPr>
            <a:spLocks noGrp="1"/>
          </p:cNvSpPr>
          <p:nvPr>
            <p:ph type="title"/>
          </p:nvPr>
        </p:nvSpPr>
        <p:spPr/>
        <p:txBody>
          <a:bodyPr/>
          <a:lstStyle/>
          <a:p>
            <a:r>
              <a:rPr lang="en-US" dirty="0"/>
              <a:t>Use Cases and Requirements</a:t>
            </a:r>
          </a:p>
        </p:txBody>
      </p:sp>
      <p:sp>
        <p:nvSpPr>
          <p:cNvPr id="3" name="Inhaltsplatzhalter 2">
            <a:extLst>
              <a:ext uri="{FF2B5EF4-FFF2-40B4-BE49-F238E27FC236}">
                <a16:creationId xmlns:a16="http://schemas.microsoft.com/office/drawing/2014/main" id="{6DBDE088-D043-2929-9509-46116F4CE476}"/>
              </a:ext>
            </a:extLst>
          </p:cNvPr>
          <p:cNvSpPr>
            <a:spLocks noGrp="1"/>
          </p:cNvSpPr>
          <p:nvPr>
            <p:ph idx="1"/>
          </p:nvPr>
        </p:nvSpPr>
        <p:spPr/>
        <p:txBody>
          <a:bodyPr>
            <a:normAutofit fontScale="92500" lnSpcReduction="10000"/>
          </a:bodyPr>
          <a:lstStyle/>
          <a:p>
            <a:r>
              <a:rPr lang="en-US" dirty="0"/>
              <a:t>Use cases should ultimately motivate standards work:</a:t>
            </a:r>
          </a:p>
          <a:p>
            <a:pPr lvl="1"/>
            <a:r>
              <a:rPr lang="en-US" dirty="0"/>
              <a:t>Use cases should have defined requirements</a:t>
            </a:r>
          </a:p>
          <a:p>
            <a:pPr lvl="1"/>
            <a:r>
              <a:rPr lang="en-US" dirty="0"/>
              <a:t>Features should be defined to satisfy requirements</a:t>
            </a:r>
          </a:p>
          <a:p>
            <a:r>
              <a:rPr lang="en-US" dirty="0"/>
              <a:t>Problems:</a:t>
            </a:r>
          </a:p>
          <a:p>
            <a:pPr lvl="1"/>
            <a:r>
              <a:rPr lang="en-US" dirty="0"/>
              <a:t>We have a large number of new work items on the table </a:t>
            </a:r>
          </a:p>
          <a:p>
            <a:pPr lvl="2"/>
            <a:r>
              <a:rPr lang="en-US" dirty="0"/>
              <a:t>but no clear connection to requirements or use cases</a:t>
            </a:r>
          </a:p>
          <a:p>
            <a:pPr lvl="1"/>
            <a:r>
              <a:rPr lang="en-US" dirty="0"/>
              <a:t>Can be difficult for authors of use cases to define all requirements</a:t>
            </a:r>
          </a:p>
          <a:p>
            <a:pPr lvl="1"/>
            <a:r>
              <a:rPr lang="en-US" dirty="0"/>
              <a:t>Existing features are also not directly tied to use cases</a:t>
            </a:r>
          </a:p>
          <a:p>
            <a:pPr lvl="1"/>
            <a:r>
              <a:rPr lang="en-US" dirty="0"/>
              <a:t>We have a large number of use cases documented but </a:t>
            </a:r>
          </a:p>
          <a:p>
            <a:pPr lvl="2"/>
            <a:r>
              <a:rPr lang="en-US" dirty="0"/>
              <a:t>these often do not specify requirements clearly</a:t>
            </a:r>
          </a:p>
          <a:p>
            <a:pPr lvl="2"/>
            <a:r>
              <a:rPr lang="en-US" dirty="0"/>
              <a:t>are not prioritized</a:t>
            </a:r>
          </a:p>
          <a:p>
            <a:pPr lvl="2"/>
            <a:r>
              <a:rPr lang="en-US" dirty="0"/>
              <a:t>have gaps and redundancies</a:t>
            </a:r>
          </a:p>
          <a:p>
            <a:pPr lvl="1"/>
            <a:r>
              <a:rPr lang="en-US" dirty="0"/>
              <a:t>Some “use cases” are really just technologies or broad domains</a:t>
            </a:r>
          </a:p>
          <a:p>
            <a:pPr lvl="2"/>
            <a:r>
              <a:rPr lang="en-US" dirty="0"/>
              <a:t>Use cases should have a defined “user”</a:t>
            </a:r>
          </a:p>
          <a:p>
            <a:endParaRPr lang="en-US" dirty="0"/>
          </a:p>
          <a:p>
            <a:endParaRPr lang="en-US" dirty="0"/>
          </a:p>
          <a:p>
            <a:pPr marL="0" indent="0">
              <a:buNone/>
            </a:pPr>
            <a:endParaRPr lang="en-US" dirty="0"/>
          </a:p>
          <a:p>
            <a:pPr marL="0" indent="0">
              <a:buNone/>
            </a:pPr>
            <a:endParaRPr lang="en-US" dirty="0"/>
          </a:p>
        </p:txBody>
      </p:sp>
      <p:sp>
        <p:nvSpPr>
          <p:cNvPr id="4" name="Fußzeilenplatzhalter 3">
            <a:extLst>
              <a:ext uri="{FF2B5EF4-FFF2-40B4-BE49-F238E27FC236}">
                <a16:creationId xmlns:a16="http://schemas.microsoft.com/office/drawing/2014/main" id="{4756D095-AD64-7456-EA7C-00FBE55B9A8C}"/>
              </a:ext>
            </a:extLst>
          </p:cNvPr>
          <p:cNvSpPr>
            <a:spLocks noGrp="1"/>
          </p:cNvSpPr>
          <p:nvPr>
            <p:ph type="ftr" sz="quarter" idx="11"/>
          </p:nvPr>
        </p:nvSpPr>
        <p:spPr/>
        <p:txBody>
          <a:bodyPr/>
          <a:lstStyle/>
          <a:p>
            <a:r>
              <a:rPr lang="en-US"/>
              <a:t>W3C Web of Things (WoT) WG/IG</a:t>
            </a:r>
          </a:p>
        </p:txBody>
      </p:sp>
      <p:sp>
        <p:nvSpPr>
          <p:cNvPr id="5" name="Foliennummernplatzhalter 4">
            <a:extLst>
              <a:ext uri="{FF2B5EF4-FFF2-40B4-BE49-F238E27FC236}">
                <a16:creationId xmlns:a16="http://schemas.microsoft.com/office/drawing/2014/main" id="{30AF2162-AA32-2E38-01C1-115C6E000A5D}"/>
              </a:ext>
            </a:extLst>
          </p:cNvPr>
          <p:cNvSpPr>
            <a:spLocks noGrp="1"/>
          </p:cNvSpPr>
          <p:nvPr>
            <p:ph type="sldNum" sz="quarter" idx="12"/>
          </p:nvPr>
        </p:nvSpPr>
        <p:spPr/>
        <p:txBody>
          <a:bodyPr/>
          <a:lstStyle/>
          <a:p>
            <a:fld id="{055BDE2E-7167-1944-9FEE-E44668D91CB6}" type="slidenum">
              <a:rPr lang="en-US" smtClean="0"/>
              <a:t>2</a:t>
            </a:fld>
            <a:endParaRPr lang="en-US"/>
          </a:p>
        </p:txBody>
      </p:sp>
      <p:sp>
        <p:nvSpPr>
          <p:cNvPr id="6" name="Datumsplatzhalter 5">
            <a:extLst>
              <a:ext uri="{FF2B5EF4-FFF2-40B4-BE49-F238E27FC236}">
                <a16:creationId xmlns:a16="http://schemas.microsoft.com/office/drawing/2014/main" id="{98CF742E-0DFA-AFB8-9D38-BA2ED30B9530}"/>
              </a:ext>
            </a:extLst>
          </p:cNvPr>
          <p:cNvSpPr>
            <a:spLocks noGrp="1"/>
          </p:cNvSpPr>
          <p:nvPr>
            <p:ph type="dt" sz="half" idx="10"/>
          </p:nvPr>
        </p:nvSpPr>
        <p:spPr/>
        <p:txBody>
          <a:bodyPr/>
          <a:lstStyle/>
          <a:p>
            <a:fld id="{B929AB1E-7FD9-0A40-B7C0-508CCACB3E9A}" type="datetime1">
              <a:rPr lang="en-CA" smtClean="0"/>
              <a:t>2023-07-26</a:t>
            </a:fld>
            <a:endParaRPr lang="en-US"/>
          </a:p>
        </p:txBody>
      </p:sp>
    </p:spTree>
    <p:extLst>
      <p:ext uri="{BB962C8B-B14F-4D97-AF65-F5344CB8AC3E}">
        <p14:creationId xmlns:p14="http://schemas.microsoft.com/office/powerpoint/2010/main" val="131808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588A-E604-DC85-2066-D7B5C1DC2F29}"/>
              </a:ext>
            </a:extLst>
          </p:cNvPr>
          <p:cNvSpPr>
            <a:spLocks noGrp="1"/>
          </p:cNvSpPr>
          <p:nvPr>
            <p:ph type="title"/>
          </p:nvPr>
        </p:nvSpPr>
        <p:spPr/>
        <p:txBody>
          <a:bodyPr/>
          <a:lstStyle/>
          <a:p>
            <a:r>
              <a:rPr lang="en-US" dirty="0"/>
              <a:t>UC </a:t>
            </a:r>
            <a:r>
              <a:rPr lang="en-US" dirty="0">
                <a:sym typeface="Wingdings" panose="05000000000000000000" pitchFamily="2" charset="2"/>
              </a:rPr>
              <a:t> Requirement  Feature</a:t>
            </a:r>
            <a:endParaRPr lang="en-US" dirty="0"/>
          </a:p>
        </p:txBody>
      </p:sp>
      <p:sp>
        <p:nvSpPr>
          <p:cNvPr id="4" name="Footer Placeholder 3">
            <a:extLst>
              <a:ext uri="{FF2B5EF4-FFF2-40B4-BE49-F238E27FC236}">
                <a16:creationId xmlns:a16="http://schemas.microsoft.com/office/drawing/2014/main" id="{3FB245D6-3D50-A687-FDC6-1E7069C831BB}"/>
              </a:ext>
            </a:extLst>
          </p:cNvPr>
          <p:cNvSpPr>
            <a:spLocks noGrp="1"/>
          </p:cNvSpPr>
          <p:nvPr>
            <p:ph type="ftr" sz="quarter" idx="11"/>
          </p:nvPr>
        </p:nvSpPr>
        <p:spPr/>
        <p:txBody>
          <a:bodyPr/>
          <a:lstStyle/>
          <a:p>
            <a:r>
              <a:rPr lang="en-US"/>
              <a:t>W3C Web of Things (WoT) WG/IG</a:t>
            </a:r>
          </a:p>
        </p:txBody>
      </p:sp>
      <p:sp>
        <p:nvSpPr>
          <p:cNvPr id="5" name="Slide Number Placeholder 4">
            <a:extLst>
              <a:ext uri="{FF2B5EF4-FFF2-40B4-BE49-F238E27FC236}">
                <a16:creationId xmlns:a16="http://schemas.microsoft.com/office/drawing/2014/main" id="{E31811FE-79B6-DD76-9F6D-68B037CC1EE3}"/>
              </a:ext>
            </a:extLst>
          </p:cNvPr>
          <p:cNvSpPr>
            <a:spLocks noGrp="1"/>
          </p:cNvSpPr>
          <p:nvPr>
            <p:ph type="sldNum" sz="quarter" idx="12"/>
          </p:nvPr>
        </p:nvSpPr>
        <p:spPr/>
        <p:txBody>
          <a:bodyPr/>
          <a:lstStyle/>
          <a:p>
            <a:fld id="{055BDE2E-7167-1944-9FEE-E44668D91CB6}" type="slidenum">
              <a:rPr lang="en-US" smtClean="0"/>
              <a:t>3</a:t>
            </a:fld>
            <a:endParaRPr lang="en-US"/>
          </a:p>
        </p:txBody>
      </p:sp>
      <p:sp>
        <p:nvSpPr>
          <p:cNvPr id="6" name="Date Placeholder 5">
            <a:extLst>
              <a:ext uri="{FF2B5EF4-FFF2-40B4-BE49-F238E27FC236}">
                <a16:creationId xmlns:a16="http://schemas.microsoft.com/office/drawing/2014/main" id="{F8299A7B-FAAA-1A86-EF17-30845A81B4AA}"/>
              </a:ext>
            </a:extLst>
          </p:cNvPr>
          <p:cNvSpPr>
            <a:spLocks noGrp="1"/>
          </p:cNvSpPr>
          <p:nvPr>
            <p:ph type="dt" sz="half" idx="10"/>
          </p:nvPr>
        </p:nvSpPr>
        <p:spPr/>
        <p:txBody>
          <a:bodyPr/>
          <a:lstStyle/>
          <a:p>
            <a:fld id="{B929AB1E-7FD9-0A40-B7C0-508CCACB3E9A}" type="datetime1">
              <a:rPr lang="en-CA" smtClean="0"/>
              <a:t>2023-07-26</a:t>
            </a:fld>
            <a:endParaRPr lang="en-US"/>
          </a:p>
        </p:txBody>
      </p:sp>
      <p:sp>
        <p:nvSpPr>
          <p:cNvPr id="7" name="Rectangle 6">
            <a:extLst>
              <a:ext uri="{FF2B5EF4-FFF2-40B4-BE49-F238E27FC236}">
                <a16:creationId xmlns:a16="http://schemas.microsoft.com/office/drawing/2014/main" id="{C7442F1F-3F84-7058-7CBE-0045236058FD}"/>
              </a:ext>
            </a:extLst>
          </p:cNvPr>
          <p:cNvSpPr/>
          <p:nvPr/>
        </p:nvSpPr>
        <p:spPr>
          <a:xfrm>
            <a:off x="4736123" y="1576754"/>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2</a:t>
            </a:r>
          </a:p>
        </p:txBody>
      </p:sp>
      <p:sp>
        <p:nvSpPr>
          <p:cNvPr id="8" name="Rectangle 7">
            <a:extLst>
              <a:ext uri="{FF2B5EF4-FFF2-40B4-BE49-F238E27FC236}">
                <a16:creationId xmlns:a16="http://schemas.microsoft.com/office/drawing/2014/main" id="{97B14BDC-B353-4C5B-B3C8-6C09D2D09641}"/>
              </a:ext>
            </a:extLst>
          </p:cNvPr>
          <p:cNvSpPr/>
          <p:nvPr/>
        </p:nvSpPr>
        <p:spPr>
          <a:xfrm>
            <a:off x="7883769" y="1576753"/>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3</a:t>
            </a:r>
          </a:p>
        </p:txBody>
      </p:sp>
      <p:sp>
        <p:nvSpPr>
          <p:cNvPr id="9" name="Rectangle 8">
            <a:extLst>
              <a:ext uri="{FF2B5EF4-FFF2-40B4-BE49-F238E27FC236}">
                <a16:creationId xmlns:a16="http://schemas.microsoft.com/office/drawing/2014/main" id="{2720DD90-F0C6-6B69-C51F-9E755A239EAF}"/>
              </a:ext>
            </a:extLst>
          </p:cNvPr>
          <p:cNvSpPr/>
          <p:nvPr/>
        </p:nvSpPr>
        <p:spPr>
          <a:xfrm>
            <a:off x="1588477" y="1576753"/>
            <a:ext cx="2713892" cy="79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 Case 1</a:t>
            </a:r>
          </a:p>
        </p:txBody>
      </p:sp>
      <p:sp>
        <p:nvSpPr>
          <p:cNvPr id="10" name="Rectangle 9">
            <a:extLst>
              <a:ext uri="{FF2B5EF4-FFF2-40B4-BE49-F238E27FC236}">
                <a16:creationId xmlns:a16="http://schemas.microsoft.com/office/drawing/2014/main" id="{1E88C1A4-0BAA-FF6E-F1DE-A404DCE185F4}"/>
              </a:ext>
            </a:extLst>
          </p:cNvPr>
          <p:cNvSpPr/>
          <p:nvPr/>
        </p:nvSpPr>
        <p:spPr>
          <a:xfrm>
            <a:off x="6330461" y="3226349"/>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2</a:t>
            </a:r>
          </a:p>
        </p:txBody>
      </p:sp>
      <p:sp>
        <p:nvSpPr>
          <p:cNvPr id="11" name="Rectangle 10">
            <a:extLst>
              <a:ext uri="{FF2B5EF4-FFF2-40B4-BE49-F238E27FC236}">
                <a16:creationId xmlns:a16="http://schemas.microsoft.com/office/drawing/2014/main" id="{5700AC7F-180D-45CF-5638-5E2C1E9F4FDC}"/>
              </a:ext>
            </a:extLst>
          </p:cNvPr>
          <p:cNvSpPr/>
          <p:nvPr/>
        </p:nvSpPr>
        <p:spPr>
          <a:xfrm>
            <a:off x="3182815" y="3226348"/>
            <a:ext cx="2713892" cy="797169"/>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Requirement 1</a:t>
            </a:r>
          </a:p>
        </p:txBody>
      </p:sp>
      <p:sp>
        <p:nvSpPr>
          <p:cNvPr id="12" name="Rectangle 11">
            <a:extLst>
              <a:ext uri="{FF2B5EF4-FFF2-40B4-BE49-F238E27FC236}">
                <a16:creationId xmlns:a16="http://schemas.microsoft.com/office/drawing/2014/main" id="{AD051246-51C9-F928-7E8F-DED90FE39B53}"/>
              </a:ext>
            </a:extLst>
          </p:cNvPr>
          <p:cNvSpPr/>
          <p:nvPr/>
        </p:nvSpPr>
        <p:spPr>
          <a:xfrm>
            <a:off x="4777154" y="4891819"/>
            <a:ext cx="2713892" cy="797169"/>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Item</a:t>
            </a:r>
          </a:p>
        </p:txBody>
      </p:sp>
      <p:cxnSp>
        <p:nvCxnSpPr>
          <p:cNvPr id="14" name="Straight Arrow Connector 13">
            <a:extLst>
              <a:ext uri="{FF2B5EF4-FFF2-40B4-BE49-F238E27FC236}">
                <a16:creationId xmlns:a16="http://schemas.microsoft.com/office/drawing/2014/main" id="{D6719C89-F426-30D4-FBF5-930B78819C96}"/>
              </a:ext>
            </a:extLst>
          </p:cNvPr>
          <p:cNvCxnSpPr>
            <a:stCxn id="11" idx="0"/>
            <a:endCxn id="9" idx="2"/>
          </p:cNvCxnSpPr>
          <p:nvPr/>
        </p:nvCxnSpPr>
        <p:spPr>
          <a:xfrm flipH="1" flipV="1">
            <a:off x="2945423" y="2373922"/>
            <a:ext cx="1594338" cy="8524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3">
            <a:extLst>
              <a:ext uri="{FF2B5EF4-FFF2-40B4-BE49-F238E27FC236}">
                <a16:creationId xmlns:a16="http://schemas.microsoft.com/office/drawing/2014/main" id="{955874CB-72C4-0E08-42FF-D9D441E8619E}"/>
              </a:ext>
            </a:extLst>
          </p:cNvPr>
          <p:cNvCxnSpPr>
            <a:cxnSpLocks/>
            <a:stCxn id="11" idx="0"/>
            <a:endCxn id="7" idx="2"/>
          </p:cNvCxnSpPr>
          <p:nvPr/>
        </p:nvCxnSpPr>
        <p:spPr>
          <a:xfrm flipV="1">
            <a:off x="4539761" y="2373923"/>
            <a:ext cx="1553308" cy="8524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13">
            <a:extLst>
              <a:ext uri="{FF2B5EF4-FFF2-40B4-BE49-F238E27FC236}">
                <a16:creationId xmlns:a16="http://schemas.microsoft.com/office/drawing/2014/main" id="{2EEF0C79-59C5-6A03-0997-501C41D69358}"/>
              </a:ext>
            </a:extLst>
          </p:cNvPr>
          <p:cNvCxnSpPr>
            <a:cxnSpLocks/>
            <a:stCxn id="10" idx="0"/>
            <a:endCxn id="7" idx="2"/>
          </p:cNvCxnSpPr>
          <p:nvPr/>
        </p:nvCxnSpPr>
        <p:spPr>
          <a:xfrm flipH="1" flipV="1">
            <a:off x="6093069" y="2373923"/>
            <a:ext cx="1594338" cy="8524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13">
            <a:extLst>
              <a:ext uri="{FF2B5EF4-FFF2-40B4-BE49-F238E27FC236}">
                <a16:creationId xmlns:a16="http://schemas.microsoft.com/office/drawing/2014/main" id="{FA3855A6-C04D-5E8F-A2A0-E3495CB57FD7}"/>
              </a:ext>
            </a:extLst>
          </p:cNvPr>
          <p:cNvCxnSpPr>
            <a:cxnSpLocks/>
            <a:stCxn id="10" idx="0"/>
            <a:endCxn id="8" idx="2"/>
          </p:cNvCxnSpPr>
          <p:nvPr/>
        </p:nvCxnSpPr>
        <p:spPr>
          <a:xfrm flipV="1">
            <a:off x="7687407" y="2373922"/>
            <a:ext cx="1553308" cy="85242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13">
            <a:extLst>
              <a:ext uri="{FF2B5EF4-FFF2-40B4-BE49-F238E27FC236}">
                <a16:creationId xmlns:a16="http://schemas.microsoft.com/office/drawing/2014/main" id="{1BB76307-E814-FC56-A677-A79E978AFAAD}"/>
              </a:ext>
            </a:extLst>
          </p:cNvPr>
          <p:cNvCxnSpPr>
            <a:cxnSpLocks/>
            <a:stCxn id="12" idx="0"/>
            <a:endCxn id="10" idx="2"/>
          </p:cNvCxnSpPr>
          <p:nvPr/>
        </p:nvCxnSpPr>
        <p:spPr>
          <a:xfrm flipV="1">
            <a:off x="6134100" y="4023518"/>
            <a:ext cx="1553307" cy="8683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13">
            <a:extLst>
              <a:ext uri="{FF2B5EF4-FFF2-40B4-BE49-F238E27FC236}">
                <a16:creationId xmlns:a16="http://schemas.microsoft.com/office/drawing/2014/main" id="{12A1ED80-547A-C81E-98E8-085C1E1E12F2}"/>
              </a:ext>
            </a:extLst>
          </p:cNvPr>
          <p:cNvCxnSpPr>
            <a:cxnSpLocks/>
            <a:stCxn id="12" idx="0"/>
            <a:endCxn id="11" idx="2"/>
          </p:cNvCxnSpPr>
          <p:nvPr/>
        </p:nvCxnSpPr>
        <p:spPr>
          <a:xfrm flipH="1" flipV="1">
            <a:off x="4539761" y="4023517"/>
            <a:ext cx="1594339" cy="8683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B4072504-A8CE-D749-C944-D7207B7F9578}"/>
              </a:ext>
            </a:extLst>
          </p:cNvPr>
          <p:cNvSpPr/>
          <p:nvPr/>
        </p:nvSpPr>
        <p:spPr>
          <a:xfrm>
            <a:off x="8569569" y="4891819"/>
            <a:ext cx="2713892" cy="79716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a:t>
            </a:r>
          </a:p>
        </p:txBody>
      </p:sp>
      <p:cxnSp>
        <p:nvCxnSpPr>
          <p:cNvPr id="34" name="Straight Arrow Connector 13">
            <a:extLst>
              <a:ext uri="{FF2B5EF4-FFF2-40B4-BE49-F238E27FC236}">
                <a16:creationId xmlns:a16="http://schemas.microsoft.com/office/drawing/2014/main" id="{75A5CA03-3735-C5AF-BFED-C6C87F829DE1}"/>
              </a:ext>
            </a:extLst>
          </p:cNvPr>
          <p:cNvCxnSpPr>
            <a:cxnSpLocks/>
            <a:stCxn id="33" idx="1"/>
            <a:endCxn id="12" idx="3"/>
          </p:cNvCxnSpPr>
          <p:nvPr/>
        </p:nvCxnSpPr>
        <p:spPr>
          <a:xfrm flipH="1">
            <a:off x="7491046" y="5290404"/>
            <a:ext cx="10785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7820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25A6-6E6D-A54F-6471-10EBEBA7D815}"/>
              </a:ext>
            </a:extLst>
          </p:cNvPr>
          <p:cNvSpPr>
            <a:spLocks noGrp="1"/>
          </p:cNvSpPr>
          <p:nvPr>
            <p:ph type="title"/>
          </p:nvPr>
        </p:nvSpPr>
        <p:spPr/>
        <p:txBody>
          <a:bodyPr/>
          <a:lstStyle/>
          <a:p>
            <a:r>
              <a:rPr lang="en-US" dirty="0"/>
              <a:t>Links and Resources</a:t>
            </a:r>
          </a:p>
        </p:txBody>
      </p:sp>
      <p:sp>
        <p:nvSpPr>
          <p:cNvPr id="3" name="Content Placeholder 2">
            <a:extLst>
              <a:ext uri="{FF2B5EF4-FFF2-40B4-BE49-F238E27FC236}">
                <a16:creationId xmlns:a16="http://schemas.microsoft.com/office/drawing/2014/main" id="{773ADB35-7D9F-DDD5-9CA4-C39EA973FFC1}"/>
              </a:ext>
            </a:extLst>
          </p:cNvPr>
          <p:cNvSpPr>
            <a:spLocks noGrp="1"/>
          </p:cNvSpPr>
          <p:nvPr>
            <p:ph idx="1"/>
          </p:nvPr>
        </p:nvSpPr>
        <p:spPr/>
        <p:txBody>
          <a:bodyPr>
            <a:normAutofit fontScale="92500" lnSpcReduction="10000"/>
          </a:bodyPr>
          <a:lstStyle/>
          <a:p>
            <a:r>
              <a:rPr lang="en-US" dirty="0"/>
              <a:t>Use Cases and Requirements Document</a:t>
            </a:r>
          </a:p>
          <a:p>
            <a:pPr lvl="1"/>
            <a:r>
              <a:rPr lang="en-US" dirty="0">
                <a:hlinkClick r:id="rId2"/>
              </a:rPr>
              <a:t>https://w3c.github.io/wot-usecases/</a:t>
            </a:r>
            <a:r>
              <a:rPr lang="en-US" dirty="0"/>
              <a:t> (Editor’s draft, rendered)</a:t>
            </a:r>
          </a:p>
          <a:p>
            <a:r>
              <a:rPr lang="en-US" dirty="0"/>
              <a:t>Requirements Template</a:t>
            </a:r>
          </a:p>
          <a:p>
            <a:pPr lvl="1"/>
            <a:r>
              <a:rPr lang="en-US" dirty="0">
                <a:hlinkClick r:id="rId3"/>
              </a:rPr>
              <a:t>https://github.com/w3c/wot-usecases/blob/main/REQUIREMENTS/requirements-template.md</a:t>
            </a:r>
            <a:r>
              <a:rPr lang="en-US" dirty="0"/>
              <a:t> </a:t>
            </a:r>
          </a:p>
          <a:p>
            <a:pPr lvl="1"/>
            <a:r>
              <a:rPr lang="en-US" dirty="0"/>
              <a:t>Example: Geolocation</a:t>
            </a:r>
          </a:p>
          <a:p>
            <a:pPr lvl="2"/>
            <a:r>
              <a:rPr lang="en-US" dirty="0">
                <a:hlinkClick r:id="rId4"/>
              </a:rPr>
              <a:t>https://github.com/w3c/wot-usecases/blob/main/REQUIREMENTS/geolocation-requirements.md</a:t>
            </a:r>
            <a:r>
              <a:rPr lang="en-US" dirty="0"/>
              <a:t> </a:t>
            </a:r>
          </a:p>
          <a:p>
            <a:r>
              <a:rPr lang="en-US" dirty="0"/>
              <a:t>Requirements Summary</a:t>
            </a:r>
          </a:p>
          <a:p>
            <a:pPr lvl="1"/>
            <a:r>
              <a:rPr lang="en-US" dirty="0">
                <a:hlinkClick r:id="rId5"/>
              </a:rPr>
              <a:t>https://github.com/w3c/wot-usecases/blob/main/REQUIREMENTS/requirements-summary.csv</a:t>
            </a:r>
            <a:r>
              <a:rPr lang="en-US" dirty="0"/>
              <a:t> </a:t>
            </a:r>
          </a:p>
          <a:p>
            <a:r>
              <a:rPr lang="en-US" dirty="0"/>
              <a:t>Older Requirements Document (Discovery):</a:t>
            </a:r>
          </a:p>
          <a:p>
            <a:pPr lvl="1"/>
            <a:r>
              <a:rPr lang="en-US" dirty="0">
                <a:hlinkClick r:id="rId6"/>
              </a:rPr>
              <a:t>https://github.com/w3c/wot-usecases/blob/main/REQUIREMENTS/discovery.md</a:t>
            </a:r>
            <a:r>
              <a:rPr lang="en-US" dirty="0"/>
              <a:t> </a:t>
            </a:r>
          </a:p>
        </p:txBody>
      </p:sp>
      <p:sp>
        <p:nvSpPr>
          <p:cNvPr id="4" name="Footer Placeholder 3">
            <a:extLst>
              <a:ext uri="{FF2B5EF4-FFF2-40B4-BE49-F238E27FC236}">
                <a16:creationId xmlns:a16="http://schemas.microsoft.com/office/drawing/2014/main" id="{7FB8BA14-476B-0A01-B9C6-9883185FFDF6}"/>
              </a:ext>
            </a:extLst>
          </p:cNvPr>
          <p:cNvSpPr>
            <a:spLocks noGrp="1"/>
          </p:cNvSpPr>
          <p:nvPr>
            <p:ph type="ftr" sz="quarter" idx="11"/>
          </p:nvPr>
        </p:nvSpPr>
        <p:spPr/>
        <p:txBody>
          <a:bodyPr/>
          <a:lstStyle/>
          <a:p>
            <a:r>
              <a:rPr lang="en-US"/>
              <a:t>W3C Web of Things (WoT) WG/IG</a:t>
            </a:r>
          </a:p>
        </p:txBody>
      </p:sp>
      <p:sp>
        <p:nvSpPr>
          <p:cNvPr id="5" name="Slide Number Placeholder 4">
            <a:extLst>
              <a:ext uri="{FF2B5EF4-FFF2-40B4-BE49-F238E27FC236}">
                <a16:creationId xmlns:a16="http://schemas.microsoft.com/office/drawing/2014/main" id="{5B4B547C-11B5-320E-1008-B504556A476D}"/>
              </a:ext>
            </a:extLst>
          </p:cNvPr>
          <p:cNvSpPr>
            <a:spLocks noGrp="1"/>
          </p:cNvSpPr>
          <p:nvPr>
            <p:ph type="sldNum" sz="quarter" idx="12"/>
          </p:nvPr>
        </p:nvSpPr>
        <p:spPr/>
        <p:txBody>
          <a:bodyPr/>
          <a:lstStyle/>
          <a:p>
            <a:fld id="{055BDE2E-7167-1944-9FEE-E44668D91CB6}" type="slidenum">
              <a:rPr lang="en-US" smtClean="0"/>
              <a:t>4</a:t>
            </a:fld>
            <a:endParaRPr lang="en-US"/>
          </a:p>
        </p:txBody>
      </p:sp>
      <p:sp>
        <p:nvSpPr>
          <p:cNvPr id="6" name="Date Placeholder 5">
            <a:extLst>
              <a:ext uri="{FF2B5EF4-FFF2-40B4-BE49-F238E27FC236}">
                <a16:creationId xmlns:a16="http://schemas.microsoft.com/office/drawing/2014/main" id="{BA635084-0866-38D8-32E1-855D1CE2951B}"/>
              </a:ext>
            </a:extLst>
          </p:cNvPr>
          <p:cNvSpPr>
            <a:spLocks noGrp="1"/>
          </p:cNvSpPr>
          <p:nvPr>
            <p:ph type="dt" sz="half" idx="10"/>
          </p:nvPr>
        </p:nvSpPr>
        <p:spPr/>
        <p:txBody>
          <a:bodyPr/>
          <a:lstStyle/>
          <a:p>
            <a:fld id="{B929AB1E-7FD9-0A40-B7C0-508CCACB3E9A}" type="datetime1">
              <a:rPr lang="en-CA" smtClean="0"/>
              <a:t>2023-07-26</a:t>
            </a:fld>
            <a:endParaRPr lang="en-US"/>
          </a:p>
        </p:txBody>
      </p:sp>
    </p:spTree>
    <p:extLst>
      <p:ext uri="{BB962C8B-B14F-4D97-AF65-F5344CB8AC3E}">
        <p14:creationId xmlns:p14="http://schemas.microsoft.com/office/powerpoint/2010/main" val="3205195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134B-66C4-1D89-1049-4EF2CFB07ED3}"/>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E1C9EC77-521A-A3BD-492F-9365062B6645}"/>
              </a:ext>
            </a:extLst>
          </p:cNvPr>
          <p:cNvSpPr>
            <a:spLocks noGrp="1"/>
          </p:cNvSpPr>
          <p:nvPr>
            <p:ph idx="1"/>
          </p:nvPr>
        </p:nvSpPr>
        <p:spPr/>
        <p:txBody>
          <a:bodyPr/>
          <a:lstStyle/>
          <a:p>
            <a:r>
              <a:rPr lang="en-US" dirty="0"/>
              <a:t>Security/Privacy Features are generally to mitigate “risks”</a:t>
            </a:r>
          </a:p>
          <a:p>
            <a:pPr lvl="1"/>
            <a:r>
              <a:rPr lang="en-US" dirty="0"/>
              <a:t>S&amp;P sections generally have the structure of a defined risk, followed by mitigations, some of which may be normative</a:t>
            </a:r>
          </a:p>
          <a:p>
            <a:r>
              <a:rPr lang="en-US" dirty="0"/>
              <a:t>Risks are documented in the “Security and Privacy Guidelines” document</a:t>
            </a:r>
          </a:p>
          <a:p>
            <a:pPr lvl="1"/>
            <a:r>
              <a:rPr lang="en-US" dirty="0"/>
              <a:t>Although it needs to be updated</a:t>
            </a:r>
          </a:p>
          <a:p>
            <a:pPr lvl="1"/>
            <a:r>
              <a:rPr lang="en-US" dirty="0"/>
              <a:t>some risks in current documents are missing (e.g. DDoS)</a:t>
            </a:r>
          </a:p>
          <a:p>
            <a:r>
              <a:rPr lang="en-US" b="1" i="1" dirty="0"/>
              <a:t>Need to identify which use cases have which risks</a:t>
            </a:r>
          </a:p>
        </p:txBody>
      </p:sp>
      <p:sp>
        <p:nvSpPr>
          <p:cNvPr id="4" name="Footer Placeholder 3">
            <a:extLst>
              <a:ext uri="{FF2B5EF4-FFF2-40B4-BE49-F238E27FC236}">
                <a16:creationId xmlns:a16="http://schemas.microsoft.com/office/drawing/2014/main" id="{8EC9F71E-D9A0-1887-F7E3-880607CCFD88}"/>
              </a:ext>
            </a:extLst>
          </p:cNvPr>
          <p:cNvSpPr>
            <a:spLocks noGrp="1"/>
          </p:cNvSpPr>
          <p:nvPr>
            <p:ph type="ftr" sz="quarter" idx="11"/>
          </p:nvPr>
        </p:nvSpPr>
        <p:spPr/>
        <p:txBody>
          <a:bodyPr/>
          <a:lstStyle/>
          <a:p>
            <a:r>
              <a:rPr lang="en-US"/>
              <a:t>W3C Web of Things (WoT) WG/IG</a:t>
            </a:r>
          </a:p>
        </p:txBody>
      </p:sp>
      <p:sp>
        <p:nvSpPr>
          <p:cNvPr id="5" name="Slide Number Placeholder 4">
            <a:extLst>
              <a:ext uri="{FF2B5EF4-FFF2-40B4-BE49-F238E27FC236}">
                <a16:creationId xmlns:a16="http://schemas.microsoft.com/office/drawing/2014/main" id="{F6D66143-2605-6E52-90A1-373D4AF392EC}"/>
              </a:ext>
            </a:extLst>
          </p:cNvPr>
          <p:cNvSpPr>
            <a:spLocks noGrp="1"/>
          </p:cNvSpPr>
          <p:nvPr>
            <p:ph type="sldNum" sz="quarter" idx="12"/>
          </p:nvPr>
        </p:nvSpPr>
        <p:spPr/>
        <p:txBody>
          <a:bodyPr/>
          <a:lstStyle/>
          <a:p>
            <a:fld id="{055BDE2E-7167-1944-9FEE-E44668D91CB6}" type="slidenum">
              <a:rPr lang="en-US" smtClean="0"/>
              <a:t>5</a:t>
            </a:fld>
            <a:endParaRPr lang="en-US"/>
          </a:p>
        </p:txBody>
      </p:sp>
      <p:sp>
        <p:nvSpPr>
          <p:cNvPr id="6" name="Date Placeholder 5">
            <a:extLst>
              <a:ext uri="{FF2B5EF4-FFF2-40B4-BE49-F238E27FC236}">
                <a16:creationId xmlns:a16="http://schemas.microsoft.com/office/drawing/2014/main" id="{0884D1E5-BEEA-BC78-5C89-F302C72FA45A}"/>
              </a:ext>
            </a:extLst>
          </p:cNvPr>
          <p:cNvSpPr>
            <a:spLocks noGrp="1"/>
          </p:cNvSpPr>
          <p:nvPr>
            <p:ph type="dt" sz="half" idx="10"/>
          </p:nvPr>
        </p:nvSpPr>
        <p:spPr/>
        <p:txBody>
          <a:bodyPr/>
          <a:lstStyle/>
          <a:p>
            <a:fld id="{B929AB1E-7FD9-0A40-B7C0-508CCACB3E9A}" type="datetime1">
              <a:rPr lang="en-CA" smtClean="0"/>
              <a:t>2023-07-26</a:t>
            </a:fld>
            <a:endParaRPr lang="en-US"/>
          </a:p>
        </p:txBody>
      </p:sp>
    </p:spTree>
    <p:extLst>
      <p:ext uri="{BB962C8B-B14F-4D97-AF65-F5344CB8AC3E}">
        <p14:creationId xmlns:p14="http://schemas.microsoft.com/office/powerpoint/2010/main" val="151649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134B-66C4-1D89-1049-4EF2CFB07ED3}"/>
              </a:ext>
            </a:extLst>
          </p:cNvPr>
          <p:cNvSpPr>
            <a:spLocks noGrp="1"/>
          </p:cNvSpPr>
          <p:nvPr>
            <p:ph type="title"/>
          </p:nvPr>
        </p:nvSpPr>
        <p:spPr/>
        <p:txBody>
          <a:bodyPr/>
          <a:lstStyle/>
          <a:p>
            <a:r>
              <a:rPr lang="en-US" dirty="0"/>
              <a:t>Discovery</a:t>
            </a:r>
          </a:p>
        </p:txBody>
      </p:sp>
      <p:sp>
        <p:nvSpPr>
          <p:cNvPr id="3" name="Content Placeholder 2">
            <a:extLst>
              <a:ext uri="{FF2B5EF4-FFF2-40B4-BE49-F238E27FC236}">
                <a16:creationId xmlns:a16="http://schemas.microsoft.com/office/drawing/2014/main" id="{E1C9EC77-521A-A3BD-492F-9365062B6645}"/>
              </a:ext>
            </a:extLst>
          </p:cNvPr>
          <p:cNvSpPr>
            <a:spLocks noGrp="1"/>
          </p:cNvSpPr>
          <p:nvPr>
            <p:ph idx="1"/>
          </p:nvPr>
        </p:nvSpPr>
        <p:spPr/>
        <p:txBody>
          <a:bodyPr/>
          <a:lstStyle/>
          <a:p>
            <a:r>
              <a:rPr lang="en-US" dirty="0"/>
              <a:t>Original “Simple” Requirements Document can be updated</a:t>
            </a:r>
          </a:p>
          <a:p>
            <a:pPr lvl="1"/>
            <a:r>
              <a:rPr lang="en-US" dirty="0">
                <a:hlinkClick r:id="rId2"/>
              </a:rPr>
              <a:t>https://github.com/w3c/wot-usecases/blob/main/REQUIREMENTS/discovery.md</a:t>
            </a:r>
            <a:endParaRPr lang="en-US" dirty="0"/>
          </a:p>
          <a:p>
            <a:r>
              <a:rPr lang="en-US" dirty="0"/>
              <a:t>Probably also want to connect to geolocation requirements</a:t>
            </a:r>
          </a:p>
          <a:p>
            <a:r>
              <a:rPr lang="en-US" dirty="0"/>
              <a:t>Can inline into Use Cases and Requirements Document.</a:t>
            </a:r>
          </a:p>
          <a:p>
            <a:pPr lvl="1"/>
            <a:r>
              <a:rPr lang="en-US" dirty="0"/>
              <a:t>Expand existing 1-paragraph “Discovery Requirements” section</a:t>
            </a:r>
          </a:p>
          <a:p>
            <a:r>
              <a:rPr lang="en-US" dirty="0"/>
              <a:t>Note:</a:t>
            </a:r>
          </a:p>
          <a:p>
            <a:pPr lvl="1"/>
            <a:r>
              <a:rPr lang="en-US" dirty="0"/>
              <a:t>Current Discovery spec does not meet the requirements stated in either location!</a:t>
            </a:r>
          </a:p>
        </p:txBody>
      </p:sp>
      <p:sp>
        <p:nvSpPr>
          <p:cNvPr id="4" name="Footer Placeholder 3">
            <a:extLst>
              <a:ext uri="{FF2B5EF4-FFF2-40B4-BE49-F238E27FC236}">
                <a16:creationId xmlns:a16="http://schemas.microsoft.com/office/drawing/2014/main" id="{8EC9F71E-D9A0-1887-F7E3-880607CCFD88}"/>
              </a:ext>
            </a:extLst>
          </p:cNvPr>
          <p:cNvSpPr>
            <a:spLocks noGrp="1"/>
          </p:cNvSpPr>
          <p:nvPr>
            <p:ph type="ftr" sz="quarter" idx="11"/>
          </p:nvPr>
        </p:nvSpPr>
        <p:spPr/>
        <p:txBody>
          <a:bodyPr/>
          <a:lstStyle/>
          <a:p>
            <a:r>
              <a:rPr lang="en-US"/>
              <a:t>W3C Web of Things (WoT) WG/IG</a:t>
            </a:r>
          </a:p>
        </p:txBody>
      </p:sp>
      <p:sp>
        <p:nvSpPr>
          <p:cNvPr id="5" name="Slide Number Placeholder 4">
            <a:extLst>
              <a:ext uri="{FF2B5EF4-FFF2-40B4-BE49-F238E27FC236}">
                <a16:creationId xmlns:a16="http://schemas.microsoft.com/office/drawing/2014/main" id="{F6D66143-2605-6E52-90A1-373D4AF392EC}"/>
              </a:ext>
            </a:extLst>
          </p:cNvPr>
          <p:cNvSpPr>
            <a:spLocks noGrp="1"/>
          </p:cNvSpPr>
          <p:nvPr>
            <p:ph type="sldNum" sz="quarter" idx="12"/>
          </p:nvPr>
        </p:nvSpPr>
        <p:spPr/>
        <p:txBody>
          <a:bodyPr/>
          <a:lstStyle/>
          <a:p>
            <a:fld id="{055BDE2E-7167-1944-9FEE-E44668D91CB6}" type="slidenum">
              <a:rPr lang="en-US" smtClean="0"/>
              <a:t>6</a:t>
            </a:fld>
            <a:endParaRPr lang="en-US"/>
          </a:p>
        </p:txBody>
      </p:sp>
      <p:sp>
        <p:nvSpPr>
          <p:cNvPr id="6" name="Date Placeholder 5">
            <a:extLst>
              <a:ext uri="{FF2B5EF4-FFF2-40B4-BE49-F238E27FC236}">
                <a16:creationId xmlns:a16="http://schemas.microsoft.com/office/drawing/2014/main" id="{0884D1E5-BEEA-BC78-5C89-F302C72FA45A}"/>
              </a:ext>
            </a:extLst>
          </p:cNvPr>
          <p:cNvSpPr>
            <a:spLocks noGrp="1"/>
          </p:cNvSpPr>
          <p:nvPr>
            <p:ph type="dt" sz="half" idx="10"/>
          </p:nvPr>
        </p:nvSpPr>
        <p:spPr/>
        <p:txBody>
          <a:bodyPr/>
          <a:lstStyle/>
          <a:p>
            <a:fld id="{B929AB1E-7FD9-0A40-B7C0-508CCACB3E9A}" type="datetime1">
              <a:rPr lang="en-CA" smtClean="0"/>
              <a:t>2023-07-26</a:t>
            </a:fld>
            <a:endParaRPr lang="en-US"/>
          </a:p>
        </p:txBody>
      </p:sp>
    </p:spTree>
    <p:extLst>
      <p:ext uri="{BB962C8B-B14F-4D97-AF65-F5344CB8AC3E}">
        <p14:creationId xmlns:p14="http://schemas.microsoft.com/office/powerpoint/2010/main" val="79424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49BF-AC29-3257-C464-2CADC02E3F3F}"/>
              </a:ext>
            </a:extLst>
          </p:cNvPr>
          <p:cNvSpPr>
            <a:spLocks noGrp="1"/>
          </p:cNvSpPr>
          <p:nvPr>
            <p:ph type="title"/>
          </p:nvPr>
        </p:nvSpPr>
        <p:spPr/>
        <p:txBody>
          <a:bodyPr/>
          <a:lstStyle/>
          <a:p>
            <a:r>
              <a:rPr lang="en-US" dirty="0"/>
              <a:t>Suggested Plan</a:t>
            </a:r>
          </a:p>
        </p:txBody>
      </p:sp>
      <p:sp>
        <p:nvSpPr>
          <p:cNvPr id="3" name="Content Placeholder 2">
            <a:extLst>
              <a:ext uri="{FF2B5EF4-FFF2-40B4-BE49-F238E27FC236}">
                <a16:creationId xmlns:a16="http://schemas.microsoft.com/office/drawing/2014/main" id="{7F0EBC67-8742-919E-17D8-C6F2A6E96979}"/>
              </a:ext>
            </a:extLst>
          </p:cNvPr>
          <p:cNvSpPr>
            <a:spLocks noGrp="1"/>
          </p:cNvSpPr>
          <p:nvPr>
            <p:ph idx="1"/>
          </p:nvPr>
        </p:nvSpPr>
        <p:spPr/>
        <p:txBody>
          <a:bodyPr>
            <a:normAutofit fontScale="92500" lnSpcReduction="10000"/>
          </a:bodyPr>
          <a:lstStyle/>
          <a:p>
            <a:r>
              <a:rPr lang="en-US" dirty="0"/>
              <a:t>Expand “Requirements” Section in Use Cases and Requirements document to define requirements (if not defined elsewhere) and connect them to use cases.</a:t>
            </a:r>
          </a:p>
          <a:p>
            <a:pPr lvl="1"/>
            <a:r>
              <a:rPr lang="en-US" dirty="0"/>
              <a:t>Want to avoid editing use cases themselves for authorship and consolidation reasons</a:t>
            </a:r>
          </a:p>
          <a:p>
            <a:r>
              <a:rPr lang="en-US" dirty="0"/>
              <a:t>Keep it simple: </a:t>
            </a:r>
          </a:p>
          <a:p>
            <a:pPr lvl="1"/>
            <a:r>
              <a:rPr lang="en-US" dirty="0"/>
              <a:t>A named requirement and a few sentences defining each one is enough.  </a:t>
            </a:r>
          </a:p>
          <a:p>
            <a:pPr lvl="1"/>
            <a:r>
              <a:rPr lang="en-US" dirty="0"/>
              <a:t>If defined elsewhere (e.g. security risk) can link to another document for definition.</a:t>
            </a:r>
          </a:p>
          <a:p>
            <a:pPr lvl="2"/>
            <a:r>
              <a:rPr lang="en-US" dirty="0"/>
              <a:t>However, best IMO if requirements are in a “published” document, not a random MD file somewhere…</a:t>
            </a:r>
          </a:p>
          <a:p>
            <a:pPr lvl="1"/>
            <a:r>
              <a:rPr lang="en-US" dirty="0"/>
              <a:t>Links to use cases motivating each requirement</a:t>
            </a:r>
          </a:p>
          <a:p>
            <a:pPr lvl="1"/>
            <a:r>
              <a:rPr lang="en-US" dirty="0"/>
              <a:t>Do not have to link each requirement to ALL use cases motivating it</a:t>
            </a:r>
          </a:p>
          <a:p>
            <a:pPr lvl="1"/>
            <a:r>
              <a:rPr lang="en-US" dirty="0"/>
              <a:t>Can have “general” and “sub” requirements</a:t>
            </a:r>
          </a:p>
          <a:p>
            <a:pPr lvl="2"/>
            <a:r>
              <a:rPr lang="en-US" dirty="0"/>
              <a:t>E.g. Support interoperability </a:t>
            </a:r>
            <a:r>
              <a:rPr lang="en-US" dirty="0">
                <a:sym typeface="Wingdings" panose="05000000000000000000" pitchFamily="2" charset="2"/>
              </a:rPr>
              <a:t> support multiple protocols  support flexible binding mechanism</a:t>
            </a:r>
            <a:endParaRPr lang="en-US" dirty="0"/>
          </a:p>
        </p:txBody>
      </p:sp>
      <p:sp>
        <p:nvSpPr>
          <p:cNvPr id="4" name="Footer Placeholder 3">
            <a:extLst>
              <a:ext uri="{FF2B5EF4-FFF2-40B4-BE49-F238E27FC236}">
                <a16:creationId xmlns:a16="http://schemas.microsoft.com/office/drawing/2014/main" id="{AB1CC309-C96B-D3EF-4F11-81381327840A}"/>
              </a:ext>
            </a:extLst>
          </p:cNvPr>
          <p:cNvSpPr>
            <a:spLocks noGrp="1"/>
          </p:cNvSpPr>
          <p:nvPr>
            <p:ph type="ftr" sz="quarter" idx="11"/>
          </p:nvPr>
        </p:nvSpPr>
        <p:spPr/>
        <p:txBody>
          <a:bodyPr/>
          <a:lstStyle/>
          <a:p>
            <a:r>
              <a:rPr lang="en-US"/>
              <a:t>W3C Web of Things (WoT) WG/IG</a:t>
            </a:r>
          </a:p>
        </p:txBody>
      </p:sp>
      <p:sp>
        <p:nvSpPr>
          <p:cNvPr id="5" name="Slide Number Placeholder 4">
            <a:extLst>
              <a:ext uri="{FF2B5EF4-FFF2-40B4-BE49-F238E27FC236}">
                <a16:creationId xmlns:a16="http://schemas.microsoft.com/office/drawing/2014/main" id="{47AAB1C2-C330-271D-94DC-C8A8B47E9638}"/>
              </a:ext>
            </a:extLst>
          </p:cNvPr>
          <p:cNvSpPr>
            <a:spLocks noGrp="1"/>
          </p:cNvSpPr>
          <p:nvPr>
            <p:ph type="sldNum" sz="quarter" idx="12"/>
          </p:nvPr>
        </p:nvSpPr>
        <p:spPr/>
        <p:txBody>
          <a:bodyPr/>
          <a:lstStyle/>
          <a:p>
            <a:fld id="{055BDE2E-7167-1944-9FEE-E44668D91CB6}" type="slidenum">
              <a:rPr lang="en-US" smtClean="0"/>
              <a:t>7</a:t>
            </a:fld>
            <a:endParaRPr lang="en-US"/>
          </a:p>
        </p:txBody>
      </p:sp>
      <p:sp>
        <p:nvSpPr>
          <p:cNvPr id="6" name="Date Placeholder 5">
            <a:extLst>
              <a:ext uri="{FF2B5EF4-FFF2-40B4-BE49-F238E27FC236}">
                <a16:creationId xmlns:a16="http://schemas.microsoft.com/office/drawing/2014/main" id="{D2E853E6-C281-22D9-611E-E690D5D0E8A9}"/>
              </a:ext>
            </a:extLst>
          </p:cNvPr>
          <p:cNvSpPr>
            <a:spLocks noGrp="1"/>
          </p:cNvSpPr>
          <p:nvPr>
            <p:ph type="dt" sz="half" idx="10"/>
          </p:nvPr>
        </p:nvSpPr>
        <p:spPr/>
        <p:txBody>
          <a:bodyPr/>
          <a:lstStyle/>
          <a:p>
            <a:fld id="{B929AB1E-7FD9-0A40-B7C0-508CCACB3E9A}" type="datetime1">
              <a:rPr lang="en-CA" smtClean="0"/>
              <a:t>2023-07-26</a:t>
            </a:fld>
            <a:endParaRPr lang="en-US"/>
          </a:p>
        </p:txBody>
      </p:sp>
    </p:spTree>
    <p:extLst>
      <p:ext uri="{BB962C8B-B14F-4D97-AF65-F5344CB8AC3E}">
        <p14:creationId xmlns:p14="http://schemas.microsoft.com/office/powerpoint/2010/main" val="94674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D97A-C086-2459-EC10-473BE8B70C3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2D9BA61-494B-6936-0AEE-FB1BDBD934F3}"/>
              </a:ext>
            </a:extLst>
          </p:cNvPr>
          <p:cNvSpPr>
            <a:spLocks noGrp="1"/>
          </p:cNvSpPr>
          <p:nvPr>
            <p:ph idx="1"/>
          </p:nvPr>
        </p:nvSpPr>
        <p:spPr/>
        <p:txBody>
          <a:bodyPr>
            <a:normAutofit fontScale="77500" lnSpcReduction="20000"/>
          </a:bodyPr>
          <a:lstStyle/>
          <a:p>
            <a:pPr marL="0" indent="0">
              <a:buNone/>
            </a:pPr>
            <a:r>
              <a:rPr lang="en-US" dirty="0"/>
              <a:t>Sb: how should we differentiate use cases for which purpose, </a:t>
            </a:r>
            <a:r>
              <a:rPr lang="en-US" dirty="0" err="1"/>
              <a:t>esp</a:t>
            </a:r>
            <a:r>
              <a:rPr lang="en-US" dirty="0"/>
              <a:t> for “small features” – do really need a use case?</a:t>
            </a:r>
          </a:p>
          <a:p>
            <a:pPr marL="0" indent="0">
              <a:buNone/>
            </a:pPr>
            <a:r>
              <a:rPr lang="en-US" dirty="0"/>
              <a:t>Mm: Features motivated by requirements and can have general requirements like “ease of use” for smaller things</a:t>
            </a:r>
          </a:p>
          <a:p>
            <a:pPr marL="0" indent="0">
              <a:buNone/>
            </a:pPr>
            <a:r>
              <a:rPr lang="en-US" dirty="0" err="1"/>
              <a:t>Kaz</a:t>
            </a:r>
            <a:r>
              <a:rPr lang="en-US" dirty="0"/>
              <a:t>: Definitely need to base spec work on use cases.  Mechanisms which make things “easier” should still be motivated by use cases.  Technical discussions should be based on use cases.</a:t>
            </a:r>
          </a:p>
          <a:p>
            <a:pPr marL="0" indent="0">
              <a:buNone/>
            </a:pPr>
            <a:r>
              <a:rPr lang="en-US" dirty="0"/>
              <a:t>Mm: also worth saying: Easier for who?  Use cases capture that.</a:t>
            </a:r>
          </a:p>
          <a:p>
            <a:pPr marL="0" indent="0">
              <a:buNone/>
            </a:pPr>
            <a:r>
              <a:rPr lang="en-US" dirty="0"/>
              <a:t>Ege: Want to avoid being too generic.  Some requirements are derived from “mission statement”.  Want to avoid strange interactions.  May also be useful to divide work items between new features and redesign/reorg/policy issues.</a:t>
            </a:r>
          </a:p>
          <a:p>
            <a:pPr marL="0" indent="0">
              <a:buNone/>
            </a:pPr>
            <a:r>
              <a:rPr lang="en-US" dirty="0" err="1"/>
              <a:t>Kaz</a:t>
            </a:r>
            <a:r>
              <a:rPr lang="en-US" dirty="0"/>
              <a:t>: MJK’s proposal can be discussed more in TD call.  Basically agree with MM.  Can start with high-level (“vague”) requirements first.   Need to think more about how to structure this some more.</a:t>
            </a:r>
          </a:p>
          <a:p>
            <a:pPr marL="0" indent="0">
              <a:buNone/>
            </a:pPr>
            <a:r>
              <a:rPr lang="en-US" dirty="0"/>
              <a:t>MM: Suggest doing a draft based on proposals above for Discovery then see how it works</a:t>
            </a:r>
            <a:r>
              <a:rPr lang="en-US"/>
              <a:t>, then discuss more.</a:t>
            </a: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80F9A895-256D-06CD-7647-3ADAAFE593FF}"/>
              </a:ext>
            </a:extLst>
          </p:cNvPr>
          <p:cNvSpPr>
            <a:spLocks noGrp="1"/>
          </p:cNvSpPr>
          <p:nvPr>
            <p:ph type="ftr" sz="quarter" idx="11"/>
          </p:nvPr>
        </p:nvSpPr>
        <p:spPr/>
        <p:txBody>
          <a:bodyPr/>
          <a:lstStyle/>
          <a:p>
            <a:r>
              <a:rPr lang="en-US"/>
              <a:t>W3C Web of Things (WoT) WG/IG</a:t>
            </a:r>
          </a:p>
        </p:txBody>
      </p:sp>
      <p:sp>
        <p:nvSpPr>
          <p:cNvPr id="5" name="Slide Number Placeholder 4">
            <a:extLst>
              <a:ext uri="{FF2B5EF4-FFF2-40B4-BE49-F238E27FC236}">
                <a16:creationId xmlns:a16="http://schemas.microsoft.com/office/drawing/2014/main" id="{3A7275BD-D589-CE6B-988F-287561C4076E}"/>
              </a:ext>
            </a:extLst>
          </p:cNvPr>
          <p:cNvSpPr>
            <a:spLocks noGrp="1"/>
          </p:cNvSpPr>
          <p:nvPr>
            <p:ph type="sldNum" sz="quarter" idx="12"/>
          </p:nvPr>
        </p:nvSpPr>
        <p:spPr/>
        <p:txBody>
          <a:bodyPr/>
          <a:lstStyle/>
          <a:p>
            <a:fld id="{055BDE2E-7167-1944-9FEE-E44668D91CB6}" type="slidenum">
              <a:rPr lang="en-US" smtClean="0"/>
              <a:t>8</a:t>
            </a:fld>
            <a:endParaRPr lang="en-US"/>
          </a:p>
        </p:txBody>
      </p:sp>
      <p:sp>
        <p:nvSpPr>
          <p:cNvPr id="6" name="Date Placeholder 5">
            <a:extLst>
              <a:ext uri="{FF2B5EF4-FFF2-40B4-BE49-F238E27FC236}">
                <a16:creationId xmlns:a16="http://schemas.microsoft.com/office/drawing/2014/main" id="{E19C5943-3238-12BC-E720-CC908B4B7CAC}"/>
              </a:ext>
            </a:extLst>
          </p:cNvPr>
          <p:cNvSpPr>
            <a:spLocks noGrp="1"/>
          </p:cNvSpPr>
          <p:nvPr>
            <p:ph type="dt" sz="half" idx="10"/>
          </p:nvPr>
        </p:nvSpPr>
        <p:spPr/>
        <p:txBody>
          <a:bodyPr/>
          <a:lstStyle/>
          <a:p>
            <a:fld id="{B929AB1E-7FD9-0A40-B7C0-508CCACB3E9A}" type="datetime1">
              <a:rPr lang="en-CA" smtClean="0"/>
              <a:t>2023-07-26</a:t>
            </a:fld>
            <a:endParaRPr lang="en-US"/>
          </a:p>
        </p:txBody>
      </p:sp>
    </p:spTree>
    <p:extLst>
      <p:ext uri="{BB962C8B-B14F-4D97-AF65-F5344CB8AC3E}">
        <p14:creationId xmlns:p14="http://schemas.microsoft.com/office/powerpoint/2010/main" val="1331466346"/>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F2792D"/>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F038A28-D6FA-EA47-A702-194D6D433751}" vid="{6C1D8679-B121-8E40-B742-2A1F72F48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TotalTime>
  <Words>834</Words>
  <Application>Microsoft Office PowerPoint</Application>
  <PresentationFormat>Widescreen</PresentationFormat>
  <Paragraphs>95</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 Use Cases and Requirements</vt:lpstr>
      <vt:lpstr>Use Cases and Requirements</vt:lpstr>
      <vt:lpstr>UC  Requirement  Feature</vt:lpstr>
      <vt:lpstr>Links and Resources</vt:lpstr>
      <vt:lpstr>Security</vt:lpstr>
      <vt:lpstr>Discovery</vt:lpstr>
      <vt:lpstr>Suggested Plan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City PoC Projects</dc:title>
  <dc:creator>Mccool, Michael</dc:creator>
  <cp:keywords>CTPClassification=CTP_NT</cp:keywords>
  <cp:lastModifiedBy>Mccool, Michael</cp:lastModifiedBy>
  <cp:revision>120</cp:revision>
  <dcterms:created xsi:type="dcterms:W3CDTF">2020-06-08T01:23:04Z</dcterms:created>
  <dcterms:modified xsi:type="dcterms:W3CDTF">2023-07-26T14:05:32Z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258c2d75-0f12-43b9-9641-81f35fb292c0</vt:lpwstr>
  </property>
  <property fmtid="{D5CDD505-2E9C-101B-9397-08002B2CF9AE}" pid="3" name="CTP_TimeStamp">
    <vt:lpwstr>2020-06-08 02:21:01Z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MSIP_Label_9d258917-277f-42cd-a3cd-14c4e9ee58bc_Enabled">
    <vt:lpwstr>true</vt:lpwstr>
  </property>
  <property fmtid="{D5CDD505-2E9C-101B-9397-08002B2CF9AE}" pid="9" name="MSIP_Label_9d258917-277f-42cd-a3cd-14c4e9ee58bc_SetDate">
    <vt:lpwstr>2023-06-15T15:37:02Z</vt:lpwstr>
  </property>
  <property fmtid="{D5CDD505-2E9C-101B-9397-08002B2CF9AE}" pid="10" name="MSIP_Label_9d258917-277f-42cd-a3cd-14c4e9ee58bc_Method">
    <vt:lpwstr>Standard</vt:lpwstr>
  </property>
  <property fmtid="{D5CDD505-2E9C-101B-9397-08002B2CF9AE}" pid="11" name="MSIP_Label_9d258917-277f-42cd-a3cd-14c4e9ee58bc_Name">
    <vt:lpwstr>restricted</vt:lpwstr>
  </property>
  <property fmtid="{D5CDD505-2E9C-101B-9397-08002B2CF9AE}" pid="12" name="MSIP_Label_9d258917-277f-42cd-a3cd-14c4e9ee58bc_SiteId">
    <vt:lpwstr>38ae3bcd-9579-4fd4-adda-b42e1495d55a</vt:lpwstr>
  </property>
  <property fmtid="{D5CDD505-2E9C-101B-9397-08002B2CF9AE}" pid="13" name="MSIP_Label_9d258917-277f-42cd-a3cd-14c4e9ee58bc_ActionId">
    <vt:lpwstr>e0008e7c-71f4-4895-85a8-9011bb167970</vt:lpwstr>
  </property>
  <property fmtid="{D5CDD505-2E9C-101B-9397-08002B2CF9AE}" pid="14" name="MSIP_Label_9d258917-277f-42cd-a3cd-14c4e9ee58bc_ContentBits">
    <vt:lpwstr>0</vt:lpwstr>
  </property>
</Properties>
</file>