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332" r:id="rId3"/>
    <p:sldId id="340" r:id="rId4"/>
    <p:sldId id="341" r:id="rId5"/>
    <p:sldId id="338" r:id="rId6"/>
    <p:sldId id="339" r:id="rId7"/>
    <p:sldId id="342" r:id="rId8"/>
    <p:sldId id="343" r:id="rId9"/>
    <p:sldId id="34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45"/>
    <p:restoredTop sz="88132"/>
  </p:normalViewPr>
  <p:slideViewPr>
    <p:cSldViewPr snapToGrid="0" snapToObjects="1">
      <p:cViewPr>
        <p:scale>
          <a:sx n="111" d="100"/>
          <a:sy n="111" d="100"/>
        </p:scale>
        <p:origin x="144" y="2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381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9B5DD-0274-BF45-B4C5-62E173E8F634}" type="datetimeFigureOut">
              <a:rPr lang="en-US" smtClean="0"/>
              <a:t>9/15/23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816669-4A9E-2244-B321-FE3C257B743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55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816669-4A9E-2244-B321-FE3C257B743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824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8CDCF-83F0-654A-8E95-83ACE83299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428999"/>
            <a:ext cx="10515600" cy="1392589"/>
          </a:xfrm>
          <a:prstGeom prst="rect">
            <a:avLst/>
          </a:prstGeom>
        </p:spPr>
        <p:txBody>
          <a:bodyPr anchor="ctr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FDD66-E57C-D246-A8D3-5F7E646047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00977"/>
            <a:ext cx="9144000" cy="113735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A4BBE-75B1-9143-A887-FCA15B99C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2FA7A7-1EC8-9A45-B674-9F5AA403389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5125" y="483127"/>
            <a:ext cx="4641750" cy="276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545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FD7F8-1D21-E24C-867B-27076A867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309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8A5910-6C9B-1F48-8812-ECC4A33F6A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AF42E-65C6-9945-BE49-EB50D67138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93E591-CC8D-C74E-8EED-098A7FB5E64D}" type="datetime1">
              <a:rPr lang="en-CA" smtClean="0"/>
              <a:t>2023-09-15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EF138-5D7E-EE45-A145-963FACA62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F53AE-A2BC-DE4D-BB61-40C1BC3B6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‹Nr.›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6536F3-C8D2-4944-B4D4-6A4C8563FAC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093626" y="5793141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174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0FF282-7893-604E-9578-505C40B715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731022" y="365125"/>
            <a:ext cx="1622778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A972C3-333E-304A-AB27-C6CDCBED1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92822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F7E9A-773D-734B-9080-4E50327633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1BC118-574D-594E-ABEA-A7C82666C9AB}" type="datetime1">
              <a:rPr lang="en-CA" smtClean="0"/>
              <a:t>2023-09-15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82C37-09FF-6A4D-8C32-64A7F07F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B5B9D-9935-CE4E-A40E-BBED3145D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‹Nr.›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F9CC3B-F1C2-024E-9BCF-1306C0AC80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093626" y="5793141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981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C7C6D-3AF4-704E-BA3F-6FC5B568C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F4F71-1642-7C4D-949F-4818DFEAE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E4CE4-F196-BF4E-8EF4-267B94BD7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CB4A0-D1FD-9244-BC2D-7164B6310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‹Nr.›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7370EC-1423-5441-922D-1AAFD5BB31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6EF411AF-3106-D04E-9818-E4C0FD06B9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29AB1E-7FD9-0A40-B7C0-508CCACB3E9A}" type="datetime1">
              <a:rPr lang="en-CA" smtClean="0"/>
              <a:t>2023-09-15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60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AD314-C4FC-384A-835E-A6FA7C1C3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195E31-AF4D-A348-A7A9-7416D5CFB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CCF5D-D219-B446-BFBF-42479CD054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AE8723F-57EA-4C47-97B9-92AFDEEF85DC}" type="datetime1">
              <a:rPr lang="en-CA" smtClean="0"/>
              <a:t>2023-09-15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BE2F7-A02E-2541-92F4-BB12DCEA2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5E475-C185-8649-99DC-91A32B80F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‹Nr.›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4E7543-36A1-9145-8718-DCB0BDDD9F3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08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1F69A-4335-4B4E-B747-17F37F3C2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020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7619A-7211-0947-8360-23CE25F12D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85332"/>
            <a:ext cx="5181600" cy="4991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2284B-15A7-584D-908E-45543479E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85332"/>
            <a:ext cx="5181600" cy="4991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848B25-655D-AF40-BDC0-5457413735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2B00E5D-EC04-AA49-8D52-0FCB6E08F63D}" type="datetime1">
              <a:rPr lang="en-CA" smtClean="0"/>
              <a:t>2023-09-15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19A9F6-1429-5E49-BAA4-1E84DC5BA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093763-BF3C-C644-9F21-D1290C786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‹Nr.›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5401E6-623E-8449-A07B-6B5E2253AD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525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3ABBC-6A16-9A46-A02F-79A517A30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7676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1AB855-CE44-1647-A11E-35810E458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134005"/>
            <a:ext cx="5157787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7E1739-9BD2-114D-9001-9767690E3B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662112"/>
            <a:ext cx="5157787" cy="4527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8260CC-435F-4B4A-921E-F825D9DAFD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2" y="1132769"/>
            <a:ext cx="5183188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E7B3BE-4412-2546-8A83-8211EDE2FD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662112"/>
            <a:ext cx="5183188" cy="4527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95F5D0-89F8-014F-8A54-42E462B42B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90905C-10FF-8047-AA7E-6DC7E8B6AF51}" type="datetime1">
              <a:rPr lang="en-CA" smtClean="0"/>
              <a:t>2023-09-15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B91292-54C2-5B4B-BC92-96B7E584A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B02B02-7BBA-3248-9E8D-33B016832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‹Nr.›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88F359D-97AE-244A-B6E0-7FABE799CEF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970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CA3E4-A9A0-B949-AB23-A7ED13D89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764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1C8F84-5DB4-5A45-850F-78308488EE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CE86E2-4400-D342-BEEC-F9C1ADF6F9F7}" type="datetime1">
              <a:rPr lang="en-CA" smtClean="0"/>
              <a:t>2023-09-15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A30B16-8D2B-964B-A82E-A1D8E5782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CEFDE2-192C-EB49-B93B-A5C074DE6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‹Nr.›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9864CA-5904-6E4C-94B5-D61D982EE8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299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B624B9-C01C-504E-A7E7-3945364DF6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358A08-7221-7F45-8378-69D5559861DD}" type="datetime1">
              <a:rPr lang="en-CA" smtClean="0"/>
              <a:t>2023-09-15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98282D-B315-7747-81EE-E8722A58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647E0-FF85-FA4D-A8FA-E44590C11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‹Nr.›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E5121D-E664-684B-8EE0-95412BB475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427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68BCA-0D11-EE4D-9447-2FD49C0E2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EC554-6BD0-D046-93E8-160448B4C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04167"/>
            <a:ext cx="6172200" cy="49568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4FC1F-CB88-E848-A9AD-207062F13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4DCBEE-639A-F74C-92CE-7B643E698F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C20FDB-303D-8A4E-83B7-226DD88B97BD}" type="datetime1">
              <a:rPr lang="en-CA" smtClean="0"/>
              <a:t>2023-09-15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1478D4-36A8-D941-B07C-23AC977B5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275A4-A22A-5742-B711-4A30FC40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‹Nr.›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A484C7-B69E-1D4E-A042-8264DECEAC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49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C08D0-7399-754A-98B1-12196A1EC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8B8A4F-D838-F44B-BD4B-90A268DE74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DFA813-173D-3F4D-9B47-2ADE7EDAAB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2A9922-D3F8-854D-946A-BACD40890E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9EBA37-9D18-D34A-A88D-1B00AA06E95C}" type="datetime1">
              <a:rPr lang="en-CA" smtClean="0"/>
              <a:t>2023-09-15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8A5379-2EF0-014F-A404-9281AD5F5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5E44CB-9FEF-8E46-ADE7-C6878CCA2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‹Nr.›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4E5D11-1589-8B43-AC25-08B65AFD2D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95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F3363-D36B-4942-87A8-FED6DF69AE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98222"/>
            <a:ext cx="10515600" cy="4878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5CA93B93-3243-C248-A970-24A76A358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27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E28B5F4-1EA0-4A4B-8D85-A0B1CB6C7E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W3C Web of Things (WoT) WG/IG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88BACC8E-7FE2-EE49-8CEA-AAD5143CE5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73A2E78-F38A-E046-ACDB-668F070D1EF6}" type="datetime1">
              <a:rPr lang="en-CA" smtClean="0"/>
              <a:pPr/>
              <a:t>2023-09-15</a:t>
            </a:fld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D3E7A09-626A-BA49-9FC3-7280AA1F93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55BDE2E-7167-1944-9FEE-E44668D91CB6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663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WoT/developers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s://discord.gg/RJNYJsEgnb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2023/08/wot-wg-2023-draft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fid-wiot-search.com/opc-foundation-kick-off-web-of-things-connectivity-working-group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industrialdigitaltwin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2023/08/wot-wg-2023-draft.html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3c.github.io/smartcities-workshop/draft-charter/index.html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87674-345B-6D45-8433-396169D87C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 err="1"/>
              <a:t>WoT</a:t>
            </a:r>
            <a:r>
              <a:rPr lang="en-US" noProof="0" dirty="0"/>
              <a:t> WG/IG</a:t>
            </a:r>
            <a:br>
              <a:rPr lang="en-US" noProof="0" dirty="0"/>
            </a:br>
            <a:r>
              <a:rPr lang="en-US" noProof="0" dirty="0"/>
              <a:t>Outreach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E957DB-7468-C943-8F4B-9FE90A3CB8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noProof="0" dirty="0"/>
              <a:t>Sebastian </a:t>
            </a:r>
            <a:r>
              <a:rPr lang="en-US" noProof="0" dirty="0" err="1"/>
              <a:t>Kaebisch</a:t>
            </a:r>
            <a:endParaRPr lang="en-US" noProof="0" dirty="0"/>
          </a:p>
          <a:p>
            <a:r>
              <a:rPr lang="en-US" noProof="0" dirty="0"/>
              <a:t>15 September 2023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488F1-92D7-254A-A373-03160DC75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</p:spTree>
    <p:extLst>
      <p:ext uri="{BB962C8B-B14F-4D97-AF65-F5344CB8AC3E}">
        <p14:creationId xmlns:p14="http://schemas.microsoft.com/office/powerpoint/2010/main" val="172328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78A0F3-071D-FFC4-EEDE-CE1D786DF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WoT</a:t>
            </a:r>
            <a:r>
              <a:rPr lang="en-US" dirty="0"/>
              <a:t> Status Quo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652FCF-51F4-FBB4-5655-B343CA47AB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98222"/>
            <a:ext cx="7315201" cy="4878741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rgbClr val="000000"/>
                </a:solidFill>
                <a:latin typeface="My Lato"/>
              </a:rPr>
              <a:t>W3C just finalized </a:t>
            </a:r>
            <a:r>
              <a:rPr lang="en-US" dirty="0" err="1">
                <a:solidFill>
                  <a:srgbClr val="000000"/>
                </a:solidFill>
                <a:latin typeface="My Lato"/>
              </a:rPr>
              <a:t>WoT</a:t>
            </a:r>
            <a:r>
              <a:rPr lang="en-US" dirty="0">
                <a:solidFill>
                  <a:srgbClr val="000000"/>
                </a:solidFill>
                <a:latin typeface="My Lato"/>
              </a:rPr>
              <a:t> 1.1</a:t>
            </a:r>
          </a:p>
          <a:p>
            <a:endParaRPr lang="en-US" dirty="0">
              <a:solidFill>
                <a:srgbClr val="000000"/>
              </a:solidFill>
              <a:latin typeface="My Lato"/>
            </a:endParaRPr>
          </a:p>
          <a:p>
            <a:r>
              <a:rPr lang="en-US" dirty="0">
                <a:solidFill>
                  <a:srgbClr val="000000"/>
                </a:solidFill>
                <a:latin typeface="My Lato"/>
              </a:rPr>
              <a:t>growing number of open source implementations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My Lato"/>
              </a:rPr>
              <a:t> </a:t>
            </a:r>
            <a:r>
              <a:rPr lang="en-US" dirty="0">
                <a:solidFill>
                  <a:srgbClr val="000000"/>
                </a:solidFill>
                <a:latin typeface="My Lato"/>
                <a:hlinkClick r:id="rId3"/>
              </a:rPr>
              <a:t>https://www.w3.org/WoT/developers/</a:t>
            </a:r>
            <a:endParaRPr lang="en-US" dirty="0">
              <a:solidFill>
                <a:srgbClr val="000000"/>
              </a:solidFill>
              <a:latin typeface="My Lato"/>
            </a:endParaRPr>
          </a:p>
          <a:p>
            <a:endParaRPr lang="en-US" dirty="0">
              <a:solidFill>
                <a:srgbClr val="000000"/>
              </a:solidFill>
              <a:latin typeface="My Lato"/>
            </a:endParaRPr>
          </a:p>
          <a:p>
            <a:r>
              <a:rPr lang="en-US" dirty="0">
                <a:solidFill>
                  <a:srgbClr val="000000"/>
                </a:solidFill>
                <a:latin typeface="My Lato"/>
              </a:rPr>
              <a:t>growing market/commercial adoptions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My Lato"/>
              </a:rPr>
              <a:t>Takanaka</a:t>
            </a:r>
            <a:r>
              <a:rPr lang="en-US" dirty="0">
                <a:solidFill>
                  <a:srgbClr val="000000"/>
                </a:solidFill>
                <a:latin typeface="My Lato"/>
              </a:rPr>
              <a:t>, Fujitsu, Siemens AG, </a:t>
            </a:r>
            <a:r>
              <a:rPr lang="en-US" dirty="0" err="1">
                <a:solidFill>
                  <a:srgbClr val="000000"/>
                </a:solidFill>
                <a:latin typeface="My Lato"/>
              </a:rPr>
              <a:t>evosoft</a:t>
            </a:r>
            <a:r>
              <a:rPr lang="en-US" dirty="0">
                <a:solidFill>
                  <a:srgbClr val="000000"/>
                </a:solidFill>
                <a:latin typeface="My Lato"/>
              </a:rPr>
              <a:t>, Sick AG, </a:t>
            </a:r>
            <a:br>
              <a:rPr lang="en-US" dirty="0">
                <a:solidFill>
                  <a:srgbClr val="000000"/>
                </a:solidFill>
                <a:latin typeface="My Lato"/>
              </a:rPr>
            </a:br>
            <a:r>
              <a:rPr lang="en-US" dirty="0">
                <a:solidFill>
                  <a:srgbClr val="000000"/>
                </a:solidFill>
                <a:latin typeface="My Lato"/>
              </a:rPr>
              <a:t>Deutsche Telekom AG, Schaeffler, Bosch, Microsoft, </a:t>
            </a:r>
            <a:br>
              <a:rPr lang="en-US" dirty="0">
                <a:solidFill>
                  <a:srgbClr val="000000"/>
                </a:solidFill>
                <a:latin typeface="My Lato"/>
              </a:rPr>
            </a:br>
            <a:r>
              <a:rPr lang="en-US" dirty="0">
                <a:solidFill>
                  <a:srgbClr val="000000"/>
                </a:solidFill>
                <a:latin typeface="My Lato"/>
              </a:rPr>
              <a:t>ELCO Industry Automation, …</a:t>
            </a:r>
          </a:p>
          <a:p>
            <a:pPr lvl="1"/>
            <a:endParaRPr lang="en-US" dirty="0">
              <a:solidFill>
                <a:srgbClr val="000000"/>
              </a:solidFill>
              <a:latin typeface="My Lato"/>
            </a:endParaRPr>
          </a:p>
          <a:p>
            <a:r>
              <a:rPr lang="en-US" dirty="0">
                <a:solidFill>
                  <a:srgbClr val="000000"/>
                </a:solidFill>
                <a:latin typeface="My Lato"/>
              </a:rPr>
              <a:t>growing community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My Lato"/>
              </a:rPr>
              <a:t>WoT</a:t>
            </a:r>
            <a:r>
              <a:rPr lang="en-US" dirty="0">
                <a:solidFill>
                  <a:srgbClr val="000000"/>
                </a:solidFill>
                <a:latin typeface="My Lato"/>
              </a:rPr>
              <a:t> &amp; Japanese </a:t>
            </a:r>
            <a:r>
              <a:rPr lang="en-US" dirty="0" err="1">
                <a:solidFill>
                  <a:srgbClr val="000000"/>
                </a:solidFill>
                <a:latin typeface="My Lato"/>
              </a:rPr>
              <a:t>WoT</a:t>
            </a:r>
            <a:r>
              <a:rPr lang="en-US" dirty="0">
                <a:solidFill>
                  <a:srgbClr val="000000"/>
                </a:solidFill>
                <a:latin typeface="My Lato"/>
              </a:rPr>
              <a:t> CG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My Lato"/>
              </a:rPr>
              <a:t>New developer channels (e.g. </a:t>
            </a:r>
            <a:r>
              <a:rPr lang="en-US" dirty="0">
                <a:solidFill>
                  <a:srgbClr val="000000"/>
                </a:solidFill>
                <a:latin typeface="My Lato"/>
                <a:hlinkClick r:id="rId4"/>
              </a:rPr>
              <a:t>Discord</a:t>
            </a:r>
            <a:r>
              <a:rPr lang="en-US" dirty="0">
                <a:solidFill>
                  <a:srgbClr val="000000"/>
                </a:solidFill>
                <a:latin typeface="My Lato"/>
              </a:rPr>
              <a:t>)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My Lato"/>
              </a:rPr>
              <a:t>youtube</a:t>
            </a:r>
            <a:r>
              <a:rPr lang="en-US" dirty="0">
                <a:solidFill>
                  <a:srgbClr val="000000"/>
                </a:solidFill>
                <a:latin typeface="My Lato"/>
              </a:rPr>
              <a:t> channels for explainers and tutorials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My Lato"/>
              </a:rPr>
              <a:t>Blogs, hands-on tutorials, … 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My Lato"/>
              </a:rPr>
              <a:t>…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My Lato"/>
            </a:endParaRPr>
          </a:p>
          <a:p>
            <a:endParaRPr lang="en-US" dirty="0">
              <a:solidFill>
                <a:srgbClr val="000000"/>
              </a:solidFill>
              <a:latin typeface="My Lato"/>
            </a:endParaRPr>
          </a:p>
          <a:p>
            <a:endParaRPr lang="en-US" b="0" i="0" dirty="0">
              <a:solidFill>
                <a:srgbClr val="000000"/>
              </a:solidFill>
              <a:effectLst/>
              <a:latin typeface="My Lato"/>
            </a:endParaRPr>
          </a:p>
          <a:p>
            <a:endParaRPr lang="en-US" b="0" i="0" dirty="0">
              <a:solidFill>
                <a:srgbClr val="000000"/>
              </a:solidFill>
              <a:effectLst/>
              <a:latin typeface="My Lato"/>
            </a:endParaRPr>
          </a:p>
          <a:p>
            <a:pPr marL="0" indent="0" algn="l">
              <a:buNone/>
            </a:pPr>
            <a:endParaRPr lang="en-US" dirty="0">
              <a:solidFill>
                <a:srgbClr val="000000"/>
              </a:solidFill>
              <a:latin typeface="My Lato"/>
            </a:endParaRPr>
          </a:p>
          <a:p>
            <a:pPr marL="0" indent="0" algn="l">
              <a:buNone/>
            </a:pPr>
            <a:endParaRPr lang="en-US" b="0" i="0" dirty="0">
              <a:solidFill>
                <a:srgbClr val="000000"/>
              </a:solidFill>
              <a:effectLst/>
              <a:latin typeface="My Lato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98FE2ED-A9BE-DF93-96E8-4D82036A5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B92A68D-94DB-A402-F1C9-758EB065F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2</a:t>
            </a:fld>
            <a:endParaRPr lang="en-US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0DE547E8-9523-B159-F9E1-2D1BFF734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2023-09-15</a:t>
            </a:fld>
            <a:endParaRPr lang="en-US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0EEF2801-472D-E8AC-5298-B6C09E8879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64778" y="1796765"/>
            <a:ext cx="2555277" cy="1632235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8CC4AF08-F3D4-4E20-120F-489A56A41F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50482" y="4438485"/>
            <a:ext cx="2669461" cy="1917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960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4AB10C-B234-9F44-71BD-370596019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WoT</a:t>
            </a:r>
            <a:r>
              <a:rPr lang="en-US" dirty="0"/>
              <a:t> Attractions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3BE288-2AC8-AEE2-2C71-E2855D39E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8222"/>
            <a:ext cx="6892636" cy="4693003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err="1"/>
              <a:t>WoT</a:t>
            </a:r>
            <a:r>
              <a:rPr lang="en-US" b="1" dirty="0"/>
              <a:t> is not a protocol and also does not offer domain/application data models! </a:t>
            </a:r>
          </a:p>
          <a:p>
            <a:endParaRPr lang="en-US" dirty="0"/>
          </a:p>
          <a:p>
            <a:r>
              <a:rPr lang="en-US" dirty="0" err="1"/>
              <a:t>WoT</a:t>
            </a:r>
            <a:r>
              <a:rPr lang="en-US" dirty="0"/>
              <a:t> provides technology building blocks like the TD and the binding concept, which allow to easily reflect existing IoT approaches and describe them on a common standardized basis</a:t>
            </a:r>
            <a:br>
              <a:rPr lang="en-US" dirty="0"/>
            </a:br>
            <a:br>
              <a:rPr lang="en-US" dirty="0"/>
            </a:br>
            <a:r>
              <a:rPr lang="en-US" dirty="0">
                <a:sym typeface="Wingdings" pitchFamily="2" charset="2"/>
              </a:rPr>
              <a:t> existing IoT systems do not have to be changed, </a:t>
            </a:r>
            <a:r>
              <a:rPr lang="en-US" dirty="0" err="1">
                <a:sym typeface="Wingdings" pitchFamily="2" charset="2"/>
              </a:rPr>
              <a:t>WoT</a:t>
            </a:r>
            <a:r>
              <a:rPr lang="en-US" dirty="0">
                <a:sym typeface="Wingdings" pitchFamily="2" charset="2"/>
              </a:rPr>
              <a:t> can be used as a complementary solution</a:t>
            </a:r>
            <a:br>
              <a:rPr lang="en-US" dirty="0">
                <a:sym typeface="Wingdings" pitchFamily="2" charset="2"/>
              </a:rPr>
            </a:br>
            <a:r>
              <a:rPr lang="en-US" dirty="0">
                <a:sym typeface="Wingdings" pitchFamily="2" charset="2"/>
              </a:rPr>
              <a:t> increase interoperability in the IoT</a:t>
            </a:r>
            <a:br>
              <a:rPr lang="en-US" dirty="0">
                <a:sym typeface="Wingdings" pitchFamily="2" charset="2"/>
              </a:rPr>
            </a:br>
            <a:r>
              <a:rPr lang="en-US" dirty="0">
                <a:sym typeface="Wingdings" pitchFamily="2" charset="2"/>
              </a:rPr>
              <a:t> benefit of established web technologies  &amp; their tools/libs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51E0AE7-7BEB-735E-7941-CAF63E856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9FCB528-2915-0ADD-EFFF-5146B875F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3</a:t>
            </a:fld>
            <a:endParaRPr lang="en-US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CCC0D75D-C65A-CB50-41BA-A46788383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2023-09-15</a:t>
            </a:fld>
            <a:endParaRPr lang="en-US"/>
          </a:p>
        </p:txBody>
      </p:sp>
      <p:pic>
        <p:nvPicPr>
          <p:cNvPr id="45" name="Grafik 44">
            <a:extLst>
              <a:ext uri="{FF2B5EF4-FFF2-40B4-BE49-F238E27FC236}">
                <a16:creationId xmlns:a16="http://schemas.microsoft.com/office/drawing/2014/main" id="{1104CD28-CDFE-3113-F349-92046CADD2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3400" y="2546920"/>
            <a:ext cx="3909868" cy="2195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05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F68AF7-F022-2512-39EF-20EF60B7F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Support WoT Addoption by SDO Collerberations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5A0F96B-5B3C-8042-C99A-25F493E5C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30E28A5-CD75-2E9B-61A6-C9E55CA30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4</a:t>
            </a:fld>
            <a:endParaRPr lang="en-US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1A9083B4-1504-DE2D-5081-2775B0FEB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2023-09-15</a:t>
            </a:fld>
            <a:endParaRPr lang="en-US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40DF2F6-0DFA-1D4E-5CE2-35C7EE4418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1509" y="1690688"/>
            <a:ext cx="5699091" cy="4325610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5DAB46FA-F31B-D7E2-A0E8-1403CEAE7DE0}"/>
              </a:ext>
            </a:extLst>
          </p:cNvPr>
          <p:cNvSpPr txBox="1"/>
          <p:nvPr/>
        </p:nvSpPr>
        <p:spPr>
          <a:xfrm>
            <a:off x="3429000" y="6049590"/>
            <a:ext cx="6098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https://www.w3.org/2023/08/wot-wg-2023-draft.html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834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AE28FA-A3A7-E93F-AE06-2B77AD073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015847" cy="1325563"/>
          </a:xfrm>
        </p:spPr>
        <p:txBody>
          <a:bodyPr/>
          <a:lstStyle/>
          <a:p>
            <a:r>
              <a:rPr lang="en-US" dirty="0"/>
              <a:t>New Document Organization in </a:t>
            </a:r>
            <a:r>
              <a:rPr lang="en-US" dirty="0" err="1"/>
              <a:t>WoT</a:t>
            </a:r>
            <a:r>
              <a:rPr lang="en-US" dirty="0"/>
              <a:t> 2.0 Will Simplify </a:t>
            </a:r>
            <a:r>
              <a:rPr lang="en-US" dirty="0" err="1"/>
              <a:t>WoT</a:t>
            </a:r>
            <a:r>
              <a:rPr lang="en-US" dirty="0"/>
              <a:t> Adoption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016F92D-F340-6B83-53A6-95B819E4C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96D083F-7DFA-25EA-5CA2-CDA7085BF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5</a:t>
            </a:fld>
            <a:endParaRPr lang="en-US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E1B095D4-A4E9-825C-72EE-8DC926DF0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2023-09-15</a:t>
            </a:fld>
            <a:endParaRPr lang="en-US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670281EA-6B61-81D8-85B3-E5E9FBF12139}"/>
              </a:ext>
            </a:extLst>
          </p:cNvPr>
          <p:cNvSpPr/>
          <p:nvPr/>
        </p:nvSpPr>
        <p:spPr>
          <a:xfrm>
            <a:off x="5079003" y="1718390"/>
            <a:ext cx="3717283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TD 2.0 REC includes </a:t>
            </a:r>
            <a:br>
              <a:rPr lang="en-US" dirty="0"/>
            </a:br>
            <a:r>
              <a:rPr lang="en-US" dirty="0"/>
              <a:t>- Thing Models </a:t>
            </a:r>
            <a:br>
              <a:rPr lang="en-US" dirty="0"/>
            </a:br>
            <a:r>
              <a:rPr lang="en-US" dirty="0"/>
              <a:t>- Binding Template mechanism</a:t>
            </a:r>
          </a:p>
          <a:p>
            <a:pPr algn="ctr"/>
            <a:r>
              <a:rPr lang="en-US" dirty="0"/>
              <a:t>- Security scheme mechanism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39EC02C9-59DA-0A33-51E5-A1290ECE88CA}"/>
              </a:ext>
            </a:extLst>
          </p:cNvPr>
          <p:cNvCxnSpPr>
            <a:cxnSpLocks/>
            <a:endCxn id="24" idx="1"/>
          </p:cNvCxnSpPr>
          <p:nvPr/>
        </p:nvCxnSpPr>
        <p:spPr>
          <a:xfrm flipH="1">
            <a:off x="7680075" y="2987471"/>
            <a:ext cx="127761" cy="474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 8">
            <a:extLst>
              <a:ext uri="{FF2B5EF4-FFF2-40B4-BE49-F238E27FC236}">
                <a16:creationId xmlns:a16="http://schemas.microsoft.com/office/drawing/2014/main" id="{8751A311-2E75-F254-AFFB-7C0FEEDB5D6E}"/>
              </a:ext>
            </a:extLst>
          </p:cNvPr>
          <p:cNvSpPr/>
          <p:nvPr/>
        </p:nvSpPr>
        <p:spPr>
          <a:xfrm>
            <a:off x="8068780" y="1721758"/>
            <a:ext cx="717375" cy="19718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5E8A664C-B805-02B9-0C6A-E06621CA7474}"/>
              </a:ext>
            </a:extLst>
          </p:cNvPr>
          <p:cNvCxnSpPr>
            <a:cxnSpLocks/>
            <a:endCxn id="25" idx="1"/>
          </p:cNvCxnSpPr>
          <p:nvPr/>
        </p:nvCxnSpPr>
        <p:spPr>
          <a:xfrm flipH="1">
            <a:off x="6823370" y="2987471"/>
            <a:ext cx="370873" cy="491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hteck 11">
            <a:extLst>
              <a:ext uri="{FF2B5EF4-FFF2-40B4-BE49-F238E27FC236}">
                <a16:creationId xmlns:a16="http://schemas.microsoft.com/office/drawing/2014/main" id="{66F28E16-3840-137A-66FF-262F3BA5BCF5}"/>
              </a:ext>
            </a:extLst>
          </p:cNvPr>
          <p:cNvSpPr/>
          <p:nvPr/>
        </p:nvSpPr>
        <p:spPr>
          <a:xfrm rot="5400000">
            <a:off x="7458823" y="5262969"/>
            <a:ext cx="1073532" cy="109958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Security</a:t>
            </a:r>
            <a:br>
              <a:rPr lang="en-US" sz="1400" dirty="0"/>
            </a:br>
            <a:r>
              <a:rPr lang="en-US" sz="1400" dirty="0"/>
              <a:t> Scheme related HTTP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AD9BBF89-F7F6-F8A3-36FA-24067DE004C4}"/>
              </a:ext>
            </a:extLst>
          </p:cNvPr>
          <p:cNvSpPr txBox="1"/>
          <p:nvPr/>
        </p:nvSpPr>
        <p:spPr>
          <a:xfrm rot="5400000">
            <a:off x="8708494" y="564687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A91EEB8C-24B9-F3CE-A85D-2627E4C85DFA}"/>
              </a:ext>
            </a:extLst>
          </p:cNvPr>
          <p:cNvCxnSpPr>
            <a:cxnSpLocks/>
            <a:stCxn id="24" idx="3"/>
            <a:endCxn id="12" idx="1"/>
          </p:cNvCxnSpPr>
          <p:nvPr/>
        </p:nvCxnSpPr>
        <p:spPr>
          <a:xfrm>
            <a:off x="7680075" y="4911449"/>
            <a:ext cx="315514" cy="364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hteck 14">
            <a:extLst>
              <a:ext uri="{FF2B5EF4-FFF2-40B4-BE49-F238E27FC236}">
                <a16:creationId xmlns:a16="http://schemas.microsoft.com/office/drawing/2014/main" id="{2B2F1D54-0280-B1EB-9C8E-4B431D2FE564}"/>
              </a:ext>
            </a:extLst>
          </p:cNvPr>
          <p:cNvSpPr/>
          <p:nvPr/>
        </p:nvSpPr>
        <p:spPr>
          <a:xfrm rot="5400000">
            <a:off x="6043516" y="5254069"/>
            <a:ext cx="1073532" cy="109958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Security</a:t>
            </a:r>
            <a:br>
              <a:rPr lang="en-US" sz="1400" dirty="0"/>
            </a:br>
            <a:r>
              <a:rPr lang="en-US" sz="1400" dirty="0"/>
              <a:t> Scheme related Modbus</a:t>
            </a: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BBB23440-DA09-677A-68FD-A0005DF8687B}"/>
              </a:ext>
            </a:extLst>
          </p:cNvPr>
          <p:cNvCxnSpPr>
            <a:cxnSpLocks/>
          </p:cNvCxnSpPr>
          <p:nvPr/>
        </p:nvCxnSpPr>
        <p:spPr>
          <a:xfrm>
            <a:off x="6693509" y="4896534"/>
            <a:ext cx="85215" cy="364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ECD27FDF-F7A4-32A5-545F-00E7355C2441}"/>
              </a:ext>
            </a:extLst>
          </p:cNvPr>
          <p:cNvCxnSpPr>
            <a:cxnSpLocks/>
          </p:cNvCxnSpPr>
          <p:nvPr/>
        </p:nvCxnSpPr>
        <p:spPr>
          <a:xfrm flipH="1">
            <a:off x="4999868" y="3037962"/>
            <a:ext cx="517876" cy="55130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AC50A760-9438-A99D-C906-0CC2D07F63A3}"/>
              </a:ext>
            </a:extLst>
          </p:cNvPr>
          <p:cNvSpPr txBox="1"/>
          <p:nvPr/>
        </p:nvSpPr>
        <p:spPr>
          <a:xfrm rot="5400000">
            <a:off x="5159751" y="426425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281C1845-8CDF-A251-9E1F-D941321E43E1}"/>
              </a:ext>
            </a:extLst>
          </p:cNvPr>
          <p:cNvSpPr/>
          <p:nvPr/>
        </p:nvSpPr>
        <p:spPr>
          <a:xfrm rot="5400000">
            <a:off x="3498482" y="5301502"/>
            <a:ext cx="1073532" cy="1022516"/>
          </a:xfrm>
          <a:prstGeom prst="rect">
            <a:avLst/>
          </a:prstGeom>
          <a:solidFill>
            <a:srgbClr val="F0DA3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Security</a:t>
            </a:r>
            <a:br>
              <a:rPr lang="en-US" sz="1400" dirty="0"/>
            </a:br>
            <a:r>
              <a:rPr lang="en-US" sz="1400" dirty="0"/>
              <a:t> Scheme related X</a:t>
            </a: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23ED5229-ED1A-CEF5-C44F-98DA9B9957BE}"/>
              </a:ext>
            </a:extLst>
          </p:cNvPr>
          <p:cNvCxnSpPr>
            <a:cxnSpLocks/>
            <a:endCxn id="19" idx="1"/>
          </p:cNvCxnSpPr>
          <p:nvPr/>
        </p:nvCxnSpPr>
        <p:spPr>
          <a:xfrm flipH="1">
            <a:off x="4035248" y="4984755"/>
            <a:ext cx="680164" cy="291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eck 20">
            <a:extLst>
              <a:ext uri="{FF2B5EF4-FFF2-40B4-BE49-F238E27FC236}">
                <a16:creationId xmlns:a16="http://schemas.microsoft.com/office/drawing/2014/main" id="{70CCF1B9-AEA5-ECD3-9027-2D9B6A5C726C}"/>
              </a:ext>
            </a:extLst>
          </p:cNvPr>
          <p:cNvSpPr/>
          <p:nvPr/>
        </p:nvSpPr>
        <p:spPr>
          <a:xfrm rot="5400000">
            <a:off x="8282031" y="6077277"/>
            <a:ext cx="417930" cy="12705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28DE2C8F-A699-72B8-4BDD-2D7AC66A6E25}"/>
              </a:ext>
            </a:extLst>
          </p:cNvPr>
          <p:cNvSpPr/>
          <p:nvPr/>
        </p:nvSpPr>
        <p:spPr>
          <a:xfrm rot="5400000">
            <a:off x="6859515" y="6068133"/>
            <a:ext cx="417930" cy="12705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27895E1-41E2-4667-B9D3-735C23CF7500}"/>
              </a:ext>
            </a:extLst>
          </p:cNvPr>
          <p:cNvSpPr/>
          <p:nvPr/>
        </p:nvSpPr>
        <p:spPr>
          <a:xfrm rot="5400000">
            <a:off x="3988463" y="4060458"/>
            <a:ext cx="1449340" cy="587366"/>
          </a:xfrm>
          <a:prstGeom prst="rect">
            <a:avLst/>
          </a:prstGeom>
          <a:solidFill>
            <a:srgbClr val="F0DA3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X </a:t>
            </a:r>
            <a:br>
              <a:rPr lang="en-US" dirty="0"/>
            </a:br>
            <a:r>
              <a:rPr lang="en-US" dirty="0"/>
              <a:t>Binding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5881036B-18EB-9736-F40D-A2FDA6B7F7F0}"/>
              </a:ext>
            </a:extLst>
          </p:cNvPr>
          <p:cNvSpPr/>
          <p:nvPr/>
        </p:nvSpPr>
        <p:spPr>
          <a:xfrm rot="5400000">
            <a:off x="6955406" y="3802794"/>
            <a:ext cx="1449337" cy="7679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Binding</a:t>
            </a:r>
            <a:br>
              <a:rPr lang="en-US" dirty="0"/>
            </a:br>
            <a:r>
              <a:rPr lang="en-US" dirty="0"/>
              <a:t> Note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0234CBC7-CBEA-0CD4-621D-8B444B0CBFC4}"/>
              </a:ext>
            </a:extLst>
          </p:cNvPr>
          <p:cNvSpPr/>
          <p:nvPr/>
        </p:nvSpPr>
        <p:spPr>
          <a:xfrm rot="5400000">
            <a:off x="6098700" y="3819239"/>
            <a:ext cx="1449339" cy="76797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Modbus </a:t>
            </a:r>
            <a:br>
              <a:rPr lang="en-US" dirty="0"/>
            </a:br>
            <a:r>
              <a:rPr lang="en-US" dirty="0"/>
              <a:t>Binding Note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F74AAB15-6760-B429-BF9A-0B9ABF8C0ED9}"/>
              </a:ext>
            </a:extLst>
          </p:cNvPr>
          <p:cNvSpPr txBox="1"/>
          <p:nvPr/>
        </p:nvSpPr>
        <p:spPr>
          <a:xfrm rot="5400000">
            <a:off x="8201175" y="402977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BA8D964F-8972-BB3F-DFDF-31E5B669D143}"/>
              </a:ext>
            </a:extLst>
          </p:cNvPr>
          <p:cNvSpPr/>
          <p:nvPr/>
        </p:nvSpPr>
        <p:spPr>
          <a:xfrm rot="5400000">
            <a:off x="7791665" y="4638957"/>
            <a:ext cx="417930" cy="12705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5A1748D8-A90C-77A3-B734-3A2720D53911}"/>
              </a:ext>
            </a:extLst>
          </p:cNvPr>
          <p:cNvSpPr/>
          <p:nvPr/>
        </p:nvSpPr>
        <p:spPr>
          <a:xfrm rot="5400000">
            <a:off x="6938177" y="4655923"/>
            <a:ext cx="417930" cy="12705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99D34304-7BB7-0805-35DF-00CC0A530128}"/>
              </a:ext>
            </a:extLst>
          </p:cNvPr>
          <p:cNvSpPr/>
          <p:nvPr/>
        </p:nvSpPr>
        <p:spPr>
          <a:xfrm rot="5400000">
            <a:off x="4721960" y="4794316"/>
            <a:ext cx="417930" cy="12705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2D9E252D-9EEC-1C2D-8E22-6BD0A764117B}"/>
              </a:ext>
            </a:extLst>
          </p:cNvPr>
          <p:cNvSpPr/>
          <p:nvPr/>
        </p:nvSpPr>
        <p:spPr>
          <a:xfrm rot="5400000">
            <a:off x="4274013" y="6068133"/>
            <a:ext cx="417930" cy="12705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3A059B89-477D-3AD1-2D60-3819BD95CD50}"/>
              </a:ext>
            </a:extLst>
          </p:cNvPr>
          <p:cNvSpPr/>
          <p:nvPr/>
        </p:nvSpPr>
        <p:spPr>
          <a:xfrm rot="5400000">
            <a:off x="4734372" y="3774908"/>
            <a:ext cx="417930" cy="127056"/>
          </a:xfrm>
          <a:prstGeom prst="rect">
            <a:avLst/>
          </a:prstGeom>
          <a:solidFill>
            <a:srgbClr val="C5E0B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15D3D807-CCA1-5D69-9A7D-0F255657F6ED}"/>
              </a:ext>
            </a:extLst>
          </p:cNvPr>
          <p:cNvSpPr/>
          <p:nvPr/>
        </p:nvSpPr>
        <p:spPr>
          <a:xfrm rot="5400000">
            <a:off x="4270868" y="5421802"/>
            <a:ext cx="417930" cy="127056"/>
          </a:xfrm>
          <a:prstGeom prst="rect">
            <a:avLst/>
          </a:prstGeom>
          <a:solidFill>
            <a:srgbClr val="C5E0B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821B61E4-6E13-029F-DEC0-2A9FD4E2E556}"/>
              </a:ext>
            </a:extLst>
          </p:cNvPr>
          <p:cNvSpPr/>
          <p:nvPr/>
        </p:nvSpPr>
        <p:spPr>
          <a:xfrm>
            <a:off x="10114019" y="4863107"/>
            <a:ext cx="1451184" cy="3592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Metadata</a:t>
            </a: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9D8C2B9F-CCD4-E968-4A60-A1CB69CF107B}"/>
              </a:ext>
            </a:extLst>
          </p:cNvPr>
          <p:cNvSpPr/>
          <p:nvPr/>
        </p:nvSpPr>
        <p:spPr>
          <a:xfrm>
            <a:off x="10100413" y="5300563"/>
            <a:ext cx="1464790" cy="4351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External SDO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B50C6FE9-B432-AF0D-0D84-7D29817F156B}"/>
              </a:ext>
            </a:extLst>
          </p:cNvPr>
          <p:cNvSpPr txBox="1"/>
          <p:nvPr/>
        </p:nvSpPr>
        <p:spPr>
          <a:xfrm>
            <a:off x="9806816" y="4369852"/>
            <a:ext cx="9076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Labels: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30B4F43D-DB94-B5CA-C857-A091254D5735}"/>
              </a:ext>
            </a:extLst>
          </p:cNvPr>
          <p:cNvSpPr txBox="1"/>
          <p:nvPr/>
        </p:nvSpPr>
        <p:spPr>
          <a:xfrm rot="5400000">
            <a:off x="4710903" y="569430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3" name="Rechteckige Legende 2">
            <a:extLst>
              <a:ext uri="{FF2B5EF4-FFF2-40B4-BE49-F238E27FC236}">
                <a16:creationId xmlns:a16="http://schemas.microsoft.com/office/drawing/2014/main" id="{9F6FB809-FA59-7050-6D80-3D77789E92E5}"/>
              </a:ext>
            </a:extLst>
          </p:cNvPr>
          <p:cNvSpPr/>
          <p:nvPr/>
        </p:nvSpPr>
        <p:spPr>
          <a:xfrm>
            <a:off x="308480" y="3337401"/>
            <a:ext cx="2644069" cy="1016740"/>
          </a:xfrm>
          <a:prstGeom prst="wedgeRectCallout">
            <a:avLst>
              <a:gd name="adj1" fmla="val 83658"/>
              <a:gd name="adj2" fmla="val 34285"/>
            </a:avLst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Eg.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/>
              <a:t>ECHONET, OPC UA, BACnet, … </a:t>
            </a:r>
          </a:p>
        </p:txBody>
      </p:sp>
    </p:spTree>
    <p:extLst>
      <p:ext uri="{BB962C8B-B14F-4D97-AF65-F5344CB8AC3E}">
        <p14:creationId xmlns:p14="http://schemas.microsoft.com/office/powerpoint/2010/main" val="839158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818AC2-F28E-64EC-69D7-2F5A205E3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Latest </a:t>
            </a:r>
            <a:r>
              <a:rPr lang="en-US" dirty="0" err="1"/>
              <a:t>WoT</a:t>
            </a:r>
            <a:r>
              <a:rPr lang="en-US" dirty="0"/>
              <a:t> Adoptions: OPC Foundation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7CDFD9A-FCCE-4189-EA20-F6175BCCE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E64AAB1-18E2-AEDB-7B6F-6B13D5A90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6</a:t>
            </a:fld>
            <a:endParaRPr lang="en-US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01A4DE5C-B0C1-7BB6-F7AF-3452A80FE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2023-09-15</a:t>
            </a:fld>
            <a:endParaRPr lang="en-US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4C026C8C-02F9-8D0C-C998-611CBD4218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3726" y="1690688"/>
            <a:ext cx="5321968" cy="3641346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B04A4466-CD2E-D742-F3BC-C40691E1EC74}"/>
              </a:ext>
            </a:extLst>
          </p:cNvPr>
          <p:cNvSpPr txBox="1"/>
          <p:nvPr/>
        </p:nvSpPr>
        <p:spPr>
          <a:xfrm>
            <a:off x="1226100" y="5710019"/>
            <a:ext cx="105155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https://www.rfid-wiot-search.com/opc-foundation-kick-off-web-of-things-connectivity-working-group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130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DCB6BD-D4BD-85F7-FC2E-A1AC86787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Latest </a:t>
            </a:r>
            <a:r>
              <a:rPr lang="en-US" dirty="0" err="1"/>
              <a:t>WoT</a:t>
            </a:r>
            <a:r>
              <a:rPr lang="en-US" dirty="0"/>
              <a:t> Adoptions: </a:t>
            </a:r>
            <a:br>
              <a:rPr lang="en-US" dirty="0"/>
            </a:br>
            <a:r>
              <a:rPr lang="en-US" dirty="0"/>
              <a:t>Asset Administration Shell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56A5DE-B9A9-C7CC-744A-F36BE769D5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95055"/>
            <a:ext cx="5075712" cy="418190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Asset Administration Shell (AAS) is an industrial digital twin implementation currently being </a:t>
            </a:r>
            <a:r>
              <a:rPr lang="en-US" dirty="0" err="1"/>
              <a:t>standardised</a:t>
            </a:r>
            <a:r>
              <a:rPr lang="en-US" dirty="0"/>
              <a:t> by </a:t>
            </a:r>
            <a:br>
              <a:rPr lang="en-US" dirty="0"/>
            </a:br>
            <a:r>
              <a:rPr lang="en-US" dirty="0"/>
              <a:t>IEC 63278</a:t>
            </a:r>
          </a:p>
          <a:p>
            <a:endParaRPr lang="en-US" dirty="0"/>
          </a:p>
          <a:p>
            <a:r>
              <a:rPr lang="en-US" dirty="0"/>
              <a:t>AAS allows to specify </a:t>
            </a:r>
            <a:r>
              <a:rPr lang="en-US" dirty="0" err="1"/>
              <a:t>submodels</a:t>
            </a:r>
            <a:r>
              <a:rPr lang="en-US" dirty="0"/>
              <a:t> that provides specific information of an asset</a:t>
            </a:r>
          </a:p>
          <a:p>
            <a:endParaRPr lang="en-US" dirty="0"/>
          </a:p>
          <a:p>
            <a:r>
              <a:rPr lang="en-US" dirty="0"/>
              <a:t>there is a </a:t>
            </a:r>
            <a:r>
              <a:rPr lang="en-US" dirty="0" err="1"/>
              <a:t>Submodel</a:t>
            </a:r>
            <a:r>
              <a:rPr lang="en-US" dirty="0"/>
              <a:t> specification Asset Interface Description (AID) that allows to describe Asset’s interface or Asset’s related service based on </a:t>
            </a:r>
            <a:r>
              <a:rPr lang="en-US" dirty="0" err="1"/>
              <a:t>WoT</a:t>
            </a:r>
            <a:r>
              <a:rPr lang="en-US" dirty="0"/>
              <a:t> Thing Description</a:t>
            </a:r>
            <a:br>
              <a:rPr lang="en-US" dirty="0"/>
            </a:br>
            <a:r>
              <a:rPr lang="en-US" dirty="0">
                <a:hlinkClick r:id="rId2"/>
              </a:rPr>
              <a:t>https://industrialdigitaltwin.org/</a:t>
            </a:r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384E354-7728-B1B0-1B21-FDD2036CD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02D9493-C427-B9B7-EBA9-572B08785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7</a:t>
            </a:fld>
            <a:endParaRPr lang="en-US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EDA1C24D-B76B-EB70-AC4D-2BCC12275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2023-09-15</a:t>
            </a:fld>
            <a:endParaRPr lang="en-US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859FAA44-EA88-1C90-44DD-67915C28B1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5896" y="1870592"/>
            <a:ext cx="5247904" cy="1511176"/>
          </a:xfrm>
          <a:prstGeom prst="rect">
            <a:avLst/>
          </a:prstGeom>
        </p:spPr>
      </p:pic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A49A1576-659B-EBE5-4B5E-6E7602A37276}"/>
              </a:ext>
            </a:extLst>
          </p:cNvPr>
          <p:cNvGrpSpPr/>
          <p:nvPr/>
        </p:nvGrpSpPr>
        <p:grpSpPr>
          <a:xfrm>
            <a:off x="7333755" y="3644375"/>
            <a:ext cx="2968057" cy="2449368"/>
            <a:chOff x="7333755" y="3644375"/>
            <a:chExt cx="2968057" cy="2449368"/>
          </a:xfrm>
        </p:grpSpPr>
        <p:pic>
          <p:nvPicPr>
            <p:cNvPr id="1026" name="Picture 2" descr="image">
              <a:extLst>
                <a:ext uri="{FF2B5EF4-FFF2-40B4-BE49-F238E27FC236}">
                  <a16:creationId xmlns:a16="http://schemas.microsoft.com/office/drawing/2014/main" id="{B8E2D1CC-1269-3621-1B17-FF54889779F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33755" y="3644375"/>
              <a:ext cx="2968057" cy="24493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ThingDescription">
              <a:extLst>
                <a:ext uri="{FF2B5EF4-FFF2-40B4-BE49-F238E27FC236}">
                  <a16:creationId xmlns:a16="http://schemas.microsoft.com/office/drawing/2014/main" id="{D90A4D1E-EC51-5FE6-73C9-2D0D2E0699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2659" y="4209487"/>
              <a:ext cx="98317" cy="1244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76148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8FA71B-C4D6-6BDA-4514-AE874996A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Collaboration to improve </a:t>
            </a:r>
            <a:r>
              <a:rPr lang="en-US" dirty="0" err="1"/>
              <a:t>WoT</a:t>
            </a:r>
            <a:r>
              <a:rPr lang="en-US" dirty="0"/>
              <a:t> &amp; extend </a:t>
            </a:r>
            <a:br>
              <a:rPr lang="en-US" dirty="0"/>
            </a:br>
            <a:r>
              <a:rPr lang="en-US" dirty="0" err="1"/>
              <a:t>WoT</a:t>
            </a:r>
            <a:r>
              <a:rPr lang="en-US" dirty="0"/>
              <a:t> related Use Cases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85B19A7-3CA1-2512-D1C7-70AD010C2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CE67722-84AB-8EE7-AAF1-B2F60CB2E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8</a:t>
            </a:fld>
            <a:endParaRPr lang="en-US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A1D3D5E3-96A7-3DAC-78BE-47F911014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2023-09-15</a:t>
            </a:fld>
            <a:endParaRPr lang="en-US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66B1B40-DD90-C58A-7CBC-07EEF6ABB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434" y="1878196"/>
            <a:ext cx="7637310" cy="4145301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1CEC9ED4-8B98-3D2A-EFFC-01527B78A7F9}"/>
              </a:ext>
            </a:extLst>
          </p:cNvPr>
          <p:cNvSpPr txBox="1"/>
          <p:nvPr/>
        </p:nvSpPr>
        <p:spPr>
          <a:xfrm>
            <a:off x="2512256" y="6023497"/>
            <a:ext cx="6098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https://www.w3.org/2023/08/wot-wg-2023-draft.html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101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41C50A-04F5-057D-EA07-67769F695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Latest </a:t>
            </a:r>
            <a:r>
              <a:rPr lang="en-US" dirty="0" err="1"/>
              <a:t>WoT</a:t>
            </a:r>
            <a:r>
              <a:rPr lang="en-US" dirty="0"/>
              <a:t> discussions in W3C Web-based Digital Twins for Smart Cities Interest Group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74BCE85-88BE-93D7-B28A-3B9E304BE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63B837A-CF6E-1612-5DF7-873F2D00C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9</a:t>
            </a:fld>
            <a:endParaRPr lang="en-US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C3286A39-55C3-6947-2313-4FFE55909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2023-09-15</a:t>
            </a:fld>
            <a:endParaRPr lang="en-US" dirty="0"/>
          </a:p>
        </p:txBody>
      </p:sp>
      <p:pic>
        <p:nvPicPr>
          <p:cNvPr id="2050" name="Picture 2" descr="Possible Web-based Digital Twins Platform">
            <a:extLst>
              <a:ext uri="{FF2B5EF4-FFF2-40B4-BE49-F238E27FC236}">
                <a16:creationId xmlns:a16="http://schemas.microsoft.com/office/drawing/2014/main" id="{7561F3C8-E95F-A615-42C2-20E05BAC9D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0149" y="1930884"/>
            <a:ext cx="4211285" cy="3779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07F483F8-FE53-913C-0FA9-987640F2C4F5}"/>
              </a:ext>
            </a:extLst>
          </p:cNvPr>
          <p:cNvSpPr txBox="1"/>
          <p:nvPr/>
        </p:nvSpPr>
        <p:spPr>
          <a:xfrm>
            <a:off x="2509777" y="5892581"/>
            <a:ext cx="744830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https://w3c.github.io/smartcities-workshop/draft-charter/index.html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306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0B82C324-38C9-8D43-B9CF-BB1C50F6C7D4}" vid="{E77D58A1-DB36-8941-873E-0ACC69A37E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534</Words>
  <Application>Microsoft Macintosh PowerPoint</Application>
  <PresentationFormat>Breitbild</PresentationFormat>
  <Paragraphs>86</Paragraphs>
  <Slides>9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Calibri</vt:lpstr>
      <vt:lpstr>My Lato</vt:lpstr>
      <vt:lpstr>Office Theme</vt:lpstr>
      <vt:lpstr>WoT WG/IG Outreach</vt:lpstr>
      <vt:lpstr>WoT Status Quo</vt:lpstr>
      <vt:lpstr>WoT Attractions</vt:lpstr>
      <vt:lpstr>Support WoT Addoption by SDO Collerberations</vt:lpstr>
      <vt:lpstr>New Document Organization in WoT 2.0 Will Simplify WoT Adoption</vt:lpstr>
      <vt:lpstr>Latest WoT Adoptions: OPC Foundation</vt:lpstr>
      <vt:lpstr>Latest WoT Adoptions:  Asset Administration Shell</vt:lpstr>
      <vt:lpstr>Collaboration to improve WoT &amp; extend  WoT related Use Cases</vt:lpstr>
      <vt:lpstr>Latest WoT discussions in W3C Web-based Digital Twins for Smart Cities Interest Group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Mccool, Michael</dc:creator>
  <cp:lastModifiedBy>Kaebisch, Sebastian (T CED EWT-DE)</cp:lastModifiedBy>
  <cp:revision>149</cp:revision>
  <dcterms:created xsi:type="dcterms:W3CDTF">2021-03-09T15:46:26Z</dcterms:created>
  <dcterms:modified xsi:type="dcterms:W3CDTF">2023-09-15T11:06:15Z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d258917-277f-42cd-a3cd-14c4e9ee58bc_Enabled">
    <vt:lpwstr>true</vt:lpwstr>
  </property>
  <property fmtid="{D5CDD505-2E9C-101B-9397-08002B2CF9AE}" pid="3" name="MSIP_Label_9d258917-277f-42cd-a3cd-14c4e9ee58bc_SetDate">
    <vt:lpwstr>2022-09-14T12:51:18Z</vt:lpwstr>
  </property>
  <property fmtid="{D5CDD505-2E9C-101B-9397-08002B2CF9AE}" pid="4" name="MSIP_Label_9d258917-277f-42cd-a3cd-14c4e9ee58bc_Method">
    <vt:lpwstr>Standard</vt:lpwstr>
  </property>
  <property fmtid="{D5CDD505-2E9C-101B-9397-08002B2CF9AE}" pid="5" name="MSIP_Label_9d258917-277f-42cd-a3cd-14c4e9ee58bc_Name">
    <vt:lpwstr>restricted</vt:lpwstr>
  </property>
  <property fmtid="{D5CDD505-2E9C-101B-9397-08002B2CF9AE}" pid="6" name="MSIP_Label_9d258917-277f-42cd-a3cd-14c4e9ee58bc_SiteId">
    <vt:lpwstr>38ae3bcd-9579-4fd4-adda-b42e1495d55a</vt:lpwstr>
  </property>
  <property fmtid="{D5CDD505-2E9C-101B-9397-08002B2CF9AE}" pid="7" name="MSIP_Label_9d258917-277f-42cd-a3cd-14c4e9ee58bc_ActionId">
    <vt:lpwstr>315e1026-0f03-44b9-862c-8e22fb9f420b</vt:lpwstr>
  </property>
  <property fmtid="{D5CDD505-2E9C-101B-9397-08002B2CF9AE}" pid="8" name="MSIP_Label_9d258917-277f-42cd-a3cd-14c4e9ee58bc_ContentBits">
    <vt:lpwstr>0</vt:lpwstr>
  </property>
</Properties>
</file>