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27" r:id="rId2"/>
    <p:sldId id="389" r:id="rId3"/>
    <p:sldId id="391" r:id="rId4"/>
    <p:sldId id="390" r:id="rId5"/>
    <p:sldId id="392" r:id="rId6"/>
    <p:sldId id="394" r:id="rId7"/>
    <p:sldId id="393" r:id="rId8"/>
    <p:sldId id="3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9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1008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4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5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2023-07-26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2023-07-26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2023-07-26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2023-07-26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2023-07-26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2023-07-26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2023-07-26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2023-07-26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usecases/blob/main/REQUIREMENTS/requirements-template.md" TargetMode="External"/><Relationship Id="rId2" Type="http://schemas.openxmlformats.org/officeDocument/2006/relationships/hyperlink" Target="https://w3c.github.io/wot-useca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-usecases/blob/main/REQUIREMENTS/discovery.md" TargetMode="External"/><Relationship Id="rId5" Type="http://schemas.openxmlformats.org/officeDocument/2006/relationships/hyperlink" Target="https://github.com/w3c/wot-usecases/blob/main/REQUIREMENTS/requirements-summary.csv" TargetMode="External"/><Relationship Id="rId4" Type="http://schemas.openxmlformats.org/officeDocument/2006/relationships/hyperlink" Target="https://github.com/w3c/wot-usecases/blob/main/REQUIREMENTS/geolocation-requirements.m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usecases/blob/main/REQUIREMENTS/discovery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E8A7-8245-3D43-B0CF-EE61C237F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03" y="3265488"/>
            <a:ext cx="10950515" cy="1470025"/>
          </a:xfrm>
        </p:spPr>
        <p:txBody>
          <a:bodyPr>
            <a:noAutofit/>
          </a:bodyPr>
          <a:lstStyle/>
          <a:p>
            <a:br>
              <a:rPr lang="en-US" sz="4400" noProof="0" dirty="0"/>
            </a:br>
            <a:r>
              <a:rPr lang="en-US" sz="4400" noProof="0" dirty="0"/>
              <a:t>Use Case and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F3365-F046-5D42-B884-FD1FD2500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Michael McCool</a:t>
            </a:r>
          </a:p>
          <a:p>
            <a:r>
              <a:rPr lang="en-US" dirty="0"/>
              <a:t>26 July</a:t>
            </a:r>
            <a:r>
              <a:rPr lang="en-US" noProof="0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55182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CE7B-B72F-AC1D-D4D7-11F69DDD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DE088-D043-2929-9509-46116F4CE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cases should ultimately motivate standards work:</a:t>
            </a:r>
          </a:p>
          <a:p>
            <a:pPr lvl="1"/>
            <a:r>
              <a:rPr lang="en-US" dirty="0"/>
              <a:t>Use cases should have defined requirements</a:t>
            </a:r>
          </a:p>
          <a:p>
            <a:pPr lvl="1"/>
            <a:r>
              <a:rPr lang="en-US" dirty="0"/>
              <a:t>Features should be defined to satisfy requirements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We have a large number of new work items on the table </a:t>
            </a:r>
          </a:p>
          <a:p>
            <a:pPr lvl="2"/>
            <a:r>
              <a:rPr lang="en-US" dirty="0"/>
              <a:t>but no clear connection to requirements or use cases</a:t>
            </a:r>
          </a:p>
          <a:p>
            <a:pPr lvl="1"/>
            <a:r>
              <a:rPr lang="en-US" dirty="0"/>
              <a:t>Can be difficult for authors of use cases to define all requirements</a:t>
            </a:r>
          </a:p>
          <a:p>
            <a:pPr lvl="1"/>
            <a:r>
              <a:rPr lang="en-US" dirty="0"/>
              <a:t>Existing features are also not directly tied to use cases</a:t>
            </a:r>
          </a:p>
          <a:p>
            <a:pPr lvl="1"/>
            <a:r>
              <a:rPr lang="en-US" dirty="0"/>
              <a:t>We have a large number of use cases documented but </a:t>
            </a:r>
          </a:p>
          <a:p>
            <a:pPr lvl="2"/>
            <a:r>
              <a:rPr lang="en-US" dirty="0"/>
              <a:t>these often do not specify requirements clearly</a:t>
            </a:r>
          </a:p>
          <a:p>
            <a:pPr lvl="2"/>
            <a:r>
              <a:rPr lang="en-US" dirty="0"/>
              <a:t>are not prioritized</a:t>
            </a:r>
          </a:p>
          <a:p>
            <a:pPr lvl="2"/>
            <a:r>
              <a:rPr lang="en-US" dirty="0"/>
              <a:t>have gaps and redundancies</a:t>
            </a:r>
          </a:p>
          <a:p>
            <a:pPr lvl="1"/>
            <a:r>
              <a:rPr lang="en-US" dirty="0"/>
              <a:t>Some “use cases” are really just technologies or broad domains</a:t>
            </a:r>
          </a:p>
          <a:p>
            <a:pPr lvl="2"/>
            <a:r>
              <a:rPr lang="en-US" dirty="0"/>
              <a:t>Use cases should have a defined “user”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56D095-AD64-7456-EA7C-00FBE55B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AF2162-AA32-2E38-01C1-115C6E00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CF742E-0DFA-AFB8-9D38-BA2ED30B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2023-07-26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8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588A-E604-DC85-2066-D7B5C1DC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>
                <a:sym typeface="Wingdings" panose="05000000000000000000" pitchFamily="2" charset="2"/>
              </a:rPr>
              <a:t> Requirement  Feature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245D6-3D50-A687-FDC6-1E7069C8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11FE-79B6-DD76-9F6D-68B037C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299A7B-FAAA-1A86-EF17-30845A81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2023-07-26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42F1F-3F84-7058-7CBE-0045236058FD}"/>
              </a:ext>
            </a:extLst>
          </p:cNvPr>
          <p:cNvSpPr/>
          <p:nvPr/>
        </p:nvSpPr>
        <p:spPr>
          <a:xfrm>
            <a:off x="4736123" y="1576754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14BDC-B353-4C5B-B3C8-6C09D2D09641}"/>
              </a:ext>
            </a:extLst>
          </p:cNvPr>
          <p:cNvSpPr/>
          <p:nvPr/>
        </p:nvSpPr>
        <p:spPr>
          <a:xfrm>
            <a:off x="7883769" y="157675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0DD90-F0C6-6B69-C51F-9E755A239EAF}"/>
              </a:ext>
            </a:extLst>
          </p:cNvPr>
          <p:cNvSpPr/>
          <p:nvPr/>
        </p:nvSpPr>
        <p:spPr>
          <a:xfrm>
            <a:off x="1588477" y="157675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8C1A4-0BAA-FF6E-F1DE-A404DCE185F4}"/>
              </a:ext>
            </a:extLst>
          </p:cNvPr>
          <p:cNvSpPr/>
          <p:nvPr/>
        </p:nvSpPr>
        <p:spPr>
          <a:xfrm>
            <a:off x="6330461" y="3226349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0AC7F-180D-45CF-5638-5E2C1E9F4FDC}"/>
              </a:ext>
            </a:extLst>
          </p:cNvPr>
          <p:cNvSpPr/>
          <p:nvPr/>
        </p:nvSpPr>
        <p:spPr>
          <a:xfrm>
            <a:off x="3182815" y="3226348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51246-51C9-F928-7E8F-DED90FE39B53}"/>
              </a:ext>
            </a:extLst>
          </p:cNvPr>
          <p:cNvSpPr/>
          <p:nvPr/>
        </p:nvSpPr>
        <p:spPr>
          <a:xfrm>
            <a:off x="4777154" y="4891819"/>
            <a:ext cx="2713892" cy="7971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Item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719C89-F426-30D4-FBF5-930B78819C96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H="1" flipV="1">
            <a:off x="2945423" y="2373922"/>
            <a:ext cx="1594338" cy="85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955874CB-72C4-0E08-42FF-D9D441E8619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4539761" y="2373923"/>
            <a:ext cx="1553308" cy="852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2EEF0C79-59C5-6A03-0997-501C41D6935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6093069" y="2373923"/>
            <a:ext cx="1594338" cy="85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3">
            <a:extLst>
              <a:ext uri="{FF2B5EF4-FFF2-40B4-BE49-F238E27FC236}">
                <a16:creationId xmlns:a16="http://schemas.microsoft.com/office/drawing/2014/main" id="{FA3855A6-C04D-5E8F-A2A0-E3495CB57FD7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7687407" y="2373922"/>
            <a:ext cx="1553308" cy="852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3">
            <a:extLst>
              <a:ext uri="{FF2B5EF4-FFF2-40B4-BE49-F238E27FC236}">
                <a16:creationId xmlns:a16="http://schemas.microsoft.com/office/drawing/2014/main" id="{1BB76307-E814-FC56-A677-A79E978AFAA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6134100" y="4023518"/>
            <a:ext cx="1553307" cy="868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12A1ED80-547A-C81E-98E8-085C1E1E12F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4539761" y="4023517"/>
            <a:ext cx="1594339" cy="868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072504-A8CE-D749-C944-D7207B7F9578}"/>
              </a:ext>
            </a:extLst>
          </p:cNvPr>
          <p:cNvSpPr/>
          <p:nvPr/>
        </p:nvSpPr>
        <p:spPr>
          <a:xfrm>
            <a:off x="8569569" y="4891819"/>
            <a:ext cx="2713892" cy="7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75A5CA03-3735-C5AF-BFED-C6C87F829DE1}"/>
              </a:ext>
            </a:extLst>
          </p:cNvPr>
          <p:cNvCxnSpPr>
            <a:cxnSpLocks/>
            <a:stCxn id="33" idx="1"/>
            <a:endCxn id="12" idx="3"/>
          </p:cNvCxnSpPr>
          <p:nvPr/>
        </p:nvCxnSpPr>
        <p:spPr>
          <a:xfrm flipH="1">
            <a:off x="7491046" y="5290404"/>
            <a:ext cx="1078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25A6-6E6D-A54F-6471-10EBEBA7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DB35-7D9F-DDD5-9CA4-C39EA973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Cases and Requirements Document</a:t>
            </a:r>
          </a:p>
          <a:p>
            <a:pPr lvl="1"/>
            <a:r>
              <a:rPr lang="en-US" dirty="0">
                <a:hlinkClick r:id="rId2"/>
              </a:rPr>
              <a:t>https://w3c.github.io/wot-usecases/</a:t>
            </a:r>
            <a:r>
              <a:rPr lang="en-US" dirty="0"/>
              <a:t> (Editor’s draft, rendered)</a:t>
            </a:r>
          </a:p>
          <a:p>
            <a:r>
              <a:rPr lang="en-US" dirty="0"/>
              <a:t>Requirements Template</a:t>
            </a:r>
          </a:p>
          <a:p>
            <a:pPr lvl="1"/>
            <a:r>
              <a:rPr lang="en-US" dirty="0">
                <a:hlinkClick r:id="rId3"/>
              </a:rPr>
              <a:t>https://github.com/w3c/wot-usecases/blob/main/REQUIREMENTS/requirements-template.md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Example: Geolocation</a:t>
            </a:r>
          </a:p>
          <a:p>
            <a:pPr lvl="2"/>
            <a:r>
              <a:rPr lang="en-US" dirty="0">
                <a:hlinkClick r:id="rId4"/>
              </a:rPr>
              <a:t>https://github.com/w3c/wot-usecases/blob/main/REQUIREMENTS/geolocation-requirements.md</a:t>
            </a:r>
            <a:r>
              <a:rPr lang="en-US" dirty="0"/>
              <a:t> </a:t>
            </a:r>
          </a:p>
          <a:p>
            <a:r>
              <a:rPr lang="en-US" dirty="0"/>
              <a:t>Requirements Summary</a:t>
            </a:r>
          </a:p>
          <a:p>
            <a:pPr lvl="1"/>
            <a:r>
              <a:rPr lang="en-US" dirty="0">
                <a:hlinkClick r:id="rId5"/>
              </a:rPr>
              <a:t>https://github.com/w3c/wot-usecases/blob/main/REQUIREMENTS/requirements-summary.csv</a:t>
            </a:r>
            <a:r>
              <a:rPr lang="en-US" dirty="0"/>
              <a:t> </a:t>
            </a:r>
          </a:p>
          <a:p>
            <a:r>
              <a:rPr lang="en-US" dirty="0"/>
              <a:t>Older Requirements Document (Discovery):</a:t>
            </a:r>
          </a:p>
          <a:p>
            <a:pPr lvl="1"/>
            <a:r>
              <a:rPr lang="en-US" dirty="0">
                <a:hlinkClick r:id="rId6"/>
              </a:rPr>
              <a:t>https://github.com/w3c/wot-usecases/blob/main/REQUIREMENTS/discovery.md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8BA14-476B-0A01-B9C6-9883185F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B547C-11B5-320E-1008-B504556A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635084-0866-38D8-32E1-855D1CE2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2023-07-26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134B-66C4-1D89-1049-4EF2CFB0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EC77-521A-A3BD-492F-9365062B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Security/Privacy Features are generally to mitigate “risks”</a:t>
            </a:r>
          </a:p>
          <a:p>
            <a:pPr lvl="1"/>
            <a:r>
              <a:rPr lang="en-US" dirty="0"/>
              <a:t>S&amp;P sections generally have the structure of a defined risk, followed by mitigations, some of which may be normative</a:t>
            </a:r>
          </a:p>
          <a:p>
            <a:r>
              <a:rPr lang="en-US" dirty="0"/>
              <a:t>Risks are documented in the “Security and Privacy Guidelines” document</a:t>
            </a:r>
          </a:p>
          <a:p>
            <a:pPr lvl="1"/>
            <a:r>
              <a:rPr lang="en-US" dirty="0"/>
              <a:t>Although it needs to be updated</a:t>
            </a:r>
          </a:p>
          <a:p>
            <a:pPr lvl="1"/>
            <a:r>
              <a:rPr lang="en-US" dirty="0"/>
              <a:t>some risks in current documents are missing (e.g. DDoS)</a:t>
            </a:r>
          </a:p>
          <a:p>
            <a:r>
              <a:rPr lang="en-US" b="1" i="1" dirty="0"/>
              <a:t>Need to identify which use cases have which risks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9F71E-D9A0-1887-F7E3-880607CC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66143-2605-6E52-90A1-373D4AF3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84D1E5-BEEA-BC78-5C89-F302C72F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2023-07-26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134B-66C4-1D89-1049-4EF2CFB0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EC77-521A-A3BD-492F-9365062B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“Simple” Requirements Document can be updated</a:t>
            </a:r>
          </a:p>
          <a:p>
            <a:pPr lvl="1"/>
            <a:r>
              <a:rPr lang="en-US" dirty="0">
                <a:hlinkClick r:id="rId2"/>
              </a:rPr>
              <a:t>https://github.com/w3c/wot-usecases/blob/main/REQUIREMENTS/discovery.md</a:t>
            </a:r>
            <a:endParaRPr lang="en-US" dirty="0"/>
          </a:p>
          <a:p>
            <a:r>
              <a:rPr lang="en-US" dirty="0"/>
              <a:t>Probably also want to connect to geolocation requirements</a:t>
            </a:r>
          </a:p>
          <a:p>
            <a:r>
              <a:rPr lang="en-US" dirty="0"/>
              <a:t>Can inline into Use Cases and Requirements Document.</a:t>
            </a:r>
          </a:p>
          <a:p>
            <a:pPr lvl="1"/>
            <a:r>
              <a:rPr lang="en-US" dirty="0"/>
              <a:t>Expand existing 1-paragraph “Discovery Requirements” section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Current Discovery spec does not meet the requirements stated in either location!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9F71E-D9A0-1887-F7E3-880607CC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66143-2605-6E52-90A1-373D4AF3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84D1E5-BEEA-BC78-5C89-F302C72F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2023-07-26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4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49BF-AC29-3257-C464-2CADC02E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BC67-8742-919E-17D8-C6F2A6E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Expand “Requirements” Section in Use Cases and Requirements document to define requirements (if not defined elsewhere) and connect them to use cases.</a:t>
            </a:r>
          </a:p>
          <a:p>
            <a:pPr lvl="1"/>
            <a:r>
              <a:rPr lang="en-US" dirty="0"/>
              <a:t>Want to avoid editing use cases themselves for authorship and consolidation reasons</a:t>
            </a:r>
          </a:p>
          <a:p>
            <a:r>
              <a:rPr lang="en-US" dirty="0"/>
              <a:t>Keep it simple: </a:t>
            </a:r>
          </a:p>
          <a:p>
            <a:pPr lvl="1"/>
            <a:r>
              <a:rPr lang="en-US" dirty="0"/>
              <a:t>A named requirement and a few sentences defining each one is enough.  </a:t>
            </a:r>
          </a:p>
          <a:p>
            <a:pPr lvl="1"/>
            <a:r>
              <a:rPr lang="en-US" dirty="0"/>
              <a:t>If defined elsewhere (e.g. security risk) can link to another document for definition.</a:t>
            </a:r>
          </a:p>
          <a:p>
            <a:pPr lvl="2"/>
            <a:r>
              <a:rPr lang="en-US" dirty="0"/>
              <a:t>However, best IMO if requirements are in a “published” document, not a random MD file somewhere…</a:t>
            </a:r>
          </a:p>
          <a:p>
            <a:pPr lvl="1"/>
            <a:r>
              <a:rPr lang="en-US" dirty="0"/>
              <a:t>Links to use cases motivating each requirement</a:t>
            </a:r>
          </a:p>
          <a:p>
            <a:pPr lvl="1"/>
            <a:r>
              <a:rPr lang="en-US" dirty="0"/>
              <a:t>Do not have to link each requirement to ALL use cases motivating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CC309-C96B-D3EF-4F11-81381327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B1C2-C330-271D-94DC-C8A8B47E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E853E6-C281-22D9-611E-E690D5D0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2023-07-26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4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D97A-C086-2459-EC10-473BE8B7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BA61-494B-6936-0AEE-FB1BDBD9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9A895-256D-06CD-7647-3ADAAFE5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275BD-D589-CE6B-988F-287561C4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9C5943-3238-12BC-E720-CC908B4B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2023-07-26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6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279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608</Words>
  <Application>Microsoft Office PowerPoint</Application>
  <PresentationFormat>Widescreen</PresentationFormat>
  <Paragraphs>86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 Use Case and Requirements</vt:lpstr>
      <vt:lpstr>Use Cases and Requirements</vt:lpstr>
      <vt:lpstr>UC  Requirement  Feature</vt:lpstr>
      <vt:lpstr>Links and Resources</vt:lpstr>
      <vt:lpstr>Security</vt:lpstr>
      <vt:lpstr>Discovery</vt:lpstr>
      <vt:lpstr>Suggested Plan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PoC Projects</dc:title>
  <dc:creator>Mccool, Michael</dc:creator>
  <cp:keywords>CTPClassification=CTP_NT</cp:keywords>
  <cp:lastModifiedBy>Mccool, Michael</cp:lastModifiedBy>
  <cp:revision>120</cp:revision>
  <dcterms:created xsi:type="dcterms:W3CDTF">2020-06-08T01:23:04Z</dcterms:created>
  <dcterms:modified xsi:type="dcterms:W3CDTF">2023-07-26T11:54:54Z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258c2d75-0f12-43b9-9641-81f35fb292c0</vt:lpwstr>
  </property>
  <property fmtid="{D5CDD505-2E9C-101B-9397-08002B2CF9AE}" pid="3" name="CTP_TimeStamp">
    <vt:lpwstr>2020-06-08 02:21:01Z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MSIP_Label_9d258917-277f-42cd-a3cd-14c4e9ee58bc_Enabled">
    <vt:lpwstr>true</vt:lpwstr>
  </property>
  <property fmtid="{D5CDD505-2E9C-101B-9397-08002B2CF9AE}" pid="9" name="MSIP_Label_9d258917-277f-42cd-a3cd-14c4e9ee58bc_SetDate">
    <vt:lpwstr>2023-06-15T15:37:02Z</vt:lpwstr>
  </property>
  <property fmtid="{D5CDD505-2E9C-101B-9397-08002B2CF9AE}" pid="10" name="MSIP_Label_9d258917-277f-42cd-a3cd-14c4e9ee58bc_Method">
    <vt:lpwstr>Standard</vt:lpwstr>
  </property>
  <property fmtid="{D5CDD505-2E9C-101B-9397-08002B2CF9AE}" pid="11" name="MSIP_Label_9d258917-277f-42cd-a3cd-14c4e9ee58bc_Name">
    <vt:lpwstr>restricted</vt:lpwstr>
  </property>
  <property fmtid="{D5CDD505-2E9C-101B-9397-08002B2CF9AE}" pid="12" name="MSIP_Label_9d258917-277f-42cd-a3cd-14c4e9ee58bc_SiteId">
    <vt:lpwstr>38ae3bcd-9579-4fd4-adda-b42e1495d55a</vt:lpwstr>
  </property>
  <property fmtid="{D5CDD505-2E9C-101B-9397-08002B2CF9AE}" pid="13" name="MSIP_Label_9d258917-277f-42cd-a3cd-14c4e9ee58bc_ActionId">
    <vt:lpwstr>e0008e7c-71f4-4895-85a8-9011bb167970</vt:lpwstr>
  </property>
  <property fmtid="{D5CDD505-2E9C-101B-9397-08002B2CF9AE}" pid="14" name="MSIP_Label_9d258917-277f-42cd-a3cd-14c4e9ee58bc_ContentBits">
    <vt:lpwstr>0</vt:lpwstr>
  </property>
</Properties>
</file>