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 Mono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8e2e02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08e2e02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08e2e027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08e2e027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2c1b4b88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2c1b4b88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08e2e027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08e2e027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08e2e027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08e2e027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2c1b4b88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2c1b4b88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2c1b4b88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2c1b4b88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2c1b4b88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2c1b4b88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2c1b4b88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2c1b4b88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2c1b4b88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2c1b4b88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05cb296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05cb296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2c1b4b88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2c1b4b88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08e2e02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08e2e02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08e2e027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08e2e027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The LinkML model must be refined for individual generators like ShEx, JSON Schema, SHACL, and JSON-LD, ensuring all necessary details for generating each artifact are incorporated, which can be time-consuming with multiple generators</a:t>
            </a:r>
            <a:endParaRPr sz="13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05cb296b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05cb296b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08e2e027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08e2e027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1f5841e08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1f5841e08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1f58418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1f58418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1f5841e0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1f5841e0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08662f5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08662f5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05cb296b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05cb296b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08e2e02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08e2e02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05cb296b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05cb296b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05cb296b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05cb296b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150" y="4749450"/>
            <a:ext cx="4677600" cy="39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>
  <p:cSld name="One object (large)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07800" y="359100"/>
            <a:ext cx="739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43000" bIns="108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08371" y="1061100"/>
            <a:ext cx="85320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308372" y="4733100"/>
            <a:ext cx="48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900" anchor="ctr" anchorCtr="0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794370" y="4733100"/>
            <a:ext cx="6912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4">
          <p15:clr>
            <a:srgbClr val="65CEFF"/>
          </p15:clr>
        </p15:guide>
        <p15:guide id="2" pos="4854">
          <p15:clr>
            <a:srgbClr val="65CEFF"/>
          </p15:clr>
        </p15:guide>
        <p15:guide id="3" pos="5569">
          <p15:clr>
            <a:srgbClr val="65CEFF"/>
          </p15:clr>
        </p15:guide>
        <p15:guide id="4" orient="horz" pos="227">
          <p15:clr>
            <a:srgbClr val="65CEFF"/>
          </p15:clr>
        </p15:guide>
        <p15:guide id="5" orient="horz" pos="498">
          <p15:clr>
            <a:srgbClr val="65CEFF"/>
          </p15:clr>
        </p15:guide>
        <p15:guide id="6" orient="horz" pos="668">
          <p15:clr>
            <a:srgbClr val="65CEFF"/>
          </p15:clr>
        </p15:guide>
        <p15:guide id="7" orient="horz" pos="2743">
          <p15:clr>
            <a:srgbClr val="65CEFF"/>
          </p15:clr>
        </p15:guide>
        <p15:guide id="8" orient="horz" pos="2914">
          <p15:clr>
            <a:srgbClr val="65CEFF"/>
          </p15:clr>
        </p15:guide>
        <p15:guide id="9" orient="horz" pos="3118">
          <p15:clr>
            <a:srgbClr val="65CE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8650" y="973667"/>
            <a:ext cx="7886700" cy="3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38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4677" y="88922"/>
            <a:ext cx="1008016" cy="6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28650" y="2571749"/>
            <a:ext cx="78867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43000" y="3750733"/>
            <a:ext cx="6858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31344" y="362345"/>
            <a:ext cx="3481313" cy="207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761000"/>
            <a:ext cx="53628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W3C TPAC 2024 Breakouts | September 25, 2024 | LinkML | Ege Korkan &amp; Mahda Noura</a:t>
            </a:r>
            <a:endParaRPr sz="900">
              <a:solidFill>
                <a:srgbClr val="59595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hing-description/tree/main/toolcha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hing-description-toolchain-tm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linkml/linkml/issues/223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events/meetings/e5cb0ff4-1696-4367-b9fe-9e74c5034dd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google.com/presentation/d/1k33neJllybkdHdvXObQstD-kT43quI0I3ql5eiH653o/edit?usp=sharing" TargetMode="External"/><Relationship Id="rId5" Type="http://schemas.openxmlformats.org/officeDocument/2006/relationships/hyperlink" Target="https://irc.w3.org/?channels=%23linkml-wot" TargetMode="External"/><Relationship Id="rId4" Type="http://schemas.openxmlformats.org/officeDocument/2006/relationships/hyperlink" Target="https://github.com/w3c/tpac2024-breakouts/issues/2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ege.korkan@siemens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olicies/antitrust-2024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.org/2024/09/TPAC/health.html" TargetMode="External"/><Relationship Id="rId4" Type="http://schemas.openxmlformats.org/officeDocument/2006/relationships/hyperlink" Target="https://www.w3.org/policies/code-of-conduc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o.liris.cnrs.fr/pierre-antoine.champin/2023/TPAC-Schemat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.org/2023/09/13-schemata-minutes.html" TargetMode="External"/><Relationship Id="rId4" Type="http://schemas.openxmlformats.org/officeDocument/2006/relationships/hyperlink" Target="https://github.com/w3c/wot/blob/main/PRESENTATIONS/2023-09-tpac/2023-09-13-Breakout-Schemata-TD_Single_Source_of_Truth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93OFcFaxD0GqrRuOggwZe5eorgL1C1Epe2cAYN3JEkk/edit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.org/2024/03/12-schemata-discussion-minute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Year* Update: Using LinkML in Web of Things Specifications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W3C TPAC 2024 Breakout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25 2024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Ege Korkan, Mahda Noura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Now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Previously, we discussed possible technologies to use, presented an </a:t>
            </a:r>
            <a:r>
              <a:rPr lang="en" u="sng">
                <a:solidFill>
                  <a:schemeClr val="hlink"/>
                </a:solidFill>
                <a:hlinkClick r:id="rId3"/>
              </a:rPr>
              <a:t>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we are on our path to adopting LinkML! Let’s see what we have found out after 6 months…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275" y="1862100"/>
            <a:ext cx="4119649" cy="29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Vision</a:t>
            </a:r>
            <a:endParaRPr sz="23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25" y="1067375"/>
            <a:ext cx="3543871" cy="268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/>
          <p:nvPr/>
        </p:nvSpPr>
        <p:spPr>
          <a:xfrm>
            <a:off x="4088975" y="2187975"/>
            <a:ext cx="699600" cy="19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850" y="924895"/>
            <a:ext cx="3985450" cy="29746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405825" y="4042800"/>
            <a:ext cx="8615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Transitioning from </a:t>
            </a:r>
            <a:r>
              <a:rPr lang="en" sz="1600">
                <a:solidFill>
                  <a:srgbClr val="CC4125"/>
                </a:solidFill>
              </a:rPr>
              <a:t>multiple sources</a:t>
            </a:r>
            <a:r>
              <a:rPr lang="en" sz="1600">
                <a:solidFill>
                  <a:schemeClr val="dk2"/>
                </a:solidFill>
              </a:rPr>
              <a:t> to a </a:t>
            </a:r>
            <a:r>
              <a:rPr lang="en" sz="1600">
                <a:solidFill>
                  <a:srgbClr val="6AA84F"/>
                </a:solidFill>
              </a:rPr>
              <a:t>single source-of-truth</a:t>
            </a:r>
            <a:r>
              <a:rPr lang="en" sz="1600">
                <a:solidFill>
                  <a:schemeClr val="dk2"/>
                </a:solidFill>
              </a:rPr>
              <a:t> with LinkML schema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Transitioning from </a:t>
            </a:r>
            <a:r>
              <a:rPr lang="en" sz="1600">
                <a:solidFill>
                  <a:srgbClr val="CC4125"/>
                </a:solidFill>
              </a:rPr>
              <a:t>manually crafting WoT artifacts</a:t>
            </a:r>
            <a:r>
              <a:rPr lang="en" sz="1600">
                <a:solidFill>
                  <a:schemeClr val="dk2"/>
                </a:solidFill>
              </a:rPr>
              <a:t> to </a:t>
            </a:r>
            <a:r>
              <a:rPr lang="en" sz="1600">
                <a:solidFill>
                  <a:srgbClr val="6AA84F"/>
                </a:solidFill>
              </a:rPr>
              <a:t>full automation</a:t>
            </a:r>
            <a:r>
              <a:rPr lang="en" sz="1600">
                <a:solidFill>
                  <a:schemeClr val="dk2"/>
                </a:solidFill>
              </a:rPr>
              <a:t> with LinkML generators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WoTIS - Web of Things Integration Schema</a:t>
            </a:r>
            <a:endParaRPr sz="2320"/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1537400"/>
            <a:ext cx="87156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1: Clone the repo: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https://github.com/w3c/wot-thing-description-toolchain-tmp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2: Install uv package manager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3: Install the package by:                      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025" y="2571750"/>
            <a:ext cx="1460850" cy="2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70495">
            <a:off x="6997025" y="3270225"/>
            <a:ext cx="1131925" cy="1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Usage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50800" y="3743700"/>
            <a:ext cx="85206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06666"/>
                </a:solidFill>
              </a:rPr>
              <a:t>Note</a:t>
            </a:r>
            <a:r>
              <a:rPr lang="en"/>
              <a:t>: </a:t>
            </a:r>
            <a:r>
              <a:rPr lang="en" i="1"/>
              <a:t>The HTML generation does not use the W3C style yet. Customization options will be included in the future.</a:t>
            </a:r>
            <a:endParaRPr i="1"/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87" y="1137975"/>
            <a:ext cx="7647626" cy="24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1371625" y="2285400"/>
            <a:ext cx="649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20">
                <a:solidFill>
                  <a:schemeClr val="dk2"/>
                </a:solidFill>
              </a:rPr>
              <a:t>Live Demo: Putting WoTIS to Work</a:t>
            </a:r>
            <a:endParaRPr sz="302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 </a:t>
            </a:r>
            <a:endParaRPr sz="392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Realizing the Vision through Post-Processing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11700" y="1475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LinkML Generators</a:t>
            </a:r>
            <a:r>
              <a:rPr lang="en"/>
              <a:t> provide a strong foundation, but…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Post-Processing</a:t>
            </a:r>
            <a:r>
              <a:rPr lang="en"/>
              <a:t> is still required to ensure: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Consistency between generated and hand-written WoT artifacts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Customizations to meet specific domain requirements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More Do We Need from LinkML?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Natively support modeling JSON LD multi-language strings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Scoped JSON-LD contexts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 open mappings for Class attributes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for JSON-LD arrays and containers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practices for modeling JSON-LD keywords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Improved representations of URI, CURIE and URIORCURIE types beyond the string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Schema name collision resolution - currently multiple schemas that have the same name are merged, even though they refer to different elements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Contribution support on LinkML code architecture to lower the barrier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Multi-language Strings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175" y="1337875"/>
            <a:ext cx="4236649" cy="258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25" y="1610825"/>
            <a:ext cx="3359499" cy="19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Scoped JSON-LD Context</a:t>
            </a: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75" y="1337875"/>
            <a:ext cx="3917476" cy="327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Thing Description Context Extension &amp; Semantic Annotations</a:t>
            </a:r>
            <a:endParaRPr sz="242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50" y="1227825"/>
            <a:ext cx="3919250" cy="3435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/>
        </p:nvSpPr>
        <p:spPr>
          <a:xfrm>
            <a:off x="4775100" y="4075800"/>
            <a:ext cx="40572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https://github.com/linkml/linkml/issues/2238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4704325" y="1265150"/>
            <a:ext cx="40572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How This Works in Other Models: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JSON Schema:</a:t>
            </a:r>
            <a:r>
              <a:rPr lang="en" sz="1100">
                <a:solidFill>
                  <a:schemeClr val="dk1"/>
                </a:solidFill>
              </a:rPr>
              <a:t> Achieved by setting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"additionalProperties": true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SHACL:</a:t>
            </a:r>
            <a:r>
              <a:rPr lang="en" sz="1100">
                <a:solidFill>
                  <a:schemeClr val="dk1"/>
                </a:solidFill>
              </a:rPr>
              <a:t> Managed by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"closed": false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Limitation in LinkML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LinkML</a:t>
            </a:r>
            <a:r>
              <a:rPr lang="en" sz="1100">
                <a:solidFill>
                  <a:schemeClr val="dk1"/>
                </a:solidFill>
              </a:rPr>
              <a:t> does not currently support modeling TD context extensions and allowing for external vocabulary integration.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W3C Calendar Entry</a:t>
            </a:r>
            <a:r>
              <a:rPr lang="en" sz="2000"/>
              <a:t> |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Session Proposal on GitHub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Please all join IRC at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https://irc.w3.org/?channels=%23linkml-wot</a:t>
            </a:r>
            <a:r>
              <a:rPr lang="en" sz="2000"/>
              <a:t>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Then type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present+</a:t>
            </a:r>
            <a:r>
              <a:rPr lang="en" sz="2000"/>
              <a:t> to check in.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Type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q+</a:t>
            </a:r>
            <a:r>
              <a:rPr lang="en" sz="2000"/>
              <a:t> to raise hand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take minutes there manually.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Scribe will be X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Quickly introduce yourself before speaking (now if there are not too many people)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slides are public.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 sz="2000"/>
              <a:t>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session is not recorded.</a:t>
            </a:r>
            <a:endParaRPr sz="2000"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More Do We Need from LinkML?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Natively support modeling JSON LD multi-language strings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Scoped JSON-LD contexts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 open mappings for Class attributes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for JSON-LD arrays and containers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practices for modeling JSON-LD keywords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Improved URI, CURIE, URIORCURIE types beyond string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Schema name collision resolution - currently multiple schemas that have the same name are merged, even though they refer to different elements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Contribution support on LinkML code architecture to lower the barrier</a:t>
            </a:r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Experience</a:t>
            </a:r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+"/>
            </a:pPr>
            <a:r>
              <a:rPr lang="en"/>
              <a:t>LinkML supports diverse schema definitions, suitable for simple &amp; complex models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+"/>
            </a:pPr>
            <a:r>
              <a:rPr lang="en"/>
              <a:t>Easy-to-use LinkML generators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+"/>
            </a:pPr>
            <a:r>
              <a:rPr lang="en"/>
              <a:t>Good community engagement in issue discussions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Char char="-"/>
            </a:pPr>
            <a:r>
              <a:rPr lang="en"/>
              <a:t>Lack of comprehensive documentation for complex use cases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Char char="-"/>
            </a:pPr>
            <a:r>
              <a:rPr lang="en"/>
              <a:t>Provided error messages are in most cases not helpful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Char char="-"/>
            </a:pPr>
            <a:r>
              <a:rPr lang="en"/>
              <a:t>High effort for correct slot selection for specific use cases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Char char="-"/>
            </a:pPr>
            <a:r>
              <a:rPr lang="en"/>
              <a:t>Incomplete feature implementation often requires workaround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LinkML Long-Term Outlook</a:t>
            </a:r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Schema verbosity and maintenance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Schema inflexibility sometimes results in defining intermediate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RDF-like mental model still necessary, </a:t>
            </a:r>
            <a:r>
              <a:rPr lang="en" b="1"/>
              <a:t>subject-predicate-object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LinkML model must be refined for individual generators can be </a:t>
            </a:r>
            <a:r>
              <a:rPr lang="en" b="1"/>
              <a:t>time-consuming</a:t>
            </a:r>
            <a:r>
              <a:rPr lang="en"/>
              <a:t> when multiple generators are incorporated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Continued efforts to strengthen the community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the discussion continue?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LinkML Meetups (Stay tuned!)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WoT WG (contact Ege Korkan (</a:t>
            </a:r>
            <a:r>
              <a:rPr lang="en" u="sng">
                <a:solidFill>
                  <a:schemeClr val="hlink"/>
                </a:solidFill>
                <a:hlinkClick r:id="rId3"/>
              </a:rPr>
              <a:t>ege.korkan@siemens.com</a:t>
            </a:r>
            <a:r>
              <a:rPr lang="en"/>
              <a:t>) to join the calls for this toolchain work)</a:t>
            </a:r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Feedbacks and Whiteboard</a:t>
            </a:r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Check-out (to be extended in the end of the meeting)</a:t>
            </a:r>
            <a:endParaRPr/>
          </a:p>
        </p:txBody>
      </p:sp>
      <p:sp>
        <p:nvSpPr>
          <p:cNvPr id="261" name="Google Shape;26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summary before the discussion ends:</a:t>
            </a:r>
            <a:endParaRPr/>
          </a:p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" sz="1800"/>
              <a:t>Main points of discussion, consensus, or disagreement?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" sz="1800"/>
              <a:t>What are the next steps? 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" sz="1800"/>
              <a:t>Who is responsible for carrying them out? (Could be a person from the session, or a group where work is ongoing, a new community group, the staff, etc.)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Policies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Antitrust and competition policy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W3C acts in a pro-competitive way that is ensured by this document.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Positive Work Environment at W3C: Code of Ethics and Professional Conduct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Promote high standards of professional practice to ensure a positive work environment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Health Rules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Masks and tests are optional. Stay in your room and attend virtually if you do not feel well.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some Context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 of this session: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Brief presentation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 experience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Required background: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understanding of JSON-LD, Ontologies, Schema languages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we met before?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Were you in the previous session of this?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not, please write "new" in IRC :)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644" y="127650"/>
            <a:ext cx="3110600" cy="1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650" y="2006325"/>
            <a:ext cx="3110599" cy="170521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188" y="3848018"/>
            <a:ext cx="3901524" cy="1208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28" y="1939650"/>
            <a:ext cx="3602627" cy="202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you haven't been there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from TPAC2023: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 from Pierre-Antoine Champin: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https://perso.liris.cnrs.fr/pierre-antoine.champin/2023/TPAC-Schemata/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of Things TD Use Case from Ege Korkan: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https://github.com/w3c/wot/blob/main/PRESENTATIONS/2023-09-tpac/2023-09-13-Breakout-Schemata-TD_Single_Source_of_Truth.pdf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Minutes: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https://www.w3.org/2023/09/13-schemata-minutes.html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 Summary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you haven't been there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from Breakout Day 2024: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Slides: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https://docs.google.com/presentation/d/193OFcFaxD0GqrRuOggwZe5eorgL1C1Epe2cAYN3JEkk/edit?usp=sharing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Minutes: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https://www.w3.org/2024/03/12-schemata-discussion-minutes.html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 Summary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of Thing Description Task Force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of Things TD Task Force needs to manage the following: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Spec document, which contains vocabulary terms and information model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Ontology documents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SHACL shapes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JSON Schema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Type and Class Definitions (for now only TypeScript)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 cases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Examples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of them need publication procedure.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Soon, each binding in a registry will need the same and anyone should be able to do it…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82875" y="571500"/>
            <a:ext cx="1280100" cy="14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we were doing so far</a:t>
            </a:r>
            <a:endParaRPr sz="20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910" y="0"/>
            <a:ext cx="756108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Macintosh PowerPoint</Application>
  <PresentationFormat>On-screen Show (16:9)</PresentationFormat>
  <Paragraphs>161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Roboto Mono</vt:lpstr>
      <vt:lpstr>Arial</vt:lpstr>
      <vt:lpstr>Consolas</vt:lpstr>
      <vt:lpstr>Simple Light</vt:lpstr>
      <vt:lpstr>One Year* Update: Using LinkML in Web of Things Specifications</vt:lpstr>
      <vt:lpstr>Logistics</vt:lpstr>
      <vt:lpstr>Participation Policies</vt:lpstr>
      <vt:lpstr>Bringing some Context</vt:lpstr>
      <vt:lpstr>Have we met before?</vt:lpstr>
      <vt:lpstr>In case you haven't been there</vt:lpstr>
      <vt:lpstr>In case you haven't been there</vt:lpstr>
      <vt:lpstr>Use Case of Thing Description Task Force</vt:lpstr>
      <vt:lpstr>What we were doing so far</vt:lpstr>
      <vt:lpstr>Before and Now</vt:lpstr>
      <vt:lpstr>Vision</vt:lpstr>
      <vt:lpstr>WoTIS - Web of Things Integration Schema</vt:lpstr>
      <vt:lpstr>CLI Usage</vt:lpstr>
      <vt:lpstr>Live Demo: Putting WoTIS to Work  </vt:lpstr>
      <vt:lpstr>Realizing the Vision through Post-Processing</vt:lpstr>
      <vt:lpstr>What More Do We Need from LinkML? </vt:lpstr>
      <vt:lpstr>Multi-language Strings</vt:lpstr>
      <vt:lpstr>Scoped JSON-LD Context</vt:lpstr>
      <vt:lpstr>Thing Description Context Extension &amp; Semantic Annotations</vt:lpstr>
      <vt:lpstr>What More Do We Need from LinkML? </vt:lpstr>
      <vt:lpstr>Overall Experience</vt:lpstr>
      <vt:lpstr>LinkML Long-Term Outlook</vt:lpstr>
      <vt:lpstr>Where should the discussion continue?</vt:lpstr>
      <vt:lpstr>Feedbacks and Whiteboard</vt:lpstr>
      <vt:lpstr>Check-out (to be extended in the end of the meeting)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Noura, Mahda (T CED IIS-DE)</cp:lastModifiedBy>
  <cp:revision>1</cp:revision>
  <dcterms:modified xsi:type="dcterms:W3CDTF">2024-09-25T11:58:29Z</dcterms:modified>
</cp:coreProperties>
</file>