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05cb296b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05cb296b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8e2e02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08e2e02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08e2e02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08e2e02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08e2e02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08e2e02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2c1b4b8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2c1b4b8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08e2e02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08e2e02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08e2e02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08e2e02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2c1b4b8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2c1b4b8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2c1b4b8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2c1b4b8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2c1b4b8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2c1b4b8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554482b1a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0554482b1a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2c1b4b8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2c1b4b8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2c1b4b88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2c1b4b8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2c1b4b8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2c1b4b8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08e2e02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08e2e02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08e2e02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08e2e02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The LinkML model must be refined for individual generators like ShEx, JSON Schema, SHACL, and JSON-LD, ensuring all necessary details for generating each artifact are incorporated, which can be time-consuming with multiple generators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05cb296b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05cb296b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08e2e027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08e2e02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1f5841e08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1f5841e08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05cb296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05cb296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1f58418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1f5841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1f5841e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1f5841e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08662f5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08662f5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05cb296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05cb296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08e2e02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08e2e02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05cb296b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05cb296b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150" y="4749450"/>
            <a:ext cx="4677600" cy="39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object (large)">
  <p:cSld name="One object (large)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07800" y="359100"/>
            <a:ext cx="73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0" spcFirstLastPara="1" rIns="24300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08371" y="1061100"/>
            <a:ext cx="85320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308372" y="4733100"/>
            <a:ext cx="48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00" lIns="0" spcFirstLastPara="1" rIns="0" wrap="square" tIns="0">
            <a:norm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794370" y="4733100"/>
            <a:ext cx="6912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4">
          <p15:clr>
            <a:srgbClr val="65CEFF"/>
          </p15:clr>
        </p15:guide>
        <p15:guide id="2" pos="4854">
          <p15:clr>
            <a:srgbClr val="65CEFF"/>
          </p15:clr>
        </p15:guide>
        <p15:guide id="3" pos="5569">
          <p15:clr>
            <a:srgbClr val="65CEFF"/>
          </p15:clr>
        </p15:guide>
        <p15:guide id="4" orient="horz" pos="227">
          <p15:clr>
            <a:srgbClr val="65CEFF"/>
          </p15:clr>
        </p15:guide>
        <p15:guide id="5" orient="horz" pos="498">
          <p15:clr>
            <a:srgbClr val="65CEFF"/>
          </p15:clr>
        </p15:guide>
        <p15:guide id="6" orient="horz" pos="668">
          <p15:clr>
            <a:srgbClr val="65CEFF"/>
          </p15:clr>
        </p15:guide>
        <p15:guide id="7" orient="horz" pos="2743">
          <p15:clr>
            <a:srgbClr val="65CEFF"/>
          </p15:clr>
        </p15:guide>
        <p15:guide id="8" orient="horz" pos="2914">
          <p15:clr>
            <a:srgbClr val="65CEFF"/>
          </p15:clr>
        </p15:guide>
        <p15:guide id="9" orient="horz" pos="3118">
          <p15:clr>
            <a:srgbClr val="65CE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973667"/>
            <a:ext cx="78867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38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677" y="88922"/>
            <a:ext cx="1008016" cy="6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28650" y="2571749"/>
            <a:ext cx="78867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3750733"/>
            <a:ext cx="68580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344" y="362345"/>
            <a:ext cx="3481313" cy="2074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761000"/>
            <a:ext cx="5362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W3C TPAC 2024 Breakouts | September 25, 2024 | LinkML | Ege Korkan &amp; Mahda Noura</a:t>
            </a:r>
            <a:endParaRPr sz="900">
              <a:solidFill>
                <a:srgbClr val="59595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w3c/wot-thing-description/tree/main/toolchain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w3c/wot-thing-description-toolchain-tmp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ege.korkan@siemens.com" TargetMode="External"/><Relationship Id="rId4" Type="http://schemas.openxmlformats.org/officeDocument/2006/relationships/hyperlink" Target="https://github.com/egekorkan" TargetMode="External"/><Relationship Id="rId9" Type="http://schemas.openxmlformats.org/officeDocument/2006/relationships/image" Target="../media/image10.png"/><Relationship Id="rId5" Type="http://schemas.openxmlformats.org/officeDocument/2006/relationships/hyperlink" Target="mailto:mahda.noura@siemens.com" TargetMode="External"/><Relationship Id="rId6" Type="http://schemas.openxmlformats.org/officeDocument/2006/relationships/hyperlink" Target="https://github.com/mahdanoura/" TargetMode="External"/><Relationship Id="rId7" Type="http://schemas.openxmlformats.org/officeDocument/2006/relationships/hyperlink" Target="https://github.com/mahdanoura/" TargetMode="External"/><Relationship Id="rId8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hyperlink" Target="https://github.com/linkml/linkml/issues/2238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ege.korkan@siemens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Sveino/Spec4CIM-KG/issues/9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.org/events/meetings/e5cb0ff4-1696-4367-b9fe-9e74c5034dd3/" TargetMode="External"/><Relationship Id="rId4" Type="http://schemas.openxmlformats.org/officeDocument/2006/relationships/hyperlink" Target="https://github.com/w3c/tpac2024-breakouts/issues/23" TargetMode="External"/><Relationship Id="rId5" Type="http://schemas.openxmlformats.org/officeDocument/2006/relationships/hyperlink" Target="https://irc.w3.org/?channels=%23linkml-wot" TargetMode="External"/><Relationship Id="rId6" Type="http://schemas.openxmlformats.org/officeDocument/2006/relationships/hyperlink" Target="https://docs.google.com/presentation/d/1k33neJllybkdHdvXObQstD-kT43quI0I3ql5eiH653o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.org/policies/antitrust-2024/" TargetMode="External"/><Relationship Id="rId4" Type="http://schemas.openxmlformats.org/officeDocument/2006/relationships/hyperlink" Target="https://www.w3.org/policies/code-of-conduct/" TargetMode="External"/><Relationship Id="rId5" Type="http://schemas.openxmlformats.org/officeDocument/2006/relationships/hyperlink" Target="https://www.w3.org/2024/09/TPAC/health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erso.liris.cnrs.fr/pierre-antoine.champin/2023/TPAC-Schemata/" TargetMode="External"/><Relationship Id="rId4" Type="http://schemas.openxmlformats.org/officeDocument/2006/relationships/hyperlink" Target="https://github.com/w3c/wot/blob/main/PRESENTATIONS/2023-09-tpac/2023-09-13-Breakout-Schemata-TD_Single_Source_of_Truth.pdf" TargetMode="External"/><Relationship Id="rId5" Type="http://schemas.openxmlformats.org/officeDocument/2006/relationships/hyperlink" Target="https://www.w3.org/2023/09/13-schemata-minute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93OFcFaxD0GqrRuOggwZe5eorgL1C1Epe2cAYN3JEkk/edit?usp=sharing" TargetMode="External"/><Relationship Id="rId4" Type="http://schemas.openxmlformats.org/officeDocument/2006/relationships/hyperlink" Target="https://www.w3.org/2024/03/12-schemata-discussion-minut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Year* Update: Using LinkML in Web of Things Specifications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W3C TPAC 2024 Breakout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25 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Ege Korkan, Mahda Noura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182875" y="571500"/>
            <a:ext cx="12801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we were doing so far</a:t>
            </a:r>
            <a:endParaRPr sz="20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910" y="0"/>
            <a:ext cx="756108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Now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Previously, we discussed possible technologies to use, presented an </a:t>
            </a:r>
            <a:r>
              <a:rPr lang="en" u="sng">
                <a:solidFill>
                  <a:schemeClr val="hlink"/>
                </a:solidFill>
                <a:hlinkClick r:id="rId3"/>
              </a:rPr>
              <a:t>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 we are on our path to adopting LinkML! Let’s see what we have found out after 6 months…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275" y="1862100"/>
            <a:ext cx="4119649" cy="29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to Mahda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Vision</a:t>
            </a:r>
            <a:endParaRPr sz="2300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25" y="1067375"/>
            <a:ext cx="3543871" cy="268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/>
          <p:nvPr/>
        </p:nvSpPr>
        <p:spPr>
          <a:xfrm>
            <a:off x="4088975" y="2187975"/>
            <a:ext cx="699600" cy="1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850" y="924895"/>
            <a:ext cx="3985450" cy="297465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405825" y="4042800"/>
            <a:ext cx="861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Transitioning</a:t>
            </a:r>
            <a:r>
              <a:rPr lang="en" sz="1600">
                <a:solidFill>
                  <a:schemeClr val="dk2"/>
                </a:solidFill>
              </a:rPr>
              <a:t> from </a:t>
            </a:r>
            <a:r>
              <a:rPr lang="en" sz="1600">
                <a:solidFill>
                  <a:srgbClr val="CC4125"/>
                </a:solidFill>
              </a:rPr>
              <a:t>multiple sources</a:t>
            </a:r>
            <a:r>
              <a:rPr lang="en" sz="1600">
                <a:solidFill>
                  <a:schemeClr val="dk2"/>
                </a:solidFill>
              </a:rPr>
              <a:t> to a </a:t>
            </a:r>
            <a:r>
              <a:rPr lang="en" sz="1600">
                <a:solidFill>
                  <a:srgbClr val="6AA84F"/>
                </a:solidFill>
              </a:rPr>
              <a:t>single source-of-truth</a:t>
            </a:r>
            <a:r>
              <a:rPr lang="en" sz="1600">
                <a:solidFill>
                  <a:schemeClr val="dk2"/>
                </a:solidFill>
              </a:rPr>
              <a:t> with LinkML schema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Transitioning</a:t>
            </a:r>
            <a:r>
              <a:rPr lang="en" sz="1600">
                <a:solidFill>
                  <a:schemeClr val="dk2"/>
                </a:solidFill>
              </a:rPr>
              <a:t> from </a:t>
            </a:r>
            <a:r>
              <a:rPr lang="en" sz="1600">
                <a:solidFill>
                  <a:srgbClr val="CC4125"/>
                </a:solidFill>
              </a:rPr>
              <a:t>manually crafting WoT artifacts</a:t>
            </a:r>
            <a:r>
              <a:rPr lang="en" sz="1600">
                <a:solidFill>
                  <a:schemeClr val="dk2"/>
                </a:solidFill>
              </a:rPr>
              <a:t> to </a:t>
            </a:r>
            <a:r>
              <a:rPr lang="en" sz="1600">
                <a:solidFill>
                  <a:srgbClr val="6AA84F"/>
                </a:solidFill>
              </a:rPr>
              <a:t>full automation</a:t>
            </a:r>
            <a:r>
              <a:rPr lang="en" sz="1600">
                <a:solidFill>
                  <a:schemeClr val="dk2"/>
                </a:solidFill>
              </a:rPr>
              <a:t> with LinkML generators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WoTIS - Web of Things Integration Schema</a:t>
            </a:r>
            <a:endParaRPr sz="2320"/>
          </a:p>
        </p:txBody>
      </p:sp>
      <p:sp>
        <p:nvSpPr>
          <p:cNvPr id="174" name="Google Shape;174;p29"/>
          <p:cNvSpPr txBox="1"/>
          <p:nvPr/>
        </p:nvSpPr>
        <p:spPr>
          <a:xfrm>
            <a:off x="311700" y="1537400"/>
            <a:ext cx="87156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1: </a:t>
            </a:r>
            <a:r>
              <a:rPr lang="en" sz="1800">
                <a:solidFill>
                  <a:schemeClr val="dk2"/>
                </a:solidFill>
              </a:rPr>
              <a:t>Clone the repo: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https://github.com/w3c/wot-thing-description-toolchain-tmp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2: Install uv package manager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3: Install the package by:                      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025" y="2571750"/>
            <a:ext cx="1460850" cy="2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70495">
            <a:off x="6997025" y="3270225"/>
            <a:ext cx="1131925" cy="1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Usage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50800" y="3743700"/>
            <a:ext cx="85206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06666"/>
                </a:solidFill>
              </a:rPr>
              <a:t>Note</a:t>
            </a:r>
            <a:r>
              <a:rPr lang="en"/>
              <a:t>: </a:t>
            </a:r>
            <a:r>
              <a:rPr i="1" lang="en"/>
              <a:t>The HTML generation does not use the W3C style yet. Customization options will be included in the future.</a:t>
            </a:r>
            <a:endParaRPr i="1"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87" y="1137975"/>
            <a:ext cx="7647626" cy="24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1371625" y="2285400"/>
            <a:ext cx="649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20">
                <a:solidFill>
                  <a:schemeClr val="dk2"/>
                </a:solidFill>
              </a:rPr>
              <a:t>Live Demo: Putting WoTIS to Work</a:t>
            </a:r>
            <a:endParaRPr sz="30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 </a:t>
            </a:r>
            <a:endParaRPr sz="3920"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Realizing the Vision through Post-Processing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47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LinkML Generators</a:t>
            </a:r>
            <a:r>
              <a:rPr lang="en"/>
              <a:t> provide a strong foundation, but…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Post-Processing</a:t>
            </a:r>
            <a:r>
              <a:rPr lang="en"/>
              <a:t> is still required to ensure: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Consistency between generated and hand-written WoT artifacts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Customizations to meet specific domain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More Do We Need from LinkML?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Natively support modeling </a:t>
            </a:r>
            <a:r>
              <a:rPr lang="en"/>
              <a:t>JSON LD multi-language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Scoped JSON-LD contexts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 open mappings for Class attributes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for JSON-LD arrays and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practices for modeling JSON-LD keywords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Improved representations of URI, CURIE and URIORCURIE types beyond the string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Schema name collision resolution - currently multiple schemas that have the same name are merged, </a:t>
            </a:r>
            <a:r>
              <a:rPr lang="en"/>
              <a:t>even though</a:t>
            </a:r>
            <a:r>
              <a:rPr lang="en"/>
              <a:t> they refer to different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Contribution s</a:t>
            </a:r>
            <a:r>
              <a:rPr lang="en"/>
              <a:t>upport on LinkML code architecture to lower the barrier</a:t>
            </a:r>
            <a:endParaRPr/>
          </a:p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Multi-language Strings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175" y="1337875"/>
            <a:ext cx="4236649" cy="258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25" y="1610825"/>
            <a:ext cx="3359499" cy="19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46100" y="1371600"/>
            <a:ext cx="59151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450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87878"/>
                </a:solidFill>
              </a:rPr>
              <a:t>Ege Korkan</a:t>
            </a:r>
            <a:endParaRPr sz="2400">
              <a:solidFill>
                <a:srgbClr val="787878"/>
              </a:solidFill>
            </a:endParaRPr>
          </a:p>
          <a:p>
            <a:pPr indent="-1968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7878"/>
              </a:buClr>
              <a:buSzPts val="1700"/>
              <a:buChar char="■"/>
            </a:pPr>
            <a:r>
              <a:rPr lang="en" sz="2100">
                <a:solidFill>
                  <a:srgbClr val="787878"/>
                </a:solidFill>
              </a:rPr>
              <a:t>Email: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ege.korkan@siemens.com</a:t>
            </a:r>
            <a:r>
              <a:rPr lang="en" sz="2100">
                <a:solidFill>
                  <a:srgbClr val="787878"/>
                </a:solidFill>
              </a:rPr>
              <a:t> </a:t>
            </a:r>
            <a:endParaRPr sz="2100">
              <a:solidFill>
                <a:srgbClr val="787878"/>
              </a:solidFill>
            </a:endParaRPr>
          </a:p>
          <a:p>
            <a:pPr indent="-1968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7878"/>
              </a:buClr>
              <a:buSzPts val="1700"/>
              <a:buChar char="■"/>
            </a:pPr>
            <a:r>
              <a:rPr lang="en" sz="2100">
                <a:solidFill>
                  <a:srgbClr val="787878"/>
                </a:solidFill>
              </a:rPr>
              <a:t>GitHub: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@egekorkan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878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87878"/>
                </a:solidFill>
              </a:rPr>
              <a:t>Mahda Noura</a:t>
            </a:r>
            <a:endParaRPr sz="2400">
              <a:solidFill>
                <a:srgbClr val="787878"/>
              </a:solidFill>
            </a:endParaRPr>
          </a:p>
          <a:p>
            <a:pPr indent="-1968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87878"/>
              </a:buClr>
              <a:buSzPts val="1700"/>
              <a:buChar char="■"/>
            </a:pPr>
            <a:r>
              <a:rPr lang="en" sz="2100">
                <a:solidFill>
                  <a:srgbClr val="787878"/>
                </a:solidFill>
              </a:rPr>
              <a:t>Email: </a:t>
            </a:r>
            <a:r>
              <a:rPr lang="en" sz="2100" u="sng">
                <a:solidFill>
                  <a:schemeClr val="hlink"/>
                </a:solidFill>
                <a:hlinkClick r:id="rId5"/>
              </a:rPr>
              <a:t>mahda.noura@siemens.com</a:t>
            </a:r>
            <a:r>
              <a:rPr lang="en" sz="2100">
                <a:solidFill>
                  <a:srgbClr val="787878"/>
                </a:solidFill>
              </a:rPr>
              <a:t> </a:t>
            </a:r>
            <a:endParaRPr sz="2100">
              <a:solidFill>
                <a:srgbClr val="787878"/>
              </a:solidFill>
            </a:endParaRPr>
          </a:p>
          <a:p>
            <a:pPr indent="-196850" lvl="2" marL="8636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787878"/>
              </a:buClr>
              <a:buSzPts val="1700"/>
              <a:buChar char="■"/>
            </a:pPr>
            <a:r>
              <a:rPr lang="en" sz="2100">
                <a:solidFill>
                  <a:srgbClr val="787878"/>
                </a:solidFill>
              </a:rPr>
              <a:t>GitHub: </a:t>
            </a:r>
            <a:r>
              <a:rPr lang="en" sz="2100" u="sng">
                <a:solidFill>
                  <a:schemeClr val="hlink"/>
                </a:solidFill>
                <a:hlinkClick r:id="rId6"/>
              </a:rPr>
              <a:t>@</a:t>
            </a:r>
            <a:r>
              <a:rPr lang="en" sz="2100" u="sng">
                <a:solidFill>
                  <a:schemeClr val="hlink"/>
                </a:solidFill>
                <a:hlinkClick r:id="rId7"/>
              </a:rPr>
              <a:t>mahdanoura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88375" y="1443281"/>
            <a:ext cx="1234440" cy="12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Chairs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8375" y="3103275"/>
            <a:ext cx="1234450" cy="12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Scoped JSON-LD Context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75" y="1337875"/>
            <a:ext cx="3917476" cy="327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Thing Description Context Extension &amp; Semantic Annotations</a:t>
            </a:r>
            <a:endParaRPr sz="2420"/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50" y="1227825"/>
            <a:ext cx="3919250" cy="3435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/>
        </p:nvSpPr>
        <p:spPr>
          <a:xfrm>
            <a:off x="4775100" y="4075800"/>
            <a:ext cx="4057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https://github.com/linkml/linkml/issues/2238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4704325" y="1265150"/>
            <a:ext cx="40572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How This Works in Other Models: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JSON Schema:</a:t>
            </a:r>
            <a:r>
              <a:rPr lang="en" sz="1100">
                <a:solidFill>
                  <a:schemeClr val="dk1"/>
                </a:solidFill>
              </a:rPr>
              <a:t> Achieved by setting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"additionalProperties": true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SHACL:</a:t>
            </a:r>
            <a:r>
              <a:rPr lang="en" sz="1100">
                <a:solidFill>
                  <a:schemeClr val="dk1"/>
                </a:solidFill>
              </a:rPr>
              <a:t> Managed by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"closed": false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Limitation in LinkML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LinkML</a:t>
            </a:r>
            <a:r>
              <a:rPr lang="en" sz="1100">
                <a:solidFill>
                  <a:schemeClr val="dk1"/>
                </a:solidFill>
              </a:rPr>
              <a:t> does not currently support modeling TD context extensions and allowing for external vocabulary integration.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More Do We Need from LinkML?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Natively support modeling JSON LD multi-language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Scoped JSON-LD contexts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 open mappings for Class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for JSON-LD arrays and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practices for modeling JSON-LD keywords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Improved URI, CURIE, URIORCURIE types beyond string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Schema name collision resolution - currently multiple schemas that have the same name are merged, even though they refer to different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Contribution support on LinkML code architecture to lower the barrier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Experience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+"/>
            </a:pPr>
            <a:r>
              <a:rPr lang="en"/>
              <a:t>LinkML supports diverse schema definitions, suitable for simple &amp; complex models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+"/>
            </a:pPr>
            <a:r>
              <a:rPr lang="en"/>
              <a:t>Easy-to-use LinkML generators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+"/>
            </a:pPr>
            <a:r>
              <a:rPr lang="en"/>
              <a:t>Good community engagement in issue discussions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Char char="-"/>
            </a:pPr>
            <a:r>
              <a:rPr lang="en"/>
              <a:t>Lack of comprehensive documentation for complex use cases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Char char="-"/>
            </a:pPr>
            <a:r>
              <a:rPr lang="en"/>
              <a:t>Provided error messages are in most cases not helpful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Char char="-"/>
            </a:pPr>
            <a:r>
              <a:rPr lang="en"/>
              <a:t>High effort for correct slot selection for specific use cases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ct val="100000"/>
              <a:buChar char="-"/>
            </a:pPr>
            <a:r>
              <a:rPr lang="en"/>
              <a:t>Incomplete feature implementation often requires workaround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LinkML Long-Term Outlook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Schema verbosity and maintenance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Schema inflexibility sometimes results in defining intermediate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RDF-like mental model still necessary, </a:t>
            </a:r>
            <a:r>
              <a:rPr b="1" lang="en"/>
              <a:t>subject-predicate-object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LinkML model must be refined for individual generators can be </a:t>
            </a:r>
            <a:r>
              <a:rPr b="1" lang="en"/>
              <a:t>time-consuming</a:t>
            </a:r>
            <a:r>
              <a:rPr lang="en"/>
              <a:t> when multiple generators are incorporated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Continued efforts to strengthen the community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the discussion continue?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LinkML Meetups (Stay tuned!)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WoT WG (contact Ege Korkan (</a:t>
            </a:r>
            <a:r>
              <a:rPr lang="en" u="sng">
                <a:solidFill>
                  <a:schemeClr val="hlink"/>
                </a:solidFill>
                <a:hlinkClick r:id="rId3"/>
              </a:rPr>
              <a:t>ege.korkan@siemens.com</a:t>
            </a:r>
            <a:r>
              <a:rPr lang="en"/>
              <a:t>) to join the calls for this toolchain work)</a:t>
            </a:r>
            <a:endParaRPr/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Feedbacks and Whiteboard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Vladimir: Electrical CIM/CGMES wants to transition from Enterprise Architect to LinkML, but just starting. Discussion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https://github.com/Sveino/Spec4CIM-KG/issues/9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Check-out (to be extended in the end of the meeting)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summary before the discussion ends:</a:t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" sz="1800"/>
              <a:t>Main points of discussion, consensus, or disagreement?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" sz="1800"/>
              <a:t>Discussion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" sz="1800"/>
              <a:t>What are the next steps?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" sz="1800"/>
              <a:t>Further work on the usage of LinkML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" sz="1800"/>
              <a:t>Reach out to DID TF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" sz="1800"/>
              <a:t>Who is responsible for carrying them out? (Could be a person from the session, or a group where work is ongoing, a new community group, the staff, etc.)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" sz="1800"/>
              <a:t>TD TF of the WoT WG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W3C Calendar Entry</a:t>
            </a:r>
            <a:r>
              <a:rPr lang="en" sz="2000"/>
              <a:t> |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Session Proposal on GitHub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Please all join IRC at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https://irc.w3.org/?channels=%23linkml-wot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Then type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present+</a:t>
            </a:r>
            <a:r>
              <a:rPr lang="en" sz="2000"/>
              <a:t> to check in.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Type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q+</a:t>
            </a:r>
            <a:r>
              <a:rPr lang="en" sz="2000"/>
              <a:t> to raise hand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take minutes there manually.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Scribe will be Michael McCool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Quickly introduce yourself before speaking (now if there are not too many people)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slides are public.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session is not recorded.</a:t>
            </a:r>
            <a:endParaRPr sz="2000"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Policies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Antitrust and competition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W3C acts in a pro-competitive way that is ensured by this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Positive Work Environment at W3C: Code of Ethics and Professional Conduct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Promote high standards of professional practice to ensure a positive work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Health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Masks and tests are optional. Stay in your room and attend virtually if you do not feel well.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some Context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 of this session: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Brief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 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Required background: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understanding of JSON-LD, Ontologies, Schema languages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we met before?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Were you in the previous session of this?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not, please write "new" in IRC :)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644" y="127650"/>
            <a:ext cx="3110600" cy="1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650" y="2006325"/>
            <a:ext cx="3110599" cy="17052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188" y="3848018"/>
            <a:ext cx="3901524" cy="1208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28" y="1939650"/>
            <a:ext cx="3602627" cy="202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you haven'</a:t>
            </a:r>
            <a:r>
              <a:rPr lang="en"/>
              <a:t>t been there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from TPAC2023: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 from Pierre-Antoine Champin: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https://perso.liris.cnrs.fr/pierre-antoine.champin/2023/TPAC-Schemata/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of Things TD Use Case from Ege Korkan: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https://github.com/w3c/wot/blob/main/PRESENTATIONS/2023-09-tpac/2023-09-13-Breakout-Schemata-TD_Single_Source_of_Truth.pdf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Minutes: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https://www.w3.org/2023/09/13-schemata-minutes.html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 Summary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you haven't been there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from Breakout Day 2024: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Slides: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https://docs.google.com/presentation/d/193OFcFaxD0GqrRuOggwZe5eorgL1C1Epe2cAYN3JEkk/edit?usp=sharing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Minutes: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https://www.w3.org/2024/03/12-schemata-discussion-minutes.html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 Summary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of Thing Description Task Force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of Things TD Task Force needs to manage the following: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Spec document, which contains vocabulary terms and information model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Ontology documents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SHACL shapes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JSON Schema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Type and Class Definitions (for now only TypeScript)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 cases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of them need publication procedure.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Soon, each binding in a registry will need the same and anyone should be able to do it…</a:t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