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35" r:id="rId3"/>
    <p:sldId id="337" r:id="rId4"/>
    <p:sldId id="338" r:id="rId5"/>
    <p:sldId id="342" r:id="rId6"/>
    <p:sldId id="340" r:id="rId7"/>
    <p:sldId id="341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9"/>
    <p:restoredTop sz="83878"/>
  </p:normalViewPr>
  <p:slideViewPr>
    <p:cSldViewPr snapToGrid="0" snapToObjects="1">
      <p:cViewPr varScale="1">
        <p:scale>
          <a:sx n="102" d="100"/>
          <a:sy n="102" d="100"/>
        </p:scale>
        <p:origin x="5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2023-09-14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charter-drafts/wot-wg-2023-detail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Thing Description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Sebastian </a:t>
            </a:r>
            <a:r>
              <a:rPr lang="en-US" noProof="0" dirty="0" err="1"/>
              <a:t>Kaebisch</a:t>
            </a:r>
            <a:endParaRPr lang="en-US" noProof="0" dirty="0"/>
          </a:p>
          <a:p>
            <a:r>
              <a:rPr lang="en-US" noProof="0" dirty="0"/>
              <a:t>14 September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2FBDC-DF63-F9C9-A248-7C9BA877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7DF80-C498-8CC4-F586-27A45E42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9993"/>
            <a:ext cx="10515600" cy="324872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 err="1"/>
              <a:t>Summarizing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: 20mins (Sebastian)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Bindings</a:t>
            </a:r>
            <a:r>
              <a:rPr lang="de-DE" dirty="0"/>
              <a:t> Registry: 20mins (Ege) 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Manageable</a:t>
            </a:r>
            <a:r>
              <a:rPr lang="de-DE" dirty="0"/>
              <a:t> Actions (</a:t>
            </a:r>
            <a:r>
              <a:rPr lang="de-DE" dirty="0" err="1"/>
              <a:t>Asynchronous</a:t>
            </a:r>
            <a:r>
              <a:rPr lang="de-DE" dirty="0"/>
              <a:t>, </a:t>
            </a:r>
            <a:r>
              <a:rPr lang="de-DE" dirty="0" err="1"/>
              <a:t>queriable</a:t>
            </a:r>
            <a:r>
              <a:rPr lang="de-DE" dirty="0"/>
              <a:t> etc.): 5mins (Koster) 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Q&amp;A: 30mins (Sebastian)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9328EE-78F7-AA68-39DA-4F9D37D2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33E2B7-1F6A-9D05-AFF8-D3B4ED7B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FF36BB4-A2FC-6496-8413-83F428F5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28FA-A3A7-E93F-AE06-2B77AD07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Document Structure Today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6F92D-F340-6B83-53A6-95B819E4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6D083F-7DFA-25EA-5CA2-CDA7085B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B095D4-A4E9-825C-72EE-8DC926D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8711914-6CB5-949E-8424-9F53AEB7330B}"/>
              </a:ext>
            </a:extLst>
          </p:cNvPr>
          <p:cNvCxnSpPr>
            <a:cxnSpLocks/>
          </p:cNvCxnSpPr>
          <p:nvPr/>
        </p:nvCxnSpPr>
        <p:spPr>
          <a:xfrm flipH="1">
            <a:off x="4656666" y="3294160"/>
            <a:ext cx="1" cy="113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051AB29-057A-4F9B-B8DB-98D55E8B0C20}"/>
              </a:ext>
            </a:extLst>
          </p:cNvPr>
          <p:cNvSpPr/>
          <p:nvPr/>
        </p:nvSpPr>
        <p:spPr>
          <a:xfrm>
            <a:off x="3581400" y="4427603"/>
            <a:ext cx="2192171" cy="9018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Template Note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27EF05-7108-AD7A-8CC7-3486EE5B90E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773572" y="4176225"/>
            <a:ext cx="1320817" cy="6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2250C22D-0DB7-E0B6-2E07-F86E1A7BDBD0}"/>
              </a:ext>
            </a:extLst>
          </p:cNvPr>
          <p:cNvSpPr/>
          <p:nvPr/>
        </p:nvSpPr>
        <p:spPr>
          <a:xfrm>
            <a:off x="7094389" y="3946070"/>
            <a:ext cx="2192171" cy="460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Binding Note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D7B668C-27F8-D34F-9010-235A90908999}"/>
              </a:ext>
            </a:extLst>
          </p:cNvPr>
          <p:cNvSpPr/>
          <p:nvPr/>
        </p:nvSpPr>
        <p:spPr>
          <a:xfrm>
            <a:off x="7094389" y="4497133"/>
            <a:ext cx="2192171" cy="460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Modbus Binding Note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E93994F-FC3D-01E2-E02E-ED3CE92570FA}"/>
              </a:ext>
            </a:extLst>
          </p:cNvPr>
          <p:cNvCxnSpPr>
            <a:cxnSpLocks/>
          </p:cNvCxnSpPr>
          <p:nvPr/>
        </p:nvCxnSpPr>
        <p:spPr>
          <a:xfrm flipV="1">
            <a:off x="5773571" y="4697662"/>
            <a:ext cx="1320818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10B2499-44AC-7BA7-A11A-4511F6855A4F}"/>
              </a:ext>
            </a:extLst>
          </p:cNvPr>
          <p:cNvSpPr txBox="1"/>
          <p:nvPr/>
        </p:nvSpPr>
        <p:spPr>
          <a:xfrm>
            <a:off x="7958278" y="5787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0DBBB73-8A85-CEB5-1E92-C68B9F45BA24}"/>
              </a:ext>
            </a:extLst>
          </p:cNvPr>
          <p:cNvSpPr/>
          <p:nvPr/>
        </p:nvSpPr>
        <p:spPr>
          <a:xfrm>
            <a:off x="2999684" y="1925291"/>
            <a:ext cx="371728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 1.1 REC includes </a:t>
            </a:r>
            <a:br>
              <a:rPr lang="en-US" dirty="0"/>
            </a:br>
            <a:r>
              <a:rPr lang="en-US" dirty="0"/>
              <a:t>- Thing Models </a:t>
            </a:r>
            <a:br>
              <a:rPr lang="en-US" dirty="0"/>
            </a:br>
            <a:r>
              <a:rPr lang="en-US" dirty="0"/>
              <a:t>- Security scheme definitions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B51AB907-6E1B-2E52-7DBE-FDD767DD70C1}"/>
              </a:ext>
            </a:extLst>
          </p:cNvPr>
          <p:cNvSpPr/>
          <p:nvPr/>
        </p:nvSpPr>
        <p:spPr>
          <a:xfrm>
            <a:off x="7094389" y="5127090"/>
            <a:ext cx="2192171" cy="460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Binding Note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115A0CA-248A-8CD9-B58F-04350849965A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>
            <a:off x="5773571" y="4878540"/>
            <a:ext cx="1320818" cy="47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C2215ACA-293C-52D5-666F-2C8601E0A019}"/>
              </a:ext>
            </a:extLst>
          </p:cNvPr>
          <p:cNvSpPr/>
          <p:nvPr/>
        </p:nvSpPr>
        <p:spPr>
          <a:xfrm>
            <a:off x="10114019" y="4744356"/>
            <a:ext cx="1451184" cy="3592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Metadata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59E8056-D282-C2B8-9956-7120B0215DF2}"/>
              </a:ext>
            </a:extLst>
          </p:cNvPr>
          <p:cNvSpPr txBox="1"/>
          <p:nvPr/>
        </p:nvSpPr>
        <p:spPr>
          <a:xfrm>
            <a:off x="9806816" y="4251101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Labels: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F3B95BF2-58AB-F38E-9F44-ECFB2C18C880}"/>
              </a:ext>
            </a:extLst>
          </p:cNvPr>
          <p:cNvSpPr/>
          <p:nvPr/>
        </p:nvSpPr>
        <p:spPr>
          <a:xfrm>
            <a:off x="5999592" y="1920843"/>
            <a:ext cx="717375" cy="1971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8D5ECD5-A7AE-426A-7DB0-2B660CD034FD}"/>
              </a:ext>
            </a:extLst>
          </p:cNvPr>
          <p:cNvSpPr/>
          <p:nvPr/>
        </p:nvSpPr>
        <p:spPr>
          <a:xfrm rot="5400000">
            <a:off x="8987046" y="4106538"/>
            <a:ext cx="460308" cy="138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E860250-04A5-EC1C-603C-DB49F32FB54B}"/>
              </a:ext>
            </a:extLst>
          </p:cNvPr>
          <p:cNvSpPr/>
          <p:nvPr/>
        </p:nvSpPr>
        <p:spPr>
          <a:xfrm rot="5400000">
            <a:off x="8987046" y="4657929"/>
            <a:ext cx="460308" cy="138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740E974-34E8-C84A-7047-C58CD0A21324}"/>
              </a:ext>
            </a:extLst>
          </p:cNvPr>
          <p:cNvSpPr/>
          <p:nvPr/>
        </p:nvSpPr>
        <p:spPr>
          <a:xfrm rot="5400000">
            <a:off x="8987046" y="5287884"/>
            <a:ext cx="460308" cy="138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ige Legende 62">
            <a:extLst>
              <a:ext uri="{FF2B5EF4-FFF2-40B4-BE49-F238E27FC236}">
                <a16:creationId xmlns:a16="http://schemas.microsoft.com/office/drawing/2014/main" id="{50D628AC-6FF9-B678-D639-D2DB915B64CF}"/>
              </a:ext>
            </a:extLst>
          </p:cNvPr>
          <p:cNvSpPr/>
          <p:nvPr/>
        </p:nvSpPr>
        <p:spPr>
          <a:xfrm>
            <a:off x="411044" y="3945744"/>
            <a:ext cx="2192171" cy="481859"/>
          </a:xfrm>
          <a:prstGeom prst="wedgeRectCallout">
            <a:avLst>
              <a:gd name="adj1" fmla="val 83184"/>
              <a:gd name="adj2" fmla="val 124108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Explains the mechanism</a:t>
            </a:r>
          </a:p>
        </p:txBody>
      </p:sp>
    </p:spTree>
    <p:extLst>
      <p:ext uri="{BB962C8B-B14F-4D97-AF65-F5344CB8AC3E}">
        <p14:creationId xmlns:p14="http://schemas.microsoft.com/office/powerpoint/2010/main" val="41440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28FA-A3A7-E93F-AE06-2B77AD07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Restructuring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6F92D-F340-6B83-53A6-95B819E4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6D083F-7DFA-25EA-5CA2-CDA7085B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B095D4-A4E9-825C-72EE-8DC926D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70281EA-6B61-81D8-85B3-E5E9FBF12139}"/>
              </a:ext>
            </a:extLst>
          </p:cNvPr>
          <p:cNvSpPr/>
          <p:nvPr/>
        </p:nvSpPr>
        <p:spPr>
          <a:xfrm>
            <a:off x="5079003" y="1599639"/>
            <a:ext cx="371728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 2.0 REC includes </a:t>
            </a:r>
            <a:br>
              <a:rPr lang="en-US" dirty="0"/>
            </a:br>
            <a:r>
              <a:rPr lang="en-US" dirty="0"/>
              <a:t>- Thing Models </a:t>
            </a:r>
            <a:br>
              <a:rPr lang="en-US" dirty="0"/>
            </a:br>
            <a:r>
              <a:rPr lang="en-US" dirty="0"/>
              <a:t>- Binding Template mechanism</a:t>
            </a:r>
          </a:p>
          <a:p>
            <a:pPr algn="ctr"/>
            <a:r>
              <a:rPr lang="en-US" dirty="0"/>
              <a:t>- Security scheme mechanism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9EC02C9-59DA-0A33-51E5-A1290ECE88CA}"/>
              </a:ext>
            </a:extLst>
          </p:cNvPr>
          <p:cNvCxnSpPr>
            <a:cxnSpLocks/>
            <a:endCxn id="24" idx="1"/>
          </p:cNvCxnSpPr>
          <p:nvPr/>
        </p:nvCxnSpPr>
        <p:spPr>
          <a:xfrm flipH="1">
            <a:off x="7680075" y="2868720"/>
            <a:ext cx="127761" cy="47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8751A311-2E75-F254-AFFB-7C0FEEDB5D6E}"/>
              </a:ext>
            </a:extLst>
          </p:cNvPr>
          <p:cNvSpPr/>
          <p:nvPr/>
        </p:nvSpPr>
        <p:spPr>
          <a:xfrm>
            <a:off x="8068780" y="1603007"/>
            <a:ext cx="717375" cy="1971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E8A664C-B805-02B9-0C6A-E06621CA7474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6823370" y="2868720"/>
            <a:ext cx="370873" cy="49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6F28E16-3840-137A-66FF-262F3BA5BCF5}"/>
              </a:ext>
            </a:extLst>
          </p:cNvPr>
          <p:cNvSpPr/>
          <p:nvPr/>
        </p:nvSpPr>
        <p:spPr>
          <a:xfrm rot="5400000">
            <a:off x="7458823" y="5144218"/>
            <a:ext cx="1073532" cy="10995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  <a:br>
              <a:rPr lang="en-US" sz="1400" dirty="0"/>
            </a:br>
            <a:r>
              <a:rPr lang="en-US" sz="1400" dirty="0"/>
              <a:t> Scheme related HTTP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9BBF89-F7F6-F8A3-36FA-24067DE004C4}"/>
              </a:ext>
            </a:extLst>
          </p:cNvPr>
          <p:cNvSpPr txBox="1"/>
          <p:nvPr/>
        </p:nvSpPr>
        <p:spPr>
          <a:xfrm rot="5400000">
            <a:off x="8708494" y="55281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91EEB8C-24B9-F3CE-A85D-2627E4C85DFA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>
            <a:off x="7680075" y="4792698"/>
            <a:ext cx="315514" cy="36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2B2F1D54-0280-B1EB-9C8E-4B431D2FE564}"/>
              </a:ext>
            </a:extLst>
          </p:cNvPr>
          <p:cNvSpPr/>
          <p:nvPr/>
        </p:nvSpPr>
        <p:spPr>
          <a:xfrm rot="5400000">
            <a:off x="6043516" y="5135318"/>
            <a:ext cx="1073532" cy="10995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  <a:br>
              <a:rPr lang="en-US" sz="1400" dirty="0"/>
            </a:br>
            <a:r>
              <a:rPr lang="en-US" sz="1400" dirty="0"/>
              <a:t> Scheme related Modbus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BB23440-DA09-677A-68FD-A0005DF8687B}"/>
              </a:ext>
            </a:extLst>
          </p:cNvPr>
          <p:cNvCxnSpPr>
            <a:cxnSpLocks/>
          </p:cNvCxnSpPr>
          <p:nvPr/>
        </p:nvCxnSpPr>
        <p:spPr>
          <a:xfrm>
            <a:off x="6693509" y="4777783"/>
            <a:ext cx="85215" cy="36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CD27FDF-F7A4-32A5-545F-00E7355C2441}"/>
              </a:ext>
            </a:extLst>
          </p:cNvPr>
          <p:cNvCxnSpPr>
            <a:cxnSpLocks/>
          </p:cNvCxnSpPr>
          <p:nvPr/>
        </p:nvCxnSpPr>
        <p:spPr>
          <a:xfrm flipH="1">
            <a:off x="4999868" y="2919211"/>
            <a:ext cx="517876" cy="5513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C50A760-9438-A99D-C906-0CC2D07F63A3}"/>
              </a:ext>
            </a:extLst>
          </p:cNvPr>
          <p:cNvSpPr txBox="1"/>
          <p:nvPr/>
        </p:nvSpPr>
        <p:spPr>
          <a:xfrm rot="5400000">
            <a:off x="5159751" y="41455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81C1845-8CDF-A251-9E1F-D941321E43E1}"/>
              </a:ext>
            </a:extLst>
          </p:cNvPr>
          <p:cNvSpPr/>
          <p:nvPr/>
        </p:nvSpPr>
        <p:spPr>
          <a:xfrm rot="5400000">
            <a:off x="3498482" y="5182751"/>
            <a:ext cx="1073532" cy="1022516"/>
          </a:xfrm>
          <a:prstGeom prst="rect">
            <a:avLst/>
          </a:prstGeom>
          <a:solidFill>
            <a:srgbClr val="F0D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  <a:br>
              <a:rPr lang="en-US" sz="1400" dirty="0"/>
            </a:br>
            <a:r>
              <a:rPr lang="en-US" sz="1400" dirty="0"/>
              <a:t> Scheme related X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3ED5229-ED1A-CEF5-C44F-98DA9B9957BE}"/>
              </a:ext>
            </a:extLst>
          </p:cNvPr>
          <p:cNvCxnSpPr>
            <a:cxnSpLocks/>
            <a:endCxn id="19" idx="1"/>
          </p:cNvCxnSpPr>
          <p:nvPr/>
        </p:nvCxnSpPr>
        <p:spPr>
          <a:xfrm flipH="1">
            <a:off x="4035248" y="4866004"/>
            <a:ext cx="680164" cy="29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0CCF1B9-AEA5-ECD3-9027-2D9B6A5C726C}"/>
              </a:ext>
            </a:extLst>
          </p:cNvPr>
          <p:cNvSpPr/>
          <p:nvPr/>
        </p:nvSpPr>
        <p:spPr>
          <a:xfrm rot="5400000">
            <a:off x="8282031" y="5958526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DE2C8F-A699-72B8-4BDD-2D7AC66A6E25}"/>
              </a:ext>
            </a:extLst>
          </p:cNvPr>
          <p:cNvSpPr/>
          <p:nvPr/>
        </p:nvSpPr>
        <p:spPr>
          <a:xfrm rot="5400000">
            <a:off x="6859515" y="5949382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27895E1-41E2-4667-B9D3-735C23CF7500}"/>
              </a:ext>
            </a:extLst>
          </p:cNvPr>
          <p:cNvSpPr/>
          <p:nvPr/>
        </p:nvSpPr>
        <p:spPr>
          <a:xfrm rot="5400000">
            <a:off x="3988463" y="3941707"/>
            <a:ext cx="1449340" cy="587366"/>
          </a:xfrm>
          <a:prstGeom prst="rect">
            <a:avLst/>
          </a:prstGeom>
          <a:solidFill>
            <a:srgbClr val="F0D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X </a:t>
            </a:r>
            <a:br>
              <a:rPr lang="en-US" dirty="0"/>
            </a:br>
            <a:r>
              <a:rPr lang="en-US" dirty="0"/>
              <a:t>Binding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881036B-18EB-9736-F40D-A2FDA6B7F7F0}"/>
              </a:ext>
            </a:extLst>
          </p:cNvPr>
          <p:cNvSpPr/>
          <p:nvPr/>
        </p:nvSpPr>
        <p:spPr>
          <a:xfrm rot="5400000">
            <a:off x="6955406" y="3684043"/>
            <a:ext cx="1449337" cy="767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Binding</a:t>
            </a:r>
            <a:br>
              <a:rPr lang="en-US" dirty="0"/>
            </a:br>
            <a:r>
              <a:rPr lang="en-US" dirty="0"/>
              <a:t> Note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234CBC7-CBEA-0CD4-621D-8B444B0CBFC4}"/>
              </a:ext>
            </a:extLst>
          </p:cNvPr>
          <p:cNvSpPr/>
          <p:nvPr/>
        </p:nvSpPr>
        <p:spPr>
          <a:xfrm rot="5400000">
            <a:off x="6098700" y="3700488"/>
            <a:ext cx="1449339" cy="7679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Modbus </a:t>
            </a:r>
            <a:br>
              <a:rPr lang="en-US" dirty="0"/>
            </a:br>
            <a:r>
              <a:rPr lang="en-US" dirty="0"/>
              <a:t>Binding Note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74AAB15-6760-B429-BF9A-0B9ABF8C0ED9}"/>
              </a:ext>
            </a:extLst>
          </p:cNvPr>
          <p:cNvSpPr txBox="1"/>
          <p:nvPr/>
        </p:nvSpPr>
        <p:spPr>
          <a:xfrm rot="5400000">
            <a:off x="8201175" y="39110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A8D964F-8972-BB3F-DFDF-31E5B669D143}"/>
              </a:ext>
            </a:extLst>
          </p:cNvPr>
          <p:cNvSpPr/>
          <p:nvPr/>
        </p:nvSpPr>
        <p:spPr>
          <a:xfrm rot="5400000">
            <a:off x="7791665" y="4520206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A1748D8-A90C-77A3-B734-3A2720D53911}"/>
              </a:ext>
            </a:extLst>
          </p:cNvPr>
          <p:cNvSpPr/>
          <p:nvPr/>
        </p:nvSpPr>
        <p:spPr>
          <a:xfrm rot="5400000">
            <a:off x="6938177" y="4537172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9D34304-7BB7-0805-35DF-00CC0A530128}"/>
              </a:ext>
            </a:extLst>
          </p:cNvPr>
          <p:cNvSpPr/>
          <p:nvPr/>
        </p:nvSpPr>
        <p:spPr>
          <a:xfrm rot="5400000">
            <a:off x="4721960" y="4675565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D9E252D-9EEC-1C2D-8E22-6BD0A764117B}"/>
              </a:ext>
            </a:extLst>
          </p:cNvPr>
          <p:cNvSpPr/>
          <p:nvPr/>
        </p:nvSpPr>
        <p:spPr>
          <a:xfrm rot="5400000">
            <a:off x="4274013" y="5949382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A059B89-477D-3AD1-2D60-3819BD95CD50}"/>
              </a:ext>
            </a:extLst>
          </p:cNvPr>
          <p:cNvSpPr/>
          <p:nvPr/>
        </p:nvSpPr>
        <p:spPr>
          <a:xfrm rot="5400000">
            <a:off x="4734372" y="3656157"/>
            <a:ext cx="417930" cy="127056"/>
          </a:xfrm>
          <a:prstGeom prst="rect">
            <a:avLst/>
          </a:prstGeom>
          <a:solidFill>
            <a:srgbClr val="C5E0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5D3D807-CCA1-5D69-9A7D-0F255657F6ED}"/>
              </a:ext>
            </a:extLst>
          </p:cNvPr>
          <p:cNvSpPr/>
          <p:nvPr/>
        </p:nvSpPr>
        <p:spPr>
          <a:xfrm rot="5400000">
            <a:off x="4270868" y="5303051"/>
            <a:ext cx="417930" cy="127056"/>
          </a:xfrm>
          <a:prstGeom prst="rect">
            <a:avLst/>
          </a:prstGeom>
          <a:solidFill>
            <a:srgbClr val="C5E0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21B61E4-6E13-029F-DEC0-2A9FD4E2E556}"/>
              </a:ext>
            </a:extLst>
          </p:cNvPr>
          <p:cNvSpPr/>
          <p:nvPr/>
        </p:nvSpPr>
        <p:spPr>
          <a:xfrm>
            <a:off x="10114019" y="4744356"/>
            <a:ext cx="1451184" cy="3592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Metadata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D8C2B9F-CCD4-E968-4A60-A1CB69CF107B}"/>
              </a:ext>
            </a:extLst>
          </p:cNvPr>
          <p:cNvSpPr/>
          <p:nvPr/>
        </p:nvSpPr>
        <p:spPr>
          <a:xfrm>
            <a:off x="10100413" y="5181812"/>
            <a:ext cx="1464790" cy="435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SDO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50C6FE9-B432-AF0D-0D84-7D29817F156B}"/>
              </a:ext>
            </a:extLst>
          </p:cNvPr>
          <p:cNvSpPr txBox="1"/>
          <p:nvPr/>
        </p:nvSpPr>
        <p:spPr>
          <a:xfrm>
            <a:off x="9806816" y="4251101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Labels: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0B4F43D-DB94-B5CA-C857-A091254D5735}"/>
              </a:ext>
            </a:extLst>
          </p:cNvPr>
          <p:cNvSpPr txBox="1"/>
          <p:nvPr/>
        </p:nvSpPr>
        <p:spPr>
          <a:xfrm rot="5400000">
            <a:off x="4710903" y="55755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Rechteckige Legende 2">
            <a:extLst>
              <a:ext uri="{FF2B5EF4-FFF2-40B4-BE49-F238E27FC236}">
                <a16:creationId xmlns:a16="http://schemas.microsoft.com/office/drawing/2014/main" id="{9F6FB809-FA59-7050-6D80-3D77789E92E5}"/>
              </a:ext>
            </a:extLst>
          </p:cNvPr>
          <p:cNvSpPr/>
          <p:nvPr/>
        </p:nvSpPr>
        <p:spPr>
          <a:xfrm>
            <a:off x="308480" y="3218650"/>
            <a:ext cx="2644069" cy="1016740"/>
          </a:xfrm>
          <a:prstGeom prst="wedgeRectCallout">
            <a:avLst>
              <a:gd name="adj1" fmla="val 83658"/>
              <a:gd name="adj2" fmla="val 34285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Eg.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ECHONET, OPC UA, BACnet, … </a:t>
            </a:r>
          </a:p>
        </p:txBody>
      </p:sp>
    </p:spTree>
    <p:extLst>
      <p:ext uri="{BB962C8B-B14F-4D97-AF65-F5344CB8AC3E}">
        <p14:creationId xmlns:p14="http://schemas.microsoft.com/office/powerpoint/2010/main" val="8391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3B22E-4D0F-2007-E472-BDD45F13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Topics for 2.0 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6AFA7-B232-D5F7-7AE8-768481C7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overview: </a:t>
            </a:r>
            <a:r>
              <a:rPr lang="en-US" dirty="0">
                <a:hlinkClick r:id="rId2"/>
              </a:rPr>
              <a:t>https://w3c.github.io/wot-charter-drafts/wot-wg-2023-details.html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9769AC-484D-3DAD-9BD8-52A6EDA0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DD8174-DE94-4F79-329D-40CD6D1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213B9F8-4BA3-DFAE-27FF-CDE08AA8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31301-BB8D-3966-C28D-FC9B8DF8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/ Common Connection Description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441C2-FB05-9661-FEDB-09EF1EBE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9EA25F-0C67-BD1B-E9BC-5C7F77FD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E57B1DD-8D75-4FEC-2448-CCF5EDFD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AD57B-B10D-BF4F-63BA-05F17212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2174"/>
            <a:ext cx="4496746" cy="430269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1CB5D17-6C45-CB5A-9C9C-7164536EB89C}"/>
              </a:ext>
            </a:extLst>
          </p:cNvPr>
          <p:cNvSpPr txBox="1"/>
          <p:nvPr/>
        </p:nvSpPr>
        <p:spPr>
          <a:xfrm>
            <a:off x="6096000" y="2719044"/>
            <a:ext cx="4897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there is no predefined place to provide </a:t>
            </a:r>
            <a:r>
              <a:rPr lang="en-US" dirty="0" err="1"/>
              <a:t>init</a:t>
            </a:r>
            <a:r>
              <a:rPr lang="en-US" dirty="0"/>
              <a:t> &amp; common protocol specific descriptions, e.g.,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contentType</a:t>
            </a:r>
            <a:r>
              <a:rPr lang="en-US" dirty="0"/>
              <a:t> used for each 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endian</a:t>
            </a:r>
            <a:r>
              <a:rPr lang="en-US" dirty="0"/>
              <a:t>, </a:t>
            </a:r>
            <a:r>
              <a:rPr lang="en-US" dirty="0" err="1"/>
              <a:t>baudrate</a:t>
            </a:r>
            <a:r>
              <a:rPr lang="en-US" dirty="0"/>
              <a:t>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ym typeface="Wingdings" pitchFamily="2" charset="2"/>
              </a:rPr>
              <a:t> Provide a place (e.g., "endpoint") at TD top level that manages initial / common protocol setups </a:t>
            </a:r>
            <a:endParaRPr lang="en-US" dirty="0"/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29A9E82-BCB1-0816-112A-5680E4DD5F4E}"/>
              </a:ext>
            </a:extLst>
          </p:cNvPr>
          <p:cNvSpPr/>
          <p:nvPr/>
        </p:nvSpPr>
        <p:spPr>
          <a:xfrm>
            <a:off x="1465545" y="3722894"/>
            <a:ext cx="951978" cy="30062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50378623-7AC2-5DD2-1992-6412B9109599}"/>
              </a:ext>
            </a:extLst>
          </p:cNvPr>
          <p:cNvSpPr/>
          <p:nvPr/>
        </p:nvSpPr>
        <p:spPr>
          <a:xfrm>
            <a:off x="1465545" y="5253157"/>
            <a:ext cx="951978" cy="30062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32601-7D0A-BCF5-D56B-D25D36B7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Manageable Actions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4C559-AF30-F028-9505-5B2B1AB93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98222"/>
            <a:ext cx="5257800" cy="4878741"/>
          </a:xfrm>
        </p:spPr>
        <p:txBody>
          <a:bodyPr/>
          <a:lstStyle/>
          <a:p>
            <a:r>
              <a:rPr lang="en-US" dirty="0"/>
              <a:t>Currently it is unclear how to handle async actions, e.g.,</a:t>
            </a:r>
          </a:p>
          <a:p>
            <a:pPr marL="457200" lvl="1" indent="0">
              <a:buNone/>
            </a:pPr>
            <a:r>
              <a:rPr lang="en-US" dirty="0"/>
              <a:t>What is the status of the actions (still running, completed, interrupted,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Propose a mechanism how action status can be quired and be described in the TD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3C7B6-244F-02D8-160C-4D56D544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C1D6F0-AA62-C8A6-8D90-0E6A9281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86B3C26-646A-3507-0FC6-A825CDBF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A735F4-DB15-B1BD-DE04-BCF74AFF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01" y="2816486"/>
            <a:ext cx="4383711" cy="1985653"/>
          </a:xfrm>
          <a:prstGeom prst="rect">
            <a:avLst/>
          </a:prstGeom>
        </p:spPr>
      </p:pic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DBA4CC77-F47F-B434-3F92-6C9D169D4932}"/>
              </a:ext>
            </a:extLst>
          </p:cNvPr>
          <p:cNvSpPr/>
          <p:nvPr/>
        </p:nvSpPr>
        <p:spPr>
          <a:xfrm>
            <a:off x="2039133" y="3809312"/>
            <a:ext cx="951978" cy="30062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0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3B22E-4D0F-2007-E472-BDD45F13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 Topics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6AFA7-B232-D5F7-7AE8-768481C7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Canonicalization, e.g., </a:t>
            </a:r>
            <a:r>
              <a:rPr lang="en-US" dirty="0">
                <a:sym typeface="Wingdings" pitchFamily="2" charset="2"/>
              </a:rPr>
              <a:t>c</a:t>
            </a:r>
            <a:r>
              <a:rPr lang="en-US" dirty="0"/>
              <a:t>omparing TDs if they are equal or not</a:t>
            </a:r>
          </a:p>
          <a:p>
            <a:endParaRPr lang="en-US" dirty="0"/>
          </a:p>
          <a:p>
            <a:r>
              <a:rPr lang="en-US" dirty="0"/>
              <a:t>Signing, e.g., can I trust the TD</a:t>
            </a:r>
          </a:p>
          <a:p>
            <a:endParaRPr lang="en-US" dirty="0"/>
          </a:p>
          <a:p>
            <a:r>
              <a:rPr lang="en-US" dirty="0"/>
              <a:t>Timeseries, e.g., how to generalize timeseries concepts in TD</a:t>
            </a:r>
          </a:p>
          <a:p>
            <a:endParaRPr lang="en-US" dirty="0"/>
          </a:p>
          <a:p>
            <a:r>
              <a:rPr lang="en-US" dirty="0"/>
              <a:t>TD Linting, e.g., how to specify Linting Rules within TDs</a:t>
            </a:r>
          </a:p>
          <a:p>
            <a:endParaRPr lang="en-US" dirty="0"/>
          </a:p>
          <a:p>
            <a:r>
              <a:rPr lang="en-US" dirty="0"/>
              <a:t>Bindings, e.g., extend the set of official protocol supports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9769AC-484D-3DAD-9BD8-52A6EDA0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DD8174-DE94-4F79-329D-40CD6D1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213B9F8-4BA3-DFAE-27FF-CDE08AA8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445</Words>
  <Application>Microsoft Macintosh PowerPoint</Application>
  <PresentationFormat>Breitbild</PresentationFormat>
  <Paragraphs>81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Thing Description 2.0</vt:lpstr>
      <vt:lpstr>Agenda Overview</vt:lpstr>
      <vt:lpstr>TD Document Structure Today</vt:lpstr>
      <vt:lpstr>Planned Restructuring</vt:lpstr>
      <vt:lpstr>Planned Topics for 2.0 Overview</vt:lpstr>
      <vt:lpstr>Initial / Common Connection Description</vt:lpstr>
      <vt:lpstr>Manageable Actions </vt:lpstr>
      <vt:lpstr>Much More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CED EWT-DE)</cp:lastModifiedBy>
  <cp:revision>136</cp:revision>
  <dcterms:created xsi:type="dcterms:W3CDTF">2021-03-09T15:46:26Z</dcterms:created>
  <dcterms:modified xsi:type="dcterms:W3CDTF">2023-09-14T11:18:37Z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2022-09-14T12:51:18Z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315e1026-0f03-44b9-862c-8e22fb9f420b</vt:lpwstr>
  </property>
  <property fmtid="{D5CDD505-2E9C-101B-9397-08002B2CF9AE}" pid="8" name="MSIP_Label_9d258917-277f-42cd-a3cd-14c4e9ee58bc_ContentBits">
    <vt:lpwstr>0</vt:lpwstr>
  </property>
</Properties>
</file>