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6"/>
  </p:notesMasterIdLst>
  <p:sldIdLst>
    <p:sldId id="256" r:id="rId3"/>
    <p:sldId id="257" r:id="rId4"/>
    <p:sldId id="269" r:id="rId5"/>
    <p:sldId id="270" r:id="rId6"/>
    <p:sldId id="271" r:id="rId7"/>
    <p:sldId id="272" r:id="rId8"/>
    <p:sldId id="277" r:id="rId9"/>
    <p:sldId id="273" r:id="rId10"/>
    <p:sldId id="278" r:id="rId11"/>
    <p:sldId id="275" r:id="rId12"/>
    <p:sldId id="276" r:id="rId13"/>
    <p:sldId id="268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94"/>
  </p:normalViewPr>
  <p:slideViewPr>
    <p:cSldViewPr snapToGrid="0" snapToObjects="1">
      <p:cViewPr varScale="1">
        <p:scale>
          <a:sx n="96" d="100"/>
          <a:sy n="96" d="100"/>
        </p:scale>
        <p:origin x="96" y="5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ccool, Michael" userId="9022b910-48f5-4b36-ad75-783e2c5f7356" providerId="ADAL" clId="{34E2EC03-FF7F-43A8-BBF7-DC36C35573C7}"/>
    <pc:docChg chg="custSel addSld modSld sldOrd addMainMaster">
      <pc:chgData name="Mccool, Michael" userId="9022b910-48f5-4b36-ad75-783e2c5f7356" providerId="ADAL" clId="{34E2EC03-FF7F-43A8-BBF7-DC36C35573C7}" dt="2024-09-27T13:19:24.966" v="1851" actId="5793"/>
      <pc:docMkLst>
        <pc:docMk/>
      </pc:docMkLst>
      <pc:sldChg chg="modSp mod">
        <pc:chgData name="Mccool, Michael" userId="9022b910-48f5-4b36-ad75-783e2c5f7356" providerId="ADAL" clId="{34E2EC03-FF7F-43A8-BBF7-DC36C35573C7}" dt="2024-09-16T16:24:07.117" v="38" actId="20577"/>
        <pc:sldMkLst>
          <pc:docMk/>
          <pc:sldMk cId="172328536" sldId="256"/>
        </pc:sldMkLst>
        <pc:spChg chg="mod">
          <ac:chgData name="Mccool, Michael" userId="9022b910-48f5-4b36-ad75-783e2c5f7356" providerId="ADAL" clId="{34E2EC03-FF7F-43A8-BBF7-DC36C35573C7}" dt="2024-09-16T16:24:03.403" v="36" actId="20577"/>
          <ac:spMkLst>
            <pc:docMk/>
            <pc:sldMk cId="172328536" sldId="256"/>
            <ac:spMk id="2" creationId="{F0887674-345B-6D45-8433-396169D87CDD}"/>
          </ac:spMkLst>
        </pc:spChg>
        <pc:spChg chg="mod">
          <ac:chgData name="Mccool, Michael" userId="9022b910-48f5-4b36-ad75-783e2c5f7356" providerId="ADAL" clId="{34E2EC03-FF7F-43A8-BBF7-DC36C35573C7}" dt="2024-09-16T16:24:07.117" v="38" actId="20577"/>
          <ac:spMkLst>
            <pc:docMk/>
            <pc:sldMk cId="172328536" sldId="256"/>
            <ac:spMk id="3" creationId="{C0E957DB-7468-C943-8F4B-9FE90A3CB8D2}"/>
          </ac:spMkLst>
        </pc:spChg>
      </pc:sldChg>
      <pc:sldChg chg="modSp mod">
        <pc:chgData name="Mccool, Michael" userId="9022b910-48f5-4b36-ad75-783e2c5f7356" providerId="ADAL" clId="{34E2EC03-FF7F-43A8-BBF7-DC36C35573C7}" dt="2024-09-16T16:25:08.645" v="114" actId="20577"/>
        <pc:sldMkLst>
          <pc:docMk/>
          <pc:sldMk cId="2239956326" sldId="257"/>
        </pc:sldMkLst>
        <pc:spChg chg="mod">
          <ac:chgData name="Mccool, Michael" userId="9022b910-48f5-4b36-ad75-783e2c5f7356" providerId="ADAL" clId="{34E2EC03-FF7F-43A8-BBF7-DC36C35573C7}" dt="2024-09-16T16:24:11.736" v="44" actId="20577"/>
          <ac:spMkLst>
            <pc:docMk/>
            <pc:sldMk cId="2239956326" sldId="257"/>
            <ac:spMk id="2" creationId="{85BC194C-11B4-DF4D-BD5B-07A74B9C6240}"/>
          </ac:spMkLst>
        </pc:spChg>
        <pc:spChg chg="mod">
          <ac:chgData name="Mccool, Michael" userId="9022b910-48f5-4b36-ad75-783e2c5f7356" providerId="ADAL" clId="{34E2EC03-FF7F-43A8-BBF7-DC36C35573C7}" dt="2024-09-16T16:25:08.645" v="114" actId="20577"/>
          <ac:spMkLst>
            <pc:docMk/>
            <pc:sldMk cId="2239956326" sldId="257"/>
            <ac:spMk id="3" creationId="{73D7B15A-EE83-6C46-B3BF-DD4FF849D320}"/>
          </ac:spMkLst>
        </pc:spChg>
      </pc:sldChg>
      <pc:sldChg chg="ord">
        <pc:chgData name="Mccool, Michael" userId="9022b910-48f5-4b36-ad75-783e2c5f7356" providerId="ADAL" clId="{34E2EC03-FF7F-43A8-BBF7-DC36C35573C7}" dt="2024-09-27T13:18:04.186" v="1838"/>
        <pc:sldMkLst>
          <pc:docMk/>
          <pc:sldMk cId="1111354711" sldId="268"/>
        </pc:sldMkLst>
      </pc:sldChg>
      <pc:sldChg chg="add">
        <pc:chgData name="Mccool, Michael" userId="9022b910-48f5-4b36-ad75-783e2c5f7356" providerId="ADAL" clId="{34E2EC03-FF7F-43A8-BBF7-DC36C35573C7}" dt="2024-09-27T13:03:47.008" v="116"/>
        <pc:sldMkLst>
          <pc:docMk/>
          <pc:sldMk cId="2073595573" sldId="269"/>
        </pc:sldMkLst>
      </pc:sldChg>
      <pc:sldChg chg="add">
        <pc:chgData name="Mccool, Michael" userId="9022b910-48f5-4b36-ad75-783e2c5f7356" providerId="ADAL" clId="{34E2EC03-FF7F-43A8-BBF7-DC36C35573C7}" dt="2024-09-27T13:03:47.891" v="118"/>
        <pc:sldMkLst>
          <pc:docMk/>
          <pc:sldMk cId="3353211191" sldId="270"/>
        </pc:sldMkLst>
      </pc:sldChg>
      <pc:sldChg chg="add">
        <pc:chgData name="Mccool, Michael" userId="9022b910-48f5-4b36-ad75-783e2c5f7356" providerId="ADAL" clId="{34E2EC03-FF7F-43A8-BBF7-DC36C35573C7}" dt="2024-09-27T13:04:15.406" v="120"/>
        <pc:sldMkLst>
          <pc:docMk/>
          <pc:sldMk cId="1254427338" sldId="271"/>
        </pc:sldMkLst>
      </pc:sldChg>
      <pc:sldChg chg="add">
        <pc:chgData name="Mccool, Michael" userId="9022b910-48f5-4b36-ad75-783e2c5f7356" providerId="ADAL" clId="{34E2EC03-FF7F-43A8-BBF7-DC36C35573C7}" dt="2024-09-27T13:04:20.732" v="122"/>
        <pc:sldMkLst>
          <pc:docMk/>
          <pc:sldMk cId="3844921009" sldId="272"/>
        </pc:sldMkLst>
      </pc:sldChg>
      <pc:sldChg chg="add ord">
        <pc:chgData name="Mccool, Michael" userId="9022b910-48f5-4b36-ad75-783e2c5f7356" providerId="ADAL" clId="{34E2EC03-FF7F-43A8-BBF7-DC36C35573C7}" dt="2024-09-27T13:18:49.331" v="1840"/>
        <pc:sldMkLst>
          <pc:docMk/>
          <pc:sldMk cId="465199911" sldId="273"/>
        </pc:sldMkLst>
      </pc:sldChg>
      <pc:sldChg chg="add">
        <pc:chgData name="Mccool, Michael" userId="9022b910-48f5-4b36-ad75-783e2c5f7356" providerId="ADAL" clId="{34E2EC03-FF7F-43A8-BBF7-DC36C35573C7}" dt="2024-09-27T13:04:32.099" v="126"/>
        <pc:sldMkLst>
          <pc:docMk/>
          <pc:sldMk cId="1429936430" sldId="274"/>
        </pc:sldMkLst>
      </pc:sldChg>
      <pc:sldChg chg="add">
        <pc:chgData name="Mccool, Michael" userId="9022b910-48f5-4b36-ad75-783e2c5f7356" providerId="ADAL" clId="{34E2EC03-FF7F-43A8-BBF7-DC36C35573C7}" dt="2024-09-27T13:05:21.589" v="128"/>
        <pc:sldMkLst>
          <pc:docMk/>
          <pc:sldMk cId="75222224" sldId="275"/>
        </pc:sldMkLst>
      </pc:sldChg>
      <pc:sldChg chg="add">
        <pc:chgData name="Mccool, Michael" userId="9022b910-48f5-4b36-ad75-783e2c5f7356" providerId="ADAL" clId="{34E2EC03-FF7F-43A8-BBF7-DC36C35573C7}" dt="2024-09-27T13:05:23.103" v="130"/>
        <pc:sldMkLst>
          <pc:docMk/>
          <pc:sldMk cId="1116641352" sldId="276"/>
        </pc:sldMkLst>
      </pc:sldChg>
      <pc:sldChg chg="modSp new mod">
        <pc:chgData name="Mccool, Michael" userId="9022b910-48f5-4b36-ad75-783e2c5f7356" providerId="ADAL" clId="{34E2EC03-FF7F-43A8-BBF7-DC36C35573C7}" dt="2024-09-27T13:18:59.200" v="1842" actId="20577"/>
        <pc:sldMkLst>
          <pc:docMk/>
          <pc:sldMk cId="4280668856" sldId="277"/>
        </pc:sldMkLst>
        <pc:spChg chg="mod">
          <ac:chgData name="Mccool, Michael" userId="9022b910-48f5-4b36-ad75-783e2c5f7356" providerId="ADAL" clId="{34E2EC03-FF7F-43A8-BBF7-DC36C35573C7}" dt="2024-09-27T13:06:10.508" v="164" actId="20577"/>
          <ac:spMkLst>
            <pc:docMk/>
            <pc:sldMk cId="4280668856" sldId="277"/>
            <ac:spMk id="2" creationId="{214EBFFF-485F-9ED9-C7CB-D952DFAE5A58}"/>
          </ac:spMkLst>
        </pc:spChg>
        <pc:spChg chg="mod">
          <ac:chgData name="Mccool, Michael" userId="9022b910-48f5-4b36-ad75-783e2c5f7356" providerId="ADAL" clId="{34E2EC03-FF7F-43A8-BBF7-DC36C35573C7}" dt="2024-09-27T13:18:59.200" v="1842" actId="20577"/>
          <ac:spMkLst>
            <pc:docMk/>
            <pc:sldMk cId="4280668856" sldId="277"/>
            <ac:spMk id="3" creationId="{10FF5705-F1E1-FFD2-A380-291C26401E92}"/>
          </ac:spMkLst>
        </pc:spChg>
      </pc:sldChg>
      <pc:sldChg chg="modSp new mod">
        <pc:chgData name="Mccool, Michael" userId="9022b910-48f5-4b36-ad75-783e2c5f7356" providerId="ADAL" clId="{34E2EC03-FF7F-43A8-BBF7-DC36C35573C7}" dt="2024-09-27T13:19:24.966" v="1851" actId="5793"/>
        <pc:sldMkLst>
          <pc:docMk/>
          <pc:sldMk cId="2884502963" sldId="278"/>
        </pc:sldMkLst>
        <pc:spChg chg="mod">
          <ac:chgData name="Mccool, Michael" userId="9022b910-48f5-4b36-ad75-783e2c5f7356" providerId="ADAL" clId="{34E2EC03-FF7F-43A8-BBF7-DC36C35573C7}" dt="2024-09-27T13:17:43.052" v="1836" actId="20577"/>
          <ac:spMkLst>
            <pc:docMk/>
            <pc:sldMk cId="2884502963" sldId="278"/>
            <ac:spMk id="2" creationId="{9991D433-D9AB-DC61-128E-848B56F88BA7}"/>
          </ac:spMkLst>
        </pc:spChg>
        <pc:spChg chg="mod">
          <ac:chgData name="Mccool, Michael" userId="9022b910-48f5-4b36-ad75-783e2c5f7356" providerId="ADAL" clId="{34E2EC03-FF7F-43A8-BBF7-DC36C35573C7}" dt="2024-09-27T13:19:24.966" v="1851" actId="5793"/>
          <ac:spMkLst>
            <pc:docMk/>
            <pc:sldMk cId="2884502963" sldId="278"/>
            <ac:spMk id="3" creationId="{46056913-28A0-A51B-AFB9-F1ABF704AFAA}"/>
          </ac:spMkLst>
        </pc:spChg>
      </pc:sldChg>
      <pc:sldMasterChg chg="add addSldLayout">
        <pc:chgData name="Mccool, Michael" userId="9022b910-48f5-4b36-ad75-783e2c5f7356" providerId="ADAL" clId="{34E2EC03-FF7F-43A8-BBF7-DC36C35573C7}" dt="2024-09-27T13:04:15.406" v="119" actId="27028"/>
        <pc:sldMasterMkLst>
          <pc:docMk/>
          <pc:sldMasterMk cId="1961663111" sldId="2147483660"/>
        </pc:sldMasterMkLst>
        <pc:sldLayoutChg chg="add">
          <pc:chgData name="Mccool, Michael" userId="9022b910-48f5-4b36-ad75-783e2c5f7356" providerId="ADAL" clId="{34E2EC03-FF7F-43A8-BBF7-DC36C35573C7}" dt="2024-09-27T13:03:47.008" v="115" actId="27028"/>
          <pc:sldLayoutMkLst>
            <pc:docMk/>
            <pc:sldMasterMk cId="1961663111" sldId="2147483660"/>
            <pc:sldLayoutMk cId="4128525398" sldId="2147483661"/>
          </pc:sldLayoutMkLst>
        </pc:sldLayoutChg>
        <pc:sldLayoutChg chg="add">
          <pc:chgData name="Mccool, Michael" userId="9022b910-48f5-4b36-ad75-783e2c5f7356" providerId="ADAL" clId="{34E2EC03-FF7F-43A8-BBF7-DC36C35573C7}" dt="2024-09-27T13:04:15.406" v="119" actId="27028"/>
          <pc:sldLayoutMkLst>
            <pc:docMk/>
            <pc:sldMasterMk cId="1961663111" sldId="2147483660"/>
            <pc:sldLayoutMk cId="1490460231" sldId="214748366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6DCE6-5E8C-4E63-B22B-AE2E83541C38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915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16669-4A9E-2244-B321-FE3C257B74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42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2024-09-27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2024-09-27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2024-09-27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2024-09-27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2024-09-27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2024-09-27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2024-09-27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2024-09-27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2024-09-27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2024-09-27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2024-09-27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2024-09-27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2024-09-27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2024-09-27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tsi.org/committee/cim" TargetMode="External"/><Relationship Id="rId2" Type="http://schemas.openxmlformats.org/officeDocument/2006/relationships/hyperlink" Target="https://www.etsi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iware-datamodels.readthedocs.io/en/stable/ngsi-ld_howto/" TargetMode="External"/><Relationship Id="rId5" Type="http://schemas.openxmlformats.org/officeDocument/2006/relationships/hyperlink" Target="https://www.fiware.org/" TargetMode="External"/><Relationship Id="rId4" Type="http://schemas.openxmlformats.org/officeDocument/2006/relationships/hyperlink" Target="https://www.etsi.org/deliver/etsi_gs/CIM/001_099/009/01.05.01_60/gs_CIM009v010501p.pdf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3c/wot/blob/main/proposals/liaisons/ngsi-ld.m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sebastian.kaebisch@siemens.com" TargetMode="External"/><Relationship Id="rId2" Type="http://schemas.openxmlformats.org/officeDocument/2006/relationships/hyperlink" Target="mailto:michael.mccool@intel.com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w3.org/Wo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mart-data-models/SmartCiti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jpeg"/><Relationship Id="rId7" Type="http://schemas.openxmlformats.org/officeDocument/2006/relationships/hyperlink" Target="https://netzo.io/" TargetMode="External"/><Relationship Id="rId2" Type="http://schemas.openxmlformats.org/officeDocument/2006/relationships/hyperlink" Target="https://www.takenaka.co.jp/news/2021/05/02/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hyperlink" Target="https://www.evosoft.com/en/digitalization-offering/saywot/" TargetMode="External"/><Relationship Id="rId10" Type="http://schemas.openxmlformats.org/officeDocument/2006/relationships/image" Target="../media/image15.png"/><Relationship Id="rId4" Type="http://schemas.openxmlformats.org/officeDocument/2006/relationships/hyperlink" Target="https://new.siemens.com/global/en/products/buildings/automation/desigo.html" TargetMode="External"/><Relationship Id="rId9" Type="http://schemas.openxmlformats.org/officeDocument/2006/relationships/hyperlink" Target="https://www.eclipse.org/ditto/2022-03-03-wot-integration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-testing/blob/main/events/2021.09.Online/TD/TDs/Intel/intel-ocf/Intel-OCF-button2touch.td.jsonld" TargetMode="External"/><Relationship Id="rId2" Type="http://schemas.openxmlformats.org/officeDocument/2006/relationships/hyperlink" Target="https://github.com/w3c/wot-testing/blob/main/events/2021.09.Online/TD/TDs/Intel/intel-ocf/Intel-OCF-button1touch.td.jsonld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.com/w3c/wot-testing/blob/main/events/2021.09.Online/TD/TDs/Intel/intel-geolocator.td.jsonld" TargetMode="External"/><Relationship Id="rId5" Type="http://schemas.openxmlformats.org/officeDocument/2006/relationships/hyperlink" Target="https://github.com/w3c/wot-testing/blob/main/events/2021.09.Online/TD/TDs/Intel/intel-camera.td.jsonld" TargetMode="External"/><Relationship Id="rId4" Type="http://schemas.openxmlformats.org/officeDocument/2006/relationships/hyperlink" Target="https://github.com/w3c/wot-testing/blob/main/events/2021.09.Online/TD/TDs/Intel/intel-speak.td.jsonld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212938"/>
            <a:ext cx="10515600" cy="1392589"/>
          </a:xfrm>
        </p:spPr>
        <p:txBody>
          <a:bodyPr/>
          <a:lstStyle/>
          <a:p>
            <a:r>
              <a:rPr lang="en-US" dirty="0"/>
              <a:t>WoT and SDW Joint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75608"/>
            <a:ext cx="9144000" cy="113735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Michael McCool</a:t>
            </a:r>
          </a:p>
          <a:p>
            <a:r>
              <a:rPr lang="en-US" dirty="0"/>
              <a:t>27 September 2024</a:t>
            </a:r>
          </a:p>
          <a:p>
            <a:r>
              <a:rPr lang="en-US" dirty="0"/>
              <a:t>TPAC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2024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E7606-067F-4073-6651-DF8064417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ETSI ISG CIM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D5F9B-807E-F500-DB22-FE80E582D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ETSI: </a:t>
            </a:r>
            <a:r>
              <a:rPr lang="en-US" dirty="0">
                <a:hlinkClick r:id="rId2"/>
              </a:rPr>
              <a:t>https://www.etsi.org/</a:t>
            </a:r>
            <a:r>
              <a:rPr lang="en-US" dirty="0"/>
              <a:t> </a:t>
            </a:r>
          </a:p>
          <a:p>
            <a:r>
              <a:rPr lang="en-US" dirty="0"/>
              <a:t>ISG CIM:</a:t>
            </a:r>
          </a:p>
          <a:p>
            <a:pPr lvl="1"/>
            <a:r>
              <a:rPr lang="en-CA" dirty="0">
                <a:hlinkClick r:id="rId3"/>
              </a:rPr>
              <a:t>https://www.etsi.org/committee/cim</a:t>
            </a:r>
            <a:endParaRPr lang="en-CA" dirty="0"/>
          </a:p>
          <a:p>
            <a:pPr lvl="1"/>
            <a:r>
              <a:rPr lang="en-US" dirty="0"/>
              <a:t>Industry Specification Group (ISG) </a:t>
            </a:r>
            <a:br>
              <a:rPr lang="en-US" dirty="0"/>
            </a:br>
            <a:r>
              <a:rPr lang="en-US" dirty="0"/>
              <a:t>cross cutting </a:t>
            </a:r>
            <a:br>
              <a:rPr lang="en-US" dirty="0"/>
            </a:br>
            <a:r>
              <a:rPr lang="en-US" dirty="0"/>
              <a:t>Context Information Management (CIM)</a:t>
            </a:r>
          </a:p>
          <a:p>
            <a:r>
              <a:rPr lang="en-US" dirty="0"/>
              <a:t>Deliverable of interest: NGSI-LD</a:t>
            </a:r>
          </a:p>
          <a:p>
            <a:pPr lvl="1"/>
            <a:r>
              <a:rPr lang="en-US" dirty="0">
                <a:hlinkClick r:id="rId4"/>
              </a:rPr>
              <a:t>Context Information Management (CIM): NGSI-LD API</a:t>
            </a:r>
            <a:endParaRPr lang="en-US" dirty="0"/>
          </a:p>
          <a:p>
            <a:pPr lvl="1"/>
            <a:r>
              <a:rPr lang="en-US" dirty="0"/>
              <a:t>“aims to enable applications to discover, access, update and manage data and context information from many different sources”</a:t>
            </a:r>
          </a:p>
          <a:p>
            <a:r>
              <a:rPr lang="en-US" dirty="0"/>
              <a:t>Related stakeholders:</a:t>
            </a:r>
          </a:p>
          <a:p>
            <a:pPr lvl="1"/>
            <a:r>
              <a:rPr lang="en-US" dirty="0" err="1"/>
              <a:t>FiWare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https://www.fiware.org/</a:t>
            </a:r>
            <a:r>
              <a:rPr lang="en-US" dirty="0"/>
              <a:t> </a:t>
            </a:r>
          </a:p>
          <a:p>
            <a:pPr lvl="2"/>
            <a:r>
              <a:rPr lang="en-CA" dirty="0">
                <a:hlinkClick r:id="rId6"/>
              </a:rPr>
              <a:t>https://fiware-datamodels.readthedocs.io/en/stable/ngsi-ld_howto/</a:t>
            </a:r>
            <a:r>
              <a:rPr lang="en-CA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7D1723-B3FD-77FA-E706-6234942FA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1BEE7A-1DCB-B020-1249-5A0748F26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10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DBA9E51-7F12-B7C7-2E05-26992319B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2024-09-27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2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FE691-1BE6-0C20-3BBF-5846A58E4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Liaison Activity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29A3C-CC0D-A665-511C-DA8FB380B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Simple Liaison Established</a:t>
            </a:r>
          </a:p>
          <a:p>
            <a:pPr lvl="1"/>
            <a:r>
              <a:rPr lang="en-US" dirty="0"/>
              <a:t>Kazuyuki “</a:t>
            </a:r>
            <a:r>
              <a:rPr lang="en-US" dirty="0" err="1"/>
              <a:t>Kaz</a:t>
            </a:r>
            <a:r>
              <a:rPr lang="en-US" dirty="0"/>
              <a:t>” Ashimura as contact</a:t>
            </a:r>
          </a:p>
          <a:p>
            <a:r>
              <a:rPr lang="en-US" dirty="0"/>
              <a:t>Bi-weekly calls planned starting October 14</a:t>
            </a:r>
          </a:p>
          <a:p>
            <a:pPr lvl="1"/>
            <a:r>
              <a:rPr lang="en-US" dirty="0"/>
              <a:t>Open to all WoT IG/WG members</a:t>
            </a:r>
          </a:p>
          <a:p>
            <a:r>
              <a:rPr lang="en-US" dirty="0"/>
              <a:t>Draft goals: </a:t>
            </a:r>
            <a:r>
              <a:rPr lang="fr-FR" dirty="0" err="1">
                <a:hlinkClick r:id="rId2"/>
              </a:rPr>
              <a:t>wot</a:t>
            </a:r>
            <a:r>
              <a:rPr lang="fr-FR" dirty="0">
                <a:hlinkClick r:id="rId2"/>
              </a:rPr>
              <a:t>: proposals/liaisons/ngsi-ld.md</a:t>
            </a:r>
            <a:endParaRPr lang="fr-FR" dirty="0"/>
          </a:p>
          <a:p>
            <a:pPr marL="457200" lvl="1" indent="0">
              <a:buNone/>
            </a:pPr>
            <a:r>
              <a:rPr lang="en-US" dirty="0"/>
              <a:t>“… evaluate the potential of using W3C WoT Things Models for the description of NGSI-LD entity types as well as specifying how default WoT Things Descriptions can be derived from WoT Things Models using the NGSI-LD API as the form to interact with Things.”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Potential for an “NGSI-LD API binding” with applicability to </a:t>
            </a:r>
            <a:r>
              <a:rPr lang="en-US" dirty="0" err="1"/>
              <a:t>FiWare</a:t>
            </a:r>
            <a:endParaRPr lang="en-US" dirty="0"/>
          </a:p>
          <a:p>
            <a:r>
              <a:rPr lang="en-US" dirty="0"/>
              <a:t>Applicable especially to Smart City and Smart Building use cases</a:t>
            </a:r>
          </a:p>
          <a:p>
            <a:pPr lvl="1"/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D501DD-A78C-5490-AA0D-3410CBF38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DCA0A-D828-73A5-27E7-3977089AD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11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0C2F68A-DFB6-7F92-D250-F5E0BAC53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2024-09-27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41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10A6D-1173-B005-E564-1FA04B68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77F4D-199E-8A53-CD69-5BE279ACD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163247-FC3A-0E7A-B262-3D59C7A10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0916BE-0BA4-C7AF-F770-243135220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7AE9EC3-697C-FF23-1D4E-83C350732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2024-09-26</a:t>
            </a:r>
          </a:p>
        </p:txBody>
      </p:sp>
    </p:spTree>
    <p:extLst>
      <p:ext uri="{BB962C8B-B14F-4D97-AF65-F5344CB8AC3E}">
        <p14:creationId xmlns:p14="http://schemas.microsoft.com/office/powerpoint/2010/main" val="1111354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Resources and Contacts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609600" y="2493383"/>
            <a:ext cx="5384800" cy="3631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noProof="0" dirty="0"/>
              <a:t>Dr. Michael McCool</a:t>
            </a:r>
          </a:p>
          <a:p>
            <a:pPr marL="0" indent="0">
              <a:buNone/>
            </a:pPr>
            <a:r>
              <a:rPr lang="en-US" noProof="0" dirty="0"/>
              <a:t>Principal Engineer</a:t>
            </a:r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r>
              <a:rPr lang="en-US" noProof="0" dirty="0"/>
              <a:t>Intel</a:t>
            </a:r>
          </a:p>
          <a:p>
            <a:pPr marL="0" indent="0">
              <a:buNone/>
            </a:pPr>
            <a:r>
              <a:rPr lang="en-US" noProof="0" dirty="0"/>
              <a:t>Technology Pathfinding</a:t>
            </a:r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r>
              <a:rPr lang="en-US" noProof="0" dirty="0">
                <a:hlinkClick r:id="rId2"/>
              </a:rPr>
              <a:t>michael.mccool@intel.com</a:t>
            </a:r>
            <a:endParaRPr lang="en-US" noProof="0" dirty="0"/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>
          <a:xfrm>
            <a:off x="6197601" y="2493383"/>
            <a:ext cx="5384800" cy="3631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noProof="0" dirty="0"/>
              <a:t>Dr. Sebastian Kaebisch</a:t>
            </a:r>
          </a:p>
          <a:p>
            <a:pPr marL="0" indent="0">
              <a:buNone/>
            </a:pPr>
            <a:r>
              <a:rPr lang="en-US" noProof="0" dirty="0"/>
              <a:t>Senior Key Expert</a:t>
            </a:r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r>
              <a:rPr lang="en-US" noProof="0" dirty="0"/>
              <a:t>Siemens</a:t>
            </a:r>
          </a:p>
          <a:p>
            <a:pPr marL="0" indent="0">
              <a:buNone/>
            </a:pPr>
            <a:r>
              <a:rPr lang="en-US" noProof="0" dirty="0"/>
              <a:t>Technology</a:t>
            </a:r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r>
              <a:rPr lang="en-US" noProof="0" dirty="0">
                <a:hlinkClick r:id="rId3"/>
              </a:rPr>
              <a:t>sebastian.kaebisch@siemens.com</a:t>
            </a:r>
            <a:endParaRPr lang="en-US" noProof="0" dirty="0"/>
          </a:p>
        </p:txBody>
      </p: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CECCD964-B803-436B-ABB9-013564AE8161}"/>
              </a:ext>
            </a:extLst>
          </p:cNvPr>
          <p:cNvSpPr txBox="1">
            <a:spLocks/>
          </p:cNvSpPr>
          <p:nvPr/>
        </p:nvSpPr>
        <p:spPr>
          <a:xfrm>
            <a:off x="838200" y="1310723"/>
            <a:ext cx="10515600" cy="661915"/>
          </a:xfrm>
          <a:prstGeom prst="rect">
            <a:avLst/>
          </a:prstGeom>
        </p:spPr>
        <p:txBody>
          <a:bodyPr vert="horz" lIns="121891" tIns="60945" rIns="121891" bIns="60945" rtlCol="0">
            <a:normAutofit/>
          </a:bodyPr>
          <a:lstStyle>
            <a:lvl1pPr marL="288000" indent="-288000" algn="l" defTabSz="1219535" rtl="0" eaLnBrk="1" latinLnBrk="0" hangingPunct="1">
              <a:spcBef>
                <a:spcPts val="6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288000" algn="l" defTabSz="1219535" rtl="0" eaLnBrk="1" latinLnBrk="0" hangingPunct="1">
              <a:spcBef>
                <a:spcPts val="3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8000" indent="-288000" algn="l" defTabSz="1219535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00" indent="-216000" algn="l" defTabSz="1219535" rtl="0" eaLnBrk="1" latinLnBrk="0" hangingPunct="1">
              <a:spcBef>
                <a:spcPts val="1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84000" indent="-216000" algn="l" defTabSz="1219535" rtl="0" eaLnBrk="1" latinLnBrk="0" hangingPunct="1">
              <a:spcBef>
                <a:spcPts val="100"/>
              </a:spcBef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3722" indent="-304884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490" indent="-304884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3257" indent="-304884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3025" indent="-304884" algn="l" defTabSz="12195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799" dirty="0">
                <a:hlinkClick r:id="rId4"/>
              </a:rPr>
              <a:t>https://www.w3.org/WoT</a:t>
            </a:r>
            <a:endParaRPr lang="en-US" sz="2799" dirty="0"/>
          </a:p>
        </p:txBody>
      </p:sp>
    </p:spTree>
    <p:extLst>
      <p:ext uri="{BB962C8B-B14F-4D97-AF65-F5344CB8AC3E}">
        <p14:creationId xmlns:p14="http://schemas.microsoft.com/office/powerpoint/2010/main" val="1429936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Speaker: Michael McCool, </a:t>
            </a:r>
            <a:r>
              <a:rPr lang="en-CA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WoT/</a:t>
            </a:r>
            <a:r>
              <a:rPr lang="en-CA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Intel (30m)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Spatial discovery and spatial metadata in TDs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Relationship to FIWARE and NGSI-LD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Speaker: Rob Atkinson, SDW/OGC (30m)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SDW re-charter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GeoDCAT</a:t>
            </a:r>
            <a:r>
              <a:rPr lang="en-CA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deliverable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potential for related WoT profiles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FIWARE model examples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see </a:t>
            </a:r>
            <a:r>
              <a:rPr lang="en-CA" b="0" i="0" u="none" strike="noStrike" dirty="0">
                <a:solidFill>
                  <a:srgbClr val="3366CC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2"/>
              </a:rPr>
              <a:t>https://github.com/smart-data-models/SmartCities</a:t>
            </a:r>
            <a:endParaRPr lang="en-CA" b="0" i="0" dirty="0">
              <a:solidFill>
                <a:srgbClr val="2021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US"/>
              <a:t>Discussion (30m)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2024-09-26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946" y="193963"/>
            <a:ext cx="10771261" cy="996581"/>
          </a:xfrm>
        </p:spPr>
        <p:txBody>
          <a:bodyPr>
            <a:normAutofit/>
          </a:bodyPr>
          <a:lstStyle/>
          <a:p>
            <a:pPr marL="55563"/>
            <a:r>
              <a:rPr lang="en-US" noProof="0" dirty="0">
                <a:ea typeface="Intel Clear Pro" panose="020B0804020202060201" pitchFamily="34" charset="0"/>
                <a:cs typeface="Intel Clear Pro" panose="020B0804020202060201" pitchFamily="34" charset="0"/>
              </a:rPr>
              <a:t>W3C Web of Things (WoT)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5" name="テキスト ボックス 39"/>
          <p:cNvSpPr txBox="1"/>
          <p:nvPr/>
        </p:nvSpPr>
        <p:spPr>
          <a:xfrm>
            <a:off x="539947" y="1053973"/>
            <a:ext cx="1111210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590" indent="-285590" defTabSz="913889">
              <a:buFont typeface="Arial" panose="020B0604020202020204" pitchFamily="34" charset="0"/>
              <a:buChar char="•"/>
            </a:pPr>
            <a:r>
              <a:rPr lang="en-US" altLang="ja-JP" sz="2800" dirty="0">
                <a:ea typeface="Intel Clear" panose="020B0604020203020204" pitchFamily="34" charset="0"/>
                <a:cs typeface="Intel Clear" panose="020B0604020203020204" pitchFamily="34" charset="0"/>
              </a:rPr>
              <a:t>W3C Working Group goal: Adapting web technologies to IoT</a:t>
            </a:r>
          </a:p>
          <a:p>
            <a:pPr marL="285590" indent="-285590" defTabSz="913889">
              <a:buFont typeface="Arial" panose="020B0604020202020204" pitchFamily="34" charset="0"/>
              <a:buChar char="•"/>
            </a:pPr>
            <a:r>
              <a:rPr lang="en-US" altLang="ja-JP" sz="2800" dirty="0">
                <a:ea typeface="Intel Clear" panose="020B0604020203020204" pitchFamily="34" charset="0"/>
                <a:cs typeface="Intel Clear" panose="020B0604020203020204" pitchFamily="34" charset="0"/>
              </a:rPr>
              <a:t>Already published: Thing Description (TD) metadata format</a:t>
            </a:r>
          </a:p>
          <a:p>
            <a:pPr marL="895018" lvl="1" indent="-285590" defTabSz="913889">
              <a:buFont typeface="Arial" panose="020B0604020202020204" pitchFamily="34" charset="0"/>
              <a:buChar char="•"/>
            </a:pPr>
            <a:r>
              <a:rPr lang="en-US" altLang="ja-JP" sz="2400" dirty="0">
                <a:solidFill>
                  <a:srgbClr val="4F81BD"/>
                </a:solidFill>
                <a:ea typeface="Intel Clear" panose="020B0604020203020204" pitchFamily="34" charset="0"/>
                <a:cs typeface="Intel Clear" panose="020B0604020203020204" pitchFamily="34" charset="0"/>
              </a:rPr>
              <a:t>TD describes the available interactions (network API) of a Thing</a:t>
            </a:r>
          </a:p>
          <a:p>
            <a:pPr marL="285590" indent="-285590" defTabSz="913889">
              <a:buFont typeface="Arial" panose="020B0604020202020204" pitchFamily="34" charset="0"/>
              <a:buChar char="•"/>
            </a:pPr>
            <a:r>
              <a:rPr lang="en-US" altLang="ja-JP" sz="2800" dirty="0">
                <a:ea typeface="Intel Clear" panose="020B0604020203020204" pitchFamily="34" charset="0"/>
                <a:cs typeface="Intel Clear" panose="020B0604020203020204" pitchFamily="34" charset="0"/>
              </a:rPr>
              <a:t>New deliverables in progress, including Discovery</a:t>
            </a:r>
          </a:p>
          <a:p>
            <a:pPr marL="895018" lvl="1" indent="-285590" defTabSz="913889">
              <a:buFont typeface="Arial" panose="020B0604020202020204" pitchFamily="34" charset="0"/>
              <a:buChar char="•"/>
            </a:pPr>
            <a:r>
              <a:rPr lang="en-US" altLang="ja-JP" sz="2400" dirty="0">
                <a:solidFill>
                  <a:srgbClr val="4F81BD"/>
                </a:solidFill>
                <a:ea typeface="Intel Clear" panose="020B0604020203020204" pitchFamily="34" charset="0"/>
                <a:cs typeface="Intel Clear" panose="020B0604020203020204" pitchFamily="34" charset="0"/>
              </a:rPr>
              <a:t>How does a potential user obtain the TD for a Thing?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9CDFD56-EC50-9640-A2A4-2F5FCBC2D9A3}"/>
              </a:ext>
            </a:extLst>
          </p:cNvPr>
          <p:cNvGrpSpPr/>
          <p:nvPr/>
        </p:nvGrpSpPr>
        <p:grpSpPr>
          <a:xfrm>
            <a:off x="518139" y="3257201"/>
            <a:ext cx="4993610" cy="2951687"/>
            <a:chOff x="2346406" y="1203598"/>
            <a:chExt cx="5748715" cy="3528392"/>
          </a:xfrm>
        </p:grpSpPr>
        <p:sp>
          <p:nvSpPr>
            <p:cNvPr id="7" name="Textfeld 3">
              <a:extLst>
                <a:ext uri="{FF2B5EF4-FFF2-40B4-BE49-F238E27FC236}">
                  <a16:creationId xmlns:a16="http://schemas.microsoft.com/office/drawing/2014/main" id="{BDCEA414-65BB-7342-8F2F-A728CD2B92A7}"/>
                </a:ext>
              </a:extLst>
            </p:cNvPr>
            <p:cNvSpPr txBox="1"/>
            <p:nvPr/>
          </p:nvSpPr>
          <p:spPr>
            <a:xfrm>
              <a:off x="6275862" y="1203598"/>
              <a:ext cx="0" cy="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endPara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8" name="Isosceles Triangle 104">
              <a:extLst>
                <a:ext uri="{FF2B5EF4-FFF2-40B4-BE49-F238E27FC236}">
                  <a16:creationId xmlns:a16="http://schemas.microsoft.com/office/drawing/2014/main" id="{1689EEB5-90C7-C648-8139-9160FEAFE4CA}"/>
                </a:ext>
              </a:extLst>
            </p:cNvPr>
            <p:cNvSpPr/>
            <p:nvPr/>
          </p:nvSpPr>
          <p:spPr bwMode="auto">
            <a:xfrm>
              <a:off x="2346406" y="2139254"/>
              <a:ext cx="5542420" cy="951571"/>
            </a:xfrm>
            <a:prstGeom prst="triangle">
              <a:avLst>
                <a:gd name="adj" fmla="val 8883"/>
              </a:avLst>
            </a:prstGeom>
            <a:solidFill>
              <a:schemeClr val="accent5">
                <a:lumMod val="75000"/>
                <a:alpha val="49020"/>
              </a:schemeClr>
            </a:solidFill>
            <a:ln>
              <a:noFill/>
            </a:ln>
            <a:effectLst/>
          </p:spPr>
          <p:txBody>
            <a:bodyPr wrap="square" lIns="107974" tIns="53987" rIns="107974" bIns="53987" numCol="1" spcCol="96026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799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9" name="Isosceles Triangle 103">
              <a:extLst>
                <a:ext uri="{FF2B5EF4-FFF2-40B4-BE49-F238E27FC236}">
                  <a16:creationId xmlns:a16="http://schemas.microsoft.com/office/drawing/2014/main" id="{4B7A0731-CCFF-B844-825C-3F95AAAE1312}"/>
                </a:ext>
              </a:extLst>
            </p:cNvPr>
            <p:cNvSpPr/>
            <p:nvPr/>
          </p:nvSpPr>
          <p:spPr bwMode="auto">
            <a:xfrm>
              <a:off x="2467617" y="2124247"/>
              <a:ext cx="5542420" cy="951571"/>
            </a:xfrm>
            <a:prstGeom prst="triangle">
              <a:avLst>
                <a:gd name="adj" fmla="val 47178"/>
              </a:avLst>
            </a:prstGeom>
            <a:solidFill>
              <a:schemeClr val="accent5">
                <a:lumMod val="75000"/>
                <a:alpha val="49020"/>
              </a:schemeClr>
            </a:solidFill>
            <a:ln>
              <a:noFill/>
            </a:ln>
            <a:effectLst/>
          </p:spPr>
          <p:txBody>
            <a:bodyPr wrap="square" lIns="107974" tIns="53987" rIns="107974" bIns="53987" numCol="1" spcCol="96026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799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E70B4F1-DEC9-3B4B-91C4-1B7000BC92F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157125" y="3831831"/>
              <a:ext cx="559810" cy="765245"/>
            </a:xfrm>
            <a:custGeom>
              <a:avLst/>
              <a:gdLst>
                <a:gd name="T0" fmla="*/ 545 w 545"/>
                <a:gd name="T1" fmla="*/ 141 h 586"/>
                <a:gd name="T2" fmla="*/ 538 w 545"/>
                <a:gd name="T3" fmla="*/ 155 h 586"/>
                <a:gd name="T4" fmla="*/ 480 w 545"/>
                <a:gd name="T5" fmla="*/ 67 h 586"/>
                <a:gd name="T6" fmla="*/ 420 w 545"/>
                <a:gd name="T7" fmla="*/ 88 h 586"/>
                <a:gd name="T8" fmla="*/ 407 w 545"/>
                <a:gd name="T9" fmla="*/ 61 h 586"/>
                <a:gd name="T10" fmla="*/ 490 w 545"/>
                <a:gd name="T11" fmla="*/ 37 h 586"/>
                <a:gd name="T12" fmla="*/ 545 w 545"/>
                <a:gd name="T13" fmla="*/ 141 h 586"/>
                <a:gd name="T14" fmla="*/ 376 w 545"/>
                <a:gd name="T15" fmla="*/ 137 h 586"/>
                <a:gd name="T16" fmla="*/ 405 w 545"/>
                <a:gd name="T17" fmla="*/ 126 h 586"/>
                <a:gd name="T18" fmla="*/ 431 w 545"/>
                <a:gd name="T19" fmla="*/ 189 h 586"/>
                <a:gd name="T20" fmla="*/ 530 w 545"/>
                <a:gd name="T21" fmla="*/ 173 h 586"/>
                <a:gd name="T22" fmla="*/ 523 w 545"/>
                <a:gd name="T23" fmla="*/ 188 h 586"/>
                <a:gd name="T24" fmla="*/ 408 w 545"/>
                <a:gd name="T25" fmla="*/ 212 h 586"/>
                <a:gd name="T26" fmla="*/ 375 w 545"/>
                <a:gd name="T27" fmla="*/ 137 h 586"/>
                <a:gd name="T28" fmla="*/ 376 w 545"/>
                <a:gd name="T29" fmla="*/ 137 h 586"/>
                <a:gd name="T30" fmla="*/ 284 w 545"/>
                <a:gd name="T31" fmla="*/ 586 h 586"/>
                <a:gd name="T32" fmla="*/ 68 w 545"/>
                <a:gd name="T33" fmla="*/ 586 h 586"/>
                <a:gd name="T34" fmla="*/ 68 w 545"/>
                <a:gd name="T35" fmla="*/ 401 h 586"/>
                <a:gd name="T36" fmla="*/ 284 w 545"/>
                <a:gd name="T37" fmla="*/ 401 h 586"/>
                <a:gd name="T38" fmla="*/ 284 w 545"/>
                <a:gd name="T39" fmla="*/ 586 h 586"/>
                <a:gd name="T40" fmla="*/ 39 w 545"/>
                <a:gd name="T41" fmla="*/ 78 h 586"/>
                <a:gd name="T42" fmla="*/ 0 w 545"/>
                <a:gd name="T43" fmla="*/ 39 h 586"/>
                <a:gd name="T44" fmla="*/ 39 w 545"/>
                <a:gd name="T45" fmla="*/ 0 h 586"/>
                <a:gd name="T46" fmla="*/ 78 w 545"/>
                <a:gd name="T47" fmla="*/ 39 h 586"/>
                <a:gd name="T48" fmla="*/ 39 w 545"/>
                <a:gd name="T49" fmla="*/ 78 h 586"/>
                <a:gd name="T50" fmla="*/ 376 w 545"/>
                <a:gd name="T51" fmla="*/ 127 h 586"/>
                <a:gd name="T52" fmla="*/ 342 w 545"/>
                <a:gd name="T53" fmla="*/ 93 h 586"/>
                <a:gd name="T54" fmla="*/ 376 w 545"/>
                <a:gd name="T55" fmla="*/ 58 h 586"/>
                <a:gd name="T56" fmla="*/ 411 w 545"/>
                <a:gd name="T57" fmla="*/ 93 h 586"/>
                <a:gd name="T58" fmla="*/ 376 w 545"/>
                <a:gd name="T59" fmla="*/ 127 h 586"/>
                <a:gd name="T60" fmla="*/ 310 w 545"/>
                <a:gd name="T61" fmla="*/ 366 h 586"/>
                <a:gd name="T62" fmla="*/ 284 w 545"/>
                <a:gd name="T63" fmla="*/ 391 h 586"/>
                <a:gd name="T64" fmla="*/ 68 w 545"/>
                <a:gd name="T65" fmla="*/ 391 h 586"/>
                <a:gd name="T66" fmla="*/ 203 w 545"/>
                <a:gd name="T67" fmla="*/ 254 h 586"/>
                <a:gd name="T68" fmla="*/ 264 w 545"/>
                <a:gd name="T69" fmla="*/ 225 h 586"/>
                <a:gd name="T70" fmla="*/ 342 w 545"/>
                <a:gd name="T71" fmla="*/ 303 h 586"/>
                <a:gd name="T72" fmla="*/ 310 w 545"/>
                <a:gd name="T73" fmla="*/ 366 h 586"/>
                <a:gd name="T74" fmla="*/ 264 w 545"/>
                <a:gd name="T75" fmla="*/ 215 h 586"/>
                <a:gd name="T76" fmla="*/ 208 w 545"/>
                <a:gd name="T77" fmla="*/ 235 h 586"/>
                <a:gd name="T78" fmla="*/ 158 w 545"/>
                <a:gd name="T79" fmla="*/ 286 h 586"/>
                <a:gd name="T80" fmla="*/ 23 w 545"/>
                <a:gd name="T81" fmla="*/ 85 h 586"/>
                <a:gd name="T82" fmla="*/ 39 w 545"/>
                <a:gd name="T83" fmla="*/ 88 h 586"/>
                <a:gd name="T84" fmla="*/ 88 w 545"/>
                <a:gd name="T85" fmla="*/ 39 h 586"/>
                <a:gd name="T86" fmla="*/ 87 w 545"/>
                <a:gd name="T87" fmla="*/ 30 h 586"/>
                <a:gd name="T88" fmla="*/ 288 w 545"/>
                <a:gd name="T89" fmla="*/ 218 h 586"/>
                <a:gd name="T90" fmla="*/ 264 w 545"/>
                <a:gd name="T91" fmla="*/ 215 h 586"/>
                <a:gd name="T92" fmla="*/ 332 w 545"/>
                <a:gd name="T93" fmla="*/ 93 h 586"/>
                <a:gd name="T94" fmla="*/ 344 w 545"/>
                <a:gd name="T95" fmla="*/ 123 h 586"/>
                <a:gd name="T96" fmla="*/ 174 w 545"/>
                <a:gd name="T97" fmla="*/ 98 h 586"/>
                <a:gd name="T98" fmla="*/ 75 w 545"/>
                <a:gd name="T99" fmla="*/ 5 h 586"/>
                <a:gd name="T100" fmla="*/ 355 w 545"/>
                <a:gd name="T101" fmla="*/ 54 h 586"/>
                <a:gd name="T102" fmla="*/ 332 w 545"/>
                <a:gd name="T103" fmla="*/ 9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45" h="586">
                  <a:moveTo>
                    <a:pt x="545" y="141"/>
                  </a:moveTo>
                  <a:cubicBezTo>
                    <a:pt x="538" y="155"/>
                    <a:pt x="538" y="155"/>
                    <a:pt x="538" y="155"/>
                  </a:cubicBezTo>
                  <a:cubicBezTo>
                    <a:pt x="480" y="67"/>
                    <a:pt x="480" y="67"/>
                    <a:pt x="480" y="67"/>
                  </a:cubicBezTo>
                  <a:cubicBezTo>
                    <a:pt x="420" y="88"/>
                    <a:pt x="420" y="88"/>
                    <a:pt x="420" y="88"/>
                  </a:cubicBezTo>
                  <a:cubicBezTo>
                    <a:pt x="419" y="78"/>
                    <a:pt x="414" y="68"/>
                    <a:pt x="407" y="61"/>
                  </a:cubicBezTo>
                  <a:cubicBezTo>
                    <a:pt x="490" y="37"/>
                    <a:pt x="490" y="37"/>
                    <a:pt x="490" y="37"/>
                  </a:cubicBezTo>
                  <a:lnTo>
                    <a:pt x="545" y="141"/>
                  </a:lnTo>
                  <a:close/>
                  <a:moveTo>
                    <a:pt x="376" y="137"/>
                  </a:moveTo>
                  <a:cubicBezTo>
                    <a:pt x="387" y="137"/>
                    <a:pt x="397" y="133"/>
                    <a:pt x="405" y="126"/>
                  </a:cubicBezTo>
                  <a:cubicBezTo>
                    <a:pt x="431" y="189"/>
                    <a:pt x="431" y="189"/>
                    <a:pt x="431" y="189"/>
                  </a:cubicBezTo>
                  <a:cubicBezTo>
                    <a:pt x="530" y="173"/>
                    <a:pt x="530" y="173"/>
                    <a:pt x="530" y="173"/>
                  </a:cubicBezTo>
                  <a:cubicBezTo>
                    <a:pt x="523" y="188"/>
                    <a:pt x="523" y="188"/>
                    <a:pt x="523" y="188"/>
                  </a:cubicBezTo>
                  <a:cubicBezTo>
                    <a:pt x="408" y="212"/>
                    <a:pt x="408" y="212"/>
                    <a:pt x="408" y="212"/>
                  </a:cubicBezTo>
                  <a:cubicBezTo>
                    <a:pt x="375" y="137"/>
                    <a:pt x="375" y="137"/>
                    <a:pt x="375" y="137"/>
                  </a:cubicBezTo>
                  <a:cubicBezTo>
                    <a:pt x="375" y="137"/>
                    <a:pt x="376" y="137"/>
                    <a:pt x="376" y="137"/>
                  </a:cubicBezTo>
                  <a:close/>
                  <a:moveTo>
                    <a:pt x="284" y="586"/>
                  </a:moveTo>
                  <a:cubicBezTo>
                    <a:pt x="68" y="586"/>
                    <a:pt x="68" y="586"/>
                    <a:pt x="68" y="586"/>
                  </a:cubicBezTo>
                  <a:cubicBezTo>
                    <a:pt x="68" y="401"/>
                    <a:pt x="68" y="401"/>
                    <a:pt x="68" y="401"/>
                  </a:cubicBezTo>
                  <a:cubicBezTo>
                    <a:pt x="284" y="401"/>
                    <a:pt x="284" y="401"/>
                    <a:pt x="284" y="401"/>
                  </a:cubicBezTo>
                  <a:lnTo>
                    <a:pt x="284" y="586"/>
                  </a:lnTo>
                  <a:close/>
                  <a:moveTo>
                    <a:pt x="39" y="78"/>
                  </a:moveTo>
                  <a:cubicBezTo>
                    <a:pt x="18" y="78"/>
                    <a:pt x="0" y="60"/>
                    <a:pt x="0" y="39"/>
                  </a:cubicBezTo>
                  <a:cubicBezTo>
                    <a:pt x="0" y="17"/>
                    <a:pt x="18" y="0"/>
                    <a:pt x="39" y="0"/>
                  </a:cubicBezTo>
                  <a:cubicBezTo>
                    <a:pt x="61" y="0"/>
                    <a:pt x="78" y="17"/>
                    <a:pt x="78" y="39"/>
                  </a:cubicBezTo>
                  <a:cubicBezTo>
                    <a:pt x="78" y="60"/>
                    <a:pt x="61" y="78"/>
                    <a:pt x="39" y="78"/>
                  </a:cubicBezTo>
                  <a:close/>
                  <a:moveTo>
                    <a:pt x="376" y="127"/>
                  </a:moveTo>
                  <a:cubicBezTo>
                    <a:pt x="358" y="127"/>
                    <a:pt x="342" y="111"/>
                    <a:pt x="342" y="93"/>
                  </a:cubicBezTo>
                  <a:cubicBezTo>
                    <a:pt x="342" y="74"/>
                    <a:pt x="358" y="58"/>
                    <a:pt x="376" y="58"/>
                  </a:cubicBezTo>
                  <a:cubicBezTo>
                    <a:pt x="395" y="58"/>
                    <a:pt x="411" y="74"/>
                    <a:pt x="411" y="93"/>
                  </a:cubicBezTo>
                  <a:cubicBezTo>
                    <a:pt x="411" y="111"/>
                    <a:pt x="395" y="127"/>
                    <a:pt x="376" y="127"/>
                  </a:cubicBezTo>
                  <a:close/>
                  <a:moveTo>
                    <a:pt x="310" y="366"/>
                  </a:moveTo>
                  <a:cubicBezTo>
                    <a:pt x="284" y="391"/>
                    <a:pt x="284" y="391"/>
                    <a:pt x="284" y="391"/>
                  </a:cubicBezTo>
                  <a:cubicBezTo>
                    <a:pt x="68" y="391"/>
                    <a:pt x="68" y="391"/>
                    <a:pt x="68" y="391"/>
                  </a:cubicBezTo>
                  <a:cubicBezTo>
                    <a:pt x="203" y="254"/>
                    <a:pt x="203" y="254"/>
                    <a:pt x="203" y="254"/>
                  </a:cubicBezTo>
                  <a:cubicBezTo>
                    <a:pt x="217" y="236"/>
                    <a:pt x="239" y="225"/>
                    <a:pt x="264" y="225"/>
                  </a:cubicBezTo>
                  <a:cubicBezTo>
                    <a:pt x="307" y="225"/>
                    <a:pt x="342" y="260"/>
                    <a:pt x="342" y="303"/>
                  </a:cubicBezTo>
                  <a:cubicBezTo>
                    <a:pt x="342" y="329"/>
                    <a:pt x="330" y="351"/>
                    <a:pt x="310" y="366"/>
                  </a:cubicBezTo>
                  <a:close/>
                  <a:moveTo>
                    <a:pt x="264" y="215"/>
                  </a:moveTo>
                  <a:cubicBezTo>
                    <a:pt x="243" y="215"/>
                    <a:pt x="223" y="222"/>
                    <a:pt x="208" y="235"/>
                  </a:cubicBezTo>
                  <a:cubicBezTo>
                    <a:pt x="203" y="239"/>
                    <a:pt x="158" y="286"/>
                    <a:pt x="158" y="2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28" y="87"/>
                    <a:pt x="34" y="88"/>
                    <a:pt x="39" y="88"/>
                  </a:cubicBezTo>
                  <a:cubicBezTo>
                    <a:pt x="66" y="88"/>
                    <a:pt x="88" y="66"/>
                    <a:pt x="88" y="39"/>
                  </a:cubicBezTo>
                  <a:cubicBezTo>
                    <a:pt x="88" y="36"/>
                    <a:pt x="88" y="33"/>
                    <a:pt x="87" y="30"/>
                  </a:cubicBezTo>
                  <a:cubicBezTo>
                    <a:pt x="288" y="218"/>
                    <a:pt x="288" y="218"/>
                    <a:pt x="288" y="218"/>
                  </a:cubicBezTo>
                  <a:cubicBezTo>
                    <a:pt x="280" y="216"/>
                    <a:pt x="272" y="215"/>
                    <a:pt x="264" y="215"/>
                  </a:cubicBezTo>
                  <a:close/>
                  <a:moveTo>
                    <a:pt x="332" y="93"/>
                  </a:moveTo>
                  <a:cubicBezTo>
                    <a:pt x="332" y="104"/>
                    <a:pt x="337" y="115"/>
                    <a:pt x="344" y="123"/>
                  </a:cubicBezTo>
                  <a:cubicBezTo>
                    <a:pt x="174" y="98"/>
                    <a:pt x="174" y="98"/>
                    <a:pt x="174" y="98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355" y="54"/>
                    <a:pt x="355" y="54"/>
                    <a:pt x="355" y="54"/>
                  </a:cubicBezTo>
                  <a:cubicBezTo>
                    <a:pt x="342" y="61"/>
                    <a:pt x="332" y="76"/>
                    <a:pt x="332" y="93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18" tIns="45709" rIns="91418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11" name="Graphic 16" descr="Browser window">
              <a:extLst>
                <a:ext uri="{FF2B5EF4-FFF2-40B4-BE49-F238E27FC236}">
                  <a16:creationId xmlns:a16="http://schemas.microsoft.com/office/drawing/2014/main" id="{FCC6763A-A9C1-0D49-9C17-284E7054F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45840" y="1376176"/>
              <a:ext cx="705532" cy="794023"/>
            </a:xfrm>
            <a:prstGeom prst="rect">
              <a:avLst/>
            </a:prstGeom>
          </p:spPr>
        </p:pic>
        <p:pic>
          <p:nvPicPr>
            <p:cNvPr id="12" name="Graphic 20" descr="Browser window">
              <a:extLst>
                <a:ext uri="{FF2B5EF4-FFF2-40B4-BE49-F238E27FC236}">
                  <a16:creationId xmlns:a16="http://schemas.microsoft.com/office/drawing/2014/main" id="{1DDAD91C-FF8D-B847-A247-B67CE6C0A7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36896" y="1376176"/>
              <a:ext cx="705532" cy="794023"/>
            </a:xfrm>
            <a:prstGeom prst="rect">
              <a:avLst/>
            </a:prstGeom>
          </p:spPr>
        </p:pic>
        <p:pic>
          <p:nvPicPr>
            <p:cNvPr id="13" name="Graphic 21" descr="Browser window">
              <a:extLst>
                <a:ext uri="{FF2B5EF4-FFF2-40B4-BE49-F238E27FC236}">
                  <a16:creationId xmlns:a16="http://schemas.microsoft.com/office/drawing/2014/main" id="{BF48234C-67C6-DE4B-8568-6452F52CC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36014" y="1343332"/>
              <a:ext cx="705532" cy="794023"/>
            </a:xfrm>
            <a:prstGeom prst="rect">
              <a:avLst/>
            </a:prstGeom>
          </p:spPr>
        </p:pic>
        <p:sp>
          <p:nvSpPr>
            <p:cNvPr id="14" name="Isosceles Triangle 140">
              <a:extLst>
                <a:ext uri="{FF2B5EF4-FFF2-40B4-BE49-F238E27FC236}">
                  <a16:creationId xmlns:a16="http://schemas.microsoft.com/office/drawing/2014/main" id="{A4EF4E1A-B649-DF48-8E75-54260D837A0F}"/>
                </a:ext>
              </a:extLst>
            </p:cNvPr>
            <p:cNvSpPr/>
            <p:nvPr/>
          </p:nvSpPr>
          <p:spPr bwMode="auto">
            <a:xfrm flipH="1">
              <a:off x="2469612" y="2115362"/>
              <a:ext cx="5542420" cy="951571"/>
            </a:xfrm>
            <a:prstGeom prst="triangle">
              <a:avLst>
                <a:gd name="adj" fmla="val 8883"/>
              </a:avLst>
            </a:prstGeom>
            <a:solidFill>
              <a:schemeClr val="accent5">
                <a:lumMod val="75000"/>
                <a:alpha val="49020"/>
              </a:schemeClr>
            </a:solidFill>
            <a:ln>
              <a:noFill/>
            </a:ln>
            <a:effectLst/>
          </p:spPr>
          <p:txBody>
            <a:bodyPr wrap="square" lIns="107974" tIns="53987" rIns="107974" bIns="53987" numCol="1" spcCol="96026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799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5" name="Textfeld 11">
              <a:extLst>
                <a:ext uri="{FF2B5EF4-FFF2-40B4-BE49-F238E27FC236}">
                  <a16:creationId xmlns:a16="http://schemas.microsoft.com/office/drawing/2014/main" id="{C0B63DF8-8DE0-904F-8F2C-910EFF81B85D}"/>
                </a:ext>
              </a:extLst>
            </p:cNvPr>
            <p:cNvSpPr txBox="1"/>
            <p:nvPr/>
          </p:nvSpPr>
          <p:spPr>
            <a:xfrm>
              <a:off x="2833942" y="1676669"/>
              <a:ext cx="497469" cy="4593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en-US" sz="1200" b="1" dirty="0">
                  <a:solidFill>
                    <a:schemeClr val="accent5">
                      <a:lumMod val="75000"/>
                    </a:schemeClr>
                  </a:solidFill>
                  <a:ea typeface="+mj-ea"/>
                  <a:cs typeface="Arial" pitchFamily="34" charset="0"/>
                </a:rPr>
                <a:t>App</a:t>
              </a:r>
            </a:p>
          </p:txBody>
        </p:sp>
        <p:sp>
          <p:nvSpPr>
            <p:cNvPr id="16" name="Textfeld 12">
              <a:extLst>
                <a:ext uri="{FF2B5EF4-FFF2-40B4-BE49-F238E27FC236}">
                  <a16:creationId xmlns:a16="http://schemas.microsoft.com/office/drawing/2014/main" id="{677B9DE9-24F5-2640-BB57-E9BCB7F7FB99}"/>
                </a:ext>
              </a:extLst>
            </p:cNvPr>
            <p:cNvSpPr txBox="1"/>
            <p:nvPr/>
          </p:nvSpPr>
          <p:spPr>
            <a:xfrm>
              <a:off x="5028067" y="1676669"/>
              <a:ext cx="552044" cy="4630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en-US" sz="1200" b="1" dirty="0">
                  <a:solidFill>
                    <a:schemeClr val="accent5">
                      <a:lumMod val="50000"/>
                    </a:schemeClr>
                  </a:solidFill>
                  <a:ea typeface="+mj-ea"/>
                  <a:cs typeface="Arial" pitchFamily="34" charset="0"/>
                </a:rPr>
                <a:t>App</a:t>
              </a:r>
            </a:p>
          </p:txBody>
        </p:sp>
        <p:sp>
          <p:nvSpPr>
            <p:cNvPr id="17" name="Textfeld 13">
              <a:extLst>
                <a:ext uri="{FF2B5EF4-FFF2-40B4-BE49-F238E27FC236}">
                  <a16:creationId xmlns:a16="http://schemas.microsoft.com/office/drawing/2014/main" id="{0E3C8D9A-8352-0E45-A049-9A29C84DDA22}"/>
                </a:ext>
              </a:extLst>
            </p:cNvPr>
            <p:cNvSpPr txBox="1"/>
            <p:nvPr/>
          </p:nvSpPr>
          <p:spPr>
            <a:xfrm>
              <a:off x="7422191" y="1666789"/>
              <a:ext cx="498350" cy="45227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en-US" sz="1200" b="1" dirty="0">
                  <a:solidFill>
                    <a:schemeClr val="accent5">
                      <a:lumMod val="50000"/>
                    </a:schemeClr>
                  </a:solidFill>
                  <a:ea typeface="+mj-ea"/>
                  <a:cs typeface="Arial" pitchFamily="34" charset="0"/>
                </a:rPr>
                <a:t>App</a:t>
              </a:r>
            </a:p>
            <a:p>
              <a:pPr>
                <a:lnSpc>
                  <a:spcPct val="110000"/>
                </a:lnSpc>
                <a:spcBef>
                  <a:spcPts val="0"/>
                </a:spcBef>
              </a:pPr>
              <a:endParaRPr lang="en-US" sz="1200" b="1" dirty="0">
                <a:solidFill>
                  <a:srgbClr val="879628"/>
                </a:solidFill>
                <a:ea typeface="+mj-ea"/>
                <a:cs typeface="Arial" pitchFamily="34" charset="0"/>
              </a:endParaRPr>
            </a:p>
          </p:txBody>
        </p:sp>
        <p:sp>
          <p:nvSpPr>
            <p:cNvPr id="18" name="Textfeld 14">
              <a:extLst>
                <a:ext uri="{FF2B5EF4-FFF2-40B4-BE49-F238E27FC236}">
                  <a16:creationId xmlns:a16="http://schemas.microsoft.com/office/drawing/2014/main" id="{4EBA7673-3724-3E49-9455-3CE2A610259E}"/>
                </a:ext>
              </a:extLst>
            </p:cNvPr>
            <p:cNvSpPr txBox="1"/>
            <p:nvPr/>
          </p:nvSpPr>
          <p:spPr>
            <a:xfrm>
              <a:off x="6496767" y="1349052"/>
              <a:ext cx="0" cy="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endPara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pic>
          <p:nvPicPr>
            <p:cNvPr id="19" name="Grafik 15" descr="Thermometer mit einfarbiger Füllung">
              <a:extLst>
                <a:ext uri="{FF2B5EF4-FFF2-40B4-BE49-F238E27FC236}">
                  <a16:creationId xmlns:a16="http://schemas.microsoft.com/office/drawing/2014/main" id="{6C51629F-BEE4-3A42-97CB-F0D7D76C1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467617" y="3745582"/>
              <a:ext cx="914400" cy="914400"/>
            </a:xfrm>
            <a:prstGeom prst="rect">
              <a:avLst/>
            </a:prstGeom>
          </p:spPr>
        </p:pic>
        <p:pic>
          <p:nvPicPr>
            <p:cNvPr id="20" name="Grafik 16" descr="Drahtlosrouter mit einfarbiger Füllung">
              <a:extLst>
                <a:ext uri="{FF2B5EF4-FFF2-40B4-BE49-F238E27FC236}">
                  <a16:creationId xmlns:a16="http://schemas.microsoft.com/office/drawing/2014/main" id="{CB03755B-235C-2F46-863F-D48179E27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92043" y="3817590"/>
              <a:ext cx="914400" cy="914400"/>
            </a:xfrm>
            <a:prstGeom prst="rect">
              <a:avLst/>
            </a:prstGeom>
          </p:spPr>
        </p:pic>
        <p:sp>
          <p:nvSpPr>
            <p:cNvPr id="21" name="Textfeld 17">
              <a:extLst>
                <a:ext uri="{FF2B5EF4-FFF2-40B4-BE49-F238E27FC236}">
                  <a16:creationId xmlns:a16="http://schemas.microsoft.com/office/drawing/2014/main" id="{4DCFF913-6A00-884E-92C9-E7E3A22CFA19}"/>
                </a:ext>
              </a:extLst>
            </p:cNvPr>
            <p:cNvSpPr txBox="1"/>
            <p:nvPr/>
          </p:nvSpPr>
          <p:spPr>
            <a:xfrm>
              <a:off x="2469761" y="3258576"/>
              <a:ext cx="412590" cy="2160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HTTP</a:t>
              </a:r>
            </a:p>
          </p:txBody>
        </p:sp>
        <p:sp>
          <p:nvSpPr>
            <p:cNvPr id="22" name="Textfeld 18">
              <a:extLst>
                <a:ext uri="{FF2B5EF4-FFF2-40B4-BE49-F238E27FC236}">
                  <a16:creationId xmlns:a16="http://schemas.microsoft.com/office/drawing/2014/main" id="{FDAE87B4-4A69-8B48-8565-7F8C3D50E5FC}"/>
                </a:ext>
              </a:extLst>
            </p:cNvPr>
            <p:cNvSpPr txBox="1"/>
            <p:nvPr/>
          </p:nvSpPr>
          <p:spPr>
            <a:xfrm>
              <a:off x="3024096" y="3108078"/>
              <a:ext cx="412590" cy="2160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MQTT</a:t>
              </a:r>
            </a:p>
          </p:txBody>
        </p:sp>
        <p:sp>
          <p:nvSpPr>
            <p:cNvPr id="23" name="Textfeld 19">
              <a:extLst>
                <a:ext uri="{FF2B5EF4-FFF2-40B4-BE49-F238E27FC236}">
                  <a16:creationId xmlns:a16="http://schemas.microsoft.com/office/drawing/2014/main" id="{DA69FE69-22BB-B54A-B9C1-F89B82564EFE}"/>
                </a:ext>
              </a:extLst>
            </p:cNvPr>
            <p:cNvSpPr txBox="1"/>
            <p:nvPr/>
          </p:nvSpPr>
          <p:spPr>
            <a:xfrm>
              <a:off x="3488592" y="3398139"/>
              <a:ext cx="412590" cy="2160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Modbus</a:t>
              </a:r>
            </a:p>
          </p:txBody>
        </p:sp>
        <p:sp>
          <p:nvSpPr>
            <p:cNvPr id="24" name="Textfeld 20">
              <a:extLst>
                <a:ext uri="{FF2B5EF4-FFF2-40B4-BE49-F238E27FC236}">
                  <a16:creationId xmlns:a16="http://schemas.microsoft.com/office/drawing/2014/main" id="{4FDBCDB0-1BFE-FD4E-BA85-4972333D44EE}"/>
                </a:ext>
              </a:extLst>
            </p:cNvPr>
            <p:cNvSpPr txBox="1"/>
            <p:nvPr/>
          </p:nvSpPr>
          <p:spPr>
            <a:xfrm>
              <a:off x="5227598" y="3176819"/>
              <a:ext cx="412590" cy="2160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WS</a:t>
              </a:r>
            </a:p>
          </p:txBody>
        </p:sp>
        <p:sp>
          <p:nvSpPr>
            <p:cNvPr id="25" name="Textfeld 21">
              <a:extLst>
                <a:ext uri="{FF2B5EF4-FFF2-40B4-BE49-F238E27FC236}">
                  <a16:creationId xmlns:a16="http://schemas.microsoft.com/office/drawing/2014/main" id="{0FEEAD6E-C39D-A244-BE5E-E197CAD6425A}"/>
                </a:ext>
              </a:extLst>
            </p:cNvPr>
            <p:cNvSpPr txBox="1"/>
            <p:nvPr/>
          </p:nvSpPr>
          <p:spPr>
            <a:xfrm>
              <a:off x="7385802" y="3456633"/>
              <a:ext cx="412590" cy="2160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AMQP</a:t>
              </a:r>
            </a:p>
          </p:txBody>
        </p:sp>
        <p:sp>
          <p:nvSpPr>
            <p:cNvPr id="26" name="Textfeld 22">
              <a:extLst>
                <a:ext uri="{FF2B5EF4-FFF2-40B4-BE49-F238E27FC236}">
                  <a16:creationId xmlns:a16="http://schemas.microsoft.com/office/drawing/2014/main" id="{11FEDA96-CFC9-CA40-B010-406909D2BDD3}"/>
                </a:ext>
              </a:extLst>
            </p:cNvPr>
            <p:cNvSpPr txBox="1"/>
            <p:nvPr/>
          </p:nvSpPr>
          <p:spPr>
            <a:xfrm>
              <a:off x="5994878" y="3425945"/>
              <a:ext cx="573749" cy="2160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OPC-UA</a:t>
              </a:r>
            </a:p>
          </p:txBody>
        </p:sp>
        <p:sp>
          <p:nvSpPr>
            <p:cNvPr id="27" name="Textfeld 23">
              <a:extLst>
                <a:ext uri="{FF2B5EF4-FFF2-40B4-BE49-F238E27FC236}">
                  <a16:creationId xmlns:a16="http://schemas.microsoft.com/office/drawing/2014/main" id="{F532D2ED-5CE6-9947-93CC-26E58086FAF6}"/>
                </a:ext>
              </a:extLst>
            </p:cNvPr>
            <p:cNvSpPr txBox="1"/>
            <p:nvPr/>
          </p:nvSpPr>
          <p:spPr>
            <a:xfrm>
              <a:off x="4286063" y="3104607"/>
              <a:ext cx="573749" cy="2160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KNX</a:t>
              </a:r>
            </a:p>
          </p:txBody>
        </p:sp>
        <p:sp>
          <p:nvSpPr>
            <p:cNvPr id="28" name="Textfeld 24">
              <a:extLst>
                <a:ext uri="{FF2B5EF4-FFF2-40B4-BE49-F238E27FC236}">
                  <a16:creationId xmlns:a16="http://schemas.microsoft.com/office/drawing/2014/main" id="{EEA223CD-1ABC-AE41-94D6-95AB104AA831}"/>
                </a:ext>
              </a:extLst>
            </p:cNvPr>
            <p:cNvSpPr txBox="1"/>
            <p:nvPr/>
          </p:nvSpPr>
          <p:spPr>
            <a:xfrm>
              <a:off x="5027744" y="3453338"/>
              <a:ext cx="412590" cy="2160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BACnet</a:t>
              </a:r>
            </a:p>
          </p:txBody>
        </p:sp>
        <p:sp>
          <p:nvSpPr>
            <p:cNvPr id="29" name="Textfeld 25">
              <a:extLst>
                <a:ext uri="{FF2B5EF4-FFF2-40B4-BE49-F238E27FC236}">
                  <a16:creationId xmlns:a16="http://schemas.microsoft.com/office/drawing/2014/main" id="{8056C538-3A13-6D43-9862-867DACC459E6}"/>
                </a:ext>
              </a:extLst>
            </p:cNvPr>
            <p:cNvSpPr txBox="1"/>
            <p:nvPr/>
          </p:nvSpPr>
          <p:spPr>
            <a:xfrm>
              <a:off x="6147095" y="3146116"/>
              <a:ext cx="412590" cy="2160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ECHONET</a:t>
              </a:r>
              <a:endPara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30" name="Textfeld 26">
              <a:extLst>
                <a:ext uri="{FF2B5EF4-FFF2-40B4-BE49-F238E27FC236}">
                  <a16:creationId xmlns:a16="http://schemas.microsoft.com/office/drawing/2014/main" id="{6979192D-40C5-7B4B-BC06-2A3AC550B371}"/>
                </a:ext>
              </a:extLst>
            </p:cNvPr>
            <p:cNvSpPr txBox="1"/>
            <p:nvPr/>
          </p:nvSpPr>
          <p:spPr>
            <a:xfrm>
              <a:off x="2918165" y="3340273"/>
              <a:ext cx="412590" cy="2160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JSON</a:t>
              </a:r>
            </a:p>
          </p:txBody>
        </p:sp>
        <p:sp>
          <p:nvSpPr>
            <p:cNvPr id="31" name="Textfeld 27">
              <a:extLst>
                <a:ext uri="{FF2B5EF4-FFF2-40B4-BE49-F238E27FC236}">
                  <a16:creationId xmlns:a16="http://schemas.microsoft.com/office/drawing/2014/main" id="{B34FE049-55F2-E54C-9B3D-BA2E7CDFABFE}"/>
                </a:ext>
              </a:extLst>
            </p:cNvPr>
            <p:cNvSpPr txBox="1"/>
            <p:nvPr/>
          </p:nvSpPr>
          <p:spPr>
            <a:xfrm>
              <a:off x="5653001" y="3260928"/>
              <a:ext cx="412590" cy="2160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XML</a:t>
              </a:r>
            </a:p>
          </p:txBody>
        </p:sp>
        <p:sp>
          <p:nvSpPr>
            <p:cNvPr id="32" name="Textfeld 28">
              <a:extLst>
                <a:ext uri="{FF2B5EF4-FFF2-40B4-BE49-F238E27FC236}">
                  <a16:creationId xmlns:a16="http://schemas.microsoft.com/office/drawing/2014/main" id="{3E1F0715-2773-3D44-B730-33E0587F5DE1}"/>
                </a:ext>
              </a:extLst>
            </p:cNvPr>
            <p:cNvSpPr txBox="1"/>
            <p:nvPr/>
          </p:nvSpPr>
          <p:spPr>
            <a:xfrm>
              <a:off x="7682531" y="3170008"/>
              <a:ext cx="412590" cy="2160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EXI</a:t>
              </a:r>
            </a:p>
          </p:txBody>
        </p:sp>
        <p:sp>
          <p:nvSpPr>
            <p:cNvPr id="33" name="Textfeld 29">
              <a:extLst>
                <a:ext uri="{FF2B5EF4-FFF2-40B4-BE49-F238E27FC236}">
                  <a16:creationId xmlns:a16="http://schemas.microsoft.com/office/drawing/2014/main" id="{3930843C-78C5-2C41-8357-BCB3C0F304B9}"/>
                </a:ext>
              </a:extLst>
            </p:cNvPr>
            <p:cNvSpPr txBox="1"/>
            <p:nvPr/>
          </p:nvSpPr>
          <p:spPr>
            <a:xfrm>
              <a:off x="4518726" y="3307173"/>
              <a:ext cx="412590" cy="2160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CBOR</a:t>
              </a:r>
            </a:p>
          </p:txBody>
        </p:sp>
        <p:sp>
          <p:nvSpPr>
            <p:cNvPr id="34" name="Textfeld 30">
              <a:extLst>
                <a:ext uri="{FF2B5EF4-FFF2-40B4-BE49-F238E27FC236}">
                  <a16:creationId xmlns:a16="http://schemas.microsoft.com/office/drawing/2014/main" id="{957FBC25-77EB-D94A-B3D3-F75562F526AF}"/>
                </a:ext>
              </a:extLst>
            </p:cNvPr>
            <p:cNvSpPr txBox="1"/>
            <p:nvPr/>
          </p:nvSpPr>
          <p:spPr>
            <a:xfrm>
              <a:off x="3579059" y="3199161"/>
              <a:ext cx="412590" cy="2160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OAUTH2</a:t>
              </a:r>
            </a:p>
          </p:txBody>
        </p:sp>
        <p:sp>
          <p:nvSpPr>
            <p:cNvPr id="35" name="Textfeld 31">
              <a:extLst>
                <a:ext uri="{FF2B5EF4-FFF2-40B4-BE49-F238E27FC236}">
                  <a16:creationId xmlns:a16="http://schemas.microsoft.com/office/drawing/2014/main" id="{BDA9C6BB-E0BE-6448-BAEA-AE1913499A45}"/>
                </a:ext>
              </a:extLst>
            </p:cNvPr>
            <p:cNvSpPr txBox="1"/>
            <p:nvPr/>
          </p:nvSpPr>
          <p:spPr>
            <a:xfrm>
              <a:off x="6723771" y="3366766"/>
              <a:ext cx="412590" cy="2160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API Key</a:t>
              </a:r>
            </a:p>
          </p:txBody>
        </p:sp>
        <p:sp>
          <p:nvSpPr>
            <p:cNvPr id="36" name="Textfeld 32">
              <a:extLst>
                <a:ext uri="{FF2B5EF4-FFF2-40B4-BE49-F238E27FC236}">
                  <a16:creationId xmlns:a16="http://schemas.microsoft.com/office/drawing/2014/main" id="{2F5B7F1E-67E3-1043-AA23-882CE46D5112}"/>
                </a:ext>
              </a:extLst>
            </p:cNvPr>
            <p:cNvSpPr txBox="1"/>
            <p:nvPr/>
          </p:nvSpPr>
          <p:spPr>
            <a:xfrm>
              <a:off x="7102174" y="3172622"/>
              <a:ext cx="412590" cy="2160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Bearer</a:t>
              </a:r>
            </a:p>
          </p:txBody>
        </p:sp>
        <p:sp>
          <p:nvSpPr>
            <p:cNvPr id="37" name="Textfeld 33">
              <a:extLst>
                <a:ext uri="{FF2B5EF4-FFF2-40B4-BE49-F238E27FC236}">
                  <a16:creationId xmlns:a16="http://schemas.microsoft.com/office/drawing/2014/main" id="{903E8405-11C2-7042-AEF8-A79660303DA7}"/>
                </a:ext>
              </a:extLst>
            </p:cNvPr>
            <p:cNvSpPr txBox="1"/>
            <p:nvPr/>
          </p:nvSpPr>
          <p:spPr>
            <a:xfrm>
              <a:off x="4863091" y="3112578"/>
              <a:ext cx="573749" cy="2160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TLV</a:t>
              </a:r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B45E865B-370E-5F42-AD74-51956B424AD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181550" y="4038465"/>
              <a:ext cx="750201" cy="558611"/>
            </a:xfrm>
            <a:custGeom>
              <a:avLst/>
              <a:gdLst>
                <a:gd name="T0" fmla="*/ 2552 w 4063"/>
                <a:gd name="T1" fmla="*/ 0 h 3024"/>
                <a:gd name="T2" fmla="*/ 1796 w 4063"/>
                <a:gd name="T3" fmla="*/ 0 h 3024"/>
                <a:gd name="T4" fmla="*/ 1796 w 4063"/>
                <a:gd name="T5" fmla="*/ 473 h 3024"/>
                <a:gd name="T6" fmla="*/ 567 w 4063"/>
                <a:gd name="T7" fmla="*/ 473 h 3024"/>
                <a:gd name="T8" fmla="*/ 567 w 4063"/>
                <a:gd name="T9" fmla="*/ 1229 h 3024"/>
                <a:gd name="T10" fmla="*/ 0 w 4063"/>
                <a:gd name="T11" fmla="*/ 1229 h 3024"/>
                <a:gd name="T12" fmla="*/ 0 w 4063"/>
                <a:gd name="T13" fmla="*/ 1796 h 3024"/>
                <a:gd name="T14" fmla="*/ 567 w 4063"/>
                <a:gd name="T15" fmla="*/ 1796 h 3024"/>
                <a:gd name="T16" fmla="*/ 567 w 4063"/>
                <a:gd name="T17" fmla="*/ 2551 h 3024"/>
                <a:gd name="T18" fmla="*/ 1607 w 4063"/>
                <a:gd name="T19" fmla="*/ 2551 h 3024"/>
                <a:gd name="T20" fmla="*/ 1607 w 4063"/>
                <a:gd name="T21" fmla="*/ 2740 h 3024"/>
                <a:gd name="T22" fmla="*/ 1229 w 4063"/>
                <a:gd name="T23" fmla="*/ 2740 h 3024"/>
                <a:gd name="T24" fmla="*/ 1229 w 4063"/>
                <a:gd name="T25" fmla="*/ 3024 h 3024"/>
                <a:gd name="T26" fmla="*/ 3118 w 4063"/>
                <a:gd name="T27" fmla="*/ 3024 h 3024"/>
                <a:gd name="T28" fmla="*/ 3118 w 4063"/>
                <a:gd name="T29" fmla="*/ 2740 h 3024"/>
                <a:gd name="T30" fmla="*/ 2741 w 4063"/>
                <a:gd name="T31" fmla="*/ 2740 h 3024"/>
                <a:gd name="T32" fmla="*/ 2741 w 4063"/>
                <a:gd name="T33" fmla="*/ 2551 h 3024"/>
                <a:gd name="T34" fmla="*/ 3213 w 4063"/>
                <a:gd name="T35" fmla="*/ 2551 h 3024"/>
                <a:gd name="T36" fmla="*/ 3213 w 4063"/>
                <a:gd name="T37" fmla="*/ 473 h 3024"/>
                <a:gd name="T38" fmla="*/ 2552 w 4063"/>
                <a:gd name="T39" fmla="*/ 473 h 3024"/>
                <a:gd name="T40" fmla="*/ 2552 w 4063"/>
                <a:gd name="T41" fmla="*/ 0 h 3024"/>
                <a:gd name="T42" fmla="*/ 2742 w 4063"/>
                <a:gd name="T43" fmla="*/ 2079 h 3024"/>
                <a:gd name="T44" fmla="*/ 851 w 4063"/>
                <a:gd name="T45" fmla="*/ 2079 h 3024"/>
                <a:gd name="T46" fmla="*/ 851 w 4063"/>
                <a:gd name="T47" fmla="*/ 1796 h 3024"/>
                <a:gd name="T48" fmla="*/ 2742 w 4063"/>
                <a:gd name="T49" fmla="*/ 1796 h 3024"/>
                <a:gd name="T50" fmla="*/ 2742 w 4063"/>
                <a:gd name="T51" fmla="*/ 2079 h 3024"/>
                <a:gd name="T52" fmla="*/ 2742 w 4063"/>
                <a:gd name="T53" fmla="*/ 1607 h 3024"/>
                <a:gd name="T54" fmla="*/ 851 w 4063"/>
                <a:gd name="T55" fmla="*/ 1607 h 3024"/>
                <a:gd name="T56" fmla="*/ 851 w 4063"/>
                <a:gd name="T57" fmla="*/ 1323 h 3024"/>
                <a:gd name="T58" fmla="*/ 2742 w 4063"/>
                <a:gd name="T59" fmla="*/ 1323 h 3024"/>
                <a:gd name="T60" fmla="*/ 2742 w 4063"/>
                <a:gd name="T61" fmla="*/ 1607 h 3024"/>
                <a:gd name="T62" fmla="*/ 2742 w 4063"/>
                <a:gd name="T63" fmla="*/ 851 h 3024"/>
                <a:gd name="T64" fmla="*/ 2742 w 4063"/>
                <a:gd name="T65" fmla="*/ 1134 h 3024"/>
                <a:gd name="T66" fmla="*/ 851 w 4063"/>
                <a:gd name="T67" fmla="*/ 1134 h 3024"/>
                <a:gd name="T68" fmla="*/ 851 w 4063"/>
                <a:gd name="T69" fmla="*/ 851 h 3024"/>
                <a:gd name="T70" fmla="*/ 2742 w 4063"/>
                <a:gd name="T71" fmla="*/ 851 h 3024"/>
                <a:gd name="T72" fmla="*/ 4063 w 4063"/>
                <a:gd name="T73" fmla="*/ 851 h 3024"/>
                <a:gd name="T74" fmla="*/ 4063 w 4063"/>
                <a:gd name="T75" fmla="*/ 2173 h 3024"/>
                <a:gd name="T76" fmla="*/ 3685 w 4063"/>
                <a:gd name="T77" fmla="*/ 2551 h 3024"/>
                <a:gd name="T78" fmla="*/ 3402 w 4063"/>
                <a:gd name="T79" fmla="*/ 2551 h 3024"/>
                <a:gd name="T80" fmla="*/ 3402 w 4063"/>
                <a:gd name="T81" fmla="*/ 473 h 3024"/>
                <a:gd name="T82" fmla="*/ 3685 w 4063"/>
                <a:gd name="T83" fmla="*/ 473 h 3024"/>
                <a:gd name="T84" fmla="*/ 4063 w 4063"/>
                <a:gd name="T85" fmla="*/ 851 h 3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63" h="3024">
                  <a:moveTo>
                    <a:pt x="2552" y="0"/>
                  </a:moveTo>
                  <a:lnTo>
                    <a:pt x="1796" y="0"/>
                  </a:lnTo>
                  <a:lnTo>
                    <a:pt x="1796" y="473"/>
                  </a:lnTo>
                  <a:lnTo>
                    <a:pt x="567" y="473"/>
                  </a:lnTo>
                  <a:lnTo>
                    <a:pt x="567" y="1229"/>
                  </a:lnTo>
                  <a:lnTo>
                    <a:pt x="0" y="1229"/>
                  </a:lnTo>
                  <a:lnTo>
                    <a:pt x="0" y="1796"/>
                  </a:lnTo>
                  <a:lnTo>
                    <a:pt x="567" y="1796"/>
                  </a:lnTo>
                  <a:lnTo>
                    <a:pt x="567" y="2551"/>
                  </a:lnTo>
                  <a:lnTo>
                    <a:pt x="1607" y="2551"/>
                  </a:lnTo>
                  <a:lnTo>
                    <a:pt x="1607" y="2740"/>
                  </a:lnTo>
                  <a:lnTo>
                    <a:pt x="1229" y="2740"/>
                  </a:lnTo>
                  <a:lnTo>
                    <a:pt x="1229" y="3024"/>
                  </a:lnTo>
                  <a:lnTo>
                    <a:pt x="3118" y="3024"/>
                  </a:lnTo>
                  <a:lnTo>
                    <a:pt x="3118" y="2740"/>
                  </a:lnTo>
                  <a:lnTo>
                    <a:pt x="2741" y="2740"/>
                  </a:lnTo>
                  <a:lnTo>
                    <a:pt x="2741" y="2551"/>
                  </a:lnTo>
                  <a:lnTo>
                    <a:pt x="3213" y="2551"/>
                  </a:lnTo>
                  <a:lnTo>
                    <a:pt x="3213" y="473"/>
                  </a:lnTo>
                  <a:lnTo>
                    <a:pt x="2552" y="473"/>
                  </a:lnTo>
                  <a:lnTo>
                    <a:pt x="2552" y="0"/>
                  </a:lnTo>
                  <a:close/>
                  <a:moveTo>
                    <a:pt x="2742" y="2079"/>
                  </a:moveTo>
                  <a:lnTo>
                    <a:pt x="851" y="2079"/>
                  </a:lnTo>
                  <a:lnTo>
                    <a:pt x="851" y="1796"/>
                  </a:lnTo>
                  <a:lnTo>
                    <a:pt x="2742" y="1796"/>
                  </a:lnTo>
                  <a:lnTo>
                    <a:pt x="2742" y="2079"/>
                  </a:lnTo>
                  <a:close/>
                  <a:moveTo>
                    <a:pt x="2742" y="1607"/>
                  </a:moveTo>
                  <a:lnTo>
                    <a:pt x="851" y="1607"/>
                  </a:lnTo>
                  <a:lnTo>
                    <a:pt x="851" y="1323"/>
                  </a:lnTo>
                  <a:lnTo>
                    <a:pt x="2742" y="1323"/>
                  </a:lnTo>
                  <a:lnTo>
                    <a:pt x="2742" y="1607"/>
                  </a:lnTo>
                  <a:close/>
                  <a:moveTo>
                    <a:pt x="2742" y="851"/>
                  </a:moveTo>
                  <a:lnTo>
                    <a:pt x="2742" y="1134"/>
                  </a:lnTo>
                  <a:lnTo>
                    <a:pt x="851" y="1134"/>
                  </a:lnTo>
                  <a:lnTo>
                    <a:pt x="851" y="851"/>
                  </a:lnTo>
                  <a:lnTo>
                    <a:pt x="2742" y="851"/>
                  </a:lnTo>
                  <a:close/>
                  <a:moveTo>
                    <a:pt x="4063" y="851"/>
                  </a:moveTo>
                  <a:lnTo>
                    <a:pt x="4063" y="2173"/>
                  </a:lnTo>
                  <a:cubicBezTo>
                    <a:pt x="4063" y="2382"/>
                    <a:pt x="3894" y="2551"/>
                    <a:pt x="3685" y="2551"/>
                  </a:cubicBezTo>
                  <a:lnTo>
                    <a:pt x="3402" y="2551"/>
                  </a:lnTo>
                  <a:lnTo>
                    <a:pt x="3402" y="473"/>
                  </a:lnTo>
                  <a:lnTo>
                    <a:pt x="3685" y="473"/>
                  </a:lnTo>
                  <a:cubicBezTo>
                    <a:pt x="3894" y="473"/>
                    <a:pt x="4063" y="642"/>
                    <a:pt x="4063" y="851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68508" tIns="34254" rIns="68508" bIns="34254" numCol="1" anchor="t" anchorCtr="0" compatLnSpc="1">
              <a:prstTxWarp prst="textNoShape">
                <a:avLst/>
              </a:prstTxWarp>
            </a:bodyPr>
            <a:lstStyle/>
            <a:p>
              <a:pPr defTabSz="685051">
                <a:defRPr/>
              </a:pPr>
              <a:endParaRPr lang="en-US" sz="1349" kern="0">
                <a:solidFill>
                  <a:srgbClr val="ADBECB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F68A855-9B3C-8C46-816E-8EB159DA41E5}"/>
              </a:ext>
            </a:extLst>
          </p:cNvPr>
          <p:cNvGrpSpPr/>
          <p:nvPr/>
        </p:nvGrpSpPr>
        <p:grpSpPr>
          <a:xfrm>
            <a:off x="6519507" y="3288750"/>
            <a:ext cx="5551198" cy="3054459"/>
            <a:chOff x="2365990" y="1576418"/>
            <a:chExt cx="5799671" cy="3250924"/>
          </a:xfrm>
        </p:grpSpPr>
        <p:sp>
          <p:nvSpPr>
            <p:cNvPr id="40" name="Rectangle 14">
              <a:extLst>
                <a:ext uri="{FF2B5EF4-FFF2-40B4-BE49-F238E27FC236}">
                  <a16:creationId xmlns:a16="http://schemas.microsoft.com/office/drawing/2014/main" id="{37F8F63E-88F4-964C-815D-4C47B168BCBF}"/>
                </a:ext>
              </a:extLst>
            </p:cNvPr>
            <p:cNvSpPr/>
            <p:nvPr/>
          </p:nvSpPr>
          <p:spPr bwMode="auto">
            <a:xfrm>
              <a:off x="2422418" y="2250233"/>
              <a:ext cx="5460078" cy="962455"/>
            </a:xfrm>
            <a:custGeom>
              <a:avLst/>
              <a:gdLst>
                <a:gd name="connsiteX0" fmla="*/ 0 w 6966370"/>
                <a:gd name="connsiteY0" fmla="*/ 0 h 1936147"/>
                <a:gd name="connsiteX1" fmla="*/ 6966370 w 6966370"/>
                <a:gd name="connsiteY1" fmla="*/ 0 h 1936147"/>
                <a:gd name="connsiteX2" fmla="*/ 6966370 w 6966370"/>
                <a:gd name="connsiteY2" fmla="*/ 1936147 h 1936147"/>
                <a:gd name="connsiteX3" fmla="*/ 0 w 6966370"/>
                <a:gd name="connsiteY3" fmla="*/ 1936147 h 1936147"/>
                <a:gd name="connsiteX4" fmla="*/ 0 w 6966370"/>
                <a:gd name="connsiteY4" fmla="*/ 0 h 1936147"/>
                <a:gd name="connsiteX0" fmla="*/ 11 w 6966381"/>
                <a:gd name="connsiteY0" fmla="*/ 0 h 1936147"/>
                <a:gd name="connsiteX1" fmla="*/ 6966381 w 6966381"/>
                <a:gd name="connsiteY1" fmla="*/ 0 h 1936147"/>
                <a:gd name="connsiteX2" fmla="*/ 6966381 w 6966381"/>
                <a:gd name="connsiteY2" fmla="*/ 1936147 h 1936147"/>
                <a:gd name="connsiteX3" fmla="*/ 11 w 6966381"/>
                <a:gd name="connsiteY3" fmla="*/ 1936147 h 1936147"/>
                <a:gd name="connsiteX4" fmla="*/ 2138899 w 6966381"/>
                <a:gd name="connsiteY4" fmla="*/ 956292 h 1936147"/>
                <a:gd name="connsiteX5" fmla="*/ 11 w 6966381"/>
                <a:gd name="connsiteY5" fmla="*/ 0 h 1936147"/>
                <a:gd name="connsiteX0" fmla="*/ 11 w 6966381"/>
                <a:gd name="connsiteY0" fmla="*/ 0 h 1936147"/>
                <a:gd name="connsiteX1" fmla="*/ 6966381 w 6966381"/>
                <a:gd name="connsiteY1" fmla="*/ 0 h 1936147"/>
                <a:gd name="connsiteX2" fmla="*/ 6966381 w 6966381"/>
                <a:gd name="connsiteY2" fmla="*/ 1936147 h 1936147"/>
                <a:gd name="connsiteX3" fmla="*/ 11 w 6966381"/>
                <a:gd name="connsiteY3" fmla="*/ 1936147 h 1936147"/>
                <a:gd name="connsiteX4" fmla="*/ 2138899 w 6966381"/>
                <a:gd name="connsiteY4" fmla="*/ 956292 h 1936147"/>
                <a:gd name="connsiteX5" fmla="*/ 11 w 6966381"/>
                <a:gd name="connsiteY5" fmla="*/ 0 h 1936147"/>
                <a:gd name="connsiteX0" fmla="*/ 11 w 6966381"/>
                <a:gd name="connsiteY0" fmla="*/ 0 h 1936147"/>
                <a:gd name="connsiteX1" fmla="*/ 6966381 w 6966381"/>
                <a:gd name="connsiteY1" fmla="*/ 0 h 1936147"/>
                <a:gd name="connsiteX2" fmla="*/ 4744940 w 6966381"/>
                <a:gd name="connsiteY2" fmla="*/ 1040112 h 1936147"/>
                <a:gd name="connsiteX3" fmla="*/ 6966381 w 6966381"/>
                <a:gd name="connsiteY3" fmla="*/ 1936147 h 1936147"/>
                <a:gd name="connsiteX4" fmla="*/ 11 w 6966381"/>
                <a:gd name="connsiteY4" fmla="*/ 1936147 h 1936147"/>
                <a:gd name="connsiteX5" fmla="*/ 2138899 w 6966381"/>
                <a:gd name="connsiteY5" fmla="*/ 956292 h 1936147"/>
                <a:gd name="connsiteX6" fmla="*/ 11 w 6966381"/>
                <a:gd name="connsiteY6" fmla="*/ 0 h 1936147"/>
                <a:gd name="connsiteX0" fmla="*/ 11 w 6966381"/>
                <a:gd name="connsiteY0" fmla="*/ 0 h 1936147"/>
                <a:gd name="connsiteX1" fmla="*/ 6966381 w 6966381"/>
                <a:gd name="connsiteY1" fmla="*/ 0 h 1936147"/>
                <a:gd name="connsiteX2" fmla="*/ 4744940 w 6966381"/>
                <a:gd name="connsiteY2" fmla="*/ 1040112 h 1936147"/>
                <a:gd name="connsiteX3" fmla="*/ 6966381 w 6966381"/>
                <a:gd name="connsiteY3" fmla="*/ 1936147 h 1936147"/>
                <a:gd name="connsiteX4" fmla="*/ 11 w 6966381"/>
                <a:gd name="connsiteY4" fmla="*/ 1936147 h 1936147"/>
                <a:gd name="connsiteX5" fmla="*/ 2138899 w 6966381"/>
                <a:gd name="connsiteY5" fmla="*/ 956292 h 1936147"/>
                <a:gd name="connsiteX6" fmla="*/ 11 w 6966381"/>
                <a:gd name="connsiteY6" fmla="*/ 0 h 1936147"/>
                <a:gd name="connsiteX0" fmla="*/ 11 w 6966381"/>
                <a:gd name="connsiteY0" fmla="*/ 0 h 1936147"/>
                <a:gd name="connsiteX1" fmla="*/ 6966381 w 6966381"/>
                <a:gd name="connsiteY1" fmla="*/ 0 h 1936147"/>
                <a:gd name="connsiteX2" fmla="*/ 4744940 w 6966381"/>
                <a:gd name="connsiteY2" fmla="*/ 1040112 h 1936147"/>
                <a:gd name="connsiteX3" fmla="*/ 6966381 w 6966381"/>
                <a:gd name="connsiteY3" fmla="*/ 1936147 h 1936147"/>
                <a:gd name="connsiteX4" fmla="*/ 11 w 6966381"/>
                <a:gd name="connsiteY4" fmla="*/ 1936147 h 1936147"/>
                <a:gd name="connsiteX5" fmla="*/ 2550379 w 6966381"/>
                <a:gd name="connsiteY5" fmla="*/ 720072 h 1936147"/>
                <a:gd name="connsiteX6" fmla="*/ 11 w 6966381"/>
                <a:gd name="connsiteY6" fmla="*/ 0 h 1936147"/>
                <a:gd name="connsiteX0" fmla="*/ 11 w 6966381"/>
                <a:gd name="connsiteY0" fmla="*/ 0 h 1936147"/>
                <a:gd name="connsiteX1" fmla="*/ 6966381 w 6966381"/>
                <a:gd name="connsiteY1" fmla="*/ 0 h 1936147"/>
                <a:gd name="connsiteX2" fmla="*/ 4036280 w 6966381"/>
                <a:gd name="connsiteY2" fmla="*/ 727692 h 1936147"/>
                <a:gd name="connsiteX3" fmla="*/ 6966381 w 6966381"/>
                <a:gd name="connsiteY3" fmla="*/ 1936147 h 1936147"/>
                <a:gd name="connsiteX4" fmla="*/ 11 w 6966381"/>
                <a:gd name="connsiteY4" fmla="*/ 1936147 h 1936147"/>
                <a:gd name="connsiteX5" fmla="*/ 2550379 w 6966381"/>
                <a:gd name="connsiteY5" fmla="*/ 720072 h 1936147"/>
                <a:gd name="connsiteX6" fmla="*/ 11 w 6966381"/>
                <a:gd name="connsiteY6" fmla="*/ 0 h 1936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66381" h="1936147">
                  <a:moveTo>
                    <a:pt x="11" y="0"/>
                  </a:moveTo>
                  <a:lnTo>
                    <a:pt x="6966381" y="0"/>
                  </a:lnTo>
                  <a:cubicBezTo>
                    <a:pt x="6965041" y="328924"/>
                    <a:pt x="4034940" y="223274"/>
                    <a:pt x="4036280" y="727692"/>
                  </a:cubicBezTo>
                  <a:cubicBezTo>
                    <a:pt x="4037620" y="1232110"/>
                    <a:pt x="6225901" y="1637469"/>
                    <a:pt x="6966381" y="1936147"/>
                  </a:cubicBezTo>
                  <a:lnTo>
                    <a:pt x="11" y="1936147"/>
                  </a:lnTo>
                  <a:cubicBezTo>
                    <a:pt x="-5846" y="1609529"/>
                    <a:pt x="2562302" y="1198856"/>
                    <a:pt x="2550379" y="720072"/>
                  </a:cubicBezTo>
                  <a:cubicBezTo>
                    <a:pt x="2538456" y="241288"/>
                    <a:pt x="712974" y="318764"/>
                    <a:pt x="11" y="0"/>
                  </a:cubicBezTo>
                  <a:close/>
                </a:path>
              </a:pathLst>
            </a:custGeom>
            <a:solidFill>
              <a:schemeClr val="accent5">
                <a:lumMod val="75000"/>
                <a:alpha val="30980"/>
              </a:schemeClr>
            </a:solidFill>
            <a:ln>
              <a:noFill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pic>
          <p:nvPicPr>
            <p:cNvPr id="41" name="Graphic 16" descr="Browser window">
              <a:extLst>
                <a:ext uri="{FF2B5EF4-FFF2-40B4-BE49-F238E27FC236}">
                  <a16:creationId xmlns:a16="http://schemas.microsoft.com/office/drawing/2014/main" id="{51AF35F5-40FC-FD4B-B834-166539E2C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65990" y="1576418"/>
              <a:ext cx="702284" cy="657431"/>
            </a:xfrm>
            <a:prstGeom prst="rect">
              <a:avLst/>
            </a:prstGeom>
          </p:spPr>
        </p:pic>
        <p:pic>
          <p:nvPicPr>
            <p:cNvPr id="42" name="Graphic 20" descr="Browser window">
              <a:extLst>
                <a:ext uri="{FF2B5EF4-FFF2-40B4-BE49-F238E27FC236}">
                  <a16:creationId xmlns:a16="http://schemas.microsoft.com/office/drawing/2014/main" id="{DC443AFE-7ED4-F34C-A15F-E3ECF34C9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01323" y="1576418"/>
              <a:ext cx="702284" cy="657431"/>
            </a:xfrm>
            <a:prstGeom prst="rect">
              <a:avLst/>
            </a:prstGeom>
          </p:spPr>
        </p:pic>
        <p:pic>
          <p:nvPicPr>
            <p:cNvPr id="43" name="Graphic 21" descr="Browser window">
              <a:extLst>
                <a:ext uri="{FF2B5EF4-FFF2-40B4-BE49-F238E27FC236}">
                  <a16:creationId xmlns:a16="http://schemas.microsoft.com/office/drawing/2014/main" id="{4454C5C8-4968-F241-AC59-9E2FFC052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36652" y="1580715"/>
              <a:ext cx="702284" cy="657431"/>
            </a:xfrm>
            <a:prstGeom prst="rect">
              <a:avLst/>
            </a:prstGeom>
          </p:spPr>
        </p:pic>
        <p:sp>
          <p:nvSpPr>
            <p:cNvPr id="44" name="Textfeld 7">
              <a:extLst>
                <a:ext uri="{FF2B5EF4-FFF2-40B4-BE49-F238E27FC236}">
                  <a16:creationId xmlns:a16="http://schemas.microsoft.com/office/drawing/2014/main" id="{B3840F94-6214-C346-8166-3F67C075797E}"/>
                </a:ext>
              </a:extLst>
            </p:cNvPr>
            <p:cNvSpPr txBox="1"/>
            <p:nvPr/>
          </p:nvSpPr>
          <p:spPr>
            <a:xfrm>
              <a:off x="2544398" y="1855267"/>
              <a:ext cx="716685" cy="6709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en-US" sz="1200" b="1" dirty="0">
                  <a:solidFill>
                    <a:schemeClr val="accent5">
                      <a:lumMod val="50000"/>
                    </a:schemeClr>
                  </a:solidFill>
                  <a:ea typeface="+mj-ea"/>
                  <a:cs typeface="Arial" pitchFamily="34" charset="0"/>
                </a:rPr>
                <a:t>App</a:t>
              </a:r>
            </a:p>
          </p:txBody>
        </p:sp>
        <p:sp>
          <p:nvSpPr>
            <p:cNvPr id="45" name="Textfeld 8">
              <a:extLst>
                <a:ext uri="{FF2B5EF4-FFF2-40B4-BE49-F238E27FC236}">
                  <a16:creationId xmlns:a16="http://schemas.microsoft.com/office/drawing/2014/main" id="{0F617C7B-7A7B-2446-9FC2-4B0E02888BEB}"/>
                </a:ext>
              </a:extLst>
            </p:cNvPr>
            <p:cNvSpPr txBox="1"/>
            <p:nvPr/>
          </p:nvSpPr>
          <p:spPr>
            <a:xfrm>
              <a:off x="4987406" y="1855267"/>
              <a:ext cx="716685" cy="6709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en-US" sz="1200" b="1" dirty="0">
                  <a:solidFill>
                    <a:schemeClr val="accent5">
                      <a:lumMod val="50000"/>
                    </a:schemeClr>
                  </a:solidFill>
                  <a:ea typeface="+mj-ea"/>
                  <a:cs typeface="Arial" pitchFamily="34" charset="0"/>
                </a:rPr>
                <a:t>App</a:t>
              </a:r>
            </a:p>
          </p:txBody>
        </p:sp>
        <p:sp>
          <p:nvSpPr>
            <p:cNvPr id="46" name="Textfeld 9">
              <a:extLst>
                <a:ext uri="{FF2B5EF4-FFF2-40B4-BE49-F238E27FC236}">
                  <a16:creationId xmlns:a16="http://schemas.microsoft.com/office/drawing/2014/main" id="{269E00CA-184A-3E4B-B0E5-9DFE2CA4541B}"/>
                </a:ext>
              </a:extLst>
            </p:cNvPr>
            <p:cNvSpPr txBox="1"/>
            <p:nvPr/>
          </p:nvSpPr>
          <p:spPr>
            <a:xfrm>
              <a:off x="7430414" y="1855267"/>
              <a:ext cx="716685" cy="6709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en-US" sz="1200" b="1" dirty="0">
                  <a:solidFill>
                    <a:schemeClr val="accent5">
                      <a:lumMod val="50000"/>
                    </a:schemeClr>
                  </a:solidFill>
                  <a:ea typeface="+mj-ea"/>
                  <a:cs typeface="Arial" pitchFamily="34" charset="0"/>
                </a:rPr>
                <a:t>App</a:t>
              </a:r>
            </a:p>
          </p:txBody>
        </p:sp>
        <p:sp>
          <p:nvSpPr>
            <p:cNvPr id="47" name="Textfeld 10">
              <a:extLst>
                <a:ext uri="{FF2B5EF4-FFF2-40B4-BE49-F238E27FC236}">
                  <a16:creationId xmlns:a16="http://schemas.microsoft.com/office/drawing/2014/main" id="{785996F8-64AC-A94D-B185-1164F7667199}"/>
                </a:ext>
              </a:extLst>
            </p:cNvPr>
            <p:cNvSpPr txBox="1"/>
            <p:nvPr/>
          </p:nvSpPr>
          <p:spPr>
            <a:xfrm>
              <a:off x="4091451" y="2444441"/>
              <a:ext cx="1964867" cy="21301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ts val="0"/>
                </a:spcBef>
              </a:pPr>
              <a:r>
                <a:rPr lang="en-US" sz="1200" b="1" dirty="0">
                  <a:solidFill>
                    <a:schemeClr val="accent5">
                      <a:lumMod val="50000"/>
                    </a:schemeClr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{ properties, </a:t>
              </a:r>
              <a:br>
                <a:rPr lang="en-US" sz="1200" b="1" dirty="0">
                  <a:solidFill>
                    <a:schemeClr val="accent5">
                      <a:lumMod val="50000"/>
                    </a:schemeClr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rPr>
              </a:br>
              <a:r>
                <a:rPr lang="en-US" sz="1200" b="1" dirty="0">
                  <a:solidFill>
                    <a:schemeClr val="accent2"/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actions</a:t>
              </a:r>
              <a:r>
                <a:rPr lang="en-US" sz="1200" b="1" dirty="0">
                  <a:solidFill>
                    <a:schemeClr val="accent5">
                      <a:lumMod val="50000"/>
                    </a:schemeClr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, </a:t>
              </a:r>
              <a:br>
                <a:rPr lang="en-US" sz="1200" b="1" dirty="0">
                  <a:solidFill>
                    <a:schemeClr val="accent5">
                      <a:lumMod val="50000"/>
                    </a:schemeClr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rPr>
              </a:br>
              <a:r>
                <a:rPr lang="en-US" sz="1200" b="1" dirty="0">
                  <a:solidFill>
                    <a:srgbClr val="00B050"/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events</a:t>
              </a:r>
              <a:r>
                <a:rPr lang="en-US" sz="1200" b="1" dirty="0">
                  <a:solidFill>
                    <a:schemeClr val="accent5">
                      <a:lumMod val="50000"/>
                    </a:schemeClr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}</a:t>
              </a:r>
            </a:p>
          </p:txBody>
        </p:sp>
        <p:sp>
          <p:nvSpPr>
            <p:cNvPr id="48" name="Textfeld 11">
              <a:extLst>
                <a:ext uri="{FF2B5EF4-FFF2-40B4-BE49-F238E27FC236}">
                  <a16:creationId xmlns:a16="http://schemas.microsoft.com/office/drawing/2014/main" id="{B85E5E60-5744-7443-9531-5AC9A9A9A0BE}"/>
                </a:ext>
              </a:extLst>
            </p:cNvPr>
            <p:cNvSpPr txBox="1"/>
            <p:nvPr/>
          </p:nvSpPr>
          <p:spPr>
            <a:xfrm>
              <a:off x="2458467" y="2133123"/>
              <a:ext cx="537371" cy="2577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en-US" sz="1000" b="1" dirty="0">
                  <a:solidFill>
                    <a:schemeClr val="accent5">
                      <a:lumMod val="50000"/>
                    </a:schemeClr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WoT API</a:t>
              </a:r>
            </a:p>
          </p:txBody>
        </p:sp>
        <p:sp>
          <p:nvSpPr>
            <p:cNvPr id="49" name="Textfeld 12">
              <a:extLst>
                <a:ext uri="{FF2B5EF4-FFF2-40B4-BE49-F238E27FC236}">
                  <a16:creationId xmlns:a16="http://schemas.microsoft.com/office/drawing/2014/main" id="{DC0EC304-4F4F-014C-8F0D-CDBC293050AD}"/>
                </a:ext>
              </a:extLst>
            </p:cNvPr>
            <p:cNvSpPr txBox="1"/>
            <p:nvPr/>
          </p:nvSpPr>
          <p:spPr>
            <a:xfrm>
              <a:off x="4930740" y="2133123"/>
              <a:ext cx="537371" cy="2577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en-US" sz="1000" b="1" dirty="0">
                  <a:solidFill>
                    <a:schemeClr val="accent5">
                      <a:lumMod val="50000"/>
                    </a:schemeClr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WoT API</a:t>
              </a:r>
            </a:p>
          </p:txBody>
        </p:sp>
        <p:sp>
          <p:nvSpPr>
            <p:cNvPr id="50" name="Textfeld 13">
              <a:extLst>
                <a:ext uri="{FF2B5EF4-FFF2-40B4-BE49-F238E27FC236}">
                  <a16:creationId xmlns:a16="http://schemas.microsoft.com/office/drawing/2014/main" id="{4F64C39B-DF19-FE47-BB4E-18A298E514EA}"/>
                </a:ext>
              </a:extLst>
            </p:cNvPr>
            <p:cNvSpPr txBox="1"/>
            <p:nvPr/>
          </p:nvSpPr>
          <p:spPr>
            <a:xfrm>
              <a:off x="7355011" y="2133123"/>
              <a:ext cx="537371" cy="2577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en-US" sz="1000" b="1" dirty="0">
                  <a:solidFill>
                    <a:schemeClr val="accent5">
                      <a:lumMod val="50000"/>
                    </a:schemeClr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WoT API</a:t>
              </a:r>
            </a:p>
          </p:txBody>
        </p:sp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110E989B-2E40-F74D-A6F2-CAB1072D15F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237023" y="3927183"/>
              <a:ext cx="559810" cy="765245"/>
            </a:xfrm>
            <a:custGeom>
              <a:avLst/>
              <a:gdLst>
                <a:gd name="T0" fmla="*/ 545 w 545"/>
                <a:gd name="T1" fmla="*/ 141 h 586"/>
                <a:gd name="T2" fmla="*/ 538 w 545"/>
                <a:gd name="T3" fmla="*/ 155 h 586"/>
                <a:gd name="T4" fmla="*/ 480 w 545"/>
                <a:gd name="T5" fmla="*/ 67 h 586"/>
                <a:gd name="T6" fmla="*/ 420 w 545"/>
                <a:gd name="T7" fmla="*/ 88 h 586"/>
                <a:gd name="T8" fmla="*/ 407 w 545"/>
                <a:gd name="T9" fmla="*/ 61 h 586"/>
                <a:gd name="T10" fmla="*/ 490 w 545"/>
                <a:gd name="T11" fmla="*/ 37 h 586"/>
                <a:gd name="T12" fmla="*/ 545 w 545"/>
                <a:gd name="T13" fmla="*/ 141 h 586"/>
                <a:gd name="T14" fmla="*/ 376 w 545"/>
                <a:gd name="T15" fmla="*/ 137 h 586"/>
                <a:gd name="T16" fmla="*/ 405 w 545"/>
                <a:gd name="T17" fmla="*/ 126 h 586"/>
                <a:gd name="T18" fmla="*/ 431 w 545"/>
                <a:gd name="T19" fmla="*/ 189 h 586"/>
                <a:gd name="T20" fmla="*/ 530 w 545"/>
                <a:gd name="T21" fmla="*/ 173 h 586"/>
                <a:gd name="T22" fmla="*/ 523 w 545"/>
                <a:gd name="T23" fmla="*/ 188 h 586"/>
                <a:gd name="T24" fmla="*/ 408 w 545"/>
                <a:gd name="T25" fmla="*/ 212 h 586"/>
                <a:gd name="T26" fmla="*/ 375 w 545"/>
                <a:gd name="T27" fmla="*/ 137 h 586"/>
                <a:gd name="T28" fmla="*/ 376 w 545"/>
                <a:gd name="T29" fmla="*/ 137 h 586"/>
                <a:gd name="T30" fmla="*/ 284 w 545"/>
                <a:gd name="T31" fmla="*/ 586 h 586"/>
                <a:gd name="T32" fmla="*/ 68 w 545"/>
                <a:gd name="T33" fmla="*/ 586 h 586"/>
                <a:gd name="T34" fmla="*/ 68 w 545"/>
                <a:gd name="T35" fmla="*/ 401 h 586"/>
                <a:gd name="T36" fmla="*/ 284 w 545"/>
                <a:gd name="T37" fmla="*/ 401 h 586"/>
                <a:gd name="T38" fmla="*/ 284 w 545"/>
                <a:gd name="T39" fmla="*/ 586 h 586"/>
                <a:gd name="T40" fmla="*/ 39 w 545"/>
                <a:gd name="T41" fmla="*/ 78 h 586"/>
                <a:gd name="T42" fmla="*/ 0 w 545"/>
                <a:gd name="T43" fmla="*/ 39 h 586"/>
                <a:gd name="T44" fmla="*/ 39 w 545"/>
                <a:gd name="T45" fmla="*/ 0 h 586"/>
                <a:gd name="T46" fmla="*/ 78 w 545"/>
                <a:gd name="T47" fmla="*/ 39 h 586"/>
                <a:gd name="T48" fmla="*/ 39 w 545"/>
                <a:gd name="T49" fmla="*/ 78 h 586"/>
                <a:gd name="T50" fmla="*/ 376 w 545"/>
                <a:gd name="T51" fmla="*/ 127 h 586"/>
                <a:gd name="T52" fmla="*/ 342 w 545"/>
                <a:gd name="T53" fmla="*/ 93 h 586"/>
                <a:gd name="T54" fmla="*/ 376 w 545"/>
                <a:gd name="T55" fmla="*/ 58 h 586"/>
                <a:gd name="T56" fmla="*/ 411 w 545"/>
                <a:gd name="T57" fmla="*/ 93 h 586"/>
                <a:gd name="T58" fmla="*/ 376 w 545"/>
                <a:gd name="T59" fmla="*/ 127 h 586"/>
                <a:gd name="T60" fmla="*/ 310 w 545"/>
                <a:gd name="T61" fmla="*/ 366 h 586"/>
                <a:gd name="T62" fmla="*/ 284 w 545"/>
                <a:gd name="T63" fmla="*/ 391 h 586"/>
                <a:gd name="T64" fmla="*/ 68 w 545"/>
                <a:gd name="T65" fmla="*/ 391 h 586"/>
                <a:gd name="T66" fmla="*/ 203 w 545"/>
                <a:gd name="T67" fmla="*/ 254 h 586"/>
                <a:gd name="T68" fmla="*/ 264 w 545"/>
                <a:gd name="T69" fmla="*/ 225 h 586"/>
                <a:gd name="T70" fmla="*/ 342 w 545"/>
                <a:gd name="T71" fmla="*/ 303 h 586"/>
                <a:gd name="T72" fmla="*/ 310 w 545"/>
                <a:gd name="T73" fmla="*/ 366 h 586"/>
                <a:gd name="T74" fmla="*/ 264 w 545"/>
                <a:gd name="T75" fmla="*/ 215 h 586"/>
                <a:gd name="T76" fmla="*/ 208 w 545"/>
                <a:gd name="T77" fmla="*/ 235 h 586"/>
                <a:gd name="T78" fmla="*/ 158 w 545"/>
                <a:gd name="T79" fmla="*/ 286 h 586"/>
                <a:gd name="T80" fmla="*/ 23 w 545"/>
                <a:gd name="T81" fmla="*/ 85 h 586"/>
                <a:gd name="T82" fmla="*/ 39 w 545"/>
                <a:gd name="T83" fmla="*/ 88 h 586"/>
                <a:gd name="T84" fmla="*/ 88 w 545"/>
                <a:gd name="T85" fmla="*/ 39 h 586"/>
                <a:gd name="T86" fmla="*/ 87 w 545"/>
                <a:gd name="T87" fmla="*/ 30 h 586"/>
                <a:gd name="T88" fmla="*/ 288 w 545"/>
                <a:gd name="T89" fmla="*/ 218 h 586"/>
                <a:gd name="T90" fmla="*/ 264 w 545"/>
                <a:gd name="T91" fmla="*/ 215 h 586"/>
                <a:gd name="T92" fmla="*/ 332 w 545"/>
                <a:gd name="T93" fmla="*/ 93 h 586"/>
                <a:gd name="T94" fmla="*/ 344 w 545"/>
                <a:gd name="T95" fmla="*/ 123 h 586"/>
                <a:gd name="T96" fmla="*/ 174 w 545"/>
                <a:gd name="T97" fmla="*/ 98 h 586"/>
                <a:gd name="T98" fmla="*/ 75 w 545"/>
                <a:gd name="T99" fmla="*/ 5 h 586"/>
                <a:gd name="T100" fmla="*/ 355 w 545"/>
                <a:gd name="T101" fmla="*/ 54 h 586"/>
                <a:gd name="T102" fmla="*/ 332 w 545"/>
                <a:gd name="T103" fmla="*/ 9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45" h="586">
                  <a:moveTo>
                    <a:pt x="545" y="141"/>
                  </a:moveTo>
                  <a:cubicBezTo>
                    <a:pt x="538" y="155"/>
                    <a:pt x="538" y="155"/>
                    <a:pt x="538" y="155"/>
                  </a:cubicBezTo>
                  <a:cubicBezTo>
                    <a:pt x="480" y="67"/>
                    <a:pt x="480" y="67"/>
                    <a:pt x="480" y="67"/>
                  </a:cubicBezTo>
                  <a:cubicBezTo>
                    <a:pt x="420" y="88"/>
                    <a:pt x="420" y="88"/>
                    <a:pt x="420" y="88"/>
                  </a:cubicBezTo>
                  <a:cubicBezTo>
                    <a:pt x="419" y="78"/>
                    <a:pt x="414" y="68"/>
                    <a:pt x="407" y="61"/>
                  </a:cubicBezTo>
                  <a:cubicBezTo>
                    <a:pt x="490" y="37"/>
                    <a:pt x="490" y="37"/>
                    <a:pt x="490" y="37"/>
                  </a:cubicBezTo>
                  <a:lnTo>
                    <a:pt x="545" y="141"/>
                  </a:lnTo>
                  <a:close/>
                  <a:moveTo>
                    <a:pt x="376" y="137"/>
                  </a:moveTo>
                  <a:cubicBezTo>
                    <a:pt x="387" y="137"/>
                    <a:pt x="397" y="133"/>
                    <a:pt x="405" y="126"/>
                  </a:cubicBezTo>
                  <a:cubicBezTo>
                    <a:pt x="431" y="189"/>
                    <a:pt x="431" y="189"/>
                    <a:pt x="431" y="189"/>
                  </a:cubicBezTo>
                  <a:cubicBezTo>
                    <a:pt x="530" y="173"/>
                    <a:pt x="530" y="173"/>
                    <a:pt x="530" y="173"/>
                  </a:cubicBezTo>
                  <a:cubicBezTo>
                    <a:pt x="523" y="188"/>
                    <a:pt x="523" y="188"/>
                    <a:pt x="523" y="188"/>
                  </a:cubicBezTo>
                  <a:cubicBezTo>
                    <a:pt x="408" y="212"/>
                    <a:pt x="408" y="212"/>
                    <a:pt x="408" y="212"/>
                  </a:cubicBezTo>
                  <a:cubicBezTo>
                    <a:pt x="375" y="137"/>
                    <a:pt x="375" y="137"/>
                    <a:pt x="375" y="137"/>
                  </a:cubicBezTo>
                  <a:cubicBezTo>
                    <a:pt x="375" y="137"/>
                    <a:pt x="376" y="137"/>
                    <a:pt x="376" y="137"/>
                  </a:cubicBezTo>
                  <a:close/>
                  <a:moveTo>
                    <a:pt x="284" y="586"/>
                  </a:moveTo>
                  <a:cubicBezTo>
                    <a:pt x="68" y="586"/>
                    <a:pt x="68" y="586"/>
                    <a:pt x="68" y="586"/>
                  </a:cubicBezTo>
                  <a:cubicBezTo>
                    <a:pt x="68" y="401"/>
                    <a:pt x="68" y="401"/>
                    <a:pt x="68" y="401"/>
                  </a:cubicBezTo>
                  <a:cubicBezTo>
                    <a:pt x="284" y="401"/>
                    <a:pt x="284" y="401"/>
                    <a:pt x="284" y="401"/>
                  </a:cubicBezTo>
                  <a:lnTo>
                    <a:pt x="284" y="586"/>
                  </a:lnTo>
                  <a:close/>
                  <a:moveTo>
                    <a:pt x="39" y="78"/>
                  </a:moveTo>
                  <a:cubicBezTo>
                    <a:pt x="18" y="78"/>
                    <a:pt x="0" y="60"/>
                    <a:pt x="0" y="39"/>
                  </a:cubicBezTo>
                  <a:cubicBezTo>
                    <a:pt x="0" y="17"/>
                    <a:pt x="18" y="0"/>
                    <a:pt x="39" y="0"/>
                  </a:cubicBezTo>
                  <a:cubicBezTo>
                    <a:pt x="61" y="0"/>
                    <a:pt x="78" y="17"/>
                    <a:pt x="78" y="39"/>
                  </a:cubicBezTo>
                  <a:cubicBezTo>
                    <a:pt x="78" y="60"/>
                    <a:pt x="61" y="78"/>
                    <a:pt x="39" y="78"/>
                  </a:cubicBezTo>
                  <a:close/>
                  <a:moveTo>
                    <a:pt x="376" y="127"/>
                  </a:moveTo>
                  <a:cubicBezTo>
                    <a:pt x="358" y="127"/>
                    <a:pt x="342" y="111"/>
                    <a:pt x="342" y="93"/>
                  </a:cubicBezTo>
                  <a:cubicBezTo>
                    <a:pt x="342" y="74"/>
                    <a:pt x="358" y="58"/>
                    <a:pt x="376" y="58"/>
                  </a:cubicBezTo>
                  <a:cubicBezTo>
                    <a:pt x="395" y="58"/>
                    <a:pt x="411" y="74"/>
                    <a:pt x="411" y="93"/>
                  </a:cubicBezTo>
                  <a:cubicBezTo>
                    <a:pt x="411" y="111"/>
                    <a:pt x="395" y="127"/>
                    <a:pt x="376" y="127"/>
                  </a:cubicBezTo>
                  <a:close/>
                  <a:moveTo>
                    <a:pt x="310" y="366"/>
                  </a:moveTo>
                  <a:cubicBezTo>
                    <a:pt x="284" y="391"/>
                    <a:pt x="284" y="391"/>
                    <a:pt x="284" y="391"/>
                  </a:cubicBezTo>
                  <a:cubicBezTo>
                    <a:pt x="68" y="391"/>
                    <a:pt x="68" y="391"/>
                    <a:pt x="68" y="391"/>
                  </a:cubicBezTo>
                  <a:cubicBezTo>
                    <a:pt x="203" y="254"/>
                    <a:pt x="203" y="254"/>
                    <a:pt x="203" y="254"/>
                  </a:cubicBezTo>
                  <a:cubicBezTo>
                    <a:pt x="217" y="236"/>
                    <a:pt x="239" y="225"/>
                    <a:pt x="264" y="225"/>
                  </a:cubicBezTo>
                  <a:cubicBezTo>
                    <a:pt x="307" y="225"/>
                    <a:pt x="342" y="260"/>
                    <a:pt x="342" y="303"/>
                  </a:cubicBezTo>
                  <a:cubicBezTo>
                    <a:pt x="342" y="329"/>
                    <a:pt x="330" y="351"/>
                    <a:pt x="310" y="366"/>
                  </a:cubicBezTo>
                  <a:close/>
                  <a:moveTo>
                    <a:pt x="264" y="215"/>
                  </a:moveTo>
                  <a:cubicBezTo>
                    <a:pt x="243" y="215"/>
                    <a:pt x="223" y="222"/>
                    <a:pt x="208" y="235"/>
                  </a:cubicBezTo>
                  <a:cubicBezTo>
                    <a:pt x="203" y="239"/>
                    <a:pt x="158" y="286"/>
                    <a:pt x="158" y="2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28" y="87"/>
                    <a:pt x="34" y="88"/>
                    <a:pt x="39" y="88"/>
                  </a:cubicBezTo>
                  <a:cubicBezTo>
                    <a:pt x="66" y="88"/>
                    <a:pt x="88" y="66"/>
                    <a:pt x="88" y="39"/>
                  </a:cubicBezTo>
                  <a:cubicBezTo>
                    <a:pt x="88" y="36"/>
                    <a:pt x="88" y="33"/>
                    <a:pt x="87" y="30"/>
                  </a:cubicBezTo>
                  <a:cubicBezTo>
                    <a:pt x="288" y="218"/>
                    <a:pt x="288" y="218"/>
                    <a:pt x="288" y="218"/>
                  </a:cubicBezTo>
                  <a:cubicBezTo>
                    <a:pt x="280" y="216"/>
                    <a:pt x="272" y="215"/>
                    <a:pt x="264" y="215"/>
                  </a:cubicBezTo>
                  <a:close/>
                  <a:moveTo>
                    <a:pt x="332" y="93"/>
                  </a:moveTo>
                  <a:cubicBezTo>
                    <a:pt x="332" y="104"/>
                    <a:pt x="337" y="115"/>
                    <a:pt x="344" y="123"/>
                  </a:cubicBezTo>
                  <a:cubicBezTo>
                    <a:pt x="174" y="98"/>
                    <a:pt x="174" y="98"/>
                    <a:pt x="174" y="98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355" y="54"/>
                    <a:pt x="355" y="54"/>
                    <a:pt x="355" y="54"/>
                  </a:cubicBezTo>
                  <a:cubicBezTo>
                    <a:pt x="342" y="61"/>
                    <a:pt x="332" y="76"/>
                    <a:pt x="332" y="93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18" tIns="45709" rIns="91418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52" name="Grafik 15" descr="Thermometer mit einfarbiger Füllung">
              <a:extLst>
                <a:ext uri="{FF2B5EF4-FFF2-40B4-BE49-F238E27FC236}">
                  <a16:creationId xmlns:a16="http://schemas.microsoft.com/office/drawing/2014/main" id="{50F38DE6-DE44-F54A-9858-ED5142DE0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547515" y="3840934"/>
              <a:ext cx="914400" cy="914400"/>
            </a:xfrm>
            <a:prstGeom prst="rect">
              <a:avLst/>
            </a:prstGeom>
          </p:spPr>
        </p:pic>
        <p:pic>
          <p:nvPicPr>
            <p:cNvPr id="53" name="Grafik 16" descr="Drahtlosrouter mit einfarbiger Füllung">
              <a:extLst>
                <a:ext uri="{FF2B5EF4-FFF2-40B4-BE49-F238E27FC236}">
                  <a16:creationId xmlns:a16="http://schemas.microsoft.com/office/drawing/2014/main" id="{125A7558-61AC-5444-B467-6ABB84960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571941" y="3912942"/>
              <a:ext cx="914400" cy="914400"/>
            </a:xfrm>
            <a:prstGeom prst="rect">
              <a:avLst/>
            </a:prstGeom>
          </p:spPr>
        </p:pic>
        <p:sp>
          <p:nvSpPr>
            <p:cNvPr id="54" name="Freeform 6">
              <a:extLst>
                <a:ext uri="{FF2B5EF4-FFF2-40B4-BE49-F238E27FC236}">
                  <a16:creationId xmlns:a16="http://schemas.microsoft.com/office/drawing/2014/main" id="{BD73F985-D468-BB4C-AF32-156FECF26D0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261448" y="4133817"/>
              <a:ext cx="750201" cy="558611"/>
            </a:xfrm>
            <a:custGeom>
              <a:avLst/>
              <a:gdLst>
                <a:gd name="T0" fmla="*/ 2552 w 4063"/>
                <a:gd name="T1" fmla="*/ 0 h 3024"/>
                <a:gd name="T2" fmla="*/ 1796 w 4063"/>
                <a:gd name="T3" fmla="*/ 0 h 3024"/>
                <a:gd name="T4" fmla="*/ 1796 w 4063"/>
                <a:gd name="T5" fmla="*/ 473 h 3024"/>
                <a:gd name="T6" fmla="*/ 567 w 4063"/>
                <a:gd name="T7" fmla="*/ 473 h 3024"/>
                <a:gd name="T8" fmla="*/ 567 w 4063"/>
                <a:gd name="T9" fmla="*/ 1229 h 3024"/>
                <a:gd name="T10" fmla="*/ 0 w 4063"/>
                <a:gd name="T11" fmla="*/ 1229 h 3024"/>
                <a:gd name="T12" fmla="*/ 0 w 4063"/>
                <a:gd name="T13" fmla="*/ 1796 h 3024"/>
                <a:gd name="T14" fmla="*/ 567 w 4063"/>
                <a:gd name="T15" fmla="*/ 1796 h 3024"/>
                <a:gd name="T16" fmla="*/ 567 w 4063"/>
                <a:gd name="T17" fmla="*/ 2551 h 3024"/>
                <a:gd name="T18" fmla="*/ 1607 w 4063"/>
                <a:gd name="T19" fmla="*/ 2551 h 3024"/>
                <a:gd name="T20" fmla="*/ 1607 w 4063"/>
                <a:gd name="T21" fmla="*/ 2740 h 3024"/>
                <a:gd name="T22" fmla="*/ 1229 w 4063"/>
                <a:gd name="T23" fmla="*/ 2740 h 3024"/>
                <a:gd name="T24" fmla="*/ 1229 w 4063"/>
                <a:gd name="T25" fmla="*/ 3024 h 3024"/>
                <a:gd name="T26" fmla="*/ 3118 w 4063"/>
                <a:gd name="T27" fmla="*/ 3024 h 3024"/>
                <a:gd name="T28" fmla="*/ 3118 w 4063"/>
                <a:gd name="T29" fmla="*/ 2740 h 3024"/>
                <a:gd name="T30" fmla="*/ 2741 w 4063"/>
                <a:gd name="T31" fmla="*/ 2740 h 3024"/>
                <a:gd name="T32" fmla="*/ 2741 w 4063"/>
                <a:gd name="T33" fmla="*/ 2551 h 3024"/>
                <a:gd name="T34" fmla="*/ 3213 w 4063"/>
                <a:gd name="T35" fmla="*/ 2551 h 3024"/>
                <a:gd name="T36" fmla="*/ 3213 w 4063"/>
                <a:gd name="T37" fmla="*/ 473 h 3024"/>
                <a:gd name="T38" fmla="*/ 2552 w 4063"/>
                <a:gd name="T39" fmla="*/ 473 h 3024"/>
                <a:gd name="T40" fmla="*/ 2552 w 4063"/>
                <a:gd name="T41" fmla="*/ 0 h 3024"/>
                <a:gd name="T42" fmla="*/ 2742 w 4063"/>
                <a:gd name="T43" fmla="*/ 2079 h 3024"/>
                <a:gd name="T44" fmla="*/ 851 w 4063"/>
                <a:gd name="T45" fmla="*/ 2079 h 3024"/>
                <a:gd name="T46" fmla="*/ 851 w 4063"/>
                <a:gd name="T47" fmla="*/ 1796 h 3024"/>
                <a:gd name="T48" fmla="*/ 2742 w 4063"/>
                <a:gd name="T49" fmla="*/ 1796 h 3024"/>
                <a:gd name="T50" fmla="*/ 2742 w 4063"/>
                <a:gd name="T51" fmla="*/ 2079 h 3024"/>
                <a:gd name="T52" fmla="*/ 2742 w 4063"/>
                <a:gd name="T53" fmla="*/ 1607 h 3024"/>
                <a:gd name="T54" fmla="*/ 851 w 4063"/>
                <a:gd name="T55" fmla="*/ 1607 h 3024"/>
                <a:gd name="T56" fmla="*/ 851 w 4063"/>
                <a:gd name="T57" fmla="*/ 1323 h 3024"/>
                <a:gd name="T58" fmla="*/ 2742 w 4063"/>
                <a:gd name="T59" fmla="*/ 1323 h 3024"/>
                <a:gd name="T60" fmla="*/ 2742 w 4063"/>
                <a:gd name="T61" fmla="*/ 1607 h 3024"/>
                <a:gd name="T62" fmla="*/ 2742 w 4063"/>
                <a:gd name="T63" fmla="*/ 851 h 3024"/>
                <a:gd name="T64" fmla="*/ 2742 w 4063"/>
                <a:gd name="T65" fmla="*/ 1134 h 3024"/>
                <a:gd name="T66" fmla="*/ 851 w 4063"/>
                <a:gd name="T67" fmla="*/ 1134 h 3024"/>
                <a:gd name="T68" fmla="*/ 851 w 4063"/>
                <a:gd name="T69" fmla="*/ 851 h 3024"/>
                <a:gd name="T70" fmla="*/ 2742 w 4063"/>
                <a:gd name="T71" fmla="*/ 851 h 3024"/>
                <a:gd name="T72" fmla="*/ 4063 w 4063"/>
                <a:gd name="T73" fmla="*/ 851 h 3024"/>
                <a:gd name="T74" fmla="*/ 4063 w 4063"/>
                <a:gd name="T75" fmla="*/ 2173 h 3024"/>
                <a:gd name="T76" fmla="*/ 3685 w 4063"/>
                <a:gd name="T77" fmla="*/ 2551 h 3024"/>
                <a:gd name="T78" fmla="*/ 3402 w 4063"/>
                <a:gd name="T79" fmla="*/ 2551 h 3024"/>
                <a:gd name="T80" fmla="*/ 3402 w 4063"/>
                <a:gd name="T81" fmla="*/ 473 h 3024"/>
                <a:gd name="T82" fmla="*/ 3685 w 4063"/>
                <a:gd name="T83" fmla="*/ 473 h 3024"/>
                <a:gd name="T84" fmla="*/ 4063 w 4063"/>
                <a:gd name="T85" fmla="*/ 851 h 3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63" h="3024">
                  <a:moveTo>
                    <a:pt x="2552" y="0"/>
                  </a:moveTo>
                  <a:lnTo>
                    <a:pt x="1796" y="0"/>
                  </a:lnTo>
                  <a:lnTo>
                    <a:pt x="1796" y="473"/>
                  </a:lnTo>
                  <a:lnTo>
                    <a:pt x="567" y="473"/>
                  </a:lnTo>
                  <a:lnTo>
                    <a:pt x="567" y="1229"/>
                  </a:lnTo>
                  <a:lnTo>
                    <a:pt x="0" y="1229"/>
                  </a:lnTo>
                  <a:lnTo>
                    <a:pt x="0" y="1796"/>
                  </a:lnTo>
                  <a:lnTo>
                    <a:pt x="567" y="1796"/>
                  </a:lnTo>
                  <a:lnTo>
                    <a:pt x="567" y="2551"/>
                  </a:lnTo>
                  <a:lnTo>
                    <a:pt x="1607" y="2551"/>
                  </a:lnTo>
                  <a:lnTo>
                    <a:pt x="1607" y="2740"/>
                  </a:lnTo>
                  <a:lnTo>
                    <a:pt x="1229" y="2740"/>
                  </a:lnTo>
                  <a:lnTo>
                    <a:pt x="1229" y="3024"/>
                  </a:lnTo>
                  <a:lnTo>
                    <a:pt x="3118" y="3024"/>
                  </a:lnTo>
                  <a:lnTo>
                    <a:pt x="3118" y="2740"/>
                  </a:lnTo>
                  <a:lnTo>
                    <a:pt x="2741" y="2740"/>
                  </a:lnTo>
                  <a:lnTo>
                    <a:pt x="2741" y="2551"/>
                  </a:lnTo>
                  <a:lnTo>
                    <a:pt x="3213" y="2551"/>
                  </a:lnTo>
                  <a:lnTo>
                    <a:pt x="3213" y="473"/>
                  </a:lnTo>
                  <a:lnTo>
                    <a:pt x="2552" y="473"/>
                  </a:lnTo>
                  <a:lnTo>
                    <a:pt x="2552" y="0"/>
                  </a:lnTo>
                  <a:close/>
                  <a:moveTo>
                    <a:pt x="2742" y="2079"/>
                  </a:moveTo>
                  <a:lnTo>
                    <a:pt x="851" y="2079"/>
                  </a:lnTo>
                  <a:lnTo>
                    <a:pt x="851" y="1796"/>
                  </a:lnTo>
                  <a:lnTo>
                    <a:pt x="2742" y="1796"/>
                  </a:lnTo>
                  <a:lnTo>
                    <a:pt x="2742" y="2079"/>
                  </a:lnTo>
                  <a:close/>
                  <a:moveTo>
                    <a:pt x="2742" y="1607"/>
                  </a:moveTo>
                  <a:lnTo>
                    <a:pt x="851" y="1607"/>
                  </a:lnTo>
                  <a:lnTo>
                    <a:pt x="851" y="1323"/>
                  </a:lnTo>
                  <a:lnTo>
                    <a:pt x="2742" y="1323"/>
                  </a:lnTo>
                  <a:lnTo>
                    <a:pt x="2742" y="1607"/>
                  </a:lnTo>
                  <a:close/>
                  <a:moveTo>
                    <a:pt x="2742" y="851"/>
                  </a:moveTo>
                  <a:lnTo>
                    <a:pt x="2742" y="1134"/>
                  </a:lnTo>
                  <a:lnTo>
                    <a:pt x="851" y="1134"/>
                  </a:lnTo>
                  <a:lnTo>
                    <a:pt x="851" y="851"/>
                  </a:lnTo>
                  <a:lnTo>
                    <a:pt x="2742" y="851"/>
                  </a:lnTo>
                  <a:close/>
                  <a:moveTo>
                    <a:pt x="4063" y="851"/>
                  </a:moveTo>
                  <a:lnTo>
                    <a:pt x="4063" y="2173"/>
                  </a:lnTo>
                  <a:cubicBezTo>
                    <a:pt x="4063" y="2382"/>
                    <a:pt x="3894" y="2551"/>
                    <a:pt x="3685" y="2551"/>
                  </a:cubicBezTo>
                  <a:lnTo>
                    <a:pt x="3402" y="2551"/>
                  </a:lnTo>
                  <a:lnTo>
                    <a:pt x="3402" y="473"/>
                  </a:lnTo>
                  <a:lnTo>
                    <a:pt x="3685" y="473"/>
                  </a:lnTo>
                  <a:cubicBezTo>
                    <a:pt x="3894" y="473"/>
                    <a:pt x="4063" y="642"/>
                    <a:pt x="4063" y="851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68508" tIns="34254" rIns="68508" bIns="34254" numCol="1" anchor="t" anchorCtr="0" compatLnSpc="1">
              <a:prstTxWarp prst="textNoShape">
                <a:avLst/>
              </a:prstTxWarp>
            </a:bodyPr>
            <a:lstStyle/>
            <a:p>
              <a:pPr defTabSz="685051">
                <a:defRPr/>
              </a:pPr>
              <a:endParaRPr lang="en-US" sz="1349" kern="0">
                <a:solidFill>
                  <a:srgbClr val="ADBECB"/>
                </a:solidFill>
              </a:endParaRPr>
            </a:p>
          </p:txBody>
        </p:sp>
        <p:sp>
          <p:nvSpPr>
            <p:cNvPr id="55" name="Textfeld 18">
              <a:extLst>
                <a:ext uri="{FF2B5EF4-FFF2-40B4-BE49-F238E27FC236}">
                  <a16:creationId xmlns:a16="http://schemas.microsoft.com/office/drawing/2014/main" id="{47FD4094-1511-1B44-9B23-24B7E5FCAE4F}"/>
                </a:ext>
              </a:extLst>
            </p:cNvPr>
            <p:cNvSpPr txBox="1"/>
            <p:nvPr/>
          </p:nvSpPr>
          <p:spPr>
            <a:xfrm>
              <a:off x="2515902" y="3459110"/>
              <a:ext cx="412590" cy="2160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HTTP</a:t>
              </a:r>
            </a:p>
          </p:txBody>
        </p:sp>
        <p:sp>
          <p:nvSpPr>
            <p:cNvPr id="56" name="Textfeld 19">
              <a:extLst>
                <a:ext uri="{FF2B5EF4-FFF2-40B4-BE49-F238E27FC236}">
                  <a16:creationId xmlns:a16="http://schemas.microsoft.com/office/drawing/2014/main" id="{8874E8F4-F682-1E4A-9C90-47F9BD60B150}"/>
                </a:ext>
              </a:extLst>
            </p:cNvPr>
            <p:cNvSpPr txBox="1"/>
            <p:nvPr/>
          </p:nvSpPr>
          <p:spPr>
            <a:xfrm>
              <a:off x="3070237" y="3308612"/>
              <a:ext cx="412590" cy="2160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MQTT</a:t>
              </a:r>
            </a:p>
          </p:txBody>
        </p:sp>
        <p:sp>
          <p:nvSpPr>
            <p:cNvPr id="57" name="Textfeld 20">
              <a:extLst>
                <a:ext uri="{FF2B5EF4-FFF2-40B4-BE49-F238E27FC236}">
                  <a16:creationId xmlns:a16="http://schemas.microsoft.com/office/drawing/2014/main" id="{AA77183A-C1C0-9444-8649-FB468A959A96}"/>
                </a:ext>
              </a:extLst>
            </p:cNvPr>
            <p:cNvSpPr txBox="1"/>
            <p:nvPr/>
          </p:nvSpPr>
          <p:spPr>
            <a:xfrm>
              <a:off x="3534733" y="3598673"/>
              <a:ext cx="412590" cy="2160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Modbus</a:t>
              </a:r>
            </a:p>
          </p:txBody>
        </p:sp>
        <p:sp>
          <p:nvSpPr>
            <p:cNvPr id="58" name="Textfeld 21">
              <a:extLst>
                <a:ext uri="{FF2B5EF4-FFF2-40B4-BE49-F238E27FC236}">
                  <a16:creationId xmlns:a16="http://schemas.microsoft.com/office/drawing/2014/main" id="{8380F4F1-CBDD-6443-AE39-626CE4B15117}"/>
                </a:ext>
              </a:extLst>
            </p:cNvPr>
            <p:cNvSpPr txBox="1"/>
            <p:nvPr/>
          </p:nvSpPr>
          <p:spPr>
            <a:xfrm>
              <a:off x="5273739" y="3377353"/>
              <a:ext cx="412590" cy="2160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WS</a:t>
              </a:r>
            </a:p>
          </p:txBody>
        </p:sp>
        <p:sp>
          <p:nvSpPr>
            <p:cNvPr id="59" name="Textfeld 22">
              <a:extLst>
                <a:ext uri="{FF2B5EF4-FFF2-40B4-BE49-F238E27FC236}">
                  <a16:creationId xmlns:a16="http://schemas.microsoft.com/office/drawing/2014/main" id="{87C96655-E9FB-7444-892E-F0E03885C21A}"/>
                </a:ext>
              </a:extLst>
            </p:cNvPr>
            <p:cNvSpPr txBox="1"/>
            <p:nvPr/>
          </p:nvSpPr>
          <p:spPr>
            <a:xfrm>
              <a:off x="7431943" y="3657167"/>
              <a:ext cx="412590" cy="2160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AMQP</a:t>
              </a:r>
            </a:p>
          </p:txBody>
        </p:sp>
        <p:sp>
          <p:nvSpPr>
            <p:cNvPr id="60" name="Textfeld 23">
              <a:extLst>
                <a:ext uri="{FF2B5EF4-FFF2-40B4-BE49-F238E27FC236}">
                  <a16:creationId xmlns:a16="http://schemas.microsoft.com/office/drawing/2014/main" id="{E11286BC-C671-6142-BB0A-EE1F474B624F}"/>
                </a:ext>
              </a:extLst>
            </p:cNvPr>
            <p:cNvSpPr txBox="1"/>
            <p:nvPr/>
          </p:nvSpPr>
          <p:spPr>
            <a:xfrm>
              <a:off x="6041019" y="3626479"/>
              <a:ext cx="573749" cy="2160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OPC-UA</a:t>
              </a:r>
            </a:p>
          </p:txBody>
        </p:sp>
        <p:sp>
          <p:nvSpPr>
            <p:cNvPr id="61" name="Textfeld 24">
              <a:extLst>
                <a:ext uri="{FF2B5EF4-FFF2-40B4-BE49-F238E27FC236}">
                  <a16:creationId xmlns:a16="http://schemas.microsoft.com/office/drawing/2014/main" id="{1E7F01CD-7AA6-3C48-8FEB-276DB4DF84C4}"/>
                </a:ext>
              </a:extLst>
            </p:cNvPr>
            <p:cNvSpPr txBox="1"/>
            <p:nvPr/>
          </p:nvSpPr>
          <p:spPr>
            <a:xfrm>
              <a:off x="4332204" y="3305141"/>
              <a:ext cx="573749" cy="2160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KNX</a:t>
              </a:r>
            </a:p>
          </p:txBody>
        </p:sp>
        <p:sp>
          <p:nvSpPr>
            <p:cNvPr id="62" name="Textfeld 25">
              <a:extLst>
                <a:ext uri="{FF2B5EF4-FFF2-40B4-BE49-F238E27FC236}">
                  <a16:creationId xmlns:a16="http://schemas.microsoft.com/office/drawing/2014/main" id="{1D8616C4-4C32-AD4B-8E3D-2CBD8506F9FC}"/>
                </a:ext>
              </a:extLst>
            </p:cNvPr>
            <p:cNvSpPr txBox="1"/>
            <p:nvPr/>
          </p:nvSpPr>
          <p:spPr>
            <a:xfrm>
              <a:off x="5073885" y="3653872"/>
              <a:ext cx="412590" cy="2160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BACnet</a:t>
              </a:r>
            </a:p>
          </p:txBody>
        </p:sp>
        <p:sp>
          <p:nvSpPr>
            <p:cNvPr id="63" name="Textfeld 26">
              <a:extLst>
                <a:ext uri="{FF2B5EF4-FFF2-40B4-BE49-F238E27FC236}">
                  <a16:creationId xmlns:a16="http://schemas.microsoft.com/office/drawing/2014/main" id="{C9D3C4FD-405C-714B-886E-F2FA9A28FCAC}"/>
                </a:ext>
              </a:extLst>
            </p:cNvPr>
            <p:cNvSpPr txBox="1"/>
            <p:nvPr/>
          </p:nvSpPr>
          <p:spPr>
            <a:xfrm>
              <a:off x="6193236" y="3346650"/>
              <a:ext cx="412590" cy="2160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ECHONET</a:t>
              </a:r>
              <a:endPara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64" name="Textfeld 27">
              <a:extLst>
                <a:ext uri="{FF2B5EF4-FFF2-40B4-BE49-F238E27FC236}">
                  <a16:creationId xmlns:a16="http://schemas.microsoft.com/office/drawing/2014/main" id="{C5E39AFF-AAE1-8B47-A83A-9B1A7B58130D}"/>
                </a:ext>
              </a:extLst>
            </p:cNvPr>
            <p:cNvSpPr txBox="1"/>
            <p:nvPr/>
          </p:nvSpPr>
          <p:spPr>
            <a:xfrm>
              <a:off x="2964306" y="3540807"/>
              <a:ext cx="412590" cy="2160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JSON</a:t>
              </a:r>
            </a:p>
          </p:txBody>
        </p:sp>
        <p:sp>
          <p:nvSpPr>
            <p:cNvPr id="65" name="Textfeld 28">
              <a:extLst>
                <a:ext uri="{FF2B5EF4-FFF2-40B4-BE49-F238E27FC236}">
                  <a16:creationId xmlns:a16="http://schemas.microsoft.com/office/drawing/2014/main" id="{C86648BA-6C45-9043-A793-64F64D584893}"/>
                </a:ext>
              </a:extLst>
            </p:cNvPr>
            <p:cNvSpPr txBox="1"/>
            <p:nvPr/>
          </p:nvSpPr>
          <p:spPr>
            <a:xfrm>
              <a:off x="5699142" y="3461462"/>
              <a:ext cx="412590" cy="2160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XML</a:t>
              </a:r>
            </a:p>
          </p:txBody>
        </p:sp>
        <p:sp>
          <p:nvSpPr>
            <p:cNvPr id="66" name="Textfeld 29">
              <a:extLst>
                <a:ext uri="{FF2B5EF4-FFF2-40B4-BE49-F238E27FC236}">
                  <a16:creationId xmlns:a16="http://schemas.microsoft.com/office/drawing/2014/main" id="{EAC0AF47-CB37-0B42-B820-3B15AD4F987F}"/>
                </a:ext>
              </a:extLst>
            </p:cNvPr>
            <p:cNvSpPr txBox="1"/>
            <p:nvPr/>
          </p:nvSpPr>
          <p:spPr>
            <a:xfrm>
              <a:off x="7728672" y="3370542"/>
              <a:ext cx="412590" cy="2160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EXI</a:t>
              </a:r>
            </a:p>
          </p:txBody>
        </p:sp>
        <p:sp>
          <p:nvSpPr>
            <p:cNvPr id="67" name="Textfeld 30">
              <a:extLst>
                <a:ext uri="{FF2B5EF4-FFF2-40B4-BE49-F238E27FC236}">
                  <a16:creationId xmlns:a16="http://schemas.microsoft.com/office/drawing/2014/main" id="{B2DE03FD-BA52-BD46-B234-A6E937D5EC66}"/>
                </a:ext>
              </a:extLst>
            </p:cNvPr>
            <p:cNvSpPr txBox="1"/>
            <p:nvPr/>
          </p:nvSpPr>
          <p:spPr>
            <a:xfrm>
              <a:off x="4564867" y="3507707"/>
              <a:ext cx="412590" cy="2160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CBOR</a:t>
              </a:r>
            </a:p>
          </p:txBody>
        </p:sp>
        <p:sp>
          <p:nvSpPr>
            <p:cNvPr id="68" name="Textfeld 31">
              <a:extLst>
                <a:ext uri="{FF2B5EF4-FFF2-40B4-BE49-F238E27FC236}">
                  <a16:creationId xmlns:a16="http://schemas.microsoft.com/office/drawing/2014/main" id="{A49F53D1-3A83-7E4E-9019-A3BEB18640B6}"/>
                </a:ext>
              </a:extLst>
            </p:cNvPr>
            <p:cNvSpPr txBox="1"/>
            <p:nvPr/>
          </p:nvSpPr>
          <p:spPr>
            <a:xfrm>
              <a:off x="3625200" y="3399695"/>
              <a:ext cx="412590" cy="2160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OAUTH2</a:t>
              </a:r>
            </a:p>
          </p:txBody>
        </p:sp>
        <p:sp>
          <p:nvSpPr>
            <p:cNvPr id="69" name="Textfeld 32">
              <a:extLst>
                <a:ext uri="{FF2B5EF4-FFF2-40B4-BE49-F238E27FC236}">
                  <a16:creationId xmlns:a16="http://schemas.microsoft.com/office/drawing/2014/main" id="{805BE63F-AB04-F445-9BB3-8364A6D8A5EE}"/>
                </a:ext>
              </a:extLst>
            </p:cNvPr>
            <p:cNvSpPr txBox="1"/>
            <p:nvPr/>
          </p:nvSpPr>
          <p:spPr>
            <a:xfrm>
              <a:off x="6769912" y="3567300"/>
              <a:ext cx="412590" cy="2160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API Key</a:t>
              </a:r>
            </a:p>
          </p:txBody>
        </p:sp>
        <p:sp>
          <p:nvSpPr>
            <p:cNvPr id="70" name="Textfeld 33">
              <a:extLst>
                <a:ext uri="{FF2B5EF4-FFF2-40B4-BE49-F238E27FC236}">
                  <a16:creationId xmlns:a16="http://schemas.microsoft.com/office/drawing/2014/main" id="{5686C6FC-7FA3-8847-BF87-D5EBF04C35F0}"/>
                </a:ext>
              </a:extLst>
            </p:cNvPr>
            <p:cNvSpPr txBox="1"/>
            <p:nvPr/>
          </p:nvSpPr>
          <p:spPr>
            <a:xfrm>
              <a:off x="7148315" y="3373156"/>
              <a:ext cx="412590" cy="2160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Bearer</a:t>
              </a:r>
            </a:p>
          </p:txBody>
        </p:sp>
        <p:sp>
          <p:nvSpPr>
            <p:cNvPr id="71" name="Textfeld 34">
              <a:extLst>
                <a:ext uri="{FF2B5EF4-FFF2-40B4-BE49-F238E27FC236}">
                  <a16:creationId xmlns:a16="http://schemas.microsoft.com/office/drawing/2014/main" id="{6C12C3E1-687B-3940-9ADB-13509CC1201C}"/>
                </a:ext>
              </a:extLst>
            </p:cNvPr>
            <p:cNvSpPr txBox="1"/>
            <p:nvPr/>
          </p:nvSpPr>
          <p:spPr>
            <a:xfrm>
              <a:off x="4909232" y="3313112"/>
              <a:ext cx="573749" cy="2160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TLV</a:t>
              </a:r>
            </a:p>
          </p:txBody>
        </p:sp>
        <p:sp>
          <p:nvSpPr>
            <p:cNvPr id="72" name="Rechteck 35">
              <a:extLst>
                <a:ext uri="{FF2B5EF4-FFF2-40B4-BE49-F238E27FC236}">
                  <a16:creationId xmlns:a16="http://schemas.microsoft.com/office/drawing/2014/main" id="{B43432E4-BC0D-D441-9267-92A04BF71FA7}"/>
                </a:ext>
              </a:extLst>
            </p:cNvPr>
            <p:cNvSpPr/>
            <p:nvPr/>
          </p:nvSpPr>
          <p:spPr bwMode="auto">
            <a:xfrm>
              <a:off x="2453600" y="3307315"/>
              <a:ext cx="5712061" cy="517417"/>
            </a:xfrm>
            <a:prstGeom prst="rect">
              <a:avLst/>
            </a:prstGeom>
            <a:solidFill>
              <a:srgbClr val="FFFFFF">
                <a:alpha val="70980"/>
              </a:srgbClr>
            </a:solidFill>
            <a:ln>
              <a:noFill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pic>
          <p:nvPicPr>
            <p:cNvPr id="73" name="Picture 2" descr="ThingDescription">
              <a:extLst>
                <a:ext uri="{FF2B5EF4-FFF2-40B4-BE49-F238E27FC236}">
                  <a16:creationId xmlns:a16="http://schemas.microsoft.com/office/drawing/2014/main" id="{E39B76DE-4AA7-4242-B89F-EB17FFC8AC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959" y="3018593"/>
              <a:ext cx="385915" cy="488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ThingDescription">
              <a:extLst>
                <a:ext uri="{FF2B5EF4-FFF2-40B4-BE49-F238E27FC236}">
                  <a16:creationId xmlns:a16="http://schemas.microsoft.com/office/drawing/2014/main" id="{C310FAB8-DB20-0045-8684-67D1CB5A5C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8162" y="3018593"/>
              <a:ext cx="385915" cy="488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2" descr="ThingDescription">
              <a:extLst>
                <a:ext uri="{FF2B5EF4-FFF2-40B4-BE49-F238E27FC236}">
                  <a16:creationId xmlns:a16="http://schemas.microsoft.com/office/drawing/2014/main" id="{06BDD302-69F4-0D45-95E4-D7C5CEC4A8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2461" y="3018593"/>
              <a:ext cx="385915" cy="488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2" descr="ThingDescription">
              <a:extLst>
                <a:ext uri="{FF2B5EF4-FFF2-40B4-BE49-F238E27FC236}">
                  <a16:creationId xmlns:a16="http://schemas.microsoft.com/office/drawing/2014/main" id="{26518069-BCC5-7944-B45C-AFD269EE61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4610" y="3018593"/>
              <a:ext cx="385915" cy="488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C4838C6-FFAA-C040-B328-43F828400CAB}"/>
              </a:ext>
            </a:extLst>
          </p:cNvPr>
          <p:cNvCxnSpPr/>
          <p:nvPr/>
        </p:nvCxnSpPr>
        <p:spPr>
          <a:xfrm>
            <a:off x="5791200" y="4799995"/>
            <a:ext cx="598311" cy="6913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595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136" y="176705"/>
            <a:ext cx="10972800" cy="1158240"/>
          </a:xfrm>
        </p:spPr>
        <p:txBody>
          <a:bodyPr>
            <a:normAutofit/>
          </a:bodyPr>
          <a:lstStyle/>
          <a:p>
            <a:pPr marL="456945"/>
            <a:r>
              <a:rPr lang="en-US" noProof="0" dirty="0">
                <a:ea typeface="Intel Clear Pro" panose="020B0804020202060201" pitchFamily="34" charset="0"/>
                <a:cs typeface="Intel Clear Pro" panose="020B0804020202060201" pitchFamily="34" charset="0"/>
              </a:rPr>
              <a:t>Descriptive Interoperability: TDs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137" y="998504"/>
            <a:ext cx="5512100" cy="4588370"/>
          </a:xfrm>
        </p:spPr>
        <p:txBody>
          <a:bodyPr/>
          <a:lstStyle/>
          <a:p>
            <a:pPr marL="0" indent="0">
              <a:buNone/>
            </a:pPr>
            <a:r>
              <a:rPr lang="en-US" noProof="0" dirty="0">
                <a:latin typeface="+mj-lt"/>
                <a:ea typeface="Intel Clear Pro" panose="020B0804020202060201" pitchFamily="34" charset="0"/>
                <a:cs typeface="Intel Clear Pro" panose="020B0804020202060201" pitchFamily="34" charset="0"/>
              </a:rPr>
              <a:t>WoT Thing Description (TD)</a:t>
            </a:r>
          </a:p>
        </p:txBody>
      </p:sp>
      <p:sp>
        <p:nvSpPr>
          <p:cNvPr id="5" name="Rectangle 3"/>
          <p:cNvSpPr/>
          <p:nvPr/>
        </p:nvSpPr>
        <p:spPr>
          <a:xfrm>
            <a:off x="6783692" y="1626931"/>
            <a:ext cx="4579244" cy="477028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889">
              <a:lnSpc>
                <a:spcPct val="90000"/>
              </a:lnSpc>
              <a:defRPr/>
            </a:pPr>
            <a:r>
              <a:rPr lang="de-DE" sz="1299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e-DE" sz="1299" dirty="0">
              <a:solidFill>
                <a:prstClr val="black"/>
              </a:solidFill>
              <a:latin typeface="Consolas" panose="020B0609020204030204" pitchFamily="49" charset="0"/>
              <a:ea typeface="Calibri"/>
              <a:cs typeface="Times New Roman"/>
            </a:endParaRPr>
          </a:p>
          <a:p>
            <a:pPr defTabSz="913889">
              <a:lnSpc>
                <a:spcPct val="90000"/>
              </a:lnSpc>
              <a:defRPr/>
            </a:pPr>
            <a:r>
              <a:rPr lang="de-DE" sz="1299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299" b="1" dirty="0">
                <a:solidFill>
                  <a:srgbClr val="FF9900"/>
                </a:solidFill>
                <a:latin typeface="Consolas" panose="020B0609020204030204" pitchFamily="49" charset="0"/>
              </a:rPr>
              <a:t>"@</a:t>
            </a:r>
            <a:r>
              <a:rPr lang="de-DE" sz="1299" b="1" dirty="0" err="1">
                <a:solidFill>
                  <a:srgbClr val="FF9900"/>
                </a:solidFill>
                <a:latin typeface="Consolas" panose="020B0609020204030204" pitchFamily="49" charset="0"/>
              </a:rPr>
              <a:t>context</a:t>
            </a:r>
            <a:r>
              <a:rPr lang="de-DE" sz="1299" b="1" dirty="0">
                <a:solidFill>
                  <a:srgbClr val="FF9900"/>
                </a:solidFill>
                <a:latin typeface="Consolas" panose="020B0609020204030204" pitchFamily="49" charset="0"/>
              </a:rPr>
              <a:t>"</a:t>
            </a:r>
            <a:r>
              <a:rPr lang="de-DE" sz="1299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endParaRPr lang="de-DE" sz="1299" dirty="0">
              <a:solidFill>
                <a:prstClr val="black"/>
              </a:solidFill>
              <a:latin typeface="Consolas" panose="020B0609020204030204" pitchFamily="49" charset="0"/>
              <a:ea typeface="Calibri"/>
              <a:cs typeface="Times New Roman"/>
            </a:endParaRPr>
          </a:p>
          <a:p>
            <a:pPr defTabSz="913889">
              <a:lnSpc>
                <a:spcPct val="90000"/>
              </a:lnSpc>
              <a:defRPr/>
            </a:pPr>
            <a:r>
              <a:rPr lang="de-DE" sz="1299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299" b="1" dirty="0">
                <a:solidFill>
                  <a:srgbClr val="4A7B7C"/>
                </a:solidFill>
                <a:latin typeface="Consolas" panose="020B0609020204030204" pitchFamily="49" charset="0"/>
              </a:rPr>
              <a:t>"https://www.w3.org/2022/wot/td/v1.1"</a:t>
            </a:r>
            <a:r>
              <a:rPr lang="de-DE" sz="1299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de-DE" sz="1299" dirty="0">
              <a:solidFill>
                <a:prstClr val="black"/>
              </a:solidFill>
              <a:latin typeface="Consolas" panose="020B0609020204030204" pitchFamily="49" charset="0"/>
              <a:ea typeface="Calibri"/>
              <a:cs typeface="Times New Roman"/>
            </a:endParaRPr>
          </a:p>
          <a:p>
            <a:pPr defTabSz="913889">
              <a:lnSpc>
                <a:spcPct val="90000"/>
              </a:lnSpc>
              <a:defRPr/>
            </a:pPr>
            <a:r>
              <a:rPr lang="de-DE" sz="1299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  <a:r>
              <a:rPr lang="de-DE" sz="1299" b="1" dirty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de-DE" sz="1299" b="1" dirty="0" err="1">
                <a:solidFill>
                  <a:srgbClr val="C0504D"/>
                </a:solidFill>
                <a:latin typeface="Consolas" panose="020B0609020204030204" pitchFamily="49" charset="0"/>
              </a:rPr>
              <a:t>iot</a:t>
            </a:r>
            <a:r>
              <a:rPr lang="de-DE" sz="1299" b="1" dirty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de-DE" sz="1299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299" dirty="0">
                <a:solidFill>
                  <a:srgbClr val="C0504D"/>
                </a:solidFill>
                <a:latin typeface="Consolas" panose="020B0609020204030204" pitchFamily="49" charset="0"/>
              </a:rPr>
              <a:t>"http://iotschema.org/"</a:t>
            </a:r>
            <a:r>
              <a:rPr lang="de-DE" sz="1299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de-DE" sz="1299" dirty="0">
              <a:solidFill>
                <a:prstClr val="black"/>
              </a:solidFill>
              <a:latin typeface="Consolas" panose="020B0609020204030204" pitchFamily="49" charset="0"/>
              <a:ea typeface="Calibri"/>
              <a:cs typeface="Times New Roman"/>
            </a:endParaRPr>
          </a:p>
          <a:p>
            <a:pPr defTabSz="913889">
              <a:lnSpc>
                <a:spcPct val="90000"/>
              </a:lnSpc>
              <a:defRPr/>
            </a:pPr>
            <a:r>
              <a:rPr lang="de-DE" sz="1299" dirty="0">
                <a:solidFill>
                  <a:srgbClr val="000000"/>
                </a:solidFill>
                <a:latin typeface="Consolas" panose="020B0609020204030204" pitchFamily="49" charset="0"/>
              </a:rPr>
              <a:t>  ],</a:t>
            </a:r>
            <a:endParaRPr lang="de-DE" sz="1299" dirty="0">
              <a:solidFill>
                <a:prstClr val="black"/>
              </a:solidFill>
              <a:latin typeface="Consolas" panose="020B0609020204030204" pitchFamily="49" charset="0"/>
              <a:ea typeface="Calibri"/>
              <a:cs typeface="Times New Roman"/>
            </a:endParaRPr>
          </a:p>
          <a:p>
            <a:pPr defTabSz="913889">
              <a:lnSpc>
                <a:spcPct val="90000"/>
              </a:lnSpc>
              <a:defRPr/>
            </a:pPr>
            <a:r>
              <a:rPr lang="de-DE" sz="1299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299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299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id</a:t>
            </a:r>
            <a:r>
              <a:rPr lang="de-DE" sz="1299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299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299" dirty="0">
                <a:solidFill>
                  <a:srgbClr val="0000FF"/>
                </a:solidFill>
                <a:latin typeface="Consolas" panose="020B0609020204030204" pitchFamily="49" charset="0"/>
              </a:rPr>
              <a:t>"urn:dev:org:32473:1234567890"</a:t>
            </a:r>
            <a:r>
              <a:rPr lang="de-DE" sz="1299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>
              <a:lnSpc>
                <a:spcPct val="90000"/>
              </a:lnSpc>
              <a:defRPr/>
            </a:pPr>
            <a:r>
              <a:rPr lang="de-DE" sz="1299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299" b="1" dirty="0">
                <a:solidFill>
                  <a:srgbClr val="4A7B7C"/>
                </a:solidFill>
                <a:latin typeface="Consolas" panose="020B0609020204030204" pitchFamily="49" charset="0"/>
              </a:rPr>
              <a:t>"title"</a:t>
            </a:r>
            <a:r>
              <a:rPr lang="de-DE" sz="1299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299" dirty="0">
                <a:solidFill>
                  <a:srgbClr val="0000FF"/>
                </a:solidFill>
                <a:latin typeface="Consolas" panose="020B0609020204030204" pitchFamily="49" charset="0"/>
              </a:rPr>
              <a:t>"MyLEDThing"</a:t>
            </a:r>
            <a:r>
              <a:rPr lang="de-DE" sz="1299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defTabSz="913889">
              <a:lnSpc>
                <a:spcPct val="90000"/>
              </a:lnSpc>
              <a:defRPr/>
            </a:pPr>
            <a:r>
              <a:rPr lang="de-DE" sz="1299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299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299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description</a:t>
            </a:r>
            <a:r>
              <a:rPr lang="de-DE" sz="1299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299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299" dirty="0">
                <a:solidFill>
                  <a:srgbClr val="0000FF"/>
                </a:solidFill>
                <a:latin typeface="Consolas" panose="020B0609020204030204" pitchFamily="49" charset="0"/>
              </a:rPr>
              <a:t>"RGB LED </a:t>
            </a:r>
            <a:r>
              <a:rPr lang="de-DE" sz="1299" dirty="0" err="1">
                <a:solidFill>
                  <a:srgbClr val="0000FF"/>
                </a:solidFill>
                <a:latin typeface="Consolas" panose="020B0609020204030204" pitchFamily="49" charset="0"/>
              </a:rPr>
              <a:t>torchiere</a:t>
            </a:r>
            <a:r>
              <a:rPr lang="de-DE" sz="1299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299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defTabSz="913889">
              <a:lnSpc>
                <a:spcPct val="90000"/>
              </a:lnSpc>
              <a:defRPr/>
            </a:pPr>
            <a:r>
              <a:rPr lang="de-DE" sz="1299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299" b="1" dirty="0">
                <a:solidFill>
                  <a:srgbClr val="FF9900"/>
                </a:solidFill>
                <a:latin typeface="Consolas" panose="020B0609020204030204" pitchFamily="49" charset="0"/>
              </a:rPr>
              <a:t>"@type"</a:t>
            </a:r>
            <a:r>
              <a:rPr lang="de-DE" sz="1299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de-DE" sz="1299" dirty="0">
                <a:solidFill>
                  <a:srgbClr val="0000FF"/>
                </a:solidFill>
                <a:latin typeface="Consolas" panose="020B0609020204030204" pitchFamily="49" charset="0"/>
              </a:rPr>
              <a:t>"Thing"</a:t>
            </a:r>
            <a:r>
              <a:rPr lang="de-DE" sz="1299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1299" b="1" dirty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de-DE" sz="1299" b="1" dirty="0" err="1">
                <a:solidFill>
                  <a:srgbClr val="C0504D"/>
                </a:solidFill>
                <a:latin typeface="Consolas" panose="020B0609020204030204" pitchFamily="49" charset="0"/>
              </a:rPr>
              <a:t>iot:Light</a:t>
            </a:r>
            <a:r>
              <a:rPr lang="de-DE" sz="1299" b="1" dirty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de-DE" sz="1299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  <a:endParaRPr lang="de-DE" sz="1299" dirty="0">
              <a:solidFill>
                <a:prstClr val="black"/>
              </a:solidFill>
              <a:latin typeface="Consolas" panose="020B0609020204030204" pitchFamily="49" charset="0"/>
              <a:ea typeface="Calibri"/>
              <a:cs typeface="Times New Roman"/>
            </a:endParaRPr>
          </a:p>
          <a:p>
            <a:pPr defTabSz="913889">
              <a:lnSpc>
                <a:spcPct val="90000"/>
              </a:lnSpc>
              <a:defRPr/>
            </a:pPr>
            <a:r>
              <a:rPr lang="de-DE" sz="1299" b="1" dirty="0">
                <a:solidFill>
                  <a:srgbClr val="4A7B7C"/>
                </a:solidFill>
                <a:latin typeface="Consolas" panose="020B0609020204030204" pitchFamily="49" charset="0"/>
              </a:rPr>
              <a:t>  "securityDefinitions"</a:t>
            </a:r>
            <a:r>
              <a:rPr lang="de-DE" sz="1299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defTabSz="913889">
              <a:lnSpc>
                <a:spcPct val="90000"/>
              </a:lnSpc>
              <a:defRPr/>
            </a:pPr>
            <a:r>
              <a:rPr lang="de-DE" sz="1299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299" dirty="0">
                <a:solidFill>
                  <a:srgbClr val="4A7B7C"/>
                </a:solidFill>
                <a:latin typeface="Consolas" panose="020B0609020204030204" pitchFamily="49" charset="0"/>
              </a:rPr>
              <a:t>"default"</a:t>
            </a:r>
            <a:r>
              <a:rPr lang="de-DE" sz="1299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  <a:r>
              <a:rPr lang="de-DE" sz="1299" b="1" dirty="0">
                <a:solidFill>
                  <a:srgbClr val="4A7B7C"/>
                </a:solidFill>
                <a:latin typeface="Consolas" panose="020B0609020204030204" pitchFamily="49" charset="0"/>
              </a:rPr>
              <a:t>"scheme"</a:t>
            </a:r>
            <a:r>
              <a:rPr lang="de-DE" sz="1299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299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299" dirty="0" err="1">
                <a:solidFill>
                  <a:srgbClr val="4A7B7C"/>
                </a:solidFill>
                <a:latin typeface="Consolas" panose="020B0609020204030204" pitchFamily="49" charset="0"/>
              </a:rPr>
              <a:t>bearer</a:t>
            </a:r>
            <a:r>
              <a:rPr lang="de-DE" sz="1299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299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913889">
              <a:lnSpc>
                <a:spcPct val="90000"/>
              </a:lnSpc>
              <a:defRPr/>
            </a:pPr>
            <a:r>
              <a:rPr lang="de-DE" sz="1299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pPr lvl="0">
              <a:lnSpc>
                <a:spcPct val="90000"/>
              </a:lnSpc>
              <a:defRPr/>
            </a:pPr>
            <a:r>
              <a:rPr lang="de-DE" sz="1299" b="1" dirty="0">
                <a:solidFill>
                  <a:srgbClr val="4A7B7C"/>
                </a:solidFill>
                <a:latin typeface="Consolas" panose="020B0609020204030204" pitchFamily="49" charset="0"/>
              </a:rPr>
              <a:t>  "security"</a:t>
            </a:r>
            <a:r>
              <a:rPr lang="de-DE" sz="1299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de-DE" sz="1299" dirty="0">
                <a:solidFill>
                  <a:srgbClr val="4A7B7C"/>
                </a:solidFill>
                <a:latin typeface="Consolas" panose="020B0609020204030204" pitchFamily="49" charset="0"/>
              </a:rPr>
              <a:t>"default"</a:t>
            </a:r>
            <a:r>
              <a:rPr lang="de-DE" sz="1299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  <a:endParaRPr lang="de-DE" sz="1299" dirty="0">
              <a:solidFill>
                <a:prstClr val="black"/>
              </a:solidFill>
              <a:latin typeface="Consolas" panose="020B0609020204030204" pitchFamily="49" charset="0"/>
              <a:ea typeface="Calibri"/>
              <a:cs typeface="Times New Roman"/>
            </a:endParaRPr>
          </a:p>
          <a:p>
            <a:pPr defTabSz="913889">
              <a:lnSpc>
                <a:spcPct val="90000"/>
              </a:lnSpc>
              <a:defRPr/>
            </a:pPr>
            <a:r>
              <a:rPr lang="de-DE" sz="1299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299" b="1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de-DE" sz="1299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properties</a:t>
            </a:r>
            <a:r>
              <a:rPr lang="de-DE" sz="1299" b="1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de-DE" sz="1299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lvl="0">
              <a:lnSpc>
                <a:spcPct val="90000"/>
              </a:lnSpc>
              <a:defRPr/>
            </a:pPr>
            <a:r>
              <a:rPr lang="de-DE" sz="1299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    </a:t>
            </a:r>
            <a:r>
              <a:rPr lang="de-DE" sz="1299" dirty="0">
                <a:solidFill>
                  <a:srgbClr val="0000FF"/>
                </a:solidFill>
                <a:latin typeface="Consolas" panose="020B0609020204030204" pitchFamily="49" charset="0"/>
              </a:rPr>
              <a:t>"brightness"</a:t>
            </a:r>
            <a:r>
              <a:rPr lang="de-DE" sz="1299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  <a:endParaRPr lang="de-DE" sz="1299" dirty="0">
              <a:solidFill>
                <a:srgbClr val="FF0066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90000"/>
              </a:lnSpc>
              <a:defRPr/>
            </a:pPr>
            <a:r>
              <a:rPr lang="de-DE" sz="1299" b="1" dirty="0">
                <a:solidFill>
                  <a:srgbClr val="FF0066"/>
                </a:solidFill>
                <a:latin typeface="Consolas" panose="020B0609020204030204" pitchFamily="49" charset="0"/>
              </a:rPr>
              <a:t>     </a:t>
            </a:r>
            <a:r>
              <a:rPr lang="de-DE" sz="1299" b="1" dirty="0">
                <a:solidFill>
                  <a:srgbClr val="FF9900"/>
                </a:solidFill>
                <a:latin typeface="Consolas" panose="020B0609020204030204" pitchFamily="49" charset="0"/>
              </a:rPr>
              <a:t> "@type"</a:t>
            </a:r>
            <a:r>
              <a:rPr lang="de-DE" sz="1299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de-DE" sz="1299" b="1" dirty="0">
                <a:solidFill>
                  <a:srgbClr val="C0504D"/>
                </a:solidFill>
                <a:latin typeface="Consolas" panose="020B0609020204030204" pitchFamily="49" charset="0"/>
              </a:rPr>
              <a:t>"iot:Brightness"</a:t>
            </a:r>
            <a:r>
              <a:rPr lang="de-DE" sz="1299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  <a:endParaRPr lang="de-DE" sz="1299" dirty="0">
              <a:solidFill>
                <a:srgbClr val="000000"/>
              </a:solidFill>
              <a:latin typeface="Consolas" panose="020B0609020204030204" pitchFamily="49" charset="0"/>
              <a:ea typeface="ＭＳ Ｐゴシック" charset="-128"/>
            </a:endParaRPr>
          </a:p>
          <a:p>
            <a:pPr defTabSz="913889">
              <a:lnSpc>
                <a:spcPct val="90000"/>
              </a:lnSpc>
              <a:defRPr/>
            </a:pPr>
            <a:r>
              <a:rPr lang="de-DE" sz="1299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     </a:t>
            </a:r>
            <a:r>
              <a:rPr lang="de-DE" sz="1299" dirty="0">
                <a:solidFill>
                  <a:srgbClr val="FF0066"/>
                </a:solidFill>
                <a:latin typeface="Consolas" panose="020B0609020204030204" pitchFamily="49" charset="0"/>
              </a:rPr>
              <a:t> </a:t>
            </a:r>
            <a:r>
              <a:rPr lang="de-DE" sz="1299" b="1" dirty="0">
                <a:solidFill>
                  <a:srgbClr val="FF0066"/>
                </a:solidFill>
                <a:latin typeface="Consolas" panose="020B0609020204030204" pitchFamily="49" charset="0"/>
              </a:rPr>
              <a:t>"type"</a:t>
            </a:r>
            <a:r>
              <a:rPr lang="de-DE" sz="1299" dirty="0">
                <a:solidFill>
                  <a:prstClr val="black"/>
                </a:solidFill>
                <a:latin typeface="Consolas" panose="020B0609020204030204" pitchFamily="49" charset="0"/>
              </a:rPr>
              <a:t>:</a:t>
            </a:r>
            <a:r>
              <a:rPr lang="de-DE" sz="1299" dirty="0">
                <a:solidFill>
                  <a:srgbClr val="FF0066"/>
                </a:solidFill>
                <a:latin typeface="Consolas" panose="020B0609020204030204" pitchFamily="49" charset="0"/>
              </a:rPr>
              <a:t> "integer",</a:t>
            </a:r>
          </a:p>
          <a:p>
            <a:pPr defTabSz="913889">
              <a:lnSpc>
                <a:spcPct val="90000"/>
              </a:lnSpc>
              <a:defRPr/>
            </a:pPr>
            <a:r>
              <a:rPr lang="de-DE" sz="1299" b="1" dirty="0">
                <a:solidFill>
                  <a:srgbClr val="FF0066"/>
                </a:solidFill>
                <a:latin typeface="Consolas" panose="020B0609020204030204" pitchFamily="49" charset="0"/>
              </a:rPr>
              <a:t>      "</a:t>
            </a:r>
            <a:r>
              <a:rPr lang="de-DE" sz="1299" b="1" dirty="0" err="1">
                <a:solidFill>
                  <a:srgbClr val="FF0066"/>
                </a:solidFill>
                <a:latin typeface="Consolas" panose="020B0609020204030204" pitchFamily="49" charset="0"/>
              </a:rPr>
              <a:t>minimum</a:t>
            </a:r>
            <a:r>
              <a:rPr lang="de-DE" sz="1299" b="1" dirty="0">
                <a:solidFill>
                  <a:srgbClr val="FF0066"/>
                </a:solidFill>
                <a:latin typeface="Consolas" panose="020B0609020204030204" pitchFamily="49" charset="0"/>
              </a:rPr>
              <a:t>"</a:t>
            </a:r>
            <a:r>
              <a:rPr lang="de-DE" sz="1299" dirty="0">
                <a:solidFill>
                  <a:prstClr val="black"/>
                </a:solidFill>
                <a:latin typeface="Consolas" panose="020B0609020204030204" pitchFamily="49" charset="0"/>
              </a:rPr>
              <a:t>:</a:t>
            </a:r>
            <a:r>
              <a:rPr lang="de-DE" sz="1299" dirty="0">
                <a:solidFill>
                  <a:srgbClr val="FF0066"/>
                </a:solidFill>
                <a:latin typeface="Consolas" panose="020B0609020204030204" pitchFamily="49" charset="0"/>
              </a:rPr>
              <a:t> 0,</a:t>
            </a:r>
            <a:endParaRPr lang="de-DE" sz="1299" dirty="0">
              <a:solidFill>
                <a:prstClr val="black"/>
              </a:solidFill>
              <a:latin typeface="Consolas" panose="020B0609020204030204" pitchFamily="49" charset="0"/>
              <a:ea typeface="Calibri"/>
              <a:cs typeface="Times New Roman"/>
            </a:endParaRPr>
          </a:p>
          <a:p>
            <a:pPr defTabSz="913889">
              <a:lnSpc>
                <a:spcPct val="90000"/>
              </a:lnSpc>
              <a:defRPr/>
            </a:pPr>
            <a:r>
              <a:rPr lang="de-DE" sz="1299" b="1" dirty="0">
                <a:solidFill>
                  <a:srgbClr val="FF0066"/>
                </a:solidFill>
                <a:latin typeface="Consolas" panose="020B0609020204030204" pitchFamily="49" charset="0"/>
              </a:rPr>
              <a:t>      "maximum"</a:t>
            </a:r>
            <a:r>
              <a:rPr lang="de-DE" sz="1299" dirty="0">
                <a:solidFill>
                  <a:prstClr val="black"/>
                </a:solidFill>
                <a:latin typeface="Consolas" panose="020B0609020204030204" pitchFamily="49" charset="0"/>
              </a:rPr>
              <a:t>:</a:t>
            </a:r>
            <a:r>
              <a:rPr lang="de-DE" sz="1299" dirty="0">
                <a:solidFill>
                  <a:srgbClr val="FF0066"/>
                </a:solidFill>
                <a:latin typeface="Consolas" panose="020B0609020204030204" pitchFamily="49" charset="0"/>
              </a:rPr>
              <a:t> 100,</a:t>
            </a:r>
            <a:endParaRPr lang="de-DE" sz="1299" dirty="0">
              <a:solidFill>
                <a:prstClr val="black"/>
              </a:solidFill>
              <a:latin typeface="Consolas" panose="020B0609020204030204" pitchFamily="49" charset="0"/>
              <a:cs typeface="Times New Roman"/>
            </a:endParaRPr>
          </a:p>
          <a:p>
            <a:pPr defTabSz="913889">
              <a:lnSpc>
                <a:spcPct val="90000"/>
              </a:lnSpc>
              <a:defRPr/>
            </a:pPr>
            <a:r>
              <a:rPr lang="de-DE" sz="1299" b="1" dirty="0">
                <a:solidFill>
                  <a:srgbClr val="4A7B7C"/>
                </a:solidFill>
                <a:latin typeface="Consolas" panose="020B0609020204030204" pitchFamily="49" charset="0"/>
              </a:rPr>
              <a:t>      </a:t>
            </a:r>
            <a:r>
              <a:rPr lang="de-DE" sz="1299" b="1" dirty="0">
                <a:solidFill>
                  <a:srgbClr val="00B050"/>
                </a:solidFill>
                <a:latin typeface="Consolas" panose="020B0609020204030204" pitchFamily="49" charset="0"/>
              </a:rPr>
              <a:t>"forms"</a:t>
            </a:r>
            <a:r>
              <a:rPr lang="de-DE" sz="1299" dirty="0">
                <a:solidFill>
                  <a:srgbClr val="000000"/>
                </a:solidFill>
                <a:latin typeface="Consolas" panose="020B0609020204030204" pitchFamily="49" charset="0"/>
              </a:rPr>
              <a:t>: [ ... ]</a:t>
            </a:r>
            <a:endParaRPr lang="de-DE" sz="1299" dirty="0">
              <a:solidFill>
                <a:prstClr val="black"/>
              </a:solidFill>
              <a:latin typeface="Consolas" panose="020B0609020204030204" pitchFamily="49" charset="0"/>
              <a:ea typeface="Calibri"/>
              <a:cs typeface="Times New Roman"/>
            </a:endParaRPr>
          </a:p>
          <a:p>
            <a:pPr defTabSz="913889">
              <a:lnSpc>
                <a:spcPct val="90000"/>
              </a:lnSpc>
              <a:defRPr/>
            </a:pPr>
            <a:r>
              <a:rPr lang="de-DE" sz="1299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defTabSz="913889">
              <a:lnSpc>
                <a:spcPct val="90000"/>
              </a:lnSpc>
              <a:defRPr/>
            </a:pPr>
            <a:r>
              <a:rPr lang="de-DE" sz="1299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  <a:endParaRPr lang="de-DE" sz="1299" dirty="0">
              <a:solidFill>
                <a:prstClr val="black"/>
              </a:solidFill>
              <a:latin typeface="Consolas" panose="020B0609020204030204" pitchFamily="49" charset="0"/>
              <a:ea typeface="Calibri"/>
              <a:cs typeface="Times New Roman"/>
            </a:endParaRPr>
          </a:p>
          <a:p>
            <a:pPr defTabSz="913889">
              <a:lnSpc>
                <a:spcPct val="90000"/>
              </a:lnSpc>
              <a:defRPr/>
            </a:pPr>
            <a:r>
              <a:rPr lang="de-DE" sz="1299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299" b="1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de-DE" sz="1299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actions</a:t>
            </a:r>
            <a:r>
              <a:rPr lang="de-DE" sz="1299" b="1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de-DE" sz="1299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defTabSz="913889">
              <a:lnSpc>
                <a:spcPct val="90000"/>
              </a:lnSpc>
              <a:defRPr/>
            </a:pPr>
            <a:r>
              <a:rPr lang="de-DE" sz="1299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    </a:t>
            </a:r>
            <a:r>
              <a:rPr lang="de-DE" sz="1299" dirty="0">
                <a:solidFill>
                  <a:srgbClr val="0000FF"/>
                </a:solidFill>
                <a:latin typeface="Consolas" panose="020B0609020204030204" pitchFamily="49" charset="0"/>
              </a:rPr>
              <a:t>"fadeIn"</a:t>
            </a:r>
            <a:r>
              <a:rPr lang="de-DE" sz="1299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defTabSz="913889">
              <a:lnSpc>
                <a:spcPct val="90000"/>
              </a:lnSpc>
              <a:defRPr/>
            </a:pPr>
            <a:r>
              <a:rPr lang="de-DE" sz="1299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      ...</a:t>
            </a:r>
            <a:endParaRPr lang="de-DE" sz="1299" dirty="0">
              <a:solidFill>
                <a:prstClr val="black"/>
              </a:solidFill>
              <a:latin typeface="Consolas" panose="020B0609020204030204" pitchFamily="49" charset="0"/>
              <a:ea typeface="Calibri"/>
              <a:cs typeface="Times New Roman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CB09F6-4094-4071-8EF0-8E4411D2DA75}"/>
              </a:ext>
            </a:extLst>
          </p:cNvPr>
          <p:cNvGrpSpPr/>
          <p:nvPr/>
        </p:nvGrpSpPr>
        <p:grpSpPr>
          <a:xfrm>
            <a:off x="942430" y="3746193"/>
            <a:ext cx="5680962" cy="2471097"/>
            <a:chOff x="1065749" y="5147330"/>
            <a:chExt cx="4825866" cy="188583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02631" y="5392042"/>
              <a:ext cx="1116361" cy="1116361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838879" y="5980430"/>
              <a:ext cx="1052736" cy="105273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87726" y="5147330"/>
              <a:ext cx="971104" cy="971104"/>
            </a:xfrm>
            <a:prstGeom prst="rect">
              <a:avLst/>
            </a:prstGeom>
          </p:spPr>
        </p:pic>
        <p:sp>
          <p:nvSpPr>
            <p:cNvPr id="13" name="Oval 12"/>
            <p:cNvSpPr/>
            <p:nvPr/>
          </p:nvSpPr>
          <p:spPr>
            <a:xfrm>
              <a:off x="1866507" y="5902738"/>
              <a:ext cx="144000" cy="1440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  <a:shade val="30000"/>
                    <a:satMod val="115000"/>
                  </a:schemeClr>
                </a:gs>
                <a:gs pos="50000">
                  <a:schemeClr val="bg1">
                    <a:lumMod val="85000"/>
                    <a:shade val="67500"/>
                    <a:satMod val="115000"/>
                  </a:schemeClr>
                </a:gs>
                <a:gs pos="100000">
                  <a:schemeClr val="bg1">
                    <a:lumMod val="85000"/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65749" y="6481109"/>
              <a:ext cx="1390848" cy="3693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799" dirty="0"/>
                <a:t>Door = Thing</a:t>
              </a:r>
              <a:endParaRPr lang="en-US" sz="1799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66176" y="5783948"/>
              <a:ext cx="2107123" cy="3693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799" dirty="0"/>
                <a:t>Handle</a:t>
              </a:r>
              <a:r>
                <a:rPr lang="de-DE" sz="1799" dirty="0">
                  <a:solidFill>
                    <a:srgbClr val="4A7B7C"/>
                  </a:solidFill>
                </a:rPr>
                <a:t> </a:t>
              </a:r>
              <a:r>
                <a:rPr lang="de-DE" sz="1799" dirty="0"/>
                <a:t>= Affordance</a:t>
              </a:r>
              <a:endParaRPr lang="en-US" sz="1799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44489" y="6077096"/>
              <a:ext cx="816161" cy="3693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799" b="1" dirty="0">
                  <a:solidFill>
                    <a:srgbClr val="FF0000"/>
                  </a:solidFill>
                </a:rPr>
                <a:t>What?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84712" y="6075284"/>
              <a:ext cx="732827" cy="3693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799" b="1" dirty="0">
                  <a:solidFill>
                    <a:srgbClr val="00B050"/>
                  </a:solidFill>
                </a:rPr>
                <a:t>How?</a:t>
              </a:r>
              <a:endParaRPr lang="en-US" sz="1799" b="1" dirty="0">
                <a:solidFill>
                  <a:srgbClr val="00B05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04557" y="6481109"/>
              <a:ext cx="696387" cy="3693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799" dirty="0">
                  <a:solidFill>
                    <a:srgbClr val="FF0000"/>
                  </a:solidFill>
                </a:rPr>
                <a:t>Open</a:t>
              </a:r>
              <a:endParaRPr lang="en-US" sz="1799" dirty="0"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4212313" y="5895965"/>
              <a:ext cx="614524" cy="3235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212313" y="6277705"/>
              <a:ext cx="626566" cy="2290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254117" y="5618977"/>
              <a:ext cx="531192" cy="3693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799" dirty="0">
                  <a:solidFill>
                    <a:srgbClr val="00B050"/>
                  </a:solidFill>
                </a:rPr>
                <a:t>Pull</a:t>
              </a:r>
              <a:endParaRPr lang="en-US" sz="1799" dirty="0">
                <a:solidFill>
                  <a:srgbClr val="00B05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220453" y="6411206"/>
              <a:ext cx="606700" cy="3693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799" dirty="0">
                  <a:solidFill>
                    <a:srgbClr val="00B050"/>
                  </a:solidFill>
                </a:rPr>
                <a:t>Turn</a:t>
              </a:r>
              <a:endParaRPr lang="en-US" sz="1799" dirty="0">
                <a:solidFill>
                  <a:srgbClr val="00B050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152569" y="6372450"/>
              <a:ext cx="0" cy="2193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6692" y="998503"/>
            <a:ext cx="5486400" cy="4523607"/>
          </a:xfrm>
        </p:spPr>
        <p:txBody>
          <a:bodyPr/>
          <a:lstStyle/>
          <a:p>
            <a:pPr marL="0" indent="0">
              <a:buNone/>
            </a:pPr>
            <a:r>
              <a:rPr lang="en-US" noProof="0" dirty="0">
                <a:latin typeface="+mj-lt"/>
                <a:ea typeface="Intel Clear Pro" panose="020B0804020202060201" pitchFamily="34" charset="0"/>
                <a:cs typeface="Intel Clear Pro" panose="020B0804020202060201" pitchFamily="34" charset="0"/>
              </a:rPr>
              <a:t>WoT Architecture</a:t>
            </a:r>
          </a:p>
          <a:p>
            <a:pPr marL="228600" lvl="1"/>
            <a:r>
              <a:rPr lang="en-US" noProof="0" dirty="0">
                <a:ea typeface="Intel Clear" panose="020B0604020203020204" pitchFamily="34" charset="0"/>
              </a:rPr>
              <a:t>Constraints</a:t>
            </a:r>
          </a:p>
          <a:p>
            <a:pPr marL="630238" lvl="2"/>
            <a:r>
              <a:rPr lang="en-US" noProof="0" dirty="0">
                <a:solidFill>
                  <a:schemeClr val="accent1"/>
                </a:solidFill>
                <a:ea typeface="Intel Clear" panose="020B0604020203020204" pitchFamily="34" charset="0"/>
              </a:rPr>
              <a:t>"Things" must have a TD </a:t>
            </a:r>
          </a:p>
          <a:p>
            <a:pPr marL="630238" lvl="2"/>
            <a:r>
              <a:rPr lang="en-US" noProof="0" dirty="0">
                <a:solidFill>
                  <a:schemeClr val="accent1"/>
                </a:solidFill>
                <a:ea typeface="Intel Clear" panose="020B0604020203020204" pitchFamily="34" charset="0"/>
              </a:rPr>
              <a:t>Must use URIs, IANA media types, etc.</a:t>
            </a:r>
          </a:p>
          <a:p>
            <a:pPr marL="228600" lvl="1"/>
            <a:r>
              <a:rPr lang="en-US" noProof="0" dirty="0">
                <a:ea typeface="Intel Clear" panose="020B0604020203020204" pitchFamily="34" charset="0"/>
              </a:rPr>
              <a:t>Thing Description Affordances</a:t>
            </a:r>
          </a:p>
          <a:p>
            <a:pPr marL="630238" lvl="2"/>
            <a:r>
              <a:rPr lang="en-US" noProof="0" dirty="0">
                <a:solidFill>
                  <a:schemeClr val="accent1"/>
                </a:solidFill>
                <a:ea typeface="Intel Clear" panose="020B0604020203020204" pitchFamily="34" charset="0"/>
              </a:rPr>
              <a:t>Describes WHAT the possible choices are</a:t>
            </a:r>
          </a:p>
          <a:p>
            <a:pPr marL="630238" lvl="2"/>
            <a:r>
              <a:rPr lang="en-US" noProof="0" dirty="0">
                <a:solidFill>
                  <a:schemeClr val="accent1"/>
                </a:solidFill>
                <a:ea typeface="Intel Clear" panose="020B0604020203020204" pitchFamily="34" charset="0"/>
              </a:rPr>
              <a:t>Describes HOW to interact with the Thing</a:t>
            </a:r>
          </a:p>
        </p:txBody>
      </p:sp>
    </p:spTree>
    <p:extLst>
      <p:ext uri="{BB962C8B-B14F-4D97-AF65-F5344CB8AC3E}">
        <p14:creationId xmlns:p14="http://schemas.microsoft.com/office/powerpoint/2010/main" val="3353211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98956-129A-B34F-A269-9D90E3FF2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961" y="2862917"/>
            <a:ext cx="3187639" cy="1564240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hlinkClick r:id="rId2"/>
              </a:rPr>
              <a:t>https://</a:t>
            </a:r>
            <a:r>
              <a:rPr lang="en-US" sz="1200" dirty="0" err="1">
                <a:hlinkClick r:id="rId2"/>
              </a:rPr>
              <a:t>www.takenaka.co.jp</a:t>
            </a:r>
            <a:r>
              <a:rPr lang="en-US" sz="1200" dirty="0">
                <a:hlinkClick r:id="rId2"/>
              </a:rPr>
              <a:t>/news/2021/05/02/</a:t>
            </a:r>
            <a:endParaRPr lang="en-US" sz="1200" dirty="0"/>
          </a:p>
          <a:p>
            <a:pPr marL="0" indent="0">
              <a:buNone/>
            </a:pPr>
            <a:r>
              <a:rPr lang="en-US" sz="2000" dirty="0"/>
              <a:t>Takenaka Corporation</a:t>
            </a:r>
          </a:p>
          <a:p>
            <a:r>
              <a:rPr lang="en-US" sz="2000" dirty="0"/>
              <a:t>CGLL Platform - BIM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D5BFD-18C6-764B-8BF5-6BB34ADA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E976E0-2F5E-6E40-9EB1-633E7E231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8D37CC9-156C-C54B-ADD7-520496481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2024-09-27</a:t>
            </a:fld>
            <a:endParaRPr lang="en-US"/>
          </a:p>
        </p:txBody>
      </p:sp>
      <p:pic>
        <p:nvPicPr>
          <p:cNvPr id="2056" name="Picture 8" descr="Siemens to acquire EcoDomus digital twin software to">
            <a:extLst>
              <a:ext uri="{FF2B5EF4-FFF2-40B4-BE49-F238E27FC236}">
                <a16:creationId xmlns:a16="http://schemas.microsoft.com/office/drawing/2014/main" id="{322EC039-DD52-C142-A4FA-231B57159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359" y="839048"/>
            <a:ext cx="2915378" cy="163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55C09F9-897A-0F46-A7F9-73F622853F55}"/>
              </a:ext>
            </a:extLst>
          </p:cNvPr>
          <p:cNvSpPr txBox="1">
            <a:spLocks/>
          </p:cNvSpPr>
          <p:nvPr/>
        </p:nvSpPr>
        <p:spPr>
          <a:xfrm>
            <a:off x="4722146" y="2552316"/>
            <a:ext cx="3706906" cy="17797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hlinkClick r:id="rId4"/>
              </a:rPr>
              <a:t>https://new.siemens.com/global/en/products/buildings/automation/desigo.html</a:t>
            </a:r>
            <a:endParaRPr lang="en-US" sz="1200" dirty="0"/>
          </a:p>
          <a:p>
            <a:pPr marL="0" indent="0">
              <a:buNone/>
            </a:pPr>
            <a:r>
              <a:rPr lang="en-US" sz="1200" dirty="0">
                <a:hlinkClick r:id="rId5"/>
              </a:rPr>
              <a:t>https://</a:t>
            </a:r>
            <a:r>
              <a:rPr lang="en-US" sz="1200" dirty="0" err="1">
                <a:hlinkClick r:id="rId5"/>
              </a:rPr>
              <a:t>www.evosoft.com</a:t>
            </a:r>
            <a:r>
              <a:rPr lang="en-US" sz="1200" dirty="0">
                <a:hlinkClick r:id="rId5"/>
              </a:rPr>
              <a:t>/</a:t>
            </a:r>
            <a:r>
              <a:rPr lang="en-US" sz="1200" dirty="0" err="1">
                <a:hlinkClick r:id="rId5"/>
              </a:rPr>
              <a:t>en</a:t>
            </a:r>
            <a:r>
              <a:rPr lang="en-US" sz="1200" dirty="0">
                <a:hlinkClick r:id="rId5"/>
              </a:rPr>
              <a:t>/digitalization-offering/</a:t>
            </a:r>
            <a:r>
              <a:rPr lang="en-US" sz="1200" dirty="0" err="1">
                <a:hlinkClick r:id="rId5"/>
              </a:rPr>
              <a:t>saywot</a:t>
            </a:r>
            <a:r>
              <a:rPr lang="en-US" sz="1200" dirty="0">
                <a:hlinkClick r:id="rId5"/>
              </a:rPr>
              <a:t>/</a:t>
            </a:r>
            <a:endParaRPr lang="en-US" sz="1200" dirty="0"/>
          </a:p>
          <a:p>
            <a:pPr marL="0" indent="0">
              <a:buNone/>
            </a:pPr>
            <a:r>
              <a:rPr lang="en-US" sz="2200" dirty="0"/>
              <a:t>Siemens </a:t>
            </a:r>
          </a:p>
          <a:p>
            <a:r>
              <a:rPr lang="en-US" sz="2200" dirty="0" err="1"/>
              <a:t>Desigo</a:t>
            </a:r>
            <a:r>
              <a:rPr lang="en-US" sz="2200" dirty="0"/>
              <a:t> CC – BIM</a:t>
            </a:r>
          </a:p>
          <a:p>
            <a:r>
              <a:rPr lang="en-US" sz="2200" dirty="0"/>
              <a:t>Say WoT!</a:t>
            </a:r>
          </a:p>
        </p:txBody>
      </p:sp>
      <p:pic>
        <p:nvPicPr>
          <p:cNvPr id="2058" name="Picture 10" descr="IoT with Netzo">
            <a:extLst>
              <a:ext uri="{FF2B5EF4-FFF2-40B4-BE49-F238E27FC236}">
                <a16:creationId xmlns:a16="http://schemas.microsoft.com/office/drawing/2014/main" id="{130D40A0-0801-1A48-9C0F-99F77F828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" y="4066534"/>
            <a:ext cx="1985567" cy="228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2ACBE87-29A0-8A46-932E-837926E4279A}"/>
              </a:ext>
            </a:extLst>
          </p:cNvPr>
          <p:cNvSpPr txBox="1">
            <a:spLocks/>
          </p:cNvSpPr>
          <p:nvPr/>
        </p:nvSpPr>
        <p:spPr>
          <a:xfrm>
            <a:off x="3165857" y="4757015"/>
            <a:ext cx="2944907" cy="1779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hlinkClick r:id="rId7"/>
              </a:rPr>
              <a:t>https://</a:t>
            </a:r>
            <a:r>
              <a:rPr lang="en-US" sz="1200" dirty="0" err="1">
                <a:hlinkClick r:id="rId7"/>
              </a:rPr>
              <a:t>netzo.io</a:t>
            </a:r>
            <a:r>
              <a:rPr lang="en-US" sz="1200" dirty="0">
                <a:hlinkClick r:id="rId7"/>
              </a:rPr>
              <a:t>/</a:t>
            </a:r>
            <a:endParaRPr lang="en-US" sz="1200" dirty="0"/>
          </a:p>
          <a:p>
            <a:pPr marL="0" indent="0">
              <a:buNone/>
            </a:pPr>
            <a:r>
              <a:rPr lang="en-US" sz="2000" dirty="0" err="1"/>
              <a:t>Netzo</a:t>
            </a:r>
            <a:r>
              <a:rPr lang="en-US" sz="2000" dirty="0"/>
              <a:t> </a:t>
            </a:r>
          </a:p>
          <a:p>
            <a:r>
              <a:rPr lang="en-US" sz="2000" dirty="0"/>
              <a:t>IoT Data Hub</a:t>
            </a:r>
          </a:p>
          <a:p>
            <a:r>
              <a:rPr lang="en-US" sz="2000" dirty="0"/>
              <a:t>Dashboards</a:t>
            </a:r>
          </a:p>
        </p:txBody>
      </p:sp>
      <p:pic>
        <p:nvPicPr>
          <p:cNvPr id="1026" name="Picture 2" descr="図 1　デジタルツイン・アプリケーション">
            <a:extLst>
              <a:ext uri="{FF2B5EF4-FFF2-40B4-BE49-F238E27FC236}">
                <a16:creationId xmlns:a16="http://schemas.microsoft.com/office/drawing/2014/main" id="{DDCDC121-0CBA-084E-AB43-567E7BB7B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" y="1202439"/>
            <a:ext cx="3116580" cy="164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79A5212-AAEF-6B4A-B88E-94D47885102B}"/>
              </a:ext>
            </a:extLst>
          </p:cNvPr>
          <p:cNvSpPr txBox="1">
            <a:spLocks/>
          </p:cNvSpPr>
          <p:nvPr/>
        </p:nvSpPr>
        <p:spPr>
          <a:xfrm>
            <a:off x="8505120" y="4150028"/>
            <a:ext cx="3706906" cy="1779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hlinkClick r:id="rId9"/>
              </a:rPr>
              <a:t>https://www.eclipse.org/ditto/2022-03-03-wot-integration.html</a:t>
            </a:r>
            <a:endParaRPr lang="en-US" sz="1200" dirty="0"/>
          </a:p>
          <a:p>
            <a:pPr marL="0" indent="0">
              <a:buNone/>
            </a:pPr>
            <a:r>
              <a:rPr lang="en-US" sz="2000" dirty="0"/>
              <a:t>Bosch</a:t>
            </a:r>
          </a:p>
          <a:p>
            <a:r>
              <a:rPr lang="en-US" sz="2000" dirty="0"/>
              <a:t>Eclipse Ditto - </a:t>
            </a:r>
            <a:r>
              <a:rPr lang="en-US" sz="2000"/>
              <a:t>Digital twin</a:t>
            </a:r>
            <a:endParaRPr lang="en-US" sz="200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7B1C3EF-9155-DB49-B90B-D812EC79E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D67A4880-70D9-AB4B-DA85-56358C4FA93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08720" y="942706"/>
            <a:ext cx="2369820" cy="291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427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F7FF6-00B9-3344-A7F2-C06292F91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3A41C-7CD8-1544-983C-DAB8C4AFA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00E5D-EC04-AA49-8D52-0FCB6E08F63D}" type="datetime1">
              <a:rPr lang="en-CA" smtClean="0"/>
              <a:t>2024-09-27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8CCE5-E185-7E40-AEA2-CE439AC3F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7C25E-C7A2-9F41-B256-9D06A0E8F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BD0130C3-B362-312D-64B1-67A4E44CD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1" y="960606"/>
            <a:ext cx="9534525" cy="539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921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EBFFF-485F-9ED9-C7CB-D952DFAE5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Key Geospatial Data Issues in TDs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F5705-F1E1-FFD2-A380-291C26401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CA" dirty="0"/>
              <a:t>Location data may be static or dynamic</a:t>
            </a:r>
          </a:p>
          <a:p>
            <a:pPr marL="457200" lvl="1" indent="0">
              <a:buNone/>
            </a:pPr>
            <a:r>
              <a:rPr lang="en-CA" dirty="0">
                <a:sym typeface="Wingdings" panose="05000000000000000000" pitchFamily="2" charset="2"/>
              </a:rPr>
              <a:t> Use links to identify source of data</a:t>
            </a:r>
            <a:endParaRPr lang="en-CA" dirty="0"/>
          </a:p>
          <a:p>
            <a:pPr lvl="1"/>
            <a:r>
              <a:rPr lang="en-CA" dirty="0"/>
              <a:t>Use link to point at source of location data</a:t>
            </a:r>
          </a:p>
          <a:p>
            <a:pPr lvl="1"/>
            <a:r>
              <a:rPr lang="en-CA" dirty="0"/>
              <a:t>Link can point to self, e.g. current TD, for static location data</a:t>
            </a:r>
          </a:p>
          <a:p>
            <a:pPr lvl="1"/>
            <a:r>
              <a:rPr lang="en-CA" dirty="0"/>
              <a:t>Link can point to affordance, e.g. a property, for dynamic location data</a:t>
            </a:r>
          </a:p>
          <a:p>
            <a:pPr lvl="1"/>
            <a:r>
              <a:rPr lang="en-CA" dirty="0"/>
              <a:t>Link can point to another TD if location data provided by another Thing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Location data can have various representations and options</a:t>
            </a:r>
          </a:p>
          <a:p>
            <a:pPr lvl="1"/>
            <a:r>
              <a:rPr lang="en-CA" dirty="0"/>
              <a:t>Coordinate-based (e.g. latitude/longitude)</a:t>
            </a:r>
          </a:p>
          <a:p>
            <a:pPr lvl="1"/>
            <a:r>
              <a:rPr lang="en-CA" dirty="0"/>
              <a:t>Semantic (e.g. room/floor in a building)</a:t>
            </a:r>
          </a:p>
          <a:p>
            <a:pPr lvl="1"/>
            <a:r>
              <a:rPr lang="en-CA" dirty="0"/>
              <a:t>Optional data (e.g. velocity, elevation)</a:t>
            </a:r>
          </a:p>
          <a:p>
            <a:pPr marL="457200" lvl="1" indent="0">
              <a:buNone/>
            </a:pPr>
            <a:r>
              <a:rPr lang="en-CA" dirty="0">
                <a:sym typeface="Wingdings" panose="05000000000000000000" pitchFamily="2" charset="2"/>
              </a:rPr>
              <a:t> Use semantic annotations to identify fields in data</a:t>
            </a:r>
            <a:endParaRPr lang="en-CA" dirty="0"/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Time of last update may be important</a:t>
            </a:r>
          </a:p>
          <a:p>
            <a:pPr marL="457200" lvl="1" indent="0">
              <a:buNone/>
            </a:pPr>
            <a:r>
              <a:rPr lang="en-CA" dirty="0">
                <a:sym typeface="Wingdings" panose="05000000000000000000" pitchFamily="2" charset="2"/>
              </a:rPr>
              <a:t> Optional last-update field/semantic annotation</a:t>
            </a:r>
            <a:endParaRPr lang="en-CA" dirty="0"/>
          </a:p>
          <a:p>
            <a:pPr marL="914400" lvl="1" indent="-457200">
              <a:buFont typeface="+mj-lt"/>
              <a:buAutoNum type="arabicPeriod"/>
            </a:pP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A3537-E8A5-E114-E43B-25F02246C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F45361-FEBB-CBCE-1136-84BDFB249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7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DA488DA-EF6C-0E47-F3E6-CAFDD1260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2024-09-27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68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6F43-7DEC-EBE8-D46B-348563726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TDs using Geolocation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46614-7176-E0ED-B5EC-BC3B92E2FC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185332"/>
            <a:ext cx="10874339" cy="4991631"/>
          </a:xfrm>
        </p:spPr>
        <p:txBody>
          <a:bodyPr/>
          <a:lstStyle/>
          <a:p>
            <a:r>
              <a:rPr lang="en-US" dirty="0">
                <a:hlinkClick r:id="rId2"/>
              </a:rPr>
              <a:t>Simple static installation, using </a:t>
            </a:r>
            <a:r>
              <a:rPr lang="en-US" dirty="0" err="1">
                <a:hlinkClick r:id="rId2"/>
              </a:rPr>
              <a:t>schema.org</a:t>
            </a:r>
            <a:endParaRPr lang="en-US" dirty="0"/>
          </a:p>
          <a:p>
            <a:r>
              <a:rPr lang="en-US" dirty="0">
                <a:hlinkClick r:id="rId3"/>
              </a:rPr>
              <a:t>Static installation, using modular (proposed) geolocation ontology</a:t>
            </a:r>
            <a:endParaRPr lang="en-US" dirty="0"/>
          </a:p>
          <a:p>
            <a:r>
              <a:rPr lang="en-US" dirty="0">
                <a:hlinkClick r:id="rId4"/>
              </a:rPr>
              <a:t>Dynamic installation, using internal geolocation resource</a:t>
            </a:r>
            <a:endParaRPr lang="en-US" dirty="0"/>
          </a:p>
          <a:p>
            <a:r>
              <a:rPr lang="en-US" dirty="0">
                <a:hlinkClick r:id="rId5"/>
              </a:rPr>
              <a:t>Dynamic installation, using separate geolocation service</a:t>
            </a:r>
            <a:endParaRPr lang="en-US" dirty="0"/>
          </a:p>
          <a:p>
            <a:r>
              <a:rPr lang="en-US" dirty="0">
                <a:hlinkClick r:id="rId6"/>
              </a:rPr>
              <a:t>Dynamic installation, geolocation service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Discovery extensions:</a:t>
            </a:r>
          </a:p>
          <a:p>
            <a:r>
              <a:rPr lang="en-US" dirty="0"/>
              <a:t>Spatially-aware introduction mechanisms (e.g. ext. DNS-SD or DID)</a:t>
            </a:r>
          </a:p>
          <a:p>
            <a:r>
              <a:rPr lang="en-US" dirty="0"/>
              <a:t>Query mechanisms for Directories (</a:t>
            </a:r>
            <a:r>
              <a:rPr lang="en-US" dirty="0" err="1"/>
              <a:t>GeoSPARQL</a:t>
            </a:r>
            <a:r>
              <a:rPr lang="en-US" dirty="0"/>
              <a:t> and/or </a:t>
            </a:r>
            <a:r>
              <a:rPr lang="en-US" dirty="0" err="1"/>
              <a:t>JSONPath</a:t>
            </a:r>
            <a:r>
              <a:rPr lang="en-US" dirty="0"/>
              <a:t> ext.)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46A67-DA69-25AF-26D6-2EB96CC54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00E5D-EC04-AA49-8D52-0FCB6E08F63D}" type="datetime1">
              <a:rPr lang="en-CA" smtClean="0"/>
              <a:t>2024-09-27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E7851-81A3-6D31-C4CE-A23A1B855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50C5E-7A70-30BA-0F8B-D3631209C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99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1D433-D9AB-DC61-128E-848B56F88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Goals/Proposal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56913-28A0-A51B-AFB9-F1ABF704A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CA" dirty="0"/>
              <a:t>Identify Geospatial information</a:t>
            </a:r>
          </a:p>
          <a:p>
            <a:pPr lvl="1"/>
            <a:r>
              <a:rPr lang="en-CA" dirty="0"/>
              <a:t>In TDs (static)</a:t>
            </a:r>
          </a:p>
          <a:p>
            <a:pPr lvl="1"/>
            <a:r>
              <a:rPr lang="en-CA" dirty="0"/>
              <a:t>Available from Things directly (dynamic)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Find TDs using Geospatial search</a:t>
            </a:r>
          </a:p>
          <a:p>
            <a:pPr lvl="1"/>
            <a:r>
              <a:rPr lang="en-CA" dirty="0"/>
              <a:t>Geospatial queries in Discovery</a:t>
            </a:r>
          </a:p>
          <a:p>
            <a:pPr lvl="1"/>
            <a:endParaRPr lang="en-CA" dirty="0"/>
          </a:p>
          <a:p>
            <a:pPr marL="0" indent="0">
              <a:buNone/>
            </a:pPr>
            <a:r>
              <a:rPr lang="en-CA" dirty="0"/>
              <a:t>Note:</a:t>
            </a:r>
          </a:p>
          <a:p>
            <a:r>
              <a:rPr lang="en-CA" dirty="0"/>
              <a:t>Currently we don’t even have a mandatory query language in WoT Discovery (waiting for JSON Path to get finalized…)</a:t>
            </a:r>
          </a:p>
          <a:p>
            <a:r>
              <a:rPr lang="en-CA" dirty="0"/>
              <a:t>WoT Discovery update deferred to next charter (waiting for TD 2.0 to </a:t>
            </a:r>
            <a:r>
              <a:rPr lang="en-CA"/>
              <a:t>be finalized…)</a:t>
            </a:r>
            <a:endParaRPr lang="en-CA" dirty="0"/>
          </a:p>
          <a:p>
            <a:r>
              <a:rPr lang="en-CA" dirty="0"/>
              <a:t>Also want to align with NGSI-LD binding (in progress)</a:t>
            </a:r>
          </a:p>
          <a:p>
            <a:pPr marL="0" indent="0">
              <a:buNone/>
            </a:pPr>
            <a:r>
              <a:rPr lang="en-CA" dirty="0">
                <a:sym typeface="Wingdings" panose="05000000000000000000" pitchFamily="2" charset="2"/>
              </a:rPr>
              <a:t> Proposal: work on data model (1) first, publish Note for incubation and testing, consider geospatial Discovery (2) in next round of standardization.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54D9BC-5DC8-5C8D-3579-049D18282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6C004-195E-02F9-35E4-5E5B1E217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9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E3598DC-F524-632B-CFC1-6BCB47697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2024-09-27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02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3-09-DD-WoT-TPAC-Session-Presenter.pptx" id="{2F03DFF5-91A5-4415-8067-BEB302ADB9C1}" vid="{431ED2FE-334E-4AC5-99DC-F1C042D2CEA5}"/>
    </a:ext>
  </a:extLst>
</a:theme>
</file>

<file path=ppt/theme/theme2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F2792D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F038A28-D6FA-EA47-A702-194D6D433751}" vid="{6C1D8679-B121-8E40-B742-2A1F72F4853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Template-2023-09-DD-WoT-TPAC-Session-Presenter (1)</Template>
  <TotalTime>76</TotalTime>
  <Words>1214</Words>
  <Application>Microsoft Office PowerPoint</Application>
  <PresentationFormat>Widescreen</PresentationFormat>
  <Paragraphs>228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 Unicode MS</vt:lpstr>
      <vt:lpstr>Intel Clear</vt:lpstr>
      <vt:lpstr>Intel Clear Pro</vt:lpstr>
      <vt:lpstr>Arial</vt:lpstr>
      <vt:lpstr>Calibri</vt:lpstr>
      <vt:lpstr>Consolas</vt:lpstr>
      <vt:lpstr>Wingdings</vt:lpstr>
      <vt:lpstr>Office Theme</vt:lpstr>
      <vt:lpstr>Office Theme</vt:lpstr>
      <vt:lpstr>WoT and SDW Joint Meeting</vt:lpstr>
      <vt:lpstr>Agenda</vt:lpstr>
      <vt:lpstr>W3C Web of Things (WoT)</vt:lpstr>
      <vt:lpstr>Descriptive Interoperability: TDs</vt:lpstr>
      <vt:lpstr>Applications</vt:lpstr>
      <vt:lpstr>Discovery</vt:lpstr>
      <vt:lpstr>Key Geospatial Data Issues in TDs</vt:lpstr>
      <vt:lpstr>Example TDs using Geolocation</vt:lpstr>
      <vt:lpstr>Goals/Proposal</vt:lpstr>
      <vt:lpstr>ETSI ISG CIM</vt:lpstr>
      <vt:lpstr>Liaison Activity</vt:lpstr>
      <vt:lpstr>Discussion</vt:lpstr>
      <vt:lpstr>Resources and Contacts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Mccool, Michael</dc:creator>
  <cp:lastModifiedBy>Mccool, Michael</cp:lastModifiedBy>
  <cp:revision>5</cp:revision>
  <dcterms:created xsi:type="dcterms:W3CDTF">2024-09-04T13:22:45Z</dcterms:created>
  <dcterms:modified xsi:type="dcterms:W3CDTF">2024-09-27T13:19:27Z</dcterms:modified>
</cp:coreProperties>
</file>