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16"/>
  </p:notesMasterIdLst>
  <p:sldIdLst>
    <p:sldId id="327" r:id="rId3"/>
    <p:sldId id="337" r:id="rId4"/>
    <p:sldId id="389" r:id="rId5"/>
    <p:sldId id="390" r:id="rId6"/>
    <p:sldId id="391" r:id="rId7"/>
    <p:sldId id="258" r:id="rId8"/>
    <p:sldId id="259" r:id="rId9"/>
    <p:sldId id="265" r:id="rId10"/>
    <p:sldId id="260" r:id="rId11"/>
    <p:sldId id="261" r:id="rId12"/>
    <p:sldId id="263" r:id="rId13"/>
    <p:sldId id="264" r:id="rId14"/>
    <p:sldId id="33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Animation="0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/>
    <p:restoredTop sz="96327"/>
  </p:normalViewPr>
  <p:slideViewPr>
    <p:cSldViewPr snapToGrid="0" snapToObjects="1">
      <p:cViewPr varScale="1">
        <p:scale>
          <a:sx n="103" d="100"/>
          <a:sy n="103" d="100"/>
        </p:scale>
        <p:origin x="176" y="79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644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89B5DD-0274-BF45-B4C5-62E173E8F634}" type="datetimeFigureOut">
              <a:rPr lang="en-US" smtClean="0"/>
              <a:t>6/15/23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816669-4A9E-2244-B321-FE3C257B743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55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3570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816669-4A9E-2244-B321-FE3C257B743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7070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8CDCF-83F0-654A-8E95-83ACE83299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428999"/>
            <a:ext cx="10515600" cy="1392589"/>
          </a:xfrm>
          <a:prstGeom prst="rect">
            <a:avLst/>
          </a:prstGeom>
        </p:spPr>
        <p:txBody>
          <a:bodyPr anchor="ctr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1FDD66-E57C-D246-A8D3-5F7E646047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000977"/>
            <a:ext cx="9144000" cy="113735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EA4BBE-75B1-9143-A887-FCA15B99C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C2FA7A7-1EC8-9A45-B674-9F5AA403389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5125" y="483127"/>
            <a:ext cx="4641750" cy="2766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545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FD7F8-1D21-E24C-867B-27076A867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309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8A5910-6C9B-1F48-8812-ECC4A33F6A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EAF42E-65C6-9945-BE49-EB50D67138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F93E591-CC8D-C74E-8EED-098A7FB5E64D}" type="datetime1">
              <a:rPr lang="en-CA" smtClean="0"/>
              <a:t>2023-06-15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EF138-5D7E-EE45-A145-963FACA62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FF53AE-A2BC-DE4D-BB61-40C1BC3B6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‹Nr.›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6536F3-C8D2-4944-B4D4-6A4C8563FAC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11093626" y="5793141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174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0FF282-7893-604E-9578-505C40B715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731022" y="365125"/>
            <a:ext cx="1622778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A972C3-333E-304A-AB27-C6CDCBED1A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92822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9F7E9A-773D-734B-9080-4E50327633D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E1BC118-574D-594E-ABEA-A7C82666C9AB}" type="datetime1">
              <a:rPr lang="en-CA" smtClean="0"/>
              <a:t>2023-06-15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582C37-09FF-6A4D-8C32-64A7F07F2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DB5B9D-9935-CE4E-A40E-BBED3145D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‹Nr.›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4F9CC3B-F1C2-024E-9BCF-1306C0AC80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11093626" y="5793141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9818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647A61-2701-7353-53DA-A746E4378E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26ADD1F-30B5-5677-C68A-50E6EF3275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4EDBA71-B577-96B4-89D0-4DBEF2061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FFC6F-E707-274C-8A2F-EDDF1CD67100}" type="datetimeFigureOut">
              <a:rPr lang="en-US" smtClean="0"/>
              <a:t>6/16/23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81956B1-5917-F071-AA4D-0F9096FB1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92B0D57-50D1-2346-B536-3C5056501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044B7-C062-DB43-BF70-5180F5FA6DE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8017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1A8361-F1C6-B7A9-4040-56E2C3F51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1A74ED5-51DF-316C-464D-0EC41D74C5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CF51AA7-971B-BF5F-5AB3-6B6B0BA03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FFC6F-E707-274C-8A2F-EDDF1CD67100}" type="datetimeFigureOut">
              <a:rPr lang="en-US" smtClean="0"/>
              <a:t>6/16/23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93EAC4F-1FC5-9C33-6090-4B2381425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055D58B-2D47-4E05-3DD4-754E3AD86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044B7-C062-DB43-BF70-5180F5FA6DE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919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B5C521-889B-9B86-EE8A-F03EA12D8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30E2AB2-6C14-E551-B8C5-98D702CB54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E52CC25-E11F-04A9-0C75-44075345A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FFC6F-E707-274C-8A2F-EDDF1CD67100}" type="datetimeFigureOut">
              <a:rPr lang="en-US" smtClean="0"/>
              <a:t>6/16/23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22B09DE-0C51-01F9-1A42-5F79DF877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0F4AD4E-BC33-FACB-9ED4-0AC2FB555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044B7-C062-DB43-BF70-5180F5FA6DE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0624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B97B5F-D423-EE98-EFC2-D4D6674E2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BBB146A-7638-5BD5-43F1-60E1B41222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4DDF7AB-6737-2A0B-682E-44C704B805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A915843-0B80-83A1-86E4-C0F1413BD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FFC6F-E707-274C-8A2F-EDDF1CD67100}" type="datetimeFigureOut">
              <a:rPr lang="en-US" smtClean="0"/>
              <a:t>6/16/23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4BF4BD4-F63A-2F8F-ACD6-A477CC6A5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20182A9-195D-F1D9-A385-0629A66A0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044B7-C062-DB43-BF70-5180F5FA6DE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7684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410479-98FE-4243-92C4-0B405DCB8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A0DF2A2-CEE3-CE5F-33D9-88802DAD69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8299B08-0267-4287-CA95-BB7D30324A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F9E33CA-B969-B8A1-5703-8D95EE6261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9F94E74-6EB2-4CC0-EDC0-F904358978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7C94EC9-6015-0207-C6B2-8ADA06D17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FFC6F-E707-274C-8A2F-EDDF1CD67100}" type="datetimeFigureOut">
              <a:rPr lang="en-US" smtClean="0"/>
              <a:t>6/16/23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CFE2159-EC77-660A-F9A3-1A9B287A9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83F0E68-1543-95E5-9A59-BCB73CBA5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044B7-C062-DB43-BF70-5180F5FA6DE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4889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59F941-2FB2-FAF7-F849-9D8FBC9A7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D0E6836-B578-F611-5BAD-998447EE9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FFC6F-E707-274C-8A2F-EDDF1CD67100}" type="datetimeFigureOut">
              <a:rPr lang="en-US" smtClean="0"/>
              <a:t>6/16/23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A0E06CA-5D5F-1D52-772E-D50CE0243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3621465-2962-78E8-FF42-DFE923D52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044B7-C062-DB43-BF70-5180F5FA6DE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029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5D62F53-1520-5DE5-8F6E-BEDA1C568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FFC6F-E707-274C-8A2F-EDDF1CD67100}" type="datetimeFigureOut">
              <a:rPr lang="en-US" smtClean="0"/>
              <a:t>6/16/23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4ABEA49-512D-7D3D-8AF0-D2FCADBE8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5E1B549-974C-BE43-BD44-0C605BBAA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044B7-C062-DB43-BF70-5180F5FA6DE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11662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4820E9-761C-3E2E-5EFB-BF7698C04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55570EF-32F9-DFA4-727E-80FC99F390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BAC32E7-69D1-B654-5CAA-90ADE7F3D8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22DF781-B854-6F6F-3498-B7198CC78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FFC6F-E707-274C-8A2F-EDDF1CD67100}" type="datetimeFigureOut">
              <a:rPr lang="en-US" smtClean="0"/>
              <a:t>6/16/23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8859ACA-F384-76DC-906A-DC406A0C5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6484489-0DDE-1F75-434A-454F71658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044B7-C062-DB43-BF70-5180F5FA6DE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909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C7C6D-3AF4-704E-BA3F-6FC5B568C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F4F71-1642-7C4D-949F-4818DFEAE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BE4CE4-F196-BF4E-8EF4-267B94BD7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CB4A0-D1FD-9244-BC2D-7164B6310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‹Nr.›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7370EC-1423-5441-922D-1AAFD5BB312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6EF411AF-3106-D04E-9818-E4C0FD06B92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929AB1E-7FD9-0A40-B7C0-508CCACB3E9A}" type="datetime1">
              <a:rPr lang="en-CA" smtClean="0"/>
              <a:t>2023-06-15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46023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E0E8C1-944F-2286-1A7D-61B818E8B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B5B68E6-535B-5516-E792-08D37BF0D9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18EE7CE-8A68-5E61-3CAF-ED7AF60512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1C94F51-C2AD-5E1D-9669-EFB34A42B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FFC6F-E707-274C-8A2F-EDDF1CD67100}" type="datetimeFigureOut">
              <a:rPr lang="en-US" smtClean="0"/>
              <a:t>6/16/23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8BC7B4F-E6A7-0B70-5509-32619FCBC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01EFB34-8E66-C616-2E55-0FDE4A71E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044B7-C062-DB43-BF70-5180F5FA6DE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15259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BA3A36-D36E-02F1-FCC3-1B954297D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77580A5-2394-1E3E-C2DA-BC0A7F479F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1F2B649-6405-CA4B-DA5E-C89EF0443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FFC6F-E707-274C-8A2F-EDDF1CD67100}" type="datetimeFigureOut">
              <a:rPr lang="en-US" smtClean="0"/>
              <a:t>6/16/23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504A980-9558-ED88-9DF6-DAE8A4C49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E546B76-0EA9-DCE3-A250-1DA3E6B83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044B7-C062-DB43-BF70-5180F5FA6DE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75657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FA9BE31-ACD8-9102-71F6-C6A9EAB29D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D0E20C4-BC19-DD5D-86B7-2DD6BEC4FE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77194B1-9151-973B-2056-D94F5A535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FFC6F-E707-274C-8A2F-EDDF1CD67100}" type="datetimeFigureOut">
              <a:rPr lang="en-US" smtClean="0"/>
              <a:t>6/16/23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3465458-B044-947A-C6ED-2851D146E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8B169B4-7180-4985-D675-B5203433F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044B7-C062-DB43-BF70-5180F5FA6DE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162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AD314-C4FC-384A-835E-A6FA7C1C3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195E31-AF4D-A348-A7A9-7416D5CFB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CCF5D-D219-B446-BFBF-42479CD054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AE8723F-57EA-4C47-97B9-92AFDEEF85DC}" type="datetime1">
              <a:rPr lang="en-CA" smtClean="0"/>
              <a:t>2023-06-15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3BE2F7-A02E-2541-92F4-BB12DCEA2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E5E475-C185-8649-99DC-91A32B80F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‹Nr.›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4E7543-36A1-9145-8718-DCB0BDDD9F3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08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1F69A-4335-4B4E-B747-17F37F3C2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020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7619A-7211-0947-8360-23CE25F12D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85332"/>
            <a:ext cx="5181600" cy="49916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A2284B-15A7-584D-908E-45543479E5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185332"/>
            <a:ext cx="5181600" cy="49916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848B25-655D-AF40-BDC0-5457413735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2B00E5D-EC04-AA49-8D52-0FCB6E08F63D}" type="datetime1">
              <a:rPr lang="en-CA" smtClean="0"/>
              <a:t>2023-06-15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19A9F6-1429-5E49-BAA4-1E84DC5BA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093763-BF3C-C644-9F21-D1290C786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‹Nr.›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E5401E6-623E-8449-A07B-6B5E2253AD2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525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3ABBC-6A16-9A46-A02F-79A517A30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7676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1AB855-CE44-1647-A11E-35810E4584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134005"/>
            <a:ext cx="5157787" cy="52934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7E1739-9BD2-114D-9001-9767690E3B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662112"/>
            <a:ext cx="5157787" cy="45275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8260CC-435F-4B4A-921E-F825D9DAFD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0612" y="1132769"/>
            <a:ext cx="5183188" cy="52934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E7B3BE-4412-2546-8A83-8211EDE2FD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662112"/>
            <a:ext cx="5183188" cy="45275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95F5D0-89F8-014F-8A54-42E462B42B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F90905C-10FF-8047-AA7E-6DC7E8B6AF51}" type="datetime1">
              <a:rPr lang="en-CA" smtClean="0"/>
              <a:t>2023-06-15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B91292-54C2-5B4B-BC92-96B7E584A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B02B02-7BBA-3248-9E8D-33B016832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‹Nr.›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88F359D-97AE-244A-B6E0-7FABE799CEF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970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CA3E4-A9A0-B949-AB23-A7ED13D89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764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1C8F84-5DB4-5A45-850F-78308488EE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1CE86E2-4400-D342-BEEC-F9C1ADF6F9F7}" type="datetime1">
              <a:rPr lang="en-CA" smtClean="0"/>
              <a:t>2023-06-15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A30B16-8D2B-964B-A82E-A1D8E5782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CEFDE2-192C-EB49-B93B-A5C074DE6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‹Nr.›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9864CA-5904-6E4C-94B5-D61D982EE8D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299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B624B9-C01C-504E-A7E7-3945364DF69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4358A08-7221-7F45-8378-69D5559861DD}" type="datetime1">
              <a:rPr lang="en-CA" smtClean="0"/>
              <a:t>2023-06-15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98282D-B315-7747-81EE-E8722A589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3647E0-FF85-FA4D-A8FA-E44590C11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‹Nr.›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E5121D-E664-684B-8EE0-95412BB4757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427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68BCA-0D11-EE4D-9447-2FD49C0E2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112838"/>
          </a:xfrm>
          <a:prstGeom prst="rect">
            <a:avLst/>
          </a:prstGeo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EC554-6BD0-D046-93E8-160448B4C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04167"/>
            <a:ext cx="6172200" cy="49568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64FC1F-CB88-E848-A9AD-207062F13A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70038"/>
            <a:ext cx="3932237" cy="42989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4DCBEE-639A-F74C-92CE-7B643E698FE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8C20FDB-303D-8A4E-83B7-226DD88B97BD}" type="datetime1">
              <a:rPr lang="en-CA" smtClean="0"/>
              <a:t>2023-06-15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1478D4-36A8-D941-B07C-23AC977B5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E275A4-A22A-5742-B711-4A30FC409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‹Nr.›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9A484C7-B69E-1D4E-A042-8264DECEACD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49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C08D0-7399-754A-98B1-12196A1EC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112838"/>
          </a:xfrm>
          <a:prstGeom prst="rect">
            <a:avLst/>
          </a:prstGeo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8B8A4F-D838-F44B-BD4B-90A268DE74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DFA813-173D-3F4D-9B47-2ADE7EDAAB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70038"/>
            <a:ext cx="3932237" cy="42989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2A9922-D3F8-854D-946A-BACD40890EF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A9EBA37-9D18-D34A-A88D-1B00AA06E95C}" type="datetime1">
              <a:rPr lang="en-CA" smtClean="0"/>
              <a:t>2023-06-15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8A5379-2EF0-014F-A404-9281AD5F5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5E44CB-9FEF-8E46-ADE7-C6878CCA2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‹Nr.›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A4E5D11-1589-8B43-AC25-08B65AFD2D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953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F3363-D36B-4942-87A8-FED6DF69AE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98222"/>
            <a:ext cx="10515600" cy="48787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5CA93B93-3243-C248-A970-24A76A358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27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BE28B5F4-1EA0-4A4B-8D85-A0B1CB6C7E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W3C Web of Things (WoT) WG/IG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88BACC8E-7FE2-EE49-8CEA-AAD5143CE5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73A2E78-F38A-E046-ACDB-668F070D1EF6}" type="datetime1">
              <a:rPr lang="en-CA" smtClean="0"/>
              <a:pPr/>
              <a:t>2023-06-15</a:t>
            </a:fld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8D3E7A09-626A-BA49-9FC3-7280AA1F93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55BDE2E-7167-1944-9FEE-E44668D91CB6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663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E1F5C99-09D9-868C-97EF-2D09D3B7C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3DC4DC4-2063-B8D3-F7AC-76A2965CA9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3161009-A67B-7800-9986-CE39C1C05B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BFFC6F-E707-274C-8A2F-EDDF1CD67100}" type="datetimeFigureOut">
              <a:rPr lang="en-US" smtClean="0"/>
              <a:t>6/16/23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1285BC7-13C6-70A1-8E8B-A11F3E1736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22F10CD-22BA-8DA3-061A-67738DE5A8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E044B7-C062-DB43-BF70-5180F5FA6DE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18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mailto:sebastian.kaebisch@siemens.com" TargetMode="External"/><Relationship Id="rId2" Type="http://schemas.openxmlformats.org/officeDocument/2006/relationships/hyperlink" Target="mailto:michael.mccool@intel.com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w3.org/WoT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irc.w3.org/?channels=wo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3c/wot-charter-drafts/labels/Detailed%20Work%20Items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8E8A7-8245-3D43-B0CF-EE61C237FC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9303" y="3265488"/>
            <a:ext cx="10950515" cy="1470025"/>
          </a:xfrm>
        </p:spPr>
        <p:txBody>
          <a:bodyPr>
            <a:noAutofit/>
          </a:bodyPr>
          <a:lstStyle/>
          <a:p>
            <a:br>
              <a:rPr lang="en-US" sz="4400" noProof="0" dirty="0"/>
            </a:br>
            <a:r>
              <a:rPr lang="en-US" sz="4400" noProof="0" dirty="0"/>
              <a:t>Next Charter Detailed Planning Session Day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4F3365-F046-5D42-B884-FD1FD2500C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noProof="0" dirty="0"/>
              <a:t>Sebastian </a:t>
            </a:r>
            <a:r>
              <a:rPr lang="en-US" noProof="0" dirty="0" err="1"/>
              <a:t>Kaebisch</a:t>
            </a:r>
            <a:endParaRPr lang="en-US" noProof="0" dirty="0"/>
          </a:p>
          <a:p>
            <a:r>
              <a:rPr lang="en-US" dirty="0"/>
              <a:t>20 July</a:t>
            </a:r>
            <a:r>
              <a:rPr lang="en-US" noProof="0" dirty="0"/>
              <a:t> 2023</a:t>
            </a:r>
          </a:p>
        </p:txBody>
      </p:sp>
    </p:spTree>
    <p:extLst>
      <p:ext uri="{BB962C8B-B14F-4D97-AF65-F5344CB8AC3E}">
        <p14:creationId xmlns:p14="http://schemas.microsoft.com/office/powerpoint/2010/main" val="35518229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25F142-2BD7-42F1-8947-6A18B9A6A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Proposal Schedule Week 2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DEC74382-2494-0B9B-6254-7CCF4219A3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353" y="2039534"/>
            <a:ext cx="9782987" cy="428611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53B015B8-DA22-6EF0-C2BA-1E7422C08584}"/>
              </a:ext>
            </a:extLst>
          </p:cNvPr>
          <p:cNvSpPr/>
          <p:nvPr/>
        </p:nvSpPr>
        <p:spPr>
          <a:xfrm>
            <a:off x="1954060" y="2868460"/>
            <a:ext cx="8861279" cy="34571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827DA366-E3F3-8C22-C8C7-1EC7F1A668A7}"/>
              </a:ext>
            </a:extLst>
          </p:cNvPr>
          <p:cNvSpPr/>
          <p:nvPr/>
        </p:nvSpPr>
        <p:spPr>
          <a:xfrm>
            <a:off x="3507288" y="3745282"/>
            <a:ext cx="1490597" cy="5636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TD 2.0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3EB0A2DD-007E-61A4-FA88-0207E13590CE}"/>
              </a:ext>
            </a:extLst>
          </p:cNvPr>
          <p:cNvSpPr/>
          <p:nvPr/>
        </p:nvSpPr>
        <p:spPr>
          <a:xfrm>
            <a:off x="3507287" y="4375963"/>
            <a:ext cx="1490597" cy="56367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Security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8D236083-C461-1137-82B6-810952C2C169}"/>
              </a:ext>
            </a:extLst>
          </p:cNvPr>
          <p:cNvSpPr/>
          <p:nvPr/>
        </p:nvSpPr>
        <p:spPr>
          <a:xfrm>
            <a:off x="5060516" y="3745282"/>
            <a:ext cx="1490597" cy="56367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API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44C6979C-64C8-E434-D8B2-51331720D2CF}"/>
              </a:ext>
            </a:extLst>
          </p:cNvPr>
          <p:cNvSpPr/>
          <p:nvPr/>
        </p:nvSpPr>
        <p:spPr>
          <a:xfrm>
            <a:off x="5060516" y="4375963"/>
            <a:ext cx="1490597" cy="56367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Testing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(optional)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A1B1D282-5088-AE1B-1F7B-C0A08B763F11}"/>
              </a:ext>
            </a:extLst>
          </p:cNvPr>
          <p:cNvSpPr/>
          <p:nvPr/>
        </p:nvSpPr>
        <p:spPr>
          <a:xfrm>
            <a:off x="10697290" y="3935240"/>
            <a:ext cx="1039756" cy="3955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REC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C5C9561B-4968-9F2E-D04E-80173F0F54A9}"/>
              </a:ext>
            </a:extLst>
          </p:cNvPr>
          <p:cNvSpPr/>
          <p:nvPr/>
        </p:nvSpPr>
        <p:spPr>
          <a:xfrm>
            <a:off x="10694737" y="4421409"/>
            <a:ext cx="1039756" cy="3855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Note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CB03D2B8-D6C7-EEFE-E62A-006204019118}"/>
              </a:ext>
            </a:extLst>
          </p:cNvPr>
          <p:cNvSpPr/>
          <p:nvPr/>
        </p:nvSpPr>
        <p:spPr>
          <a:xfrm>
            <a:off x="10694738" y="4939635"/>
            <a:ext cx="1039756" cy="39558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IG Call</a:t>
            </a:r>
          </a:p>
        </p:txBody>
      </p:sp>
    </p:spTree>
    <p:extLst>
      <p:ext uri="{BB962C8B-B14F-4D97-AF65-F5344CB8AC3E}">
        <p14:creationId xmlns:p14="http://schemas.microsoft.com/office/powerpoint/2010/main" val="26123113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25F142-2BD7-42F1-8947-6A18B9A6A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Proposal Schedule Week 3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DEC74382-2494-0B9B-6254-7CCF4219A3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353" y="2039534"/>
            <a:ext cx="9782987" cy="428611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53B015B8-DA22-6EF0-C2BA-1E7422C08584}"/>
              </a:ext>
            </a:extLst>
          </p:cNvPr>
          <p:cNvSpPr/>
          <p:nvPr/>
        </p:nvSpPr>
        <p:spPr>
          <a:xfrm>
            <a:off x="1954060" y="2868460"/>
            <a:ext cx="8861279" cy="34571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827DA366-E3F3-8C22-C8C7-1EC7F1A668A7}"/>
              </a:ext>
            </a:extLst>
          </p:cNvPr>
          <p:cNvSpPr/>
          <p:nvPr/>
        </p:nvSpPr>
        <p:spPr>
          <a:xfrm>
            <a:off x="3507288" y="3745282"/>
            <a:ext cx="1490597" cy="5636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TD 2.0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3EB0A2DD-007E-61A4-FA88-0207E13590CE}"/>
              </a:ext>
            </a:extLst>
          </p:cNvPr>
          <p:cNvSpPr/>
          <p:nvPr/>
        </p:nvSpPr>
        <p:spPr>
          <a:xfrm>
            <a:off x="3507287" y="4375963"/>
            <a:ext cx="1490597" cy="56367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Main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8D236083-C461-1137-82B6-810952C2C169}"/>
              </a:ext>
            </a:extLst>
          </p:cNvPr>
          <p:cNvSpPr/>
          <p:nvPr/>
        </p:nvSpPr>
        <p:spPr>
          <a:xfrm>
            <a:off x="5060516" y="3745282"/>
            <a:ext cx="1490597" cy="56367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Binding Call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A9F5852E-F489-4F63-94D8-7BB18AEBFC76}"/>
              </a:ext>
            </a:extLst>
          </p:cNvPr>
          <p:cNvSpPr/>
          <p:nvPr/>
        </p:nvSpPr>
        <p:spPr>
          <a:xfrm>
            <a:off x="2054268" y="4375962"/>
            <a:ext cx="1363249" cy="56367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Chairs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74D29720-E4F9-DB44-DF75-17BEAAA13A13}"/>
              </a:ext>
            </a:extLst>
          </p:cNvPr>
          <p:cNvSpPr/>
          <p:nvPr/>
        </p:nvSpPr>
        <p:spPr>
          <a:xfrm>
            <a:off x="10697290" y="5137736"/>
            <a:ext cx="1039756" cy="3955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REC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2EF67DE7-EA62-6CFC-5CE4-6CCFECC15813}"/>
              </a:ext>
            </a:extLst>
          </p:cNvPr>
          <p:cNvSpPr/>
          <p:nvPr/>
        </p:nvSpPr>
        <p:spPr>
          <a:xfrm>
            <a:off x="10694737" y="5623905"/>
            <a:ext cx="1039756" cy="3855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Note</a:t>
            </a:r>
          </a:p>
        </p:txBody>
      </p:sp>
    </p:spTree>
    <p:extLst>
      <p:ext uri="{BB962C8B-B14F-4D97-AF65-F5344CB8AC3E}">
        <p14:creationId xmlns:p14="http://schemas.microsoft.com/office/powerpoint/2010/main" val="2036448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25F142-2BD7-42F1-8947-6A18B9A6A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Proposal Schedule Week 4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DEC74382-2494-0B9B-6254-7CCF4219A3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353" y="2039534"/>
            <a:ext cx="9782987" cy="428611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53B015B8-DA22-6EF0-C2BA-1E7422C08584}"/>
              </a:ext>
            </a:extLst>
          </p:cNvPr>
          <p:cNvSpPr/>
          <p:nvPr/>
        </p:nvSpPr>
        <p:spPr>
          <a:xfrm>
            <a:off x="1954060" y="2868460"/>
            <a:ext cx="8861279" cy="34571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827DA366-E3F3-8C22-C8C7-1EC7F1A668A7}"/>
              </a:ext>
            </a:extLst>
          </p:cNvPr>
          <p:cNvSpPr/>
          <p:nvPr/>
        </p:nvSpPr>
        <p:spPr>
          <a:xfrm>
            <a:off x="3507288" y="3745282"/>
            <a:ext cx="1490597" cy="5636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TD 2.0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3EB0A2DD-007E-61A4-FA88-0207E13590CE}"/>
              </a:ext>
            </a:extLst>
          </p:cNvPr>
          <p:cNvSpPr/>
          <p:nvPr/>
        </p:nvSpPr>
        <p:spPr>
          <a:xfrm>
            <a:off x="3507287" y="4375963"/>
            <a:ext cx="1490597" cy="56367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Security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8D236083-C461-1137-82B6-810952C2C169}"/>
              </a:ext>
            </a:extLst>
          </p:cNvPr>
          <p:cNvSpPr/>
          <p:nvPr/>
        </p:nvSpPr>
        <p:spPr>
          <a:xfrm>
            <a:off x="5060516" y="3745282"/>
            <a:ext cx="1490597" cy="56367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API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44C6979C-64C8-E434-D8B2-51331720D2CF}"/>
              </a:ext>
            </a:extLst>
          </p:cNvPr>
          <p:cNvSpPr/>
          <p:nvPr/>
        </p:nvSpPr>
        <p:spPr>
          <a:xfrm>
            <a:off x="5060516" y="4375963"/>
            <a:ext cx="1490597" cy="56367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Testing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(optional)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A1B1D282-5088-AE1B-1F7B-C0A08B763F11}"/>
              </a:ext>
            </a:extLst>
          </p:cNvPr>
          <p:cNvSpPr/>
          <p:nvPr/>
        </p:nvSpPr>
        <p:spPr>
          <a:xfrm>
            <a:off x="10697290" y="5137736"/>
            <a:ext cx="1039756" cy="3955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REC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C5C9561B-4968-9F2E-D04E-80173F0F54A9}"/>
              </a:ext>
            </a:extLst>
          </p:cNvPr>
          <p:cNvSpPr/>
          <p:nvPr/>
        </p:nvSpPr>
        <p:spPr>
          <a:xfrm>
            <a:off x="10694737" y="5623905"/>
            <a:ext cx="1039756" cy="3855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Note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8D9C1CDE-7DBB-CC15-185B-EF2BC3AB9D8F}"/>
              </a:ext>
            </a:extLst>
          </p:cNvPr>
          <p:cNvSpPr/>
          <p:nvPr/>
        </p:nvSpPr>
        <p:spPr>
          <a:xfrm>
            <a:off x="3507287" y="5071339"/>
            <a:ext cx="1490597" cy="563671"/>
          </a:xfrm>
          <a:prstGeom prst="rect">
            <a:avLst/>
          </a:prstGeom>
          <a:solidFill>
            <a:srgbClr val="00B0F0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Use Case / Liaisons (optional)  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B8E138DE-4900-C240-6C81-35DCC6E274E6}"/>
              </a:ext>
            </a:extLst>
          </p:cNvPr>
          <p:cNvSpPr/>
          <p:nvPr/>
        </p:nvSpPr>
        <p:spPr>
          <a:xfrm>
            <a:off x="10694737" y="6127854"/>
            <a:ext cx="1039756" cy="39558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IG Call</a:t>
            </a:r>
          </a:p>
        </p:txBody>
      </p:sp>
    </p:spTree>
    <p:extLst>
      <p:ext uri="{BB962C8B-B14F-4D97-AF65-F5344CB8AC3E}">
        <p14:creationId xmlns:p14="http://schemas.microsoft.com/office/powerpoint/2010/main" val="5716157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Resources and Contacts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half" idx="1"/>
          </p:nvPr>
        </p:nvSpPr>
        <p:spPr>
          <a:xfrm>
            <a:off x="609600" y="2493383"/>
            <a:ext cx="5384800" cy="36313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noProof="0" dirty="0"/>
              <a:t>Dr. Michael McCool</a:t>
            </a:r>
          </a:p>
          <a:p>
            <a:pPr marL="0" indent="0">
              <a:buNone/>
            </a:pPr>
            <a:r>
              <a:rPr lang="en-US" noProof="0" dirty="0"/>
              <a:t>Principal Engineer</a:t>
            </a:r>
          </a:p>
          <a:p>
            <a:pPr marL="0" indent="0">
              <a:buNone/>
            </a:pPr>
            <a:endParaRPr lang="en-US" noProof="0" dirty="0"/>
          </a:p>
          <a:p>
            <a:pPr marL="0" indent="0">
              <a:buNone/>
            </a:pPr>
            <a:r>
              <a:rPr lang="en-US" noProof="0" dirty="0"/>
              <a:t>Intel</a:t>
            </a:r>
          </a:p>
          <a:p>
            <a:pPr marL="0" indent="0">
              <a:buNone/>
            </a:pPr>
            <a:r>
              <a:rPr lang="en-US" noProof="0" dirty="0"/>
              <a:t>Technology Pathfinding</a:t>
            </a:r>
          </a:p>
          <a:p>
            <a:pPr marL="0" indent="0">
              <a:buNone/>
            </a:pPr>
            <a:endParaRPr lang="en-US" noProof="0" dirty="0"/>
          </a:p>
          <a:p>
            <a:pPr marL="0" indent="0">
              <a:buNone/>
            </a:pPr>
            <a:r>
              <a:rPr lang="en-US" noProof="0" dirty="0">
                <a:hlinkClick r:id="rId2"/>
              </a:rPr>
              <a:t>michael.mccool@intel.com</a:t>
            </a:r>
            <a:endParaRPr lang="en-US" noProof="0" dirty="0"/>
          </a:p>
          <a:p>
            <a:pPr marL="0" indent="0">
              <a:buNone/>
            </a:pPr>
            <a:endParaRPr lang="en-US" noProof="0" dirty="0"/>
          </a:p>
        </p:txBody>
      </p:sp>
      <p:sp>
        <p:nvSpPr>
          <p:cNvPr id="8" name="Inhaltsplatzhalter 7"/>
          <p:cNvSpPr>
            <a:spLocks noGrp="1"/>
          </p:cNvSpPr>
          <p:nvPr>
            <p:ph sz="half" idx="2"/>
          </p:nvPr>
        </p:nvSpPr>
        <p:spPr>
          <a:xfrm>
            <a:off x="6197601" y="2493383"/>
            <a:ext cx="5384800" cy="36313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noProof="0" dirty="0"/>
              <a:t>Dr. Sebastian Kaebisch</a:t>
            </a:r>
          </a:p>
          <a:p>
            <a:pPr marL="0" indent="0">
              <a:buNone/>
            </a:pPr>
            <a:r>
              <a:rPr lang="en-US" noProof="0" dirty="0"/>
              <a:t>Senior Key Expert</a:t>
            </a:r>
          </a:p>
          <a:p>
            <a:pPr marL="0" indent="0">
              <a:buNone/>
            </a:pPr>
            <a:endParaRPr lang="en-US" noProof="0" dirty="0"/>
          </a:p>
          <a:p>
            <a:pPr marL="0" indent="0">
              <a:buNone/>
            </a:pPr>
            <a:r>
              <a:rPr lang="en-US" noProof="0" dirty="0"/>
              <a:t>Siemens</a:t>
            </a:r>
          </a:p>
          <a:p>
            <a:pPr marL="0" indent="0">
              <a:buNone/>
            </a:pPr>
            <a:r>
              <a:rPr lang="en-US" noProof="0" dirty="0"/>
              <a:t>Technology</a:t>
            </a:r>
          </a:p>
          <a:p>
            <a:pPr marL="0" indent="0">
              <a:buNone/>
            </a:pPr>
            <a:endParaRPr lang="en-US" noProof="0" dirty="0"/>
          </a:p>
          <a:p>
            <a:pPr marL="0" indent="0">
              <a:buNone/>
            </a:pPr>
            <a:r>
              <a:rPr lang="en-US" noProof="0" dirty="0">
                <a:hlinkClick r:id="rId3"/>
              </a:rPr>
              <a:t>sebastian.kaebisch@siemens.com</a:t>
            </a:r>
            <a:endParaRPr lang="en-US" noProof="0" dirty="0"/>
          </a:p>
        </p:txBody>
      </p:sp>
      <p:sp>
        <p:nvSpPr>
          <p:cNvPr id="7" name="Inhaltsplatzhalter 5">
            <a:extLst>
              <a:ext uri="{FF2B5EF4-FFF2-40B4-BE49-F238E27FC236}">
                <a16:creationId xmlns:a16="http://schemas.microsoft.com/office/drawing/2014/main" id="{CECCD964-B803-436B-ABB9-013564AE8161}"/>
              </a:ext>
            </a:extLst>
          </p:cNvPr>
          <p:cNvSpPr txBox="1">
            <a:spLocks/>
          </p:cNvSpPr>
          <p:nvPr/>
        </p:nvSpPr>
        <p:spPr>
          <a:xfrm>
            <a:off x="838200" y="1310723"/>
            <a:ext cx="10515600" cy="661915"/>
          </a:xfrm>
          <a:prstGeom prst="rect">
            <a:avLst/>
          </a:prstGeom>
        </p:spPr>
        <p:txBody>
          <a:bodyPr vert="horz" lIns="121891" tIns="60945" rIns="121891" bIns="60945" rtlCol="0">
            <a:normAutofit/>
          </a:bodyPr>
          <a:lstStyle>
            <a:lvl1pPr marL="288000" indent="-288000" algn="l" defTabSz="1219535" rtl="0" eaLnBrk="1" latinLnBrk="0" hangingPunct="1">
              <a:spcBef>
                <a:spcPts val="6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288000" algn="l" defTabSz="1219535" rtl="0" eaLnBrk="1" latinLnBrk="0" hangingPunct="1">
              <a:spcBef>
                <a:spcPts val="3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8000" indent="-288000" algn="l" defTabSz="1219535" rtl="0" eaLnBrk="1" latinLnBrk="0" hangingPunct="1">
              <a:spcBef>
                <a:spcPts val="3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96000" indent="-216000" algn="l" defTabSz="1219535" rtl="0" eaLnBrk="1" latinLnBrk="0" hangingPunct="1">
              <a:spcBef>
                <a:spcPts val="100"/>
              </a:spcBef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84000" indent="-216000" algn="l" defTabSz="1219535" rtl="0" eaLnBrk="1" latinLnBrk="0" hangingPunct="1">
              <a:spcBef>
                <a:spcPts val="100"/>
              </a:spcBef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3722" indent="-304884" algn="l" defTabSz="121953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3490" indent="-304884" algn="l" defTabSz="121953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3257" indent="-304884" algn="l" defTabSz="121953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3025" indent="-304884" algn="l" defTabSz="121953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799" dirty="0">
                <a:hlinkClick r:id="rId4"/>
              </a:rPr>
              <a:t>https://www.w3.org/WoT</a:t>
            </a:r>
            <a:endParaRPr lang="en-US" sz="2799" dirty="0"/>
          </a:p>
        </p:txBody>
      </p:sp>
    </p:spTree>
    <p:extLst>
      <p:ext uri="{BB962C8B-B14F-4D97-AF65-F5344CB8AC3E}">
        <p14:creationId xmlns:p14="http://schemas.microsoft.com/office/powerpoint/2010/main" val="1429936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88F8F-6236-5647-9144-87EC1D518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6A765-78FF-F64C-AFEA-FDAD7286FF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Welcome &amp; </a:t>
            </a:r>
            <a:r>
              <a:rPr lang="en-US" noProof="0" dirty="0"/>
              <a:t>Logistics – 5min</a:t>
            </a:r>
          </a:p>
          <a:p>
            <a:r>
              <a:rPr lang="en-US" noProof="0" dirty="0"/>
              <a:t>Age</a:t>
            </a:r>
            <a:r>
              <a:rPr lang="en-US" dirty="0" err="1"/>
              <a:t>nda</a:t>
            </a:r>
            <a:r>
              <a:rPr lang="en-US" dirty="0"/>
              <a:t> plans for planning sessions (all) – 10min</a:t>
            </a:r>
          </a:p>
          <a:p>
            <a:r>
              <a:rPr lang="en-US" dirty="0"/>
              <a:t>PR cleanups – 45min</a:t>
            </a:r>
          </a:p>
          <a:p>
            <a:r>
              <a:rPr lang="en-US" dirty="0"/>
              <a:t>Working Mode &amp; </a:t>
            </a:r>
            <a:r>
              <a:rPr lang="de-DE" dirty="0"/>
              <a:t>Timeline </a:t>
            </a:r>
            <a:r>
              <a:rPr lang="de-DE" dirty="0" err="1"/>
              <a:t>WoT</a:t>
            </a:r>
            <a:r>
              <a:rPr lang="de-DE" dirty="0"/>
              <a:t> 2.0 (Sebastian) – 45min</a:t>
            </a:r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F086B2-AD41-0E4F-90FB-138929E0D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1A1CFD-2C50-3442-B230-18F6B2439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2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4059A10-2005-5D4B-96B6-A41085C69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2023-06-15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486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62CE7B-B72F-AC1D-D4D7-11F69DDD0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IRC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DBDE088-D043-2929-9509-46116F4CE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Please join </a:t>
            </a:r>
            <a:r>
              <a:rPr lang="en-US" dirty="0">
                <a:hlinkClick r:id="rId2"/>
              </a:rPr>
              <a:t>https://irc.w3.org/?channels=wot</a:t>
            </a:r>
            <a:endParaRPr lang="en-US" dirty="0"/>
          </a:p>
          <a:p>
            <a:endParaRPr lang="en-US" dirty="0"/>
          </a:p>
          <a:p>
            <a:r>
              <a:rPr lang="en-US" dirty="0"/>
              <a:t>Who takes the minutes?</a:t>
            </a:r>
          </a:p>
          <a:p>
            <a:endParaRPr lang="en-US" dirty="0"/>
          </a:p>
          <a:p>
            <a:r>
              <a:rPr lang="en-US" dirty="0"/>
              <a:t>…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756D095-AD64-7456-EA7C-00FBE55B9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0AF2162-AA32-2E38-01C1-115C6E000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3</a:t>
            </a:fld>
            <a:endParaRPr lang="en-US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98CF742E-0DFA-AFB8-9D38-BA2ED30B9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2023-06-16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089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A1B915-E6E6-930D-A13C-7B3344896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 (</a:t>
            </a:r>
            <a:r>
              <a:rPr lang="en-US" dirty="0" err="1"/>
              <a:t>tbd</a:t>
            </a:r>
            <a:r>
              <a:rPr lang="en-US" dirty="0"/>
              <a:t>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07089FD-3464-219E-AA15-7090169552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Thuesday</a:t>
            </a:r>
            <a:r>
              <a:rPr lang="en-US" dirty="0"/>
              <a:t> 20 June</a:t>
            </a:r>
          </a:p>
          <a:p>
            <a:pPr lvl="1"/>
            <a:r>
              <a:rPr lang="de-DE" dirty="0"/>
              <a:t>Clean </a:t>
            </a:r>
            <a:r>
              <a:rPr lang="de-DE" dirty="0" err="1"/>
              <a:t>up</a:t>
            </a:r>
            <a:r>
              <a:rPr lang="de-DE" dirty="0"/>
              <a:t> </a:t>
            </a:r>
            <a:r>
              <a:rPr lang="de-DE" dirty="0" err="1"/>
              <a:t>charter</a:t>
            </a:r>
            <a:r>
              <a:rPr lang="de-DE" dirty="0"/>
              <a:t> </a:t>
            </a:r>
            <a:r>
              <a:rPr lang="de-DE" dirty="0" err="1"/>
              <a:t>detail</a:t>
            </a:r>
            <a:r>
              <a:rPr lang="de-DE" dirty="0"/>
              <a:t> PRs (all)</a:t>
            </a:r>
          </a:p>
          <a:p>
            <a:pPr lvl="1"/>
            <a:r>
              <a:rPr lang="en-US" dirty="0"/>
              <a:t>Working Mode &amp; </a:t>
            </a:r>
            <a:r>
              <a:rPr lang="de-DE" dirty="0"/>
              <a:t>Timeline </a:t>
            </a:r>
            <a:r>
              <a:rPr lang="de-DE" dirty="0" err="1"/>
              <a:t>WoT</a:t>
            </a:r>
            <a:r>
              <a:rPr lang="de-DE" dirty="0"/>
              <a:t> 2.0 (Sebastian)</a:t>
            </a:r>
          </a:p>
          <a:p>
            <a:pPr lvl="1"/>
            <a:endParaRPr lang="de-DE" dirty="0"/>
          </a:p>
          <a:p>
            <a:r>
              <a:rPr lang="de-DE" dirty="0"/>
              <a:t>Wednesday 21 June</a:t>
            </a:r>
          </a:p>
          <a:p>
            <a:pPr lvl="1"/>
            <a:r>
              <a:rPr lang="de-DE" dirty="0" err="1"/>
              <a:t>WoT</a:t>
            </a:r>
            <a:r>
              <a:rPr lang="de-DE" dirty="0"/>
              <a:t> </a:t>
            </a:r>
            <a:r>
              <a:rPr lang="de-DE" dirty="0" err="1"/>
              <a:t>Versioning</a:t>
            </a:r>
            <a:r>
              <a:rPr lang="de-DE" dirty="0"/>
              <a:t>?</a:t>
            </a:r>
          </a:p>
          <a:p>
            <a:pPr lvl="1"/>
            <a:r>
              <a:rPr lang="de-DE" dirty="0"/>
              <a:t>TD </a:t>
            </a:r>
            <a:r>
              <a:rPr lang="de-DE" dirty="0" err="1"/>
              <a:t>topics</a:t>
            </a:r>
            <a:r>
              <a:rPr lang="de-DE" dirty="0"/>
              <a:t>?</a:t>
            </a:r>
          </a:p>
          <a:p>
            <a:pPr lvl="1"/>
            <a:r>
              <a:rPr lang="de-DE" dirty="0" err="1"/>
              <a:t>Bindings</a:t>
            </a:r>
            <a:r>
              <a:rPr lang="de-DE" dirty="0"/>
              <a:t>?</a:t>
            </a:r>
          </a:p>
          <a:p>
            <a:endParaRPr lang="de-DE" dirty="0"/>
          </a:p>
          <a:p>
            <a:r>
              <a:rPr lang="de-DE" dirty="0" err="1"/>
              <a:t>Thursday</a:t>
            </a:r>
            <a:r>
              <a:rPr lang="de-DE" dirty="0"/>
              <a:t> 22 June</a:t>
            </a:r>
          </a:p>
          <a:p>
            <a:pPr lvl="1"/>
            <a:r>
              <a:rPr lang="de-DE" dirty="0"/>
              <a:t>Discovery ?</a:t>
            </a:r>
          </a:p>
          <a:p>
            <a:endParaRPr lang="de-DE" dirty="0"/>
          </a:p>
          <a:p>
            <a:r>
              <a:rPr lang="de-DE" dirty="0"/>
              <a:t>Friday 23 June (optional)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CDF3279-FCAA-6AE1-7046-AB8D0C1C3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4571FA1-2D83-947D-D7E7-47BACC5E9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4</a:t>
            </a:fld>
            <a:endParaRPr lang="en-US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90CFDA37-4FD8-5904-4BA0-51CA9E1DD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2023-06-16</a:t>
            </a:fld>
            <a:endParaRPr lang="en-US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66E401EF-4247-EB60-2E7B-7630B456F173}"/>
              </a:ext>
            </a:extLst>
          </p:cNvPr>
          <p:cNvSpPr txBox="1"/>
          <p:nvPr/>
        </p:nvSpPr>
        <p:spPr>
          <a:xfrm>
            <a:off x="7850221" y="3287494"/>
            <a:ext cx="3430621" cy="120032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Note: </a:t>
            </a:r>
          </a:p>
          <a:p>
            <a:pPr marL="285750" indent="-285750">
              <a:buFontTx/>
              <a:buChar char="-"/>
            </a:pPr>
            <a:r>
              <a:rPr lang="en-US" dirty="0"/>
              <a:t>Please give TF topic overview</a:t>
            </a:r>
          </a:p>
          <a:p>
            <a:pPr marL="285750" indent="-285750">
              <a:buFontTx/>
              <a:buChar char="-"/>
            </a:pPr>
            <a:r>
              <a:rPr lang="en-US" dirty="0"/>
              <a:t>Avoid technical discussions or deep dives </a:t>
            </a:r>
          </a:p>
        </p:txBody>
      </p:sp>
    </p:spTree>
    <p:extLst>
      <p:ext uri="{BB962C8B-B14F-4D97-AF65-F5344CB8AC3E}">
        <p14:creationId xmlns:p14="http://schemas.microsoft.com/office/powerpoint/2010/main" val="3478988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BC9ACA-C6C4-DC8D-CC24-88823EAA7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t">
            <a:normAutofit/>
          </a:bodyPr>
          <a:lstStyle/>
          <a:p>
            <a:r>
              <a:rPr lang="de-DE" dirty="0"/>
              <a:t>Clean </a:t>
            </a:r>
            <a:r>
              <a:rPr lang="de-DE" dirty="0" err="1"/>
              <a:t>up</a:t>
            </a:r>
            <a:r>
              <a:rPr lang="de-DE" dirty="0"/>
              <a:t> PRs</a:t>
            </a:r>
            <a:endParaRPr lang="en-US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DC723564-6AF5-9B32-0FB6-4561DC0D9F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6706" y="1419567"/>
            <a:ext cx="4799261" cy="3719428"/>
          </a:xfrm>
          <a:prstGeom prst="rect">
            <a:avLst/>
          </a:prstGeom>
          <a:noFill/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801D82C-E867-E9B2-EC86-578F2AEC5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W3C Web of Things (WoT) WG/IG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F0B1204-1557-C75B-0941-81F285880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055BDE2E-7167-1944-9FEE-E44668D91CB6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5</a:t>
            </a:fld>
            <a:endParaRPr lang="en-US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2311BE90-BAC3-A9BD-92AD-0EC17751D96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B929AB1E-7FD9-0A40-B7C0-508CCACB3E9A}" type="datetime1">
              <a:rPr lang="en-CA" smtClean="0"/>
              <a:pPr>
                <a:lnSpc>
                  <a:spcPct val="90000"/>
                </a:lnSpc>
                <a:spcAft>
                  <a:spcPts val="600"/>
                </a:spcAft>
              </a:pPr>
              <a:t>2023-06-16</a:t>
            </a:fld>
            <a:endParaRPr lang="en-US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B5E5D1A0-7790-17EE-FB71-40FED5CA163B}"/>
              </a:ext>
            </a:extLst>
          </p:cNvPr>
          <p:cNvSpPr txBox="1"/>
          <p:nvPr/>
        </p:nvSpPr>
        <p:spPr>
          <a:xfrm>
            <a:off x="2287621" y="5547106"/>
            <a:ext cx="1006650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https://github.com/w3c/wot-charter-drafts/labels/Detailed%20Work%20Items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9039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2467E8-FF01-6258-75AF-F8F9DEA02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Reducing </a:t>
            </a:r>
            <a:r>
              <a:rPr lang="en-US" dirty="0" err="1"/>
              <a:t>WoT</a:t>
            </a:r>
            <a:r>
              <a:rPr lang="en-US" dirty="0"/>
              <a:t> Calls in the Week</a:t>
            </a:r>
            <a:br>
              <a:rPr lang="en-US" dirty="0"/>
            </a:br>
            <a:r>
              <a:rPr lang="en-US" dirty="0"/>
              <a:t>Current Situation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42534E1-F1FF-7B2A-4702-804DF494A3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353" y="2039534"/>
            <a:ext cx="9782987" cy="4286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6094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243BC7-19C8-FC02-DC80-4D5FE1141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Proposal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80B2095-A699-0005-E747-5877696ED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8071"/>
            <a:ext cx="10515600" cy="4698892"/>
          </a:xfrm>
        </p:spPr>
        <p:txBody>
          <a:bodyPr>
            <a:normAutofit fontScale="62500" lnSpcReduction="20000"/>
          </a:bodyPr>
          <a:lstStyle/>
          <a:p>
            <a:r>
              <a:rPr lang="en-US" dirty="0" err="1"/>
              <a:t>WoT</a:t>
            </a:r>
            <a:r>
              <a:rPr lang="en-US" dirty="0"/>
              <a:t> 2.0 meetings should take place in time zones convenient for all (e.g., get more participants from Japan)</a:t>
            </a:r>
          </a:p>
          <a:p>
            <a:r>
              <a:rPr lang="en-US" dirty="0"/>
              <a:t>TFs with REC deliverables should not be processed in parallel</a:t>
            </a:r>
            <a:br>
              <a:rPr lang="en-US" dirty="0"/>
            </a:br>
            <a:r>
              <a:rPr lang="en-US" dirty="0">
                <a:sym typeface="Wingdings" pitchFamily="2" charset="2"/>
              </a:rPr>
              <a:t> everyone should concentrate only on one deliverable </a:t>
            </a:r>
            <a:br>
              <a:rPr lang="en-US" dirty="0">
                <a:sym typeface="Wingdings" pitchFamily="2" charset="2"/>
              </a:rPr>
            </a:br>
            <a:r>
              <a:rPr lang="en-US" dirty="0">
                <a:sym typeface="Wingdings" pitchFamily="2" charset="2"/>
              </a:rPr>
              <a:t> increase the participation numbers of the REC based calls</a:t>
            </a:r>
            <a:endParaRPr lang="en-US" dirty="0"/>
          </a:p>
          <a:p>
            <a:r>
              <a:rPr lang="en-US" dirty="0"/>
              <a:t>TFs call with Note deliverables should only have calls every 2 weeks</a:t>
            </a:r>
          </a:p>
          <a:p>
            <a:r>
              <a:rPr lang="en-US" dirty="0"/>
              <a:t>Increase async process, pre-work should already happen on </a:t>
            </a:r>
            <a:r>
              <a:rPr lang="en-US" dirty="0" err="1"/>
              <a:t>github</a:t>
            </a:r>
            <a:r>
              <a:rPr lang="en-US" dirty="0"/>
              <a:t> (calls should be used to give an overview what happen on </a:t>
            </a:r>
            <a:r>
              <a:rPr lang="en-US" dirty="0" err="1"/>
              <a:t>github</a:t>
            </a:r>
            <a:r>
              <a:rPr lang="en-US" dirty="0"/>
              <a:t> and finally decide on PRs) </a:t>
            </a:r>
            <a:r>
              <a:rPr lang="en-US" dirty="0">
                <a:sym typeface="Wingdings" pitchFamily="2" charset="2"/>
              </a:rPr>
              <a:t> Marketing call already follows this approach</a:t>
            </a:r>
          </a:p>
          <a:p>
            <a:r>
              <a:rPr lang="en-US" dirty="0">
                <a:sym typeface="Wingdings" pitchFamily="2" charset="2"/>
              </a:rPr>
              <a:t>Share the agenda one day before the meeting that includes the list of issues / PRs</a:t>
            </a:r>
            <a:endParaRPr lang="en-US" dirty="0"/>
          </a:p>
          <a:p>
            <a:r>
              <a:rPr lang="en-US" dirty="0"/>
              <a:t>Main call every 2 weeks only?</a:t>
            </a:r>
          </a:p>
          <a:p>
            <a:r>
              <a:rPr lang="en-US" dirty="0"/>
              <a:t>Optimize calendar: We should have max. 4 calls in one week </a:t>
            </a:r>
          </a:p>
          <a:p>
            <a:r>
              <a:rPr lang="en-US" dirty="0"/>
              <a:t>If needed, a use case or liaison-based call can take place by a pre-defined meeting time (e.g., once a month)</a:t>
            </a:r>
          </a:p>
          <a:p>
            <a:r>
              <a:rPr lang="en-US" dirty="0"/>
              <a:t>Since we do not have someone who can drive the Profile TF, we should pause </a:t>
            </a:r>
            <a:r>
              <a:rPr lang="en-US" dirty="0" err="1"/>
              <a:t>Profil</a:t>
            </a:r>
            <a:r>
              <a:rPr lang="en-US" dirty="0"/>
              <a:t> or transform it as Note document</a:t>
            </a:r>
          </a:p>
          <a:p>
            <a:r>
              <a:rPr lang="en-US" dirty="0"/>
              <a:t>Architecture may also considered as Note deliverable in the future (as already discussed in the past and recommended by TAG)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47330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erade Verbindung 16">
            <a:extLst>
              <a:ext uri="{FF2B5EF4-FFF2-40B4-BE49-F238E27FC236}">
                <a16:creationId xmlns:a16="http://schemas.microsoft.com/office/drawing/2014/main" id="{3FCDF3CE-4402-F826-429E-0136DA4165E5}"/>
              </a:ext>
            </a:extLst>
          </p:cNvPr>
          <p:cNvCxnSpPr>
            <a:cxnSpLocks/>
          </p:cNvCxnSpPr>
          <p:nvPr/>
        </p:nvCxnSpPr>
        <p:spPr>
          <a:xfrm>
            <a:off x="6322617" y="1302707"/>
            <a:ext cx="0" cy="4781493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17">
            <a:extLst>
              <a:ext uri="{FF2B5EF4-FFF2-40B4-BE49-F238E27FC236}">
                <a16:creationId xmlns:a16="http://schemas.microsoft.com/office/drawing/2014/main" id="{DB38CB00-4B72-E7CA-298F-3E9E7003202D}"/>
              </a:ext>
            </a:extLst>
          </p:cNvPr>
          <p:cNvCxnSpPr>
            <a:cxnSpLocks/>
          </p:cNvCxnSpPr>
          <p:nvPr/>
        </p:nvCxnSpPr>
        <p:spPr>
          <a:xfrm>
            <a:off x="3706764" y="1402915"/>
            <a:ext cx="0" cy="4681285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18">
            <a:extLst>
              <a:ext uri="{FF2B5EF4-FFF2-40B4-BE49-F238E27FC236}">
                <a16:creationId xmlns:a16="http://schemas.microsoft.com/office/drawing/2014/main" id="{90ED4177-3080-A210-A1D3-CFCE3C0BD7DD}"/>
              </a:ext>
            </a:extLst>
          </p:cNvPr>
          <p:cNvCxnSpPr>
            <a:cxnSpLocks/>
          </p:cNvCxnSpPr>
          <p:nvPr/>
        </p:nvCxnSpPr>
        <p:spPr>
          <a:xfrm>
            <a:off x="748909" y="1402915"/>
            <a:ext cx="0" cy="4692497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24">
            <a:extLst>
              <a:ext uri="{FF2B5EF4-FFF2-40B4-BE49-F238E27FC236}">
                <a16:creationId xmlns:a16="http://schemas.microsoft.com/office/drawing/2014/main" id="{DFF9DD18-D312-A13B-0124-018FD1C20D42}"/>
              </a:ext>
            </a:extLst>
          </p:cNvPr>
          <p:cNvCxnSpPr>
            <a:cxnSpLocks/>
          </p:cNvCxnSpPr>
          <p:nvPr/>
        </p:nvCxnSpPr>
        <p:spPr>
          <a:xfrm>
            <a:off x="4934316" y="1313919"/>
            <a:ext cx="0" cy="4781493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788B8E25-60A3-D72A-1B5D-9A1DF9B41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Roadmap </a:t>
            </a:r>
            <a:r>
              <a:rPr lang="en-US" dirty="0" err="1"/>
              <a:t>WoT</a:t>
            </a:r>
            <a:r>
              <a:rPr lang="en-US" dirty="0"/>
              <a:t> 2.0 Deliverables (Draft)</a:t>
            </a: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13D5A8CE-0EA3-A8BC-8A02-8FD69DE25DA4}"/>
              </a:ext>
            </a:extLst>
          </p:cNvPr>
          <p:cNvCxnSpPr>
            <a:cxnSpLocks/>
          </p:cNvCxnSpPr>
          <p:nvPr/>
        </p:nvCxnSpPr>
        <p:spPr>
          <a:xfrm>
            <a:off x="760288" y="5619961"/>
            <a:ext cx="102227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hteck 6">
            <a:extLst>
              <a:ext uri="{FF2B5EF4-FFF2-40B4-BE49-F238E27FC236}">
                <a16:creationId xmlns:a16="http://schemas.microsoft.com/office/drawing/2014/main" id="{AAAA95C5-5471-B46C-8712-73295967344E}"/>
              </a:ext>
            </a:extLst>
          </p:cNvPr>
          <p:cNvSpPr/>
          <p:nvPr/>
        </p:nvSpPr>
        <p:spPr>
          <a:xfrm>
            <a:off x="760289" y="4888669"/>
            <a:ext cx="5562322" cy="5137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WoT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Thing Description 2.0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DE4FCA72-B10B-1D02-D6A3-463769A9E42B}"/>
              </a:ext>
            </a:extLst>
          </p:cNvPr>
          <p:cNvSpPr/>
          <p:nvPr/>
        </p:nvSpPr>
        <p:spPr>
          <a:xfrm>
            <a:off x="746359" y="2855690"/>
            <a:ext cx="2960403" cy="472611"/>
          </a:xfrm>
          <a:prstGeom prst="rect">
            <a:avLst/>
          </a:prstGeom>
          <a:solidFill>
            <a:srgbClr val="FFC000"/>
          </a:solidFill>
          <a:ln w="63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OPC UA Binding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CE5A8601-BF8F-9AF2-810F-6496066E4ECB}"/>
              </a:ext>
            </a:extLst>
          </p:cNvPr>
          <p:cNvSpPr txBox="1"/>
          <p:nvPr/>
        </p:nvSpPr>
        <p:spPr>
          <a:xfrm>
            <a:off x="296824" y="6101018"/>
            <a:ext cx="13655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Start charter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Q3 2023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79C90D26-D8C5-F3D4-9C95-30F69A86CF11}"/>
              </a:ext>
            </a:extLst>
          </p:cNvPr>
          <p:cNvSpPr txBox="1"/>
          <p:nvPr/>
        </p:nvSpPr>
        <p:spPr>
          <a:xfrm>
            <a:off x="4374155" y="6101018"/>
            <a:ext cx="978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Q3 2024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97E1D9C7-F7DF-9749-5781-47E9944BD409}"/>
              </a:ext>
            </a:extLst>
          </p:cNvPr>
          <p:cNvSpPr txBox="1"/>
          <p:nvPr/>
        </p:nvSpPr>
        <p:spPr>
          <a:xfrm>
            <a:off x="5871681" y="6095412"/>
            <a:ext cx="1061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End 2024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8EF98922-392F-14A6-A129-4E6431B15DB9}"/>
              </a:ext>
            </a:extLst>
          </p:cNvPr>
          <p:cNvSpPr txBox="1"/>
          <p:nvPr/>
        </p:nvSpPr>
        <p:spPr>
          <a:xfrm>
            <a:off x="2919577" y="6084200"/>
            <a:ext cx="978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Q1 2024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0D6FBAC2-D3D4-7A86-3690-BD718B53E09E}"/>
              </a:ext>
            </a:extLst>
          </p:cNvPr>
          <p:cNvSpPr/>
          <p:nvPr/>
        </p:nvSpPr>
        <p:spPr>
          <a:xfrm>
            <a:off x="4920851" y="4239642"/>
            <a:ext cx="4084423" cy="5137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WoT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Discovery 2.0</a:t>
            </a:r>
          </a:p>
        </p:txBody>
      </p:sp>
      <p:cxnSp>
        <p:nvCxnSpPr>
          <p:cNvPr id="26" name="Gerade Verbindung 25">
            <a:extLst>
              <a:ext uri="{FF2B5EF4-FFF2-40B4-BE49-F238E27FC236}">
                <a16:creationId xmlns:a16="http://schemas.microsoft.com/office/drawing/2014/main" id="{5E38AC99-87FA-9814-7EF1-C0EECBB0350E}"/>
              </a:ext>
            </a:extLst>
          </p:cNvPr>
          <p:cNvCxnSpPr>
            <a:cxnSpLocks/>
          </p:cNvCxnSpPr>
          <p:nvPr/>
        </p:nvCxnSpPr>
        <p:spPr>
          <a:xfrm>
            <a:off x="9030788" y="1292267"/>
            <a:ext cx="0" cy="4781493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feld 26">
            <a:extLst>
              <a:ext uri="{FF2B5EF4-FFF2-40B4-BE49-F238E27FC236}">
                <a16:creationId xmlns:a16="http://schemas.microsoft.com/office/drawing/2014/main" id="{BE1B71BC-C9DD-8DC6-3F0B-2147B554A757}"/>
              </a:ext>
            </a:extLst>
          </p:cNvPr>
          <p:cNvSpPr txBox="1"/>
          <p:nvPr/>
        </p:nvSpPr>
        <p:spPr>
          <a:xfrm>
            <a:off x="8470627" y="6079366"/>
            <a:ext cx="12738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End charter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Q3 2025</a:t>
            </a: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A32E2F57-EB0A-1568-E696-BC4188A1DF33}"/>
              </a:ext>
            </a:extLst>
          </p:cNvPr>
          <p:cNvSpPr/>
          <p:nvPr/>
        </p:nvSpPr>
        <p:spPr>
          <a:xfrm>
            <a:off x="6322611" y="3607992"/>
            <a:ext cx="2720224" cy="47261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WoT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Architecture</a:t>
            </a: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C2F108B9-7602-9486-A2A5-E8BDE3AC0448}"/>
              </a:ext>
            </a:extLst>
          </p:cNvPr>
          <p:cNvSpPr/>
          <p:nvPr/>
        </p:nvSpPr>
        <p:spPr>
          <a:xfrm>
            <a:off x="760288" y="4273242"/>
            <a:ext cx="1851016" cy="47261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WoT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Profile 1.0?</a:t>
            </a: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166B103D-81AB-D42A-0C3C-DD2FD8F2AE7A}"/>
              </a:ext>
            </a:extLst>
          </p:cNvPr>
          <p:cNvSpPr/>
          <p:nvPr/>
        </p:nvSpPr>
        <p:spPr>
          <a:xfrm>
            <a:off x="10221251" y="841309"/>
            <a:ext cx="1514343" cy="3955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REC</a:t>
            </a: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1E3618A0-1A21-6EB1-0252-1BFE1FD5DBC2}"/>
              </a:ext>
            </a:extLst>
          </p:cNvPr>
          <p:cNvSpPr/>
          <p:nvPr/>
        </p:nvSpPr>
        <p:spPr>
          <a:xfrm>
            <a:off x="10221252" y="1327478"/>
            <a:ext cx="1514343" cy="3855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Note</a:t>
            </a: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DAA73720-1C39-F6AB-6846-EC7E0F3D7E68}"/>
              </a:ext>
            </a:extLst>
          </p:cNvPr>
          <p:cNvSpPr/>
          <p:nvPr/>
        </p:nvSpPr>
        <p:spPr>
          <a:xfrm>
            <a:off x="5686832" y="1496015"/>
            <a:ext cx="3339779" cy="47261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WoT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API</a:t>
            </a:r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BCC09D88-3F5E-ADE6-506D-5DA456C2D40D}"/>
              </a:ext>
            </a:extLst>
          </p:cNvPr>
          <p:cNvSpPr/>
          <p:nvPr/>
        </p:nvSpPr>
        <p:spPr>
          <a:xfrm>
            <a:off x="760288" y="2154264"/>
            <a:ext cx="5562322" cy="47261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Security</a:t>
            </a:r>
          </a:p>
        </p:txBody>
      </p:sp>
      <p:sp>
        <p:nvSpPr>
          <p:cNvPr id="37" name="Explosion 2 36">
            <a:extLst>
              <a:ext uri="{FF2B5EF4-FFF2-40B4-BE49-F238E27FC236}">
                <a16:creationId xmlns:a16="http://schemas.microsoft.com/office/drawing/2014/main" id="{20DD0A0A-61B6-D914-D2B3-3E6DA5B88017}"/>
              </a:ext>
            </a:extLst>
          </p:cNvPr>
          <p:cNvSpPr/>
          <p:nvPr/>
        </p:nvSpPr>
        <p:spPr>
          <a:xfrm>
            <a:off x="4632848" y="5245745"/>
            <a:ext cx="726239" cy="456399"/>
          </a:xfrm>
          <a:prstGeom prst="irregularSeal2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324ED430-E776-A038-6EF0-9B255B99B67F}"/>
              </a:ext>
            </a:extLst>
          </p:cNvPr>
          <p:cNvSpPr txBox="1"/>
          <p:nvPr/>
        </p:nvSpPr>
        <p:spPr>
          <a:xfrm>
            <a:off x="4605414" y="5293420"/>
            <a:ext cx="72623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CR </a:t>
            </a:r>
            <a:b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Candidate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9521EF62-2FEF-8F6E-0049-1BEFA03634A6}"/>
              </a:ext>
            </a:extLst>
          </p:cNvPr>
          <p:cNvSpPr/>
          <p:nvPr/>
        </p:nvSpPr>
        <p:spPr>
          <a:xfrm>
            <a:off x="10221253" y="1901243"/>
            <a:ext cx="1514352" cy="472611"/>
          </a:xfrm>
          <a:prstGeom prst="rect">
            <a:avLst/>
          </a:prstGeom>
          <a:solidFill>
            <a:srgbClr val="FFC000"/>
          </a:solidFill>
          <a:ln w="63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Note + Liaison 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DE27325D-CA89-9BB7-928A-7CED26F55CA0}"/>
              </a:ext>
            </a:extLst>
          </p:cNvPr>
          <p:cNvSpPr/>
          <p:nvPr/>
        </p:nvSpPr>
        <p:spPr>
          <a:xfrm>
            <a:off x="753087" y="3448552"/>
            <a:ext cx="2960403" cy="472611"/>
          </a:xfrm>
          <a:prstGeom prst="rect">
            <a:avLst/>
          </a:prstGeom>
          <a:solidFill>
            <a:srgbClr val="FFC000"/>
          </a:solidFill>
          <a:ln w="63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BACnet Binding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C6677BCF-5BBF-E17E-9CC4-512096B1CFA2}"/>
              </a:ext>
            </a:extLst>
          </p:cNvPr>
          <p:cNvSpPr/>
          <p:nvPr/>
        </p:nvSpPr>
        <p:spPr>
          <a:xfrm>
            <a:off x="3965075" y="2861880"/>
            <a:ext cx="2960403" cy="472611"/>
          </a:xfrm>
          <a:prstGeom prst="rect">
            <a:avLst/>
          </a:prstGeom>
          <a:solidFill>
            <a:srgbClr val="FFC000"/>
          </a:solidFill>
          <a:ln w="63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Matter Binding ?</a:t>
            </a:r>
          </a:p>
        </p:txBody>
      </p:sp>
    </p:spTree>
    <p:extLst>
      <p:ext uri="{BB962C8B-B14F-4D97-AF65-F5344CB8AC3E}">
        <p14:creationId xmlns:p14="http://schemas.microsoft.com/office/powerpoint/2010/main" val="22480771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25F142-2BD7-42F1-8947-6A18B9A6A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Proposal Schedule Week 1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DEC74382-2494-0B9B-6254-7CCF4219A3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353" y="2039534"/>
            <a:ext cx="9782987" cy="428611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53B015B8-DA22-6EF0-C2BA-1E7422C08584}"/>
              </a:ext>
            </a:extLst>
          </p:cNvPr>
          <p:cNvSpPr/>
          <p:nvPr/>
        </p:nvSpPr>
        <p:spPr>
          <a:xfrm>
            <a:off x="1954060" y="2868460"/>
            <a:ext cx="8861279" cy="34571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827DA366-E3F3-8C22-C8C7-1EC7F1A668A7}"/>
              </a:ext>
            </a:extLst>
          </p:cNvPr>
          <p:cNvSpPr/>
          <p:nvPr/>
        </p:nvSpPr>
        <p:spPr>
          <a:xfrm>
            <a:off x="3507288" y="3745282"/>
            <a:ext cx="1490597" cy="5636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TD 2.0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3EB0A2DD-007E-61A4-FA88-0207E13590CE}"/>
              </a:ext>
            </a:extLst>
          </p:cNvPr>
          <p:cNvSpPr/>
          <p:nvPr/>
        </p:nvSpPr>
        <p:spPr>
          <a:xfrm>
            <a:off x="3507287" y="4375963"/>
            <a:ext cx="1490597" cy="56367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Main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8D236083-C461-1137-82B6-810952C2C169}"/>
              </a:ext>
            </a:extLst>
          </p:cNvPr>
          <p:cNvSpPr/>
          <p:nvPr/>
        </p:nvSpPr>
        <p:spPr>
          <a:xfrm>
            <a:off x="5060516" y="3745282"/>
            <a:ext cx="1490597" cy="56367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Binding Call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A9F5852E-F489-4F63-94D8-7BB18AEBFC76}"/>
              </a:ext>
            </a:extLst>
          </p:cNvPr>
          <p:cNvSpPr/>
          <p:nvPr/>
        </p:nvSpPr>
        <p:spPr>
          <a:xfrm>
            <a:off x="2054268" y="4375962"/>
            <a:ext cx="1363249" cy="56367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Chairs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74D29720-E4F9-DB44-DF75-17BEAAA13A13}"/>
              </a:ext>
            </a:extLst>
          </p:cNvPr>
          <p:cNvSpPr/>
          <p:nvPr/>
        </p:nvSpPr>
        <p:spPr>
          <a:xfrm>
            <a:off x="10697290" y="5137736"/>
            <a:ext cx="1039756" cy="3955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REC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2EF67DE7-EA62-6CFC-5CE4-6CCFECC15813}"/>
              </a:ext>
            </a:extLst>
          </p:cNvPr>
          <p:cNvSpPr/>
          <p:nvPr/>
        </p:nvSpPr>
        <p:spPr>
          <a:xfrm>
            <a:off x="10694737" y="5623905"/>
            <a:ext cx="1039756" cy="3855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Note</a:t>
            </a:r>
          </a:p>
        </p:txBody>
      </p:sp>
    </p:spTree>
    <p:extLst>
      <p:ext uri="{BB962C8B-B14F-4D97-AF65-F5344CB8AC3E}">
        <p14:creationId xmlns:p14="http://schemas.microsoft.com/office/powerpoint/2010/main" val="127097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F2792D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7F038A28-D6FA-EA47-A702-194D6D433751}" vid="{6C1D8679-B121-8E40-B742-2A1F72F4853D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575</Words>
  <Application>Microsoft Macintosh PowerPoint</Application>
  <PresentationFormat>Breitbild</PresentationFormat>
  <Paragraphs>125</Paragraphs>
  <Slides>13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Office</vt:lpstr>
      <vt:lpstr> Next Charter Detailed Planning Session Day 1</vt:lpstr>
      <vt:lpstr>Outline</vt:lpstr>
      <vt:lpstr>IRC</vt:lpstr>
      <vt:lpstr>Agenda (tbd)</vt:lpstr>
      <vt:lpstr>Clean up PRs</vt:lpstr>
      <vt:lpstr>Reducing WoT Calls in the Week Current Situation</vt:lpstr>
      <vt:lpstr>Proposal</vt:lpstr>
      <vt:lpstr>Roadmap WoT 2.0 Deliverables (Draft)</vt:lpstr>
      <vt:lpstr>Proposal Schedule Week 1</vt:lpstr>
      <vt:lpstr>Proposal Schedule Week 2</vt:lpstr>
      <vt:lpstr>Proposal Schedule Week 3</vt:lpstr>
      <vt:lpstr>Proposal Schedule Week 4</vt:lpstr>
      <vt:lpstr>Resources and Contacts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City PoC Projects</dc:title>
  <dc:creator>Mccool, Michael</dc:creator>
  <cp:keywords>CTPClassification=CTP_NT</cp:keywords>
  <cp:lastModifiedBy>Kaebisch, Sebastian (T CED EWT-DE)</cp:lastModifiedBy>
  <cp:revision>67</cp:revision>
  <dcterms:created xsi:type="dcterms:W3CDTF">2020-06-08T01:23:04Z</dcterms:created>
  <dcterms:modified xsi:type="dcterms:W3CDTF">2023-06-16T15:24:35Z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258c2d75-0f12-43b9-9641-81f35fb292c0</vt:lpwstr>
  </property>
  <property fmtid="{D5CDD505-2E9C-101B-9397-08002B2CF9AE}" pid="3" name="CTP_TimeStamp">
    <vt:lpwstr>2020-06-08 02:21:01Z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  <property fmtid="{D5CDD505-2E9C-101B-9397-08002B2CF9AE}" pid="8" name="MSIP_Label_9d258917-277f-42cd-a3cd-14c4e9ee58bc_Enabled">
    <vt:lpwstr>true</vt:lpwstr>
  </property>
  <property fmtid="{D5CDD505-2E9C-101B-9397-08002B2CF9AE}" pid="9" name="MSIP_Label_9d258917-277f-42cd-a3cd-14c4e9ee58bc_SetDate">
    <vt:lpwstr>2023-06-15T15:37:02Z</vt:lpwstr>
  </property>
  <property fmtid="{D5CDD505-2E9C-101B-9397-08002B2CF9AE}" pid="10" name="MSIP_Label_9d258917-277f-42cd-a3cd-14c4e9ee58bc_Method">
    <vt:lpwstr>Standard</vt:lpwstr>
  </property>
  <property fmtid="{D5CDD505-2E9C-101B-9397-08002B2CF9AE}" pid="11" name="MSIP_Label_9d258917-277f-42cd-a3cd-14c4e9ee58bc_Name">
    <vt:lpwstr>restricted</vt:lpwstr>
  </property>
  <property fmtid="{D5CDD505-2E9C-101B-9397-08002B2CF9AE}" pid="12" name="MSIP_Label_9d258917-277f-42cd-a3cd-14c4e9ee58bc_SiteId">
    <vt:lpwstr>38ae3bcd-9579-4fd4-adda-b42e1495d55a</vt:lpwstr>
  </property>
  <property fmtid="{D5CDD505-2E9C-101B-9397-08002B2CF9AE}" pid="13" name="MSIP_Label_9d258917-277f-42cd-a3cd-14c4e9ee58bc_ActionId">
    <vt:lpwstr>e0008e7c-71f4-4895-85a8-9011bb167970</vt:lpwstr>
  </property>
  <property fmtid="{D5CDD505-2E9C-101B-9397-08002B2CF9AE}" pid="14" name="MSIP_Label_9d258917-277f-42cd-a3cd-14c4e9ee58bc_ContentBits">
    <vt:lpwstr>0</vt:lpwstr>
  </property>
</Properties>
</file>