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7" roundtripDataSignature="AMtx7miH8I23uTBaXtxAR/EZDVJpGYAQ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241300" lvl="0" marL="228600" rtl="0" algn="l">
              <a:lnSpc>
                <a:spcPct val="90000"/>
              </a:lnSpc>
              <a:spcBef>
                <a:spcPts val="1000"/>
              </a:spcBef>
              <a:spcAft>
                <a:spcPts val="0"/>
              </a:spcAft>
              <a:buClr>
                <a:schemeClr val="dk1"/>
              </a:buClr>
              <a:buSzPts val="2000"/>
              <a:buChar char="•"/>
            </a:pPr>
            <a:r>
              <a:rPr lang="de-DE" sz="2000">
                <a:highlight>
                  <a:schemeClr val="lt1"/>
                </a:highlight>
              </a:rPr>
              <a:t>Tracking equipment usage, performance, and sustainability transparently</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82020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838200" y="1185332"/>
            <a:ext cx="5181600" cy="49916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idx="2" type="body"/>
          </p:nvPr>
        </p:nvSpPr>
        <p:spPr>
          <a:xfrm>
            <a:off x="6172200" y="1185332"/>
            <a:ext cx="5181600" cy="49916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22" name="Google Shape;22;p3"/>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838200" y="365125"/>
            <a:ext cx="10515600" cy="93309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3656630" y="-1520207"/>
            <a:ext cx="4878741"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85" name="Google Shape;85;p12"/>
          <p:cNvPicPr preferRelativeResize="0"/>
          <p:nvPr/>
        </p:nvPicPr>
        <p:blipFill rotWithShape="1">
          <a:blip r:embed="rId2">
            <a:alphaModFix/>
          </a:blip>
          <a:srcRect b="0" l="0" r="0" t="0"/>
          <a:stretch/>
        </p:blipFill>
        <p:spPr>
          <a:xfrm rot="5400000">
            <a:off x="11093626" y="5793141"/>
            <a:ext cx="1287991" cy="76764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3"/>
          <p:cNvSpPr txBox="1"/>
          <p:nvPr>
            <p:ph type="title"/>
          </p:nvPr>
        </p:nvSpPr>
        <p:spPr>
          <a:xfrm rot="5400000">
            <a:off x="7636492" y="2459655"/>
            <a:ext cx="5811838" cy="162277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rot="5400000">
            <a:off x="2378692" y="-1175367"/>
            <a:ext cx="5811838" cy="88928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92" name="Google Shape;92;p13"/>
          <p:cNvPicPr preferRelativeResize="0"/>
          <p:nvPr/>
        </p:nvPicPr>
        <p:blipFill rotWithShape="1">
          <a:blip r:embed="rId2">
            <a:alphaModFix/>
          </a:blip>
          <a:srcRect b="0" l="0" r="0" t="0"/>
          <a:stretch/>
        </p:blipFill>
        <p:spPr>
          <a:xfrm rot="5400000">
            <a:off x="11093626" y="5793141"/>
            <a:ext cx="1287991" cy="7676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838200" y="3428999"/>
            <a:ext cx="10515600" cy="139258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524000" y="5000977"/>
            <a:ext cx="9144000" cy="113735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7" name="Google Shape;27;p4"/>
          <p:cNvPicPr preferRelativeResize="0"/>
          <p:nvPr/>
        </p:nvPicPr>
        <p:blipFill rotWithShape="1">
          <a:blip r:embed="rId2">
            <a:alphaModFix/>
          </a:blip>
          <a:srcRect b="0" l="0" r="0" t="0"/>
          <a:stretch/>
        </p:blipFill>
        <p:spPr>
          <a:xfrm>
            <a:off x="3775125" y="483127"/>
            <a:ext cx="4641750" cy="276648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298222"/>
            <a:ext cx="10515600" cy="48787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33" name="Google Shape;33;p5"/>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
        <p:nvSpPr>
          <p:cNvPr id="34" name="Google Shape;34;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41" name="Google Shape;41;p6"/>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365126"/>
            <a:ext cx="10515600" cy="76764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6612" y="1134005"/>
            <a:ext cx="5157787" cy="52934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2" type="body"/>
          </p:nvPr>
        </p:nvSpPr>
        <p:spPr>
          <a:xfrm>
            <a:off x="839788" y="1662112"/>
            <a:ext cx="5157787" cy="45275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3" type="body"/>
          </p:nvPr>
        </p:nvSpPr>
        <p:spPr>
          <a:xfrm>
            <a:off x="6170612" y="1132769"/>
            <a:ext cx="5183188" cy="52934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4" type="body"/>
          </p:nvPr>
        </p:nvSpPr>
        <p:spPr>
          <a:xfrm>
            <a:off x="6172200" y="1662112"/>
            <a:ext cx="5183188" cy="45275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51" name="Google Shape;51;p7"/>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76764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57" name="Google Shape;57;p8"/>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62" name="Google Shape;62;p9"/>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1128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5183188" y="904167"/>
            <a:ext cx="6172200" cy="495688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1570038"/>
            <a:ext cx="3932237" cy="4298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70" name="Google Shape;70;p10"/>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237" cy="11128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183188" y="987425"/>
            <a:ext cx="6172200" cy="4873625"/>
          </a:xfrm>
          <a:prstGeom prst="rect">
            <a:avLst/>
          </a:prstGeom>
          <a:noFill/>
          <a:ln>
            <a:noFill/>
          </a:ln>
        </p:spPr>
      </p:sp>
      <p:sp>
        <p:nvSpPr>
          <p:cNvPr id="74" name="Google Shape;74;p11"/>
          <p:cNvSpPr txBox="1"/>
          <p:nvPr>
            <p:ph idx="1" type="body"/>
          </p:nvPr>
        </p:nvSpPr>
        <p:spPr>
          <a:xfrm>
            <a:off x="839788" y="1570038"/>
            <a:ext cx="3932237" cy="4298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pic>
        <p:nvPicPr>
          <p:cNvPr id="78" name="Google Shape;78;p11"/>
          <p:cNvPicPr preferRelativeResize="0"/>
          <p:nvPr/>
        </p:nvPicPr>
        <p:blipFill rotWithShape="1">
          <a:blip r:embed="rId2">
            <a:alphaModFix/>
          </a:blip>
          <a:srcRect b="0" l="0" r="0" t="0"/>
          <a:stretch/>
        </p:blipFill>
        <p:spPr>
          <a:xfrm>
            <a:off x="10809060" y="136525"/>
            <a:ext cx="1287991" cy="7676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 type="body"/>
          </p:nvPr>
        </p:nvSpPr>
        <p:spPr>
          <a:xfrm>
            <a:off x="838200" y="1298222"/>
            <a:ext cx="10515600" cy="4878741"/>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2"/>
          <p:cNvSpPr txBox="1"/>
          <p:nvPr>
            <p:ph type="title"/>
          </p:nvPr>
        </p:nvSpPr>
        <p:spPr>
          <a:xfrm>
            <a:off x="838200" y="365126"/>
            <a:ext cx="10515600" cy="84278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800" u="none" cap="none" strike="noStrike">
                <a:solidFill>
                  <a:srgbClr val="7F7F7F"/>
                </a:solidFill>
                <a:latin typeface="Calibri"/>
                <a:ea typeface="Calibri"/>
                <a:cs typeface="Calibri"/>
                <a:sym typeface="Calibri"/>
              </a:defRPr>
            </a:lvl1pPr>
            <a:lvl2pPr indent="0" lvl="1" marL="0" marR="0" rtl="0" algn="r">
              <a:spcBef>
                <a:spcPts val="0"/>
              </a:spcBef>
              <a:buNone/>
              <a:defRPr b="0" i="0" sz="1800" u="none" cap="none" strike="noStrike">
                <a:solidFill>
                  <a:srgbClr val="7F7F7F"/>
                </a:solidFill>
                <a:latin typeface="Calibri"/>
                <a:ea typeface="Calibri"/>
                <a:cs typeface="Calibri"/>
                <a:sym typeface="Calibri"/>
              </a:defRPr>
            </a:lvl2pPr>
            <a:lvl3pPr indent="0" lvl="2" marL="0" marR="0" rtl="0" algn="r">
              <a:spcBef>
                <a:spcPts val="0"/>
              </a:spcBef>
              <a:buNone/>
              <a:defRPr b="0" i="0" sz="1800" u="none" cap="none" strike="noStrike">
                <a:solidFill>
                  <a:srgbClr val="7F7F7F"/>
                </a:solidFill>
                <a:latin typeface="Calibri"/>
                <a:ea typeface="Calibri"/>
                <a:cs typeface="Calibri"/>
                <a:sym typeface="Calibri"/>
              </a:defRPr>
            </a:lvl3pPr>
            <a:lvl4pPr indent="0" lvl="3" marL="0" marR="0" rtl="0" algn="r">
              <a:spcBef>
                <a:spcPts val="0"/>
              </a:spcBef>
              <a:buNone/>
              <a:defRPr b="0" i="0" sz="1800" u="none" cap="none" strike="noStrike">
                <a:solidFill>
                  <a:srgbClr val="7F7F7F"/>
                </a:solidFill>
                <a:latin typeface="Calibri"/>
                <a:ea typeface="Calibri"/>
                <a:cs typeface="Calibri"/>
                <a:sym typeface="Calibri"/>
              </a:defRPr>
            </a:lvl4pPr>
            <a:lvl5pPr indent="0" lvl="4" marL="0" marR="0" rtl="0" algn="r">
              <a:spcBef>
                <a:spcPts val="0"/>
              </a:spcBef>
              <a:buNone/>
              <a:defRPr b="0" i="0" sz="1800" u="none" cap="none" strike="noStrike">
                <a:solidFill>
                  <a:srgbClr val="7F7F7F"/>
                </a:solidFill>
                <a:latin typeface="Calibri"/>
                <a:ea typeface="Calibri"/>
                <a:cs typeface="Calibri"/>
                <a:sym typeface="Calibri"/>
              </a:defRPr>
            </a:lvl5pPr>
            <a:lvl6pPr indent="0" lvl="5" marL="0" marR="0" rtl="0" algn="r">
              <a:spcBef>
                <a:spcPts val="0"/>
              </a:spcBef>
              <a:buNone/>
              <a:defRPr b="0" i="0" sz="1800" u="none" cap="none" strike="noStrike">
                <a:solidFill>
                  <a:srgbClr val="7F7F7F"/>
                </a:solidFill>
                <a:latin typeface="Calibri"/>
                <a:ea typeface="Calibri"/>
                <a:cs typeface="Calibri"/>
                <a:sym typeface="Calibri"/>
              </a:defRPr>
            </a:lvl6pPr>
            <a:lvl7pPr indent="0" lvl="6" marL="0" marR="0" rtl="0" algn="r">
              <a:spcBef>
                <a:spcPts val="0"/>
              </a:spcBef>
              <a:buNone/>
              <a:defRPr b="0" i="0" sz="1800" u="none" cap="none" strike="noStrike">
                <a:solidFill>
                  <a:srgbClr val="7F7F7F"/>
                </a:solidFill>
                <a:latin typeface="Calibri"/>
                <a:ea typeface="Calibri"/>
                <a:cs typeface="Calibri"/>
                <a:sym typeface="Calibri"/>
              </a:defRPr>
            </a:lvl7pPr>
            <a:lvl8pPr indent="0" lvl="7" marL="0" marR="0" rtl="0" algn="r">
              <a:spcBef>
                <a:spcPts val="0"/>
              </a:spcBef>
              <a:buNone/>
              <a:defRPr b="0" i="0" sz="1800" u="none" cap="none" strike="noStrike">
                <a:solidFill>
                  <a:srgbClr val="7F7F7F"/>
                </a:solidFill>
                <a:latin typeface="Calibri"/>
                <a:ea typeface="Calibri"/>
                <a:cs typeface="Calibri"/>
                <a:sym typeface="Calibri"/>
              </a:defRPr>
            </a:lvl8pPr>
            <a:lvl9pPr indent="0" lvl="8" marL="0" marR="0" rtl="0" algn="r">
              <a:spcBef>
                <a:spcPts val="0"/>
              </a:spcBef>
              <a:buNone/>
              <a:defRPr b="0" i="0" sz="18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6.png"/><Relationship Id="rId11" Type="http://schemas.openxmlformats.org/officeDocument/2006/relationships/image" Target="../media/image10.png"/><Relationship Id="rId10"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838200" y="365125"/>
            <a:ext cx="10515600" cy="8202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990"/>
              <a:buFont typeface="Arial"/>
              <a:buNone/>
            </a:pPr>
            <a:r>
              <a:rPr lang="de-DE" sz="3259"/>
              <a:t>IoT Live Data for </a:t>
            </a:r>
            <a:br>
              <a:rPr lang="de-DE" sz="3259"/>
            </a:br>
            <a:r>
              <a:rPr lang="de-DE" sz="3259"/>
              <a:t>Digital Product Passport (DPP) and EaaS</a:t>
            </a:r>
            <a:endParaRPr sz="3259"/>
          </a:p>
          <a:p>
            <a:pPr indent="0" lvl="0" marL="0" rtl="0" algn="l">
              <a:lnSpc>
                <a:spcPct val="90000"/>
              </a:lnSpc>
              <a:spcBef>
                <a:spcPts val="0"/>
              </a:spcBef>
              <a:spcAft>
                <a:spcPts val="0"/>
              </a:spcAft>
              <a:buClr>
                <a:schemeClr val="dk1"/>
              </a:buClr>
              <a:buSzPts val="3960"/>
              <a:buFont typeface="Calibri"/>
              <a:buNone/>
            </a:pPr>
            <a:r>
              <a:t/>
            </a:r>
            <a:endParaRPr sz="3959"/>
          </a:p>
        </p:txBody>
      </p:sp>
      <p:sp>
        <p:nvSpPr>
          <p:cNvPr id="98" name="Google Shape;98;p1"/>
          <p:cNvSpPr txBox="1"/>
          <p:nvPr>
            <p:ph idx="1" type="body"/>
          </p:nvPr>
        </p:nvSpPr>
        <p:spPr>
          <a:xfrm>
            <a:off x="838200" y="1586875"/>
            <a:ext cx="5181600" cy="4866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2400"/>
              <a:buNone/>
            </a:pPr>
            <a:r>
              <a:rPr b="1" lang="de-DE" sz="1900">
                <a:solidFill>
                  <a:srgbClr val="000000"/>
                </a:solidFill>
                <a:highlight>
                  <a:srgbClr val="FFFFFF"/>
                </a:highlight>
              </a:rPr>
              <a:t>Background/Motivation:</a:t>
            </a:r>
            <a:endParaRPr sz="1900"/>
          </a:p>
          <a:p>
            <a:pPr indent="-234950" lvl="0" marL="228600" rtl="0" algn="l">
              <a:spcBef>
                <a:spcPts val="1000"/>
              </a:spcBef>
              <a:spcAft>
                <a:spcPts val="0"/>
              </a:spcAft>
              <a:buClr>
                <a:srgbClr val="000000"/>
              </a:buClr>
              <a:buSzPts val="1900"/>
              <a:buChar char="•"/>
            </a:pPr>
            <a:r>
              <a:rPr lang="de-DE" sz="1900">
                <a:solidFill>
                  <a:srgbClr val="000000"/>
                </a:solidFill>
                <a:highlight>
                  <a:srgbClr val="FFFFFF"/>
                </a:highlight>
              </a:rPr>
              <a:t>Companies are faced with increasingly intricate supply chain management challenges. Regulatory pressure and consumer demands for transparent production processes are forcing the adoption of more effective, accurate and interconnected internal traceability practices. </a:t>
            </a:r>
            <a:endParaRPr sz="1900">
              <a:solidFill>
                <a:srgbClr val="000000"/>
              </a:solidFill>
              <a:highlight>
                <a:srgbClr val="FFFFFF"/>
              </a:highlight>
            </a:endParaRPr>
          </a:p>
          <a:p>
            <a:pPr indent="-234950" lvl="0" marL="228600" rtl="0" algn="l">
              <a:spcBef>
                <a:spcPts val="1000"/>
              </a:spcBef>
              <a:spcAft>
                <a:spcPts val="0"/>
              </a:spcAft>
              <a:buClr>
                <a:srgbClr val="000000"/>
              </a:buClr>
              <a:buSzPts val="1900"/>
              <a:buChar char="•"/>
            </a:pPr>
            <a:r>
              <a:rPr lang="de-DE" sz="1900">
                <a:solidFill>
                  <a:srgbClr val="000000"/>
                </a:solidFill>
                <a:highlight>
                  <a:srgbClr val="FFFFFF"/>
                </a:highlight>
              </a:rPr>
              <a:t>The DPP is a solution tailored to these needs.</a:t>
            </a:r>
            <a:endParaRPr b="1" sz="1900">
              <a:solidFill>
                <a:srgbClr val="000000"/>
              </a:solidFill>
              <a:highlight>
                <a:srgbClr val="FFFFFF"/>
              </a:highlight>
            </a:endParaRPr>
          </a:p>
          <a:p>
            <a:pPr indent="0" lvl="0" marL="0" rtl="0" algn="l">
              <a:lnSpc>
                <a:spcPct val="90000"/>
              </a:lnSpc>
              <a:spcBef>
                <a:spcPts val="1000"/>
              </a:spcBef>
              <a:spcAft>
                <a:spcPts val="0"/>
              </a:spcAft>
              <a:buClr>
                <a:srgbClr val="000000"/>
              </a:buClr>
              <a:buSzPts val="2400"/>
              <a:buNone/>
            </a:pPr>
            <a:r>
              <a:rPr b="1" lang="de-DE" sz="1900">
                <a:solidFill>
                  <a:srgbClr val="000000"/>
                </a:solidFill>
                <a:highlight>
                  <a:srgbClr val="FFFFFF"/>
                </a:highlight>
              </a:rPr>
              <a:t>What can be seen:</a:t>
            </a:r>
            <a:endParaRPr sz="1900"/>
          </a:p>
          <a:p>
            <a:pPr indent="-234950" lvl="0" marL="228600" rtl="0" algn="l">
              <a:spcBef>
                <a:spcPts val="1000"/>
              </a:spcBef>
              <a:spcAft>
                <a:spcPts val="0"/>
              </a:spcAft>
              <a:buClr>
                <a:srgbClr val="000000"/>
              </a:buClr>
              <a:buSzPts val="1900"/>
              <a:buChar char="•"/>
            </a:pPr>
            <a:r>
              <a:rPr lang="de-DE" sz="1900">
                <a:solidFill>
                  <a:srgbClr val="000000"/>
                </a:solidFill>
                <a:highlight>
                  <a:srgbClr val="FFFFFF"/>
                </a:highlight>
              </a:rPr>
              <a:t>Integration of WoT, edge computing, and Archeion hybrid cloud (Web3/Web2) tracking system.</a:t>
            </a:r>
            <a:endParaRPr sz="1900">
              <a:solidFill>
                <a:srgbClr val="000000"/>
              </a:solidFill>
              <a:highlight>
                <a:srgbClr val="FFFFFF"/>
              </a:highlight>
            </a:endParaRPr>
          </a:p>
          <a:p>
            <a:pPr indent="-234950" lvl="0" marL="228600" rtl="0" algn="l">
              <a:spcBef>
                <a:spcPts val="1000"/>
              </a:spcBef>
              <a:spcAft>
                <a:spcPts val="0"/>
              </a:spcAft>
              <a:buClr>
                <a:srgbClr val="000000"/>
              </a:buClr>
              <a:buSzPts val="1900"/>
              <a:buChar char="•"/>
            </a:pPr>
            <a:r>
              <a:rPr lang="de-DE" sz="1900">
                <a:solidFill>
                  <a:srgbClr val="000000"/>
                </a:solidFill>
                <a:highlight>
                  <a:srgbClr val="FFFFFF"/>
                </a:highlight>
              </a:rPr>
              <a:t>IoT sensors on each machine feed data to edge nodes for processing, generating events that are selectively sealed in a shared blockchain.</a:t>
            </a:r>
            <a:endParaRPr sz="1900"/>
          </a:p>
        </p:txBody>
      </p:sp>
      <p:pic>
        <p:nvPicPr>
          <p:cNvPr descr="A close up of a logo&#10;&#10;Description automatically generated" id="99" name="Google Shape;99;p1"/>
          <p:cNvPicPr preferRelativeResize="0"/>
          <p:nvPr/>
        </p:nvPicPr>
        <p:blipFill rotWithShape="1">
          <a:blip r:embed="rId3">
            <a:alphaModFix/>
          </a:blip>
          <a:srcRect b="0" l="0" r="0" t="0"/>
          <a:stretch/>
        </p:blipFill>
        <p:spPr>
          <a:xfrm>
            <a:off x="7995550" y="196626"/>
            <a:ext cx="2540374" cy="761100"/>
          </a:xfrm>
          <a:prstGeom prst="rect">
            <a:avLst/>
          </a:prstGeom>
          <a:noFill/>
          <a:ln>
            <a:noFill/>
          </a:ln>
        </p:spPr>
      </p:pic>
      <p:pic>
        <p:nvPicPr>
          <p:cNvPr id="100" name="Google Shape;100;p1"/>
          <p:cNvPicPr preferRelativeResize="0"/>
          <p:nvPr/>
        </p:nvPicPr>
        <p:blipFill>
          <a:blip r:embed="rId4">
            <a:alphaModFix/>
          </a:blip>
          <a:stretch>
            <a:fillRect/>
          </a:stretch>
        </p:blipFill>
        <p:spPr>
          <a:xfrm>
            <a:off x="6820175" y="1686025"/>
            <a:ext cx="708675" cy="708675"/>
          </a:xfrm>
          <a:prstGeom prst="rect">
            <a:avLst/>
          </a:prstGeom>
          <a:noFill/>
          <a:ln>
            <a:noFill/>
          </a:ln>
        </p:spPr>
      </p:pic>
      <p:pic>
        <p:nvPicPr>
          <p:cNvPr id="101" name="Google Shape;101;p1"/>
          <p:cNvPicPr preferRelativeResize="0"/>
          <p:nvPr/>
        </p:nvPicPr>
        <p:blipFill>
          <a:blip r:embed="rId5">
            <a:alphaModFix/>
          </a:blip>
          <a:stretch>
            <a:fillRect/>
          </a:stretch>
        </p:blipFill>
        <p:spPr>
          <a:xfrm>
            <a:off x="7345800" y="2201100"/>
            <a:ext cx="381325" cy="381325"/>
          </a:xfrm>
          <a:prstGeom prst="rect">
            <a:avLst/>
          </a:prstGeom>
          <a:noFill/>
          <a:ln>
            <a:noFill/>
          </a:ln>
        </p:spPr>
      </p:pic>
      <p:pic>
        <p:nvPicPr>
          <p:cNvPr id="102" name="Google Shape;102;p1"/>
          <p:cNvPicPr preferRelativeResize="0"/>
          <p:nvPr/>
        </p:nvPicPr>
        <p:blipFill>
          <a:blip r:embed="rId6">
            <a:alphaModFix/>
          </a:blip>
          <a:stretch>
            <a:fillRect/>
          </a:stretch>
        </p:blipFill>
        <p:spPr>
          <a:xfrm>
            <a:off x="8587176" y="1649254"/>
            <a:ext cx="708684" cy="708650"/>
          </a:xfrm>
          <a:prstGeom prst="rect">
            <a:avLst/>
          </a:prstGeom>
          <a:noFill/>
          <a:ln>
            <a:noFill/>
          </a:ln>
        </p:spPr>
      </p:pic>
      <p:pic>
        <p:nvPicPr>
          <p:cNvPr id="103" name="Google Shape;103;p1"/>
          <p:cNvPicPr preferRelativeResize="0"/>
          <p:nvPr/>
        </p:nvPicPr>
        <p:blipFill>
          <a:blip r:embed="rId7">
            <a:alphaModFix/>
          </a:blip>
          <a:stretch>
            <a:fillRect/>
          </a:stretch>
        </p:blipFill>
        <p:spPr>
          <a:xfrm>
            <a:off x="10676000" y="2898195"/>
            <a:ext cx="1061626" cy="1061626"/>
          </a:xfrm>
          <a:prstGeom prst="rect">
            <a:avLst/>
          </a:prstGeom>
          <a:noFill/>
          <a:ln>
            <a:noFill/>
          </a:ln>
        </p:spPr>
      </p:pic>
      <p:pic>
        <p:nvPicPr>
          <p:cNvPr id="104" name="Google Shape;104;p1"/>
          <p:cNvPicPr preferRelativeResize="0"/>
          <p:nvPr/>
        </p:nvPicPr>
        <p:blipFill>
          <a:blip r:embed="rId5">
            <a:alphaModFix/>
          </a:blip>
          <a:stretch>
            <a:fillRect/>
          </a:stretch>
        </p:blipFill>
        <p:spPr>
          <a:xfrm>
            <a:off x="8984300" y="2201100"/>
            <a:ext cx="381325" cy="381325"/>
          </a:xfrm>
          <a:prstGeom prst="rect">
            <a:avLst/>
          </a:prstGeom>
          <a:noFill/>
          <a:ln>
            <a:noFill/>
          </a:ln>
        </p:spPr>
      </p:pic>
      <p:pic>
        <p:nvPicPr>
          <p:cNvPr id="105" name="Google Shape;105;p1"/>
          <p:cNvPicPr preferRelativeResize="0"/>
          <p:nvPr/>
        </p:nvPicPr>
        <p:blipFill>
          <a:blip r:embed="rId8">
            <a:alphaModFix/>
          </a:blip>
          <a:stretch>
            <a:fillRect/>
          </a:stretch>
        </p:blipFill>
        <p:spPr>
          <a:xfrm>
            <a:off x="10354175" y="1586875"/>
            <a:ext cx="909775" cy="909775"/>
          </a:xfrm>
          <a:prstGeom prst="rect">
            <a:avLst/>
          </a:prstGeom>
          <a:noFill/>
          <a:ln>
            <a:noFill/>
          </a:ln>
        </p:spPr>
      </p:pic>
      <p:pic>
        <p:nvPicPr>
          <p:cNvPr id="106" name="Google Shape;106;p1"/>
          <p:cNvPicPr preferRelativeResize="0"/>
          <p:nvPr/>
        </p:nvPicPr>
        <p:blipFill>
          <a:blip r:embed="rId5">
            <a:alphaModFix/>
          </a:blip>
          <a:stretch>
            <a:fillRect/>
          </a:stretch>
        </p:blipFill>
        <p:spPr>
          <a:xfrm>
            <a:off x="10972475" y="2201100"/>
            <a:ext cx="381325" cy="381325"/>
          </a:xfrm>
          <a:prstGeom prst="rect">
            <a:avLst/>
          </a:prstGeom>
          <a:noFill/>
          <a:ln>
            <a:noFill/>
          </a:ln>
        </p:spPr>
      </p:pic>
      <p:sp>
        <p:nvSpPr>
          <p:cNvPr id="107" name="Google Shape;107;p1"/>
          <p:cNvSpPr txBox="1"/>
          <p:nvPr/>
        </p:nvSpPr>
        <p:spPr>
          <a:xfrm>
            <a:off x="7528850" y="4047313"/>
            <a:ext cx="31140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de-DE" sz="1800">
                <a:solidFill>
                  <a:schemeClr val="dk1"/>
                </a:solidFill>
                <a:latin typeface="Calibri"/>
                <a:ea typeface="Calibri"/>
                <a:cs typeface="Calibri"/>
                <a:sym typeface="Calibri"/>
              </a:rPr>
              <a:t>Anomaly Detection</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de-DE" sz="1800">
                <a:solidFill>
                  <a:schemeClr val="dk1"/>
                </a:solidFill>
                <a:latin typeface="Calibri"/>
                <a:ea typeface="Calibri"/>
                <a:cs typeface="Calibri"/>
                <a:sym typeface="Calibri"/>
              </a:rPr>
              <a:t>Equipment Usage</a:t>
            </a:r>
            <a:endParaRPr sz="1800">
              <a:solidFill>
                <a:schemeClr val="dk1"/>
              </a:solidFill>
              <a:latin typeface="Calibri"/>
              <a:ea typeface="Calibri"/>
              <a:cs typeface="Calibri"/>
              <a:sym typeface="Calibri"/>
            </a:endParaRPr>
          </a:p>
        </p:txBody>
      </p:sp>
      <p:sp>
        <p:nvSpPr>
          <p:cNvPr id="108" name="Google Shape;108;p1"/>
          <p:cNvSpPr txBox="1"/>
          <p:nvPr/>
        </p:nvSpPr>
        <p:spPr>
          <a:xfrm>
            <a:off x="10604113" y="4002713"/>
            <a:ext cx="120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solidFill>
                  <a:schemeClr val="dk1"/>
                </a:solidFill>
                <a:latin typeface="Calibri"/>
                <a:ea typeface="Calibri"/>
                <a:cs typeface="Calibri"/>
                <a:sym typeface="Calibri"/>
              </a:rPr>
              <a:t>Archeion</a:t>
            </a:r>
            <a:br>
              <a:rPr lang="de-DE" sz="1800">
                <a:solidFill>
                  <a:schemeClr val="dk1"/>
                </a:solidFill>
                <a:latin typeface="Calibri"/>
                <a:ea typeface="Calibri"/>
                <a:cs typeface="Calibri"/>
                <a:sym typeface="Calibri"/>
              </a:rPr>
            </a:br>
            <a:r>
              <a:rPr lang="de-DE" sz="1800">
                <a:solidFill>
                  <a:schemeClr val="dk1"/>
                </a:solidFill>
                <a:latin typeface="Calibri"/>
                <a:ea typeface="Calibri"/>
                <a:cs typeface="Calibri"/>
                <a:sym typeface="Calibri"/>
              </a:rPr>
              <a:t>Blockchain</a:t>
            </a:r>
            <a:endParaRPr sz="1800">
              <a:solidFill>
                <a:schemeClr val="dk1"/>
              </a:solidFill>
              <a:latin typeface="Calibri"/>
              <a:ea typeface="Calibri"/>
              <a:cs typeface="Calibri"/>
              <a:sym typeface="Calibri"/>
            </a:endParaRPr>
          </a:p>
        </p:txBody>
      </p:sp>
      <p:pic>
        <p:nvPicPr>
          <p:cNvPr id="109" name="Google Shape;109;p1"/>
          <p:cNvPicPr preferRelativeResize="0"/>
          <p:nvPr/>
        </p:nvPicPr>
        <p:blipFill>
          <a:blip r:embed="rId9">
            <a:alphaModFix/>
          </a:blip>
          <a:stretch>
            <a:fillRect/>
          </a:stretch>
        </p:blipFill>
        <p:spPr>
          <a:xfrm>
            <a:off x="10114825" y="5257000"/>
            <a:ext cx="1964998" cy="870433"/>
          </a:xfrm>
          <a:prstGeom prst="rect">
            <a:avLst/>
          </a:prstGeom>
          <a:noFill/>
          <a:ln>
            <a:noFill/>
          </a:ln>
        </p:spPr>
      </p:pic>
      <p:sp>
        <p:nvSpPr>
          <p:cNvPr id="110" name="Google Shape;110;p1"/>
          <p:cNvSpPr txBox="1"/>
          <p:nvPr/>
        </p:nvSpPr>
        <p:spPr>
          <a:xfrm>
            <a:off x="10504488" y="6127425"/>
            <a:ext cx="131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solidFill>
                  <a:schemeClr val="dk1"/>
                </a:solidFill>
                <a:latin typeface="Calibri"/>
                <a:ea typeface="Calibri"/>
                <a:cs typeface="Calibri"/>
                <a:sym typeface="Calibri"/>
              </a:rPr>
              <a:t>Blockchain Explorer</a:t>
            </a:r>
            <a:endParaRPr sz="1800">
              <a:solidFill>
                <a:schemeClr val="dk1"/>
              </a:solidFill>
              <a:latin typeface="Calibri"/>
              <a:ea typeface="Calibri"/>
              <a:cs typeface="Calibri"/>
              <a:sym typeface="Calibri"/>
            </a:endParaRPr>
          </a:p>
        </p:txBody>
      </p:sp>
      <p:pic>
        <p:nvPicPr>
          <p:cNvPr id="111" name="Google Shape;111;p1"/>
          <p:cNvPicPr preferRelativeResize="0"/>
          <p:nvPr/>
        </p:nvPicPr>
        <p:blipFill>
          <a:blip r:embed="rId10">
            <a:alphaModFix/>
          </a:blip>
          <a:stretch>
            <a:fillRect/>
          </a:stretch>
        </p:blipFill>
        <p:spPr>
          <a:xfrm>
            <a:off x="6230074" y="4761675"/>
            <a:ext cx="771725" cy="1552626"/>
          </a:xfrm>
          <a:prstGeom prst="rect">
            <a:avLst/>
          </a:prstGeom>
          <a:noFill/>
          <a:ln>
            <a:noFill/>
          </a:ln>
        </p:spPr>
      </p:pic>
      <p:sp>
        <p:nvSpPr>
          <p:cNvPr id="112" name="Google Shape;112;p1"/>
          <p:cNvSpPr txBox="1"/>
          <p:nvPr/>
        </p:nvSpPr>
        <p:spPr>
          <a:xfrm>
            <a:off x="6160988" y="6314300"/>
            <a:ext cx="90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solidFill>
                  <a:schemeClr val="dk1"/>
                </a:solidFill>
                <a:latin typeface="Calibri"/>
                <a:ea typeface="Calibri"/>
                <a:cs typeface="Calibri"/>
                <a:sym typeface="Calibri"/>
              </a:rPr>
              <a:t>Mobile</a:t>
            </a:r>
            <a:endParaRPr sz="1800">
              <a:solidFill>
                <a:schemeClr val="dk1"/>
              </a:solidFill>
              <a:latin typeface="Calibri"/>
              <a:ea typeface="Calibri"/>
              <a:cs typeface="Calibri"/>
              <a:sym typeface="Calibri"/>
            </a:endParaRPr>
          </a:p>
        </p:txBody>
      </p:sp>
      <p:cxnSp>
        <p:nvCxnSpPr>
          <p:cNvPr id="113" name="Google Shape;113;p1"/>
          <p:cNvCxnSpPr/>
          <p:nvPr/>
        </p:nvCxnSpPr>
        <p:spPr>
          <a:xfrm>
            <a:off x="7200475" y="2710425"/>
            <a:ext cx="660600" cy="4623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
          <p:cNvCxnSpPr/>
          <p:nvPr/>
        </p:nvCxnSpPr>
        <p:spPr>
          <a:xfrm>
            <a:off x="8881750" y="2489700"/>
            <a:ext cx="4200" cy="4377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
          <p:cNvCxnSpPr/>
          <p:nvPr/>
        </p:nvCxnSpPr>
        <p:spPr>
          <a:xfrm flipH="1">
            <a:off x="10040575" y="2699400"/>
            <a:ext cx="715500" cy="3852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
          <p:cNvCxnSpPr/>
          <p:nvPr/>
        </p:nvCxnSpPr>
        <p:spPr>
          <a:xfrm flipH="1" rot="10800000">
            <a:off x="9837238" y="3573225"/>
            <a:ext cx="632700" cy="33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
          <p:cNvCxnSpPr/>
          <p:nvPr/>
        </p:nvCxnSpPr>
        <p:spPr>
          <a:xfrm>
            <a:off x="11097325" y="4784525"/>
            <a:ext cx="0" cy="352200"/>
          </a:xfrm>
          <a:prstGeom prst="straightConnector1">
            <a:avLst/>
          </a:prstGeom>
          <a:noFill/>
          <a:ln cap="flat" cmpd="sng" w="9525">
            <a:solidFill>
              <a:schemeClr val="dk2"/>
            </a:solidFill>
            <a:prstDash val="solid"/>
            <a:round/>
            <a:headEnd len="med" w="med" type="none"/>
            <a:tailEnd len="med" w="med" type="triangle"/>
          </a:ln>
        </p:spPr>
      </p:cxnSp>
      <p:pic>
        <p:nvPicPr>
          <p:cNvPr id="118" name="Google Shape;118;p1"/>
          <p:cNvPicPr preferRelativeResize="0"/>
          <p:nvPr/>
        </p:nvPicPr>
        <p:blipFill>
          <a:blip r:embed="rId11">
            <a:alphaModFix/>
          </a:blip>
          <a:stretch>
            <a:fillRect/>
          </a:stretch>
        </p:blipFill>
        <p:spPr>
          <a:xfrm>
            <a:off x="7430258" y="5046425"/>
            <a:ext cx="2093341" cy="1177526"/>
          </a:xfrm>
          <a:prstGeom prst="rect">
            <a:avLst/>
          </a:prstGeom>
          <a:noFill/>
          <a:ln>
            <a:noFill/>
          </a:ln>
        </p:spPr>
      </p:pic>
      <p:sp>
        <p:nvSpPr>
          <p:cNvPr id="119" name="Google Shape;119;p1"/>
          <p:cNvSpPr txBox="1"/>
          <p:nvPr/>
        </p:nvSpPr>
        <p:spPr>
          <a:xfrm>
            <a:off x="7946075" y="6266025"/>
            <a:ext cx="106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solidFill>
                  <a:schemeClr val="dk1"/>
                </a:solidFill>
                <a:latin typeface="Calibri"/>
                <a:ea typeface="Calibri"/>
                <a:cs typeface="Calibri"/>
                <a:sym typeface="Calibri"/>
              </a:rPr>
              <a:t>Desktop</a:t>
            </a:r>
            <a:endParaRPr sz="1800">
              <a:solidFill>
                <a:schemeClr val="dk1"/>
              </a:solidFill>
              <a:latin typeface="Calibri"/>
              <a:ea typeface="Calibri"/>
              <a:cs typeface="Calibri"/>
              <a:sym typeface="Calibri"/>
            </a:endParaRPr>
          </a:p>
        </p:txBody>
      </p:sp>
      <p:cxnSp>
        <p:nvCxnSpPr>
          <p:cNvPr id="120" name="Google Shape;120;p1"/>
          <p:cNvCxnSpPr/>
          <p:nvPr/>
        </p:nvCxnSpPr>
        <p:spPr>
          <a:xfrm flipH="1">
            <a:off x="6760175" y="3811225"/>
            <a:ext cx="1144800" cy="7815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
          <p:cNvCxnSpPr>
            <a:endCxn id="118" idx="0"/>
          </p:cNvCxnSpPr>
          <p:nvPr/>
        </p:nvCxnSpPr>
        <p:spPr>
          <a:xfrm flipH="1">
            <a:off x="8476929" y="4724825"/>
            <a:ext cx="178800" cy="3216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
          <p:cNvSpPr/>
          <p:nvPr/>
        </p:nvSpPr>
        <p:spPr>
          <a:xfrm>
            <a:off x="8108413" y="3059188"/>
            <a:ext cx="1684800" cy="1056900"/>
          </a:xfrm>
          <a:prstGeom prst="roundRect">
            <a:avLst>
              <a:gd fmla="val 16667" name="adj"/>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de-DE">
                <a:latin typeface="Calibri"/>
                <a:ea typeface="Calibri"/>
                <a:cs typeface="Calibri"/>
                <a:sym typeface="Calibri"/>
              </a:rPr>
              <a:t>DATA COLLECTOR</a:t>
            </a:r>
            <a:br>
              <a:rPr lang="de-DE">
                <a:latin typeface="Calibri"/>
                <a:ea typeface="Calibri"/>
                <a:cs typeface="Calibri"/>
                <a:sym typeface="Calibri"/>
              </a:rPr>
            </a:br>
            <a:r>
              <a:rPr lang="de-DE">
                <a:latin typeface="Calibri"/>
                <a:ea typeface="Calibri"/>
                <a:cs typeface="Calibri"/>
                <a:sym typeface="Calibri"/>
              </a:rPr>
              <a:t>AND AGGREGATOR</a:t>
            </a:r>
            <a:endParaRPr>
              <a:latin typeface="Calibri"/>
              <a:ea typeface="Calibri"/>
              <a:cs typeface="Calibri"/>
              <a:sym typeface="Calibri"/>
            </a:endParaRPr>
          </a:p>
        </p:txBody>
      </p:sp>
      <p:pic>
        <p:nvPicPr>
          <p:cNvPr id="123" name="Google Shape;123;p1"/>
          <p:cNvPicPr preferRelativeResize="0"/>
          <p:nvPr/>
        </p:nvPicPr>
        <p:blipFill>
          <a:blip r:embed="rId5">
            <a:alphaModFix/>
          </a:blip>
          <a:stretch>
            <a:fillRect/>
          </a:stretch>
        </p:blipFill>
        <p:spPr>
          <a:xfrm>
            <a:off x="9455925" y="2991975"/>
            <a:ext cx="381325" cy="38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2024-09-04T13:22:45Z</dcterms:created>
  <dc:creator>Mccool, Michael</dc:creator>
</cp:coreProperties>
</file>