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89" r:id="rId4"/>
    <p:sldId id="2587" r:id="rId5"/>
    <p:sldId id="265" r:id="rId6"/>
    <p:sldId id="266" r:id="rId7"/>
    <p:sldId id="2590" r:id="rId8"/>
    <p:sldId id="2592" r:id="rId9"/>
    <p:sldId id="2593" r:id="rId10"/>
    <p:sldId id="2591" r:id="rId11"/>
    <p:sldId id="1125" r:id="rId12"/>
    <p:sldId id="2538" r:id="rId13"/>
    <p:sldId id="2539" r:id="rId14"/>
    <p:sldId id="262" r:id="rId15"/>
    <p:sldId id="26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6E"/>
    <a:srgbClr val="89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0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7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19125"/>
            <a:ext cx="6048375" cy="3402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fld id="{E76C657F-0E32-4130-ADDA-66B81138A7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5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2022-06-29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1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34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27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22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3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1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2022-06-29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2022-06-29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2022-06-29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2022-06-29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cfoundation.org/news/opc-foundation-news/w3c-and-opcf-to-integrate-opc-ua-into-the-web-of-things/" TargetMode="External"/><Relationship Id="rId2" Type="http://schemas.openxmlformats.org/officeDocument/2006/relationships/hyperlink" Target="https://opcfoundation.org/news/press-releases/opc-foundation-and-w3c-agree-to-cooperate-together-to-ensure-interoperability-for-io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/pull/1020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cfoundation.org/news/opc-foundation-news/w3c-and-opcf-to-integrate-opc-ua-into-the-web-of-thing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Pre-Meeting OPC UA / W3C WoT Joint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 July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>
            <a:extLst>
              <a:ext uri="{FF2B5EF4-FFF2-40B4-BE49-F238E27FC236}">
                <a16:creationId xmlns:a16="http://schemas.microsoft.com/office/drawing/2014/main" id="{D5804C23-C095-44DC-A0B1-D04A520BFD54}"/>
              </a:ext>
            </a:extLst>
          </p:cNvPr>
          <p:cNvGrpSpPr>
            <a:grpSpLocks noChangeAspect="1"/>
          </p:cNvGrpSpPr>
          <p:nvPr/>
        </p:nvGrpSpPr>
        <p:grpSpPr>
          <a:xfrm>
            <a:off x="5993635" y="2994544"/>
            <a:ext cx="855548" cy="855548"/>
            <a:chOff x="0" y="0"/>
            <a:chExt cx="4679950" cy="4679950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56D3FD6D-32A5-413A-AD74-BF357108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79950" cy="4679950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88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4E81A8C-D9C7-4A2C-B0E3-961BD219A71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2163" y="1079500"/>
              <a:ext cx="3095625" cy="2305050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88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411589-3C6D-4488-B605-A09A37FD250E}"/>
              </a:ext>
            </a:extLst>
          </p:cNvPr>
          <p:cNvGrpSpPr/>
          <p:nvPr/>
        </p:nvGrpSpPr>
        <p:grpSpPr>
          <a:xfrm>
            <a:off x="329307" y="3116282"/>
            <a:ext cx="765040" cy="782796"/>
            <a:chOff x="5744874" y="4362643"/>
            <a:chExt cx="665162" cy="665162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4661D8B6-518E-441D-B9FB-18C459B0E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874" y="4362643"/>
              <a:ext cx="665162" cy="665162"/>
            </a:xfrm>
            <a:prstGeom prst="rect">
              <a:avLst/>
            </a:prstGeom>
            <a:solidFill>
              <a:srgbClr val="879BAA"/>
            </a:solidFill>
            <a:ln w="9525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88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ADBECB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3C4D0515-156B-403A-8935-4C440377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4931" y="4463072"/>
              <a:ext cx="478707" cy="47870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045B91-49F2-450A-A0EA-09643EB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Describe any Thing’s Interface with a TD</a:t>
            </a:r>
            <a:br>
              <a:rPr lang="en-US" sz="4000" dirty="0"/>
            </a:br>
            <a:r>
              <a:rPr lang="en-US" sz="2700" dirty="0"/>
              <a:t>The “</a:t>
            </a:r>
            <a:r>
              <a:rPr lang="en-US" sz="2700" dirty="0" err="1"/>
              <a:t>index.html</a:t>
            </a:r>
            <a:r>
              <a:rPr lang="en-US" sz="2700" dirty="0"/>
              <a:t>” for Things – A common language based on JSON-LD / RDF</a:t>
            </a:r>
            <a:endParaRPr lang="en-US" sz="4000" dirty="0"/>
          </a:p>
        </p:txBody>
      </p:sp>
      <p:pic>
        <p:nvPicPr>
          <p:cNvPr id="16" name="Picture 3" descr="D:\Projekte\Standardesierung\W3C\WoT\TD\Nizza\td.png">
            <a:extLst>
              <a:ext uri="{FF2B5EF4-FFF2-40B4-BE49-F238E27FC236}">
                <a16:creationId xmlns:a16="http://schemas.microsoft.com/office/drawing/2014/main" id="{24E4B94A-582A-420A-9B7A-73AE66CF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410315" y="3428724"/>
            <a:ext cx="708184" cy="708184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66665-2BF0-425E-988F-1F06E208A9C7}"/>
              </a:ext>
            </a:extLst>
          </p:cNvPr>
          <p:cNvCxnSpPr>
            <a:cxnSpLocks/>
          </p:cNvCxnSpPr>
          <p:nvPr/>
        </p:nvCxnSpPr>
        <p:spPr bwMode="auto">
          <a:xfrm>
            <a:off x="7160750" y="4136907"/>
            <a:ext cx="709785" cy="1194372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9A6BD-574F-4CF8-8479-CDD4C4AC52FE}"/>
              </a:ext>
            </a:extLst>
          </p:cNvPr>
          <p:cNvCxnSpPr>
            <a:cxnSpLocks/>
          </p:cNvCxnSpPr>
          <p:nvPr/>
        </p:nvCxnSpPr>
        <p:spPr bwMode="auto">
          <a:xfrm flipV="1">
            <a:off x="7090528" y="2234611"/>
            <a:ext cx="597425" cy="119411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3" descr="D:\Projekte\Standardesierung\W3C\WoT\TD\Nizza\td.png">
            <a:extLst>
              <a:ext uri="{FF2B5EF4-FFF2-40B4-BE49-F238E27FC236}">
                <a16:creationId xmlns:a16="http://schemas.microsoft.com/office/drawing/2014/main" id="{756200D6-93C9-4F21-859C-D0D041D6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1519" y="3642403"/>
            <a:ext cx="708184" cy="708184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F5DCCB-6911-4BD5-B67E-791A17F4577D}"/>
              </a:ext>
            </a:extLst>
          </p:cNvPr>
          <p:cNvSpPr txBox="1"/>
          <p:nvPr/>
        </p:nvSpPr>
        <p:spPr>
          <a:xfrm>
            <a:off x="2413210" y="2283597"/>
            <a:ext cx="3653656" cy="33547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89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"@context": [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"https://www.w3.org/2019/wot/td/v1",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             { 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saref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"https://w3id.org/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saref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#"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} ],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"@type"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"Thing"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"id"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"urn:dev:ops:13473-temp-12"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"title"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"Temperature"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  <a:latin typeface="Arial" pitchFamily="34" charset="0"/>
                <a:ea typeface="ＭＳ Ｐゴシック" charset="-128"/>
              </a:rPr>
              <a:t>"</a:t>
            </a:r>
            <a:r>
              <a:rPr lang="en-US" sz="1000" dirty="0" err="1">
                <a:solidFill>
                  <a:srgbClr val="1E6496"/>
                </a:solidFill>
                <a:latin typeface="Arial" pitchFamily="34" charset="0"/>
                <a:ea typeface="ＭＳ Ｐゴシック" charset="-128"/>
              </a:rPr>
              <a:t>securityDefinitions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  <a:latin typeface="Arial" pitchFamily="34" charset="0"/>
                <a:ea typeface="ＭＳ Ｐゴシック" charset="-128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"scheme"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”oauth2"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}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</a:p>
          <a:p>
            <a:pPr marL="0" marR="0" lvl="0" indent="0" algn="l" defTabSz="91388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….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properties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"value"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"type"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"number"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"minimum"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"-40.2"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"maximum"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"48.4"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"unit"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"Celsius"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"@type":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saref:Measurement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”,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"forms"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[{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href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“http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://192.168.0.1/temp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contentType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"application/json”,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  …</a:t>
            </a:r>
          </a:p>
          <a:p>
            <a:pPr marL="0" marR="0" lvl="0" indent="0" algn="l" defTabSz="91388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}]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}}}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10059-0067-47E1-8406-AE88419137EB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2431" y="2283597"/>
            <a:ext cx="1104411" cy="137866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0D395A-6626-46CD-96B1-C962B05028ED}"/>
              </a:ext>
            </a:extLst>
          </p:cNvPr>
          <p:cNvCxnSpPr>
            <a:cxnSpLocks/>
          </p:cNvCxnSpPr>
          <p:nvPr/>
        </p:nvCxnSpPr>
        <p:spPr bwMode="auto">
          <a:xfrm>
            <a:off x="1322699" y="4271454"/>
            <a:ext cx="1308795" cy="124379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BD7A199-8B5A-7848-B0A9-25757C8AB8AC}"/>
              </a:ext>
            </a:extLst>
          </p:cNvPr>
          <p:cNvSpPr txBox="1"/>
          <p:nvPr/>
        </p:nvSpPr>
        <p:spPr>
          <a:xfrm>
            <a:off x="5543550" y="-3265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2ECB48B4-D0FF-E34B-A1EA-5721A94D30C0}"/>
              </a:ext>
            </a:extLst>
          </p:cNvPr>
          <p:cNvSpPr txBox="1"/>
          <p:nvPr/>
        </p:nvSpPr>
        <p:spPr>
          <a:xfrm>
            <a:off x="7870535" y="2313532"/>
            <a:ext cx="4097171" cy="3017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434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"@context": [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"https://www.w3.org/2019/wot/td/v1",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                    { ”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eclass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"https://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www.eclasscontent.com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/owl/v11.1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}],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 "@type"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[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"Thing", 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eclass:0173-1#01-AKE162#016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]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"id"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"urn:dev:ops:42473-engine-12"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"title"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"Engine"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 err="1">
                <a:solidFill>
                  <a:srgbClr val="1E6496"/>
                </a:solidFill>
              </a:rPr>
              <a:t>securityDefinitions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"scheme"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"basic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defTabSz="685434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….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properties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"status"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         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  <a:latin typeface="Calibri" panose="020F0502020204030204"/>
              </a:rPr>
              <a:t>"</a:t>
            </a:r>
            <a:r>
              <a:rPr lang="en-US" sz="1000" dirty="0" err="1">
                <a:solidFill>
                  <a:srgbClr val="1E6496"/>
                </a:solidFill>
                <a:highlight>
                  <a:srgbClr val="FFFFFF"/>
                </a:highlight>
                <a:latin typeface="Calibri" panose="020F0502020204030204"/>
              </a:rPr>
              <a:t>enum</a:t>
            </a:r>
            <a:r>
              <a:rPr lang="en-US" sz="1000" dirty="0">
                <a:solidFill>
                  <a:srgbClr val="1E6496"/>
                </a:solidFill>
                <a:highlight>
                  <a:srgbClr val="FFFFFF"/>
                </a:highlight>
                <a:latin typeface="Calibri" panose="020F0502020204030204"/>
              </a:rPr>
              <a:t>"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  <a:latin typeface="Calibri" panose="020F0502020204030204"/>
              </a:rPr>
              <a:t>: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  <a:latin typeface="Calibri" panose="020F0502020204030204"/>
              </a:rPr>
              <a:t>[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/>
              </a:rPr>
              <a:t>ON",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/>
              </a:rPr>
              <a:t>OFF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/>
              </a:rPr>
              <a:t>ERROR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  <a:latin typeface="Calibri" panose="020F0502020204030204"/>
              </a:rPr>
              <a:t>]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"forms"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[{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href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modbus+tcp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://192.168.0.2:502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...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         }]</a:t>
            </a:r>
          </a:p>
          <a:p>
            <a:pPr defTabSz="685434"/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/>
              </a:rPr>
              <a:t>     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  <a:latin typeface="Calibri" panose="020F0502020204030204"/>
              </a:rPr>
              <a:t>},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"speed"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...}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actions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E6496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40032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5220615-8397-AC48-921B-B0B80A184BBB}"/>
              </a:ext>
            </a:extLst>
          </p:cNvPr>
          <p:cNvSpPr txBox="1"/>
          <p:nvPr/>
        </p:nvSpPr>
        <p:spPr>
          <a:xfrm>
            <a:off x="6042308" y="39150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788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Retrofit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788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788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existing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788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788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devices/interfaces</a:t>
            </a:r>
          </a:p>
        </p:txBody>
      </p:sp>
    </p:spTree>
    <p:extLst>
      <p:ext uri="{BB962C8B-B14F-4D97-AF65-F5344CB8AC3E}">
        <p14:creationId xmlns:p14="http://schemas.microsoft.com/office/powerpoint/2010/main" val="31448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F7C6D-4F2D-F842-A695-AE7B2E6A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WoT Binding Templates – </a:t>
            </a:r>
            <a:br>
              <a:rPr lang="en-US" sz="4000" dirty="0"/>
            </a:br>
            <a:r>
              <a:rPr lang="en-US" sz="4000" dirty="0"/>
              <a:t>Uniform Documentation of IoT Protocols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608DCE-F10D-C14B-ABAD-8A80CBD6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7FBF0F-116E-824F-83E9-11414450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34FCBB0-31F2-3448-B67B-8C9A82D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29AB1E-7FD9-0A40-B7C0-508CCACB3E9A}" type="datetime1">
              <a:rPr kumimoji="0" lang="en-CA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2022-06-29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E67B20-F885-814B-BDBA-DC3A73075146}"/>
              </a:ext>
            </a:extLst>
          </p:cNvPr>
          <p:cNvSpPr/>
          <p:nvPr/>
        </p:nvSpPr>
        <p:spPr>
          <a:xfrm>
            <a:off x="2483078" y="1690688"/>
            <a:ext cx="7799663" cy="1344149"/>
          </a:xfrm>
          <a:prstGeom prst="rect">
            <a:avLst/>
          </a:prstGeom>
          <a:solidFill>
            <a:srgbClr val="32A0A0">
              <a:alpha val="39000"/>
            </a:srgbClr>
          </a:solidFill>
        </p:spPr>
        <p:txBody>
          <a:bodyPr wrap="square">
            <a:normAutofit fontScale="475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"properties"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                                 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"readproperty",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"https://myled.example.com:8080/livingroom/lamp/status"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"application/json",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"htv:methodName":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"GET"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…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5070E46-7973-B149-B9D4-9AF65C65C498}"/>
              </a:ext>
            </a:extLst>
          </p:cNvPr>
          <p:cNvSpPr txBox="1"/>
          <p:nvPr/>
        </p:nvSpPr>
        <p:spPr>
          <a:xfrm>
            <a:off x="1132787" y="2410686"/>
            <a:ext cx="797024" cy="4037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B1E85D-3FB2-B448-88AB-F5276AFC180C}"/>
              </a:ext>
            </a:extLst>
          </p:cNvPr>
          <p:cNvSpPr/>
          <p:nvPr/>
        </p:nvSpPr>
        <p:spPr>
          <a:xfrm>
            <a:off x="2471676" y="3075384"/>
            <a:ext cx="7811064" cy="1399612"/>
          </a:xfrm>
          <a:prstGeom prst="rect">
            <a:avLst/>
          </a:prstGeom>
          <a:solidFill>
            <a:srgbClr val="95C6CB">
              <a:alpha val="39000"/>
            </a:srgbClr>
          </a:solidFill>
        </p:spPr>
        <p:txBody>
          <a:bodyPr wrap="square">
            <a:normAutofit fontScale="55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"events"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                                 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"subscribeevent",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"mqtt://mybroker.example.com:1883/livingroom/lamp/criticalCond"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"application/json",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"mqv:controlPacketValue":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"SUBSCRIBE"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9DB093-43EB-5E41-A8B0-58AA6A92AD6E}"/>
              </a:ext>
            </a:extLst>
          </p:cNvPr>
          <p:cNvSpPr txBox="1"/>
          <p:nvPr/>
        </p:nvSpPr>
        <p:spPr>
          <a:xfrm>
            <a:off x="1132787" y="3624656"/>
            <a:ext cx="1219200" cy="696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668F2B1-EB92-9443-AB47-376B8006E396}"/>
              </a:ext>
            </a:extLst>
          </p:cNvPr>
          <p:cNvSpPr/>
          <p:nvPr/>
        </p:nvSpPr>
        <p:spPr>
          <a:xfrm>
            <a:off x="2477377" y="4515542"/>
            <a:ext cx="7799663" cy="1600283"/>
          </a:xfrm>
          <a:prstGeom prst="rect">
            <a:avLst/>
          </a:prstGeom>
          <a:solidFill>
            <a:srgbClr val="00B050">
              <a:alpha val="39000"/>
            </a:srgbClr>
          </a:solidFill>
        </p:spPr>
        <p:txBody>
          <a:bodyPr wrap="square">
            <a:normAutofit fontScale="475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"actions"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"invokeaction",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"coaps://myled.example.com:5684/lr/l/fi"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"application/ocf+cbor"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267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"cov:methodName":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"POST"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267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"cov:options":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2267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"cov:optionNumber":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2053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	</a:t>
            </a:r>
            <a:r>
              <a:rPr kumimoji="0" lang="de-DE" sz="2133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/// OCF-Content-Format-Version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2267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"cov:optionValue"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"1.1.0"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} 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485491-DBCE-CE4D-944B-C39F6C65DB17}"/>
              </a:ext>
            </a:extLst>
          </p:cNvPr>
          <p:cNvSpPr txBox="1"/>
          <p:nvPr/>
        </p:nvSpPr>
        <p:spPr>
          <a:xfrm>
            <a:off x="1127086" y="4967581"/>
            <a:ext cx="1219200" cy="696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CoAP</a:t>
            </a: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Wolkenförmige Legende 15">
            <a:extLst>
              <a:ext uri="{FF2B5EF4-FFF2-40B4-BE49-F238E27FC236}">
                <a16:creationId xmlns:a16="http://schemas.microsoft.com/office/drawing/2014/main" id="{C12BE2D6-9F87-A447-BAA9-519104B1603F}"/>
              </a:ext>
            </a:extLst>
          </p:cNvPr>
          <p:cNvSpPr/>
          <p:nvPr/>
        </p:nvSpPr>
        <p:spPr>
          <a:xfrm>
            <a:off x="9150275" y="2895359"/>
            <a:ext cx="1960821" cy="791876"/>
          </a:xfrm>
          <a:prstGeom prst="cloudCallout">
            <a:avLst>
              <a:gd name="adj1" fmla="val -221736"/>
              <a:gd name="adj2" fmla="val 47196"/>
            </a:avLst>
          </a:prstGeom>
          <a:solidFill>
            <a:srgbClr val="92D050"/>
          </a:solidFill>
          <a:ln w="25400" cap="rnd" cmpd="sng" algn="ctr">
            <a:noFill/>
            <a:prstDash val="solid"/>
          </a:ln>
          <a:effectLst/>
        </p:spPr>
        <p:txBody>
          <a:bodyPr wrap="none" lIns="215776" rIns="35963" rtlCol="0" anchor="ctr"/>
          <a:lstStyle/>
          <a:p>
            <a:pPr marL="0" marR="0" lvl="0" indent="0" algn="ctr" defTabSz="913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MQTT Broker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6F88CB7C-B31E-8545-B72D-EC77846107FE}"/>
              </a:ext>
            </a:extLst>
          </p:cNvPr>
          <p:cNvSpPr/>
          <p:nvPr/>
        </p:nvSpPr>
        <p:spPr bwMode="auto">
          <a:xfrm rot="16200000">
            <a:off x="7995741" y="2821465"/>
            <a:ext cx="226901" cy="2386277"/>
          </a:xfrm>
          <a:prstGeom prst="leftBrace">
            <a:avLst>
              <a:gd name="adj1" fmla="val 8333"/>
              <a:gd name="adj2" fmla="val 49558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Wolkenförmige Legende 15">
            <a:extLst>
              <a:ext uri="{FF2B5EF4-FFF2-40B4-BE49-F238E27FC236}">
                <a16:creationId xmlns:a16="http://schemas.microsoft.com/office/drawing/2014/main" id="{7108A5E3-6711-5C4E-BD00-4DC5003C7975}"/>
              </a:ext>
            </a:extLst>
          </p:cNvPr>
          <p:cNvSpPr/>
          <p:nvPr/>
        </p:nvSpPr>
        <p:spPr>
          <a:xfrm>
            <a:off x="9302330" y="4128055"/>
            <a:ext cx="1960821" cy="791876"/>
          </a:xfrm>
          <a:prstGeom prst="cloudCallout">
            <a:avLst>
              <a:gd name="adj1" fmla="val -109741"/>
              <a:gd name="adj2" fmla="val -40549"/>
            </a:avLst>
          </a:prstGeom>
          <a:solidFill>
            <a:srgbClr val="92D050"/>
          </a:solidFill>
          <a:ln w="25400" cap="rnd" cmpd="sng" algn="ctr">
            <a:noFill/>
            <a:prstDash val="solid"/>
          </a:ln>
          <a:effectLst/>
        </p:spPr>
        <p:txBody>
          <a:bodyPr wrap="none" lIns="215776" rIns="35963" rtlCol="0" anchor="ctr"/>
          <a:lstStyle/>
          <a:p>
            <a:pPr marL="0" marR="0" lvl="0" indent="0" algn="ctr" defTabSz="913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MQTT Topic</a:t>
            </a:r>
          </a:p>
        </p:txBody>
      </p:sp>
      <p:sp>
        <p:nvSpPr>
          <p:cNvPr id="16" name="Wolkenförmige Legende 15">
            <a:extLst>
              <a:ext uri="{FF2B5EF4-FFF2-40B4-BE49-F238E27FC236}">
                <a16:creationId xmlns:a16="http://schemas.microsoft.com/office/drawing/2014/main" id="{41A43532-6A40-154F-97D9-4FF963478718}"/>
              </a:ext>
            </a:extLst>
          </p:cNvPr>
          <p:cNvSpPr/>
          <p:nvPr/>
        </p:nvSpPr>
        <p:spPr>
          <a:xfrm>
            <a:off x="756275" y="5436368"/>
            <a:ext cx="1960821" cy="791876"/>
          </a:xfrm>
          <a:prstGeom prst="cloudCallout">
            <a:avLst>
              <a:gd name="adj1" fmla="val 80168"/>
              <a:gd name="adj2" fmla="val -27992"/>
            </a:avLst>
          </a:prstGeom>
          <a:solidFill>
            <a:srgbClr val="92D050"/>
          </a:solidFill>
          <a:ln w="25400" cap="rnd" cmpd="sng" algn="ctr">
            <a:noFill/>
            <a:prstDash val="solid"/>
          </a:ln>
          <a:effectLst/>
        </p:spPr>
        <p:txBody>
          <a:bodyPr wrap="none" lIns="215776" rIns="35963" rtlCol="0" anchor="ctr"/>
          <a:lstStyle/>
          <a:p>
            <a:pPr marL="0" marR="0" lvl="0" indent="0" algn="ctr" defTabSz="913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CoAP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settings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682EE-07EB-AF48-A6A9-DAF468F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Binding Templates – </a:t>
            </a:r>
            <a:br>
              <a:rPr lang="en-US" dirty="0"/>
            </a:br>
            <a:r>
              <a:rPr lang="en-US" dirty="0"/>
              <a:t>Uniform Documentation of IoT Protocols (cont.)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0AB648-C19E-3044-A636-FE777E3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B898C5-2BE6-2E44-899F-E273B1D8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0DE003A-128F-D04C-8326-BC8ACE77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29AB1E-7FD9-0A40-B7C0-508CCACB3E9A}" type="datetime1">
              <a:rPr kumimoji="0" lang="en-CA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2022-06-29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897DE-472C-E745-85E5-DB9EA484FE70}"/>
              </a:ext>
            </a:extLst>
          </p:cNvPr>
          <p:cNvSpPr/>
          <p:nvPr/>
        </p:nvSpPr>
        <p:spPr>
          <a:xfrm>
            <a:off x="2500496" y="1691184"/>
            <a:ext cx="7811064" cy="1440000"/>
          </a:xfrm>
          <a:prstGeom prst="rect">
            <a:avLst/>
          </a:prstGeom>
          <a:solidFill>
            <a:srgbClr val="32A0A0">
              <a:alpha val="39000"/>
            </a:srgbClr>
          </a:solidFill>
        </p:spPr>
        <p:txBody>
          <a:bodyPr wrap="square">
            <a:normAutofit fontScale="4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"properties"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                                 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"readproperty",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"modbus+tcp://127.0.0.1:60000/1/"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"application/octet-stream;byteSeq=BIG_ENDIAN;length=4",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"modbus:function":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"readHoldingRegisters"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"modbus:address":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40001,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"modbus:quantity": </a:t>
            </a:r>
            <a:r>
              <a:rPr kumimoji="0" lang="en-US" sz="22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"modbus:pollingTime"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500</a:t>
            </a:r>
            <a:b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…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F2E059-7FD9-BF41-A245-53A696B7ADAA}"/>
              </a:ext>
            </a:extLst>
          </p:cNvPr>
          <p:cNvSpPr txBox="1"/>
          <p:nvPr/>
        </p:nvSpPr>
        <p:spPr>
          <a:xfrm>
            <a:off x="1150205" y="2330385"/>
            <a:ext cx="797024" cy="4037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69B2422-97F9-1441-A696-F346153CD79D}"/>
              </a:ext>
            </a:extLst>
          </p:cNvPr>
          <p:cNvSpPr/>
          <p:nvPr/>
        </p:nvSpPr>
        <p:spPr>
          <a:xfrm>
            <a:off x="2496021" y="4799377"/>
            <a:ext cx="7811064" cy="1399612"/>
          </a:xfrm>
          <a:prstGeom prst="rect">
            <a:avLst/>
          </a:prstGeom>
          <a:solidFill>
            <a:srgbClr val="95C6CB">
              <a:alpha val="39000"/>
            </a:srgbClr>
          </a:solidFill>
        </p:spPr>
        <p:txBody>
          <a:bodyPr wrap="square">
            <a:normAutofit fontScale="55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"properties"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                                 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"readproperty",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"opc.tcp://localhost:26543/ns=3;s=\"Case_Lamp_Variable\""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"application/x.opcua-binary",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"opc:method":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F7670D-947F-4F40-A2F4-D87DAF1810F5}"/>
              </a:ext>
            </a:extLst>
          </p:cNvPr>
          <p:cNvSpPr txBox="1"/>
          <p:nvPr/>
        </p:nvSpPr>
        <p:spPr>
          <a:xfrm>
            <a:off x="1150205" y="5348649"/>
            <a:ext cx="1219200" cy="696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E9409D-EFAD-454D-B388-05BCF155C0BC}"/>
              </a:ext>
            </a:extLst>
          </p:cNvPr>
          <p:cNvSpPr/>
          <p:nvPr/>
        </p:nvSpPr>
        <p:spPr>
          <a:xfrm>
            <a:off x="2496021" y="3164527"/>
            <a:ext cx="7799663" cy="1600283"/>
          </a:xfrm>
          <a:prstGeom prst="rect">
            <a:avLst/>
          </a:prstGeom>
          <a:solidFill>
            <a:srgbClr val="00B050">
              <a:alpha val="39000"/>
            </a:srgbClr>
          </a:solidFill>
        </p:spPr>
        <p:txBody>
          <a:bodyPr wrap="square">
            <a:normAutofit fontScale="55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"properties"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...</a:t>
            </a:r>
            <a:b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"forms"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"op":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"readproperty", 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"href"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"mbus+tcp://127.0.0.1:8182"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2133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"contentType"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"application/octet-stream"</a:t>
            </a: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"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mbus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unitID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"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mbus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:offset":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"</a:t>
            </a:r>
            <a:r>
              <a:rPr kumimoji="0" lang="en-US" sz="2200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mbus</a:t>
            </a:r>
            <a:r>
              <a:rPr kumimoji="0" lang="en-US" sz="2133" b="1" i="0" u="none" strike="noStrike" kern="1200" cap="none" spc="0" normalizeH="0" baseline="0" noProof="1">
                <a:ln>
                  <a:noFill/>
                </a:ln>
                <a:solidFill>
                  <a:srgbClr val="4A7B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:timeout": </a:t>
            </a:r>
            <a:r>
              <a:rPr kumimoji="0" lang="en-US" sz="23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} 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2CFC82-26A3-6549-B20E-92144FC31297}"/>
              </a:ext>
            </a:extLst>
          </p:cNvPr>
          <p:cNvSpPr txBox="1"/>
          <p:nvPr/>
        </p:nvSpPr>
        <p:spPr>
          <a:xfrm>
            <a:off x="1150205" y="3616565"/>
            <a:ext cx="1219200" cy="696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M-Bus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0AF47-4BB1-EC4F-83CE-46BABB2AE091}"/>
              </a:ext>
            </a:extLst>
          </p:cNvPr>
          <p:cNvSpPr txBox="1"/>
          <p:nvPr/>
        </p:nvSpPr>
        <p:spPr>
          <a:xfrm>
            <a:off x="5796428" y="6076614"/>
            <a:ext cx="417336" cy="6962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</p:txBody>
      </p:sp>
      <p:sp>
        <p:nvSpPr>
          <p:cNvPr id="14" name="Wolkenförmige Legende 13">
            <a:extLst>
              <a:ext uri="{FF2B5EF4-FFF2-40B4-BE49-F238E27FC236}">
                <a16:creationId xmlns:a16="http://schemas.microsoft.com/office/drawing/2014/main" id="{5F46166C-DEC4-364A-BC21-1B2A84DB7F35}"/>
              </a:ext>
            </a:extLst>
          </p:cNvPr>
          <p:cNvSpPr/>
          <p:nvPr/>
        </p:nvSpPr>
        <p:spPr>
          <a:xfrm>
            <a:off x="9598049" y="4449228"/>
            <a:ext cx="2365747" cy="1156941"/>
          </a:xfrm>
          <a:prstGeom prst="cloudCallout">
            <a:avLst>
              <a:gd name="adj1" fmla="val -76006"/>
              <a:gd name="adj2" fmla="val 39979"/>
            </a:avLst>
          </a:prstGeom>
          <a:solidFill>
            <a:srgbClr val="92D050"/>
          </a:solidFill>
          <a:ln w="25400" cap="rnd" cmpd="sng" algn="ctr">
            <a:noFill/>
            <a:prstDash val="solid"/>
          </a:ln>
          <a:effectLst/>
        </p:spPr>
        <p:txBody>
          <a:bodyPr wrap="none" lIns="215776" rIns="35963" rtlCol="0" anchor="ctr"/>
          <a:lstStyle/>
          <a:p>
            <a:pPr marL="0" marR="0" lvl="0" indent="0" algn="ctr" defTabSz="913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addressing possible 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via browse path)</a:t>
            </a:r>
          </a:p>
        </p:txBody>
      </p:sp>
      <p:sp>
        <p:nvSpPr>
          <p:cNvPr id="15" name="Rechteckige Legende 14">
            <a:extLst>
              <a:ext uri="{FF2B5EF4-FFF2-40B4-BE49-F238E27FC236}">
                <a16:creationId xmlns:a16="http://schemas.microsoft.com/office/drawing/2014/main" id="{39B5D160-CE56-A845-BDEE-8DC614C689C6}"/>
              </a:ext>
            </a:extLst>
          </p:cNvPr>
          <p:cNvSpPr/>
          <p:nvPr/>
        </p:nvSpPr>
        <p:spPr>
          <a:xfrm>
            <a:off x="398512" y="4582317"/>
            <a:ext cx="1150205" cy="559753"/>
          </a:xfrm>
          <a:prstGeom prst="wedgeRectCallout">
            <a:avLst>
              <a:gd name="adj1" fmla="val 39515"/>
              <a:gd name="adj2" fmla="val 88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Not yet formally defined!</a:t>
            </a:r>
          </a:p>
        </p:txBody>
      </p:sp>
    </p:spTree>
    <p:extLst>
      <p:ext uri="{BB962C8B-B14F-4D97-AF65-F5344CB8AC3E}">
        <p14:creationId xmlns:p14="http://schemas.microsoft.com/office/powerpoint/2010/main" val="12883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F8F27-2F4A-4A4E-A677-A70ADD0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Liaison &amp; Memorandum of Understanding</a:t>
            </a:r>
            <a:br>
              <a:rPr lang="en-US" dirty="0"/>
            </a:br>
            <a:r>
              <a:rPr lang="en-US" dirty="0"/>
              <a:t>between W3C WoT and OPC-UA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362E37-E610-604F-9890-717DC181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A63A1-7044-5E48-99C8-A3EBEE94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7898852-5D34-2645-A192-4ED1FC0A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C00C32-C29D-8843-9DFC-9E5EC177153D}"/>
              </a:ext>
            </a:extLst>
          </p:cNvPr>
          <p:cNvSpPr txBox="1"/>
          <p:nvPr/>
        </p:nvSpPr>
        <p:spPr>
          <a:xfrm>
            <a:off x="6488361" y="6185098"/>
            <a:ext cx="6094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2"/>
              </a:rPr>
              <a:t>https://opcfoundation.org/news/press-releases/opc-foundation-and-w3c-agree-to-cooperate-together-to-ensure-interoperability-for-iot/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1C64537-8FFD-0A4B-84D3-E4C18EF711A2}"/>
              </a:ext>
            </a:extLst>
          </p:cNvPr>
          <p:cNvSpPr txBox="1"/>
          <p:nvPr/>
        </p:nvSpPr>
        <p:spPr>
          <a:xfrm>
            <a:off x="1056104" y="4885719"/>
            <a:ext cx="6304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https://opcfoundation.org/news/opc-foundation-news/w3c-and-opcf-to-integrate-opc-ua-into-the-web-of-things/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500460D-9E25-944F-8B45-30ADE78A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81" y="1947091"/>
            <a:ext cx="4785391" cy="27661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8FB8F1-832C-BC41-AF3C-176A5053E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40" y="1982447"/>
            <a:ext cx="4403987" cy="41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0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AC43F-10F8-CD46-A546-E10FD20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Work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F350CA-322A-0744-9A6A-E2C8A8E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B583C6-146B-6943-95DB-6EC555CE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B251466-8E85-944B-A4D7-56B4DB8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2857FA-49B0-524B-BCFE-795D78E0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11" y="2275423"/>
            <a:ext cx="7981176" cy="371897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03D894E-D459-824D-BBF0-3FC9825CB7CA}"/>
              </a:ext>
            </a:extLst>
          </p:cNvPr>
          <p:cNvSpPr/>
          <p:nvPr/>
        </p:nvSpPr>
        <p:spPr>
          <a:xfrm>
            <a:off x="2022088" y="2616820"/>
            <a:ext cx="7981176" cy="691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95CCF-DCEC-D445-9CD0-B85152B3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in WoT </a:t>
            </a:r>
            <a:r>
              <a:rPr lang="en-US" dirty="0" err="1"/>
              <a:t>PlugFest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45D045-CBB5-7143-90A7-13BAF4E2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46131C-5F2C-9745-8BB2-B721AD4E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58AB8C-E88B-344B-AF37-2138995A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97C9C6-68B2-584A-AD24-ADF00142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83" y="1870075"/>
            <a:ext cx="2860117" cy="40057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E3E703-BF2A-9D4B-AD23-6E643699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271" y="1257485"/>
            <a:ext cx="2681868" cy="96017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EE67797-4A45-DC47-966C-F94DFB127C7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42088" y="4742985"/>
            <a:ext cx="70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9E32FFC3-0845-4449-A3A8-8CD12F3B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205" y="4586945"/>
            <a:ext cx="1536390" cy="31207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ABB34BF-9408-7248-9BCD-6C256D3C81B2}"/>
              </a:ext>
            </a:extLst>
          </p:cNvPr>
          <p:cNvSpPr txBox="1"/>
          <p:nvPr/>
        </p:nvSpPr>
        <p:spPr>
          <a:xfrm>
            <a:off x="9642088" y="4533932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based 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CE6B68-33B3-6144-842C-A9F23A0C70DC}"/>
              </a:ext>
            </a:extLst>
          </p:cNvPr>
          <p:cNvSpPr/>
          <p:nvPr/>
        </p:nvSpPr>
        <p:spPr>
          <a:xfrm>
            <a:off x="7389541" y="4533932"/>
            <a:ext cx="4661210" cy="36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0B84A47-D16B-AC43-941C-A60B6956C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56" y="4146308"/>
            <a:ext cx="3377248" cy="190808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98EA70F-ED45-1347-8544-28244111FB2F}"/>
              </a:ext>
            </a:extLst>
          </p:cNvPr>
          <p:cNvSpPr txBox="1"/>
          <p:nvPr/>
        </p:nvSpPr>
        <p:spPr>
          <a:xfrm>
            <a:off x="3169656" y="6066235"/>
            <a:ext cx="25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WoT Event 2019, Munich</a:t>
            </a:r>
          </a:p>
        </p:txBody>
      </p:sp>
      <p:pic>
        <p:nvPicPr>
          <p:cNvPr id="18" name="Picture 28">
            <a:extLst>
              <a:ext uri="{FF2B5EF4-FFF2-40B4-BE49-F238E27FC236}">
                <a16:creationId xmlns:a16="http://schemas.microsoft.com/office/drawing/2014/main" id="{F937F195-E59B-F742-8996-0301741133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400"/>
          <a:stretch/>
        </p:blipFill>
        <p:spPr>
          <a:xfrm>
            <a:off x="814299" y="2171197"/>
            <a:ext cx="3885261" cy="231949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31E5BD2-002A-6F4D-8891-E75A467A2B6F}"/>
              </a:ext>
            </a:extLst>
          </p:cNvPr>
          <p:cNvSpPr txBox="1"/>
          <p:nvPr/>
        </p:nvSpPr>
        <p:spPr>
          <a:xfrm>
            <a:off x="725541" y="4453360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TPAC 2018, Lyon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C9D0343-5AD9-4C4F-88FF-3B1BBAAF47BE}"/>
              </a:ext>
            </a:extLst>
          </p:cNvPr>
          <p:cNvSpPr txBox="1"/>
          <p:nvPr/>
        </p:nvSpPr>
        <p:spPr>
          <a:xfrm>
            <a:off x="695415" y="1611471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E34E21-1783-5748-81EF-8C90E1CEC08F}"/>
              </a:ext>
            </a:extLst>
          </p:cNvPr>
          <p:cNvSpPr txBox="1"/>
          <p:nvPr/>
        </p:nvSpPr>
        <p:spPr>
          <a:xfrm>
            <a:off x="7487202" y="6303219"/>
            <a:ext cx="26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Coming soon: OPC-UA P/S </a:t>
            </a:r>
          </a:p>
        </p:txBody>
      </p:sp>
    </p:spTree>
    <p:extLst>
      <p:ext uri="{BB962C8B-B14F-4D97-AF65-F5344CB8AC3E}">
        <p14:creationId xmlns:p14="http://schemas.microsoft.com/office/powerpoint/2010/main" val="409598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F66F-514D-B189-0469-88CAE699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3E1AD-CCD9-8DD1-7502-1F0B7A84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Welcome &amp; Scope of the Meeting (2min)</a:t>
            </a:r>
          </a:p>
          <a:p>
            <a:pPr lvl="1"/>
            <a:r>
              <a:rPr lang="en-US" dirty="0"/>
              <a:t>IRC: https://irc.w3.org/?channels=wot-&lt;</a:t>
            </a:r>
            <a:r>
              <a:rPr lang="en-US" dirty="0" err="1"/>
              <a:t>tbd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Short round of introduction (10min)</a:t>
            </a:r>
          </a:p>
          <a:p>
            <a:endParaRPr lang="en-US" dirty="0"/>
          </a:p>
          <a:p>
            <a:r>
              <a:rPr lang="en-US" dirty="0"/>
              <a:t>Proposed Idea: OPC UA Binding for OPC UA</a:t>
            </a:r>
          </a:p>
          <a:p>
            <a:endParaRPr lang="en-US" dirty="0"/>
          </a:p>
          <a:p>
            <a:r>
              <a:rPr lang="en-US" dirty="0"/>
              <a:t>Current status of collaboration</a:t>
            </a:r>
          </a:p>
          <a:p>
            <a:endParaRPr lang="en-US" dirty="0"/>
          </a:p>
          <a:p>
            <a:r>
              <a:rPr lang="en-US" dirty="0"/>
              <a:t>Proposed next steps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EB68DA-0A48-5755-C066-D049ABB8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FBEC4F-9120-F9F0-B77A-E27D182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D91513D-624E-818F-B591-3BF0685C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AB19BD8-ED83-7F4E-BB3A-39D531F5EB25}"/>
              </a:ext>
            </a:extLst>
          </p:cNvPr>
          <p:cNvGrpSpPr/>
          <p:nvPr/>
        </p:nvGrpSpPr>
        <p:grpSpPr>
          <a:xfrm>
            <a:off x="1742936" y="3310154"/>
            <a:ext cx="2856637" cy="1533598"/>
            <a:chOff x="5056114" y="2338337"/>
            <a:chExt cx="2928341" cy="1399373"/>
          </a:xfrm>
        </p:grpSpPr>
        <p:pic>
          <p:nvPicPr>
            <p:cNvPr id="43" name="Picture 6" descr="Infographic: How Many Websites Are There? | Statista">
              <a:extLst>
                <a:ext uri="{FF2B5EF4-FFF2-40B4-BE49-F238E27FC236}">
                  <a16:creationId xmlns:a16="http://schemas.microsoft.com/office/drawing/2014/main" id="{CFBAD2C8-A182-AA4F-9954-DFA26322F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5" b="16716"/>
            <a:stretch/>
          </p:blipFill>
          <p:spPr bwMode="auto">
            <a:xfrm>
              <a:off x="5056114" y="2338337"/>
              <a:ext cx="2928341" cy="1399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F63E4AFB-42AD-FE47-8880-96DE7927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1458" y="3133226"/>
              <a:ext cx="277302" cy="132489"/>
            </a:xfrm>
            <a:prstGeom prst="rect">
              <a:avLst/>
            </a:prstGeom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8E4DAFB0-77BF-A141-B2C9-57B72F380207}"/>
                </a:ext>
              </a:extLst>
            </p:cNvPr>
            <p:cNvCxnSpPr/>
            <p:nvPr/>
          </p:nvCxnSpPr>
          <p:spPr bwMode="auto">
            <a:xfrm>
              <a:off x="6617551" y="3238162"/>
              <a:ext cx="0" cy="292146"/>
            </a:xfrm>
            <a:prstGeom prst="line">
              <a:avLst/>
            </a:prstGeom>
            <a:solidFill>
              <a:schemeClr val="tx2"/>
            </a:solidFill>
            <a:ln w="6350" cap="flat" cmpd="sng" algn="ctr">
              <a:solidFill>
                <a:srgbClr val="C8C8C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9CAADE-7CDD-C84F-A9BE-08AD9111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1E360-698C-654B-B14C-410B03F6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FB5ADA-9E98-F64E-9B74-5A644883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086EC9D-2D14-5544-ADCF-EE3E4A7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2B2E8B-B269-3E49-A9AF-13A4DE863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27" y="2933672"/>
            <a:ext cx="3019532" cy="2272945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D3285BA-48B0-9D43-B9FB-62761DA721C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219" y="3013951"/>
            <a:ext cx="1094034" cy="82052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9" name="Picture 4" descr="https://upload.wikimedia.org/wikipedia/en/3/30/AccuWeather_Logo.png">
            <a:extLst>
              <a:ext uri="{FF2B5EF4-FFF2-40B4-BE49-F238E27FC236}">
                <a16:creationId xmlns:a16="http://schemas.microsoft.com/office/drawing/2014/main" id="{85E98CCA-6AF4-0A41-861E-CC8FD2CAB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94" y="4653699"/>
            <a:ext cx="1350838" cy="194183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hip.de/ii/3/4/8/4/1/7/6/8/Google_Maps_Logo-667ef4340093fa5f.png">
            <a:extLst>
              <a:ext uri="{FF2B5EF4-FFF2-40B4-BE49-F238E27FC236}">
                <a16:creationId xmlns:a16="http://schemas.microsoft.com/office/drawing/2014/main" id="{03CB367E-21FC-F14A-ADBB-192663D72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86" y="3719765"/>
            <a:ext cx="525544" cy="525544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C7771AA-09C9-F240-88A1-CB16B88E5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55" y="4245308"/>
            <a:ext cx="794012" cy="517933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</p:spPr>
      </p:pic>
      <p:pic>
        <p:nvPicPr>
          <p:cNvPr id="12" name="Picture 2" descr="https://upload.wikimedia.org/wikipedia/commons/3/32/Facebooklogo.png">
            <a:extLst>
              <a:ext uri="{FF2B5EF4-FFF2-40B4-BE49-F238E27FC236}">
                <a16:creationId xmlns:a16="http://schemas.microsoft.com/office/drawing/2014/main" id="{15DDB9C8-3CA4-244F-A581-3CD77273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64" y="5100202"/>
            <a:ext cx="873311" cy="328365"/>
          </a:xfrm>
          <a:prstGeom prst="rect">
            <a:avLst/>
          </a:prstGeom>
          <a:noFill/>
          <a:effectLst>
            <a:glow rad="1778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r Verbinder 104">
            <a:extLst>
              <a:ext uri="{FF2B5EF4-FFF2-40B4-BE49-F238E27FC236}">
                <a16:creationId xmlns:a16="http://schemas.microsoft.com/office/drawing/2014/main" id="{AF3E4F77-CD80-834C-BF47-9840B1B7467C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7966807" y="3078083"/>
            <a:ext cx="425106" cy="589949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64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06">
            <a:extLst>
              <a:ext uri="{FF2B5EF4-FFF2-40B4-BE49-F238E27FC236}">
                <a16:creationId xmlns:a16="http://schemas.microsoft.com/office/drawing/2014/main" id="{AE750AF2-F919-424A-B107-294B2A084A49}"/>
              </a:ext>
            </a:extLst>
          </p:cNvPr>
          <p:cNvCxnSpPr>
            <a:cxnSpLocks/>
          </p:cNvCxnSpPr>
          <p:nvPr/>
        </p:nvCxnSpPr>
        <p:spPr bwMode="auto">
          <a:xfrm>
            <a:off x="7263413" y="3149116"/>
            <a:ext cx="304819" cy="51891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64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AGD, Siemens, Performance, Tacho, Skala, Messung">
            <a:extLst>
              <a:ext uri="{FF2B5EF4-FFF2-40B4-BE49-F238E27FC236}">
                <a16:creationId xmlns:a16="http://schemas.microsoft.com/office/drawing/2014/main" id="{E120549A-D6C8-914E-95F5-DAFAA7B8BA87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6918326" y="2623137"/>
            <a:ext cx="480580" cy="240875"/>
          </a:xfrm>
          <a:custGeom>
            <a:avLst/>
            <a:gdLst>
              <a:gd name="T0" fmla="*/ 669 w 1065"/>
              <a:gd name="T1" fmla="*/ 219 h 533"/>
              <a:gd name="T2" fmla="*/ 575 w 1065"/>
              <a:gd name="T3" fmla="*/ 461 h 533"/>
              <a:gd name="T4" fmla="*/ 601 w 1065"/>
              <a:gd name="T5" fmla="*/ 533 h 533"/>
              <a:gd name="T6" fmla="*/ 374 w 1065"/>
              <a:gd name="T7" fmla="*/ 533 h 533"/>
              <a:gd name="T8" fmla="*/ 487 w 1065"/>
              <a:gd name="T9" fmla="*/ 420 h 533"/>
              <a:gd name="T10" fmla="*/ 505 w 1065"/>
              <a:gd name="T11" fmla="*/ 421 h 533"/>
              <a:gd name="T12" fmla="*/ 669 w 1065"/>
              <a:gd name="T13" fmla="*/ 219 h 533"/>
              <a:gd name="T14" fmla="*/ 533 w 1065"/>
              <a:gd name="T15" fmla="*/ 0 h 533"/>
              <a:gd name="T16" fmla="*/ 510 w 1065"/>
              <a:gd name="T17" fmla="*/ 1 h 533"/>
              <a:gd name="T18" fmla="*/ 510 w 1065"/>
              <a:gd name="T19" fmla="*/ 114 h 533"/>
              <a:gd name="T20" fmla="*/ 839 w 1065"/>
              <a:gd name="T21" fmla="*/ 304 h 533"/>
              <a:gd name="T22" fmla="*/ 970 w 1065"/>
              <a:gd name="T23" fmla="*/ 228 h 533"/>
              <a:gd name="T24" fmla="*/ 533 w 1065"/>
              <a:gd name="T25" fmla="*/ 0 h 533"/>
              <a:gd name="T26" fmla="*/ 994 w 1065"/>
              <a:gd name="T27" fmla="*/ 267 h 533"/>
              <a:gd name="T28" fmla="*/ 861 w 1065"/>
              <a:gd name="T29" fmla="*/ 343 h 533"/>
              <a:gd name="T30" fmla="*/ 907 w 1065"/>
              <a:gd name="T31" fmla="*/ 533 h 533"/>
              <a:gd name="T32" fmla="*/ 1065 w 1065"/>
              <a:gd name="T33" fmla="*/ 533 h 533"/>
              <a:gd name="T34" fmla="*/ 994 w 1065"/>
              <a:gd name="T35" fmla="*/ 267 h 533"/>
              <a:gd name="T36" fmla="*/ 464 w 1065"/>
              <a:gd name="T37" fmla="*/ 4 h 533"/>
              <a:gd name="T38" fmla="*/ 0 w 1065"/>
              <a:gd name="T39" fmla="*/ 533 h 533"/>
              <a:gd name="T40" fmla="*/ 68 w 1065"/>
              <a:gd name="T41" fmla="*/ 533 h 533"/>
              <a:gd name="T42" fmla="*/ 464 w 1065"/>
              <a:gd name="T43" fmla="*/ 114 h 533"/>
              <a:gd name="T44" fmla="*/ 464 w 1065"/>
              <a:gd name="T45" fmla="*/ 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5" h="533">
                <a:moveTo>
                  <a:pt x="669" y="219"/>
                </a:moveTo>
                <a:cubicBezTo>
                  <a:pt x="575" y="461"/>
                  <a:pt x="575" y="461"/>
                  <a:pt x="575" y="461"/>
                </a:cubicBezTo>
                <a:cubicBezTo>
                  <a:pt x="591" y="481"/>
                  <a:pt x="601" y="506"/>
                  <a:pt x="601" y="533"/>
                </a:cubicBezTo>
                <a:cubicBezTo>
                  <a:pt x="374" y="533"/>
                  <a:pt x="374" y="533"/>
                  <a:pt x="374" y="533"/>
                </a:cubicBezTo>
                <a:cubicBezTo>
                  <a:pt x="374" y="470"/>
                  <a:pt x="425" y="420"/>
                  <a:pt x="487" y="420"/>
                </a:cubicBezTo>
                <a:cubicBezTo>
                  <a:pt x="493" y="420"/>
                  <a:pt x="499" y="420"/>
                  <a:pt x="505" y="421"/>
                </a:cubicBezTo>
                <a:lnTo>
                  <a:pt x="669" y="219"/>
                </a:lnTo>
                <a:close/>
                <a:moveTo>
                  <a:pt x="533" y="0"/>
                </a:moveTo>
                <a:cubicBezTo>
                  <a:pt x="525" y="0"/>
                  <a:pt x="517" y="0"/>
                  <a:pt x="510" y="1"/>
                </a:cubicBezTo>
                <a:cubicBezTo>
                  <a:pt x="510" y="114"/>
                  <a:pt x="510" y="114"/>
                  <a:pt x="510" y="114"/>
                </a:cubicBezTo>
                <a:cubicBezTo>
                  <a:pt x="648" y="121"/>
                  <a:pt x="768" y="195"/>
                  <a:pt x="839" y="304"/>
                </a:cubicBezTo>
                <a:cubicBezTo>
                  <a:pt x="970" y="228"/>
                  <a:pt x="970" y="228"/>
                  <a:pt x="970" y="228"/>
                </a:cubicBezTo>
                <a:cubicBezTo>
                  <a:pt x="873" y="90"/>
                  <a:pt x="713" y="0"/>
                  <a:pt x="533" y="0"/>
                </a:cubicBezTo>
                <a:close/>
                <a:moveTo>
                  <a:pt x="994" y="267"/>
                </a:moveTo>
                <a:cubicBezTo>
                  <a:pt x="861" y="343"/>
                  <a:pt x="861" y="343"/>
                  <a:pt x="861" y="343"/>
                </a:cubicBezTo>
                <a:cubicBezTo>
                  <a:pt x="890" y="400"/>
                  <a:pt x="907" y="465"/>
                  <a:pt x="907" y="533"/>
                </a:cubicBezTo>
                <a:cubicBezTo>
                  <a:pt x="1065" y="533"/>
                  <a:pt x="1065" y="533"/>
                  <a:pt x="1065" y="533"/>
                </a:cubicBezTo>
                <a:cubicBezTo>
                  <a:pt x="1065" y="436"/>
                  <a:pt x="1039" y="345"/>
                  <a:pt x="994" y="267"/>
                </a:cubicBezTo>
                <a:close/>
                <a:moveTo>
                  <a:pt x="464" y="4"/>
                </a:moveTo>
                <a:cubicBezTo>
                  <a:pt x="202" y="38"/>
                  <a:pt x="0" y="262"/>
                  <a:pt x="0" y="533"/>
                </a:cubicBezTo>
                <a:cubicBezTo>
                  <a:pt x="68" y="533"/>
                  <a:pt x="68" y="533"/>
                  <a:pt x="68" y="533"/>
                </a:cubicBezTo>
                <a:cubicBezTo>
                  <a:pt x="68" y="309"/>
                  <a:pt x="243" y="126"/>
                  <a:pt x="464" y="114"/>
                </a:cubicBezTo>
                <a:lnTo>
                  <a:pt x="464" y="4"/>
                </a:lnTo>
                <a:close/>
              </a:path>
            </a:pathLst>
          </a:custGeom>
          <a:solidFill>
            <a:srgbClr val="00646E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6" name="Gerader Verbinder 102">
            <a:extLst>
              <a:ext uri="{FF2B5EF4-FFF2-40B4-BE49-F238E27FC236}">
                <a16:creationId xmlns:a16="http://schemas.microsoft.com/office/drawing/2014/main" id="{4D9D57C2-8F4A-774E-9836-EEFC59BCE6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69319" y="4646933"/>
            <a:ext cx="384081" cy="728540"/>
          </a:xfrm>
          <a:prstGeom prst="line">
            <a:avLst/>
          </a:prstGeom>
          <a:solidFill>
            <a:schemeClr val="tx2"/>
          </a:solidFill>
          <a:ln w="22225" cap="flat" cmpd="sng" algn="ctr">
            <a:solidFill>
              <a:srgbClr val="0064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C08BF9B-6D5B-0A4E-9E01-17B693B57ED8}"/>
              </a:ext>
            </a:extLst>
          </p:cNvPr>
          <p:cNvSpPr txBox="1"/>
          <p:nvPr/>
        </p:nvSpPr>
        <p:spPr>
          <a:xfrm>
            <a:off x="8311222" y="5277343"/>
            <a:ext cx="1044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700" i="1" dirty="0" err="1">
                <a:solidFill>
                  <a:schemeClr val="tx1"/>
                </a:solidFill>
              </a:rPr>
              <a:t>WoT</a:t>
            </a:r>
            <a:r>
              <a:rPr lang="en-US" sz="700" i="1" dirty="0">
                <a:solidFill>
                  <a:schemeClr val="tx1"/>
                </a:solidFill>
              </a:rPr>
              <a:t> TD </a:t>
            </a:r>
          </a:p>
          <a:p>
            <a:pPr>
              <a:spcBef>
                <a:spcPts val="0"/>
              </a:spcBef>
            </a:pPr>
            <a:r>
              <a:rPr lang="en-US" sz="700" i="1" dirty="0">
                <a:solidFill>
                  <a:schemeClr val="tx1"/>
                </a:solidFill>
              </a:rPr>
              <a:t>OPC binding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27E71DA-38FE-A746-BBF7-0317A0ABB7AF}"/>
              </a:ext>
            </a:extLst>
          </p:cNvPr>
          <p:cNvSpPr/>
          <p:nvPr/>
        </p:nvSpPr>
        <p:spPr bwMode="auto">
          <a:xfrm>
            <a:off x="8018473" y="5311566"/>
            <a:ext cx="155567" cy="11439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0EA8853-F878-0146-9B65-C975EF04E310}"/>
              </a:ext>
            </a:extLst>
          </p:cNvPr>
          <p:cNvGrpSpPr/>
          <p:nvPr/>
        </p:nvGrpSpPr>
        <p:grpSpPr>
          <a:xfrm>
            <a:off x="6974505" y="4865749"/>
            <a:ext cx="1044826" cy="993053"/>
            <a:chOff x="1196999" y="2704449"/>
            <a:chExt cx="1821780" cy="2162300"/>
          </a:xfrm>
        </p:grpSpPr>
        <p:grpSp>
          <p:nvGrpSpPr>
            <p:cNvPr id="20" name="Group 8191">
              <a:extLst>
                <a:ext uri="{FF2B5EF4-FFF2-40B4-BE49-F238E27FC236}">
                  <a16:creationId xmlns:a16="http://schemas.microsoft.com/office/drawing/2014/main" id="{3D2B1107-50D9-0845-AD65-BF9E17B81F10}"/>
                </a:ext>
              </a:extLst>
            </p:cNvPr>
            <p:cNvGrpSpPr/>
            <p:nvPr/>
          </p:nvGrpSpPr>
          <p:grpSpPr>
            <a:xfrm>
              <a:off x="1196999" y="2704449"/>
              <a:ext cx="1821780" cy="2162300"/>
              <a:chOff x="7200813" y="3122051"/>
              <a:chExt cx="1016411" cy="1206395"/>
            </a:xfrm>
          </p:grpSpPr>
          <p:sp>
            <p:nvSpPr>
              <p:cNvPr id="24" name="Fabrik">
                <a:extLst>
                  <a:ext uri="{FF2B5EF4-FFF2-40B4-BE49-F238E27FC236}">
                    <a16:creationId xmlns:a16="http://schemas.microsoft.com/office/drawing/2014/main" id="{9C6C4155-5EC0-C545-98B1-4A903ACAC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13" y="3122051"/>
                <a:ext cx="1016411" cy="1206395"/>
              </a:xfrm>
              <a:custGeom>
                <a:avLst/>
                <a:gdLst>
                  <a:gd name="T0" fmla="*/ 30 w 321"/>
                  <a:gd name="T1" fmla="*/ 276 h 381"/>
                  <a:gd name="T2" fmla="*/ 288 w 321"/>
                  <a:gd name="T3" fmla="*/ 276 h 381"/>
                  <a:gd name="T4" fmla="*/ 288 w 321"/>
                  <a:gd name="T5" fmla="*/ 291 h 381"/>
                  <a:gd name="T6" fmla="*/ 30 w 321"/>
                  <a:gd name="T7" fmla="*/ 291 h 381"/>
                  <a:gd name="T8" fmla="*/ 30 w 321"/>
                  <a:gd name="T9" fmla="*/ 276 h 381"/>
                  <a:gd name="T10" fmla="*/ 0 w 321"/>
                  <a:gd name="T11" fmla="*/ 0 h 381"/>
                  <a:gd name="T12" fmla="*/ 0 w 321"/>
                  <a:gd name="T13" fmla="*/ 381 h 381"/>
                  <a:gd name="T14" fmla="*/ 321 w 321"/>
                  <a:gd name="T15" fmla="*/ 381 h 381"/>
                  <a:gd name="T16" fmla="*/ 321 w 321"/>
                  <a:gd name="T17" fmla="*/ 138 h 381"/>
                  <a:gd name="T18" fmla="*/ 225 w 321"/>
                  <a:gd name="T19" fmla="*/ 195 h 381"/>
                  <a:gd name="T20" fmla="*/ 225 w 321"/>
                  <a:gd name="T21" fmla="*/ 138 h 381"/>
                  <a:gd name="T22" fmla="*/ 132 w 321"/>
                  <a:gd name="T23" fmla="*/ 195 h 381"/>
                  <a:gd name="T24" fmla="*/ 132 w 321"/>
                  <a:gd name="T25" fmla="*/ 138 h 381"/>
                  <a:gd name="T26" fmla="*/ 36 w 321"/>
                  <a:gd name="T27" fmla="*/ 195 h 381"/>
                  <a:gd name="T28" fmla="*/ 36 w 321"/>
                  <a:gd name="T29" fmla="*/ 0 h 381"/>
                  <a:gd name="T30" fmla="*/ 0 w 321"/>
                  <a:gd name="T31" fmla="*/ 0 h 381"/>
                  <a:gd name="T32" fmla="*/ 30 w 321"/>
                  <a:gd name="T33" fmla="*/ 237 h 381"/>
                  <a:gd name="T34" fmla="*/ 288 w 321"/>
                  <a:gd name="T35" fmla="*/ 237 h 381"/>
                  <a:gd name="T36" fmla="*/ 288 w 321"/>
                  <a:gd name="T37" fmla="*/ 252 h 381"/>
                  <a:gd name="T38" fmla="*/ 30 w 321"/>
                  <a:gd name="T39" fmla="*/ 252 h 381"/>
                  <a:gd name="T40" fmla="*/ 30 w 321"/>
                  <a:gd name="T41" fmla="*/ 237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381">
                    <a:moveTo>
                      <a:pt x="30" y="276"/>
                    </a:moveTo>
                    <a:lnTo>
                      <a:pt x="288" y="276"/>
                    </a:lnTo>
                    <a:lnTo>
                      <a:pt x="288" y="291"/>
                    </a:lnTo>
                    <a:lnTo>
                      <a:pt x="30" y="291"/>
                    </a:lnTo>
                    <a:lnTo>
                      <a:pt x="30" y="276"/>
                    </a:lnTo>
                    <a:close/>
                    <a:moveTo>
                      <a:pt x="0" y="0"/>
                    </a:moveTo>
                    <a:lnTo>
                      <a:pt x="0" y="381"/>
                    </a:lnTo>
                    <a:lnTo>
                      <a:pt x="321" y="381"/>
                    </a:lnTo>
                    <a:lnTo>
                      <a:pt x="321" y="138"/>
                    </a:lnTo>
                    <a:lnTo>
                      <a:pt x="225" y="195"/>
                    </a:lnTo>
                    <a:lnTo>
                      <a:pt x="225" y="138"/>
                    </a:lnTo>
                    <a:lnTo>
                      <a:pt x="132" y="195"/>
                    </a:lnTo>
                    <a:lnTo>
                      <a:pt x="132" y="138"/>
                    </a:lnTo>
                    <a:lnTo>
                      <a:pt x="36" y="19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  <a:moveTo>
                      <a:pt x="30" y="237"/>
                    </a:moveTo>
                    <a:lnTo>
                      <a:pt x="288" y="237"/>
                    </a:lnTo>
                    <a:lnTo>
                      <a:pt x="288" y="252"/>
                    </a:lnTo>
                    <a:lnTo>
                      <a:pt x="30" y="252"/>
                    </a:lnTo>
                    <a:lnTo>
                      <a:pt x="30" y="237"/>
                    </a:lnTo>
                    <a:close/>
                  </a:path>
                </a:pathLst>
              </a:custGeom>
              <a:solidFill>
                <a:srgbClr val="0064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8867" tIns="39434" rIns="78867" bIns="3943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120">
                <a:extLst>
                  <a:ext uri="{FF2B5EF4-FFF2-40B4-BE49-F238E27FC236}">
                    <a16:creationId xmlns:a16="http://schemas.microsoft.com/office/drawing/2014/main" id="{E20A3E91-6AF2-2F49-B8C2-64717CAE3569}"/>
                  </a:ext>
                </a:extLst>
              </p:cNvPr>
              <p:cNvSpPr/>
              <p:nvPr/>
            </p:nvSpPr>
            <p:spPr bwMode="auto">
              <a:xfrm>
                <a:off x="7217555" y="3814792"/>
                <a:ext cx="941705" cy="269261"/>
              </a:xfrm>
              <a:prstGeom prst="rect">
                <a:avLst/>
              </a:prstGeom>
              <a:solidFill>
                <a:srgbClr val="0064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8867" tIns="39434" rIns="78867" bIns="3943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56FE90-6B52-8A46-8C44-AA802F2327B1}"/>
                </a:ext>
              </a:extLst>
            </p:cNvPr>
            <p:cNvSpPr>
              <a:spLocks noChangeAspect="1" noEditPoints="1"/>
            </p:cNvSpPr>
            <p:nvPr/>
          </p:nvSpPr>
          <p:spPr bwMode="gray">
            <a:xfrm>
              <a:off x="1889632" y="4187401"/>
              <a:ext cx="574540" cy="345921"/>
            </a:xfrm>
            <a:custGeom>
              <a:avLst/>
              <a:gdLst>
                <a:gd name="T0" fmla="*/ 4442 w 4459"/>
                <a:gd name="T1" fmla="*/ 628 h 2723"/>
                <a:gd name="T2" fmla="*/ 4442 w 4459"/>
                <a:gd name="T3" fmla="*/ 628 h 2723"/>
                <a:gd name="T4" fmla="*/ 4443 w 4459"/>
                <a:gd name="T5" fmla="*/ 625 h 2723"/>
                <a:gd name="T6" fmla="*/ 4443 w 4459"/>
                <a:gd name="T7" fmla="*/ 625 h 2723"/>
                <a:gd name="T8" fmla="*/ 4435 w 4459"/>
                <a:gd name="T9" fmla="*/ 396 h 2723"/>
                <a:gd name="T10" fmla="*/ 3851 w 4459"/>
                <a:gd name="T11" fmla="*/ 72 h 2723"/>
                <a:gd name="T12" fmla="*/ 1398 w 4459"/>
                <a:gd name="T13" fmla="*/ 775 h 2723"/>
                <a:gd name="T14" fmla="*/ 1123 w 4459"/>
                <a:gd name="T15" fmla="*/ 986 h 2723"/>
                <a:gd name="T16" fmla="*/ 436 w 4459"/>
                <a:gd name="T17" fmla="*/ 758 h 2723"/>
                <a:gd name="T18" fmla="*/ 32 w 4459"/>
                <a:gd name="T19" fmla="*/ 1292 h 2723"/>
                <a:gd name="T20" fmla="*/ 50 w 4459"/>
                <a:gd name="T21" fmla="*/ 1424 h 2723"/>
                <a:gd name="T22" fmla="*/ 182 w 4459"/>
                <a:gd name="T23" fmla="*/ 1406 h 2723"/>
                <a:gd name="T24" fmla="*/ 505 w 4459"/>
                <a:gd name="T25" fmla="*/ 980 h 2723"/>
                <a:gd name="T26" fmla="*/ 708 w 4459"/>
                <a:gd name="T27" fmla="*/ 1047 h 2723"/>
                <a:gd name="T28" fmla="*/ 943 w 4459"/>
                <a:gd name="T29" fmla="*/ 1806 h 2723"/>
                <a:gd name="T30" fmla="*/ 809 w 4459"/>
                <a:gd name="T31" fmla="*/ 1983 h 2723"/>
                <a:gd name="T32" fmla="*/ 302 w 4459"/>
                <a:gd name="T33" fmla="*/ 1815 h 2723"/>
                <a:gd name="T34" fmla="*/ 182 w 4459"/>
                <a:gd name="T35" fmla="*/ 1875 h 2723"/>
                <a:gd name="T36" fmla="*/ 242 w 4459"/>
                <a:gd name="T37" fmla="*/ 1995 h 2723"/>
                <a:gd name="T38" fmla="*/ 878 w 4459"/>
                <a:gd name="T39" fmla="*/ 2205 h 2723"/>
                <a:gd name="T40" fmla="*/ 879 w 4459"/>
                <a:gd name="T41" fmla="*/ 2204 h 2723"/>
                <a:gd name="T42" fmla="*/ 1149 w 4459"/>
                <a:gd name="T43" fmla="*/ 1847 h 2723"/>
                <a:gd name="T44" fmla="*/ 1302 w 4459"/>
                <a:gd name="T45" fmla="*/ 1644 h 2723"/>
                <a:gd name="T46" fmla="*/ 1659 w 4459"/>
                <a:gd name="T47" fmla="*/ 1684 h 2723"/>
                <a:gd name="T48" fmla="*/ 3355 w 4459"/>
                <a:gd name="T49" fmla="*/ 1197 h 2723"/>
                <a:gd name="T50" fmla="*/ 3031 w 4459"/>
                <a:gd name="T51" fmla="*/ 2723 h 2723"/>
                <a:gd name="T52" fmla="*/ 3997 w 4459"/>
                <a:gd name="T53" fmla="*/ 2723 h 2723"/>
                <a:gd name="T54" fmla="*/ 4442 w 4459"/>
                <a:gd name="T55" fmla="*/ 628 h 2723"/>
                <a:gd name="T56" fmla="*/ 1607 w 4459"/>
                <a:gd name="T57" fmla="*/ 1502 h 2723"/>
                <a:gd name="T58" fmla="*/ 1256 w 4459"/>
                <a:gd name="T59" fmla="*/ 1307 h 2723"/>
                <a:gd name="T60" fmla="*/ 1450 w 4459"/>
                <a:gd name="T61" fmla="*/ 957 h 2723"/>
                <a:gd name="T62" fmla="*/ 1801 w 4459"/>
                <a:gd name="T63" fmla="*/ 1151 h 2723"/>
                <a:gd name="T64" fmla="*/ 1607 w 4459"/>
                <a:gd name="T65" fmla="*/ 1502 h 2723"/>
                <a:gd name="T66" fmla="*/ 3708 w 4459"/>
                <a:gd name="T67" fmla="*/ 604 h 2723"/>
                <a:gd name="T68" fmla="*/ 3903 w 4459"/>
                <a:gd name="T69" fmla="*/ 254 h 2723"/>
                <a:gd name="T70" fmla="*/ 4253 w 4459"/>
                <a:gd name="T71" fmla="*/ 448 h 2723"/>
                <a:gd name="T72" fmla="*/ 4059 w 4459"/>
                <a:gd name="T73" fmla="*/ 799 h 2723"/>
                <a:gd name="T74" fmla="*/ 3708 w 4459"/>
                <a:gd name="T75" fmla="*/ 604 h 2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59" h="2723">
                  <a:moveTo>
                    <a:pt x="4442" y="628"/>
                  </a:moveTo>
                  <a:cubicBezTo>
                    <a:pt x="4442" y="628"/>
                    <a:pt x="4442" y="628"/>
                    <a:pt x="4442" y="628"/>
                  </a:cubicBezTo>
                  <a:lnTo>
                    <a:pt x="4443" y="625"/>
                  </a:lnTo>
                  <a:lnTo>
                    <a:pt x="4443" y="625"/>
                  </a:lnTo>
                  <a:cubicBezTo>
                    <a:pt x="4459" y="551"/>
                    <a:pt x="4457" y="473"/>
                    <a:pt x="4435" y="396"/>
                  </a:cubicBezTo>
                  <a:cubicBezTo>
                    <a:pt x="4363" y="145"/>
                    <a:pt x="4101" y="0"/>
                    <a:pt x="3851" y="72"/>
                  </a:cubicBezTo>
                  <a:lnTo>
                    <a:pt x="1398" y="775"/>
                  </a:lnTo>
                  <a:cubicBezTo>
                    <a:pt x="1278" y="810"/>
                    <a:pt x="1183" y="887"/>
                    <a:pt x="1123" y="986"/>
                  </a:cubicBezTo>
                  <a:lnTo>
                    <a:pt x="436" y="758"/>
                  </a:lnTo>
                  <a:lnTo>
                    <a:pt x="32" y="1292"/>
                  </a:lnTo>
                  <a:cubicBezTo>
                    <a:pt x="0" y="1333"/>
                    <a:pt x="8" y="1393"/>
                    <a:pt x="50" y="1424"/>
                  </a:cubicBezTo>
                  <a:cubicBezTo>
                    <a:pt x="92" y="1456"/>
                    <a:pt x="151" y="1447"/>
                    <a:pt x="182" y="1406"/>
                  </a:cubicBezTo>
                  <a:lnTo>
                    <a:pt x="505" y="980"/>
                  </a:lnTo>
                  <a:lnTo>
                    <a:pt x="708" y="1047"/>
                  </a:lnTo>
                  <a:lnTo>
                    <a:pt x="943" y="1806"/>
                  </a:lnTo>
                  <a:lnTo>
                    <a:pt x="809" y="1983"/>
                  </a:lnTo>
                  <a:lnTo>
                    <a:pt x="302" y="1815"/>
                  </a:lnTo>
                  <a:cubicBezTo>
                    <a:pt x="252" y="1799"/>
                    <a:pt x="199" y="1826"/>
                    <a:pt x="182" y="1875"/>
                  </a:cubicBezTo>
                  <a:cubicBezTo>
                    <a:pt x="166" y="1925"/>
                    <a:pt x="193" y="1978"/>
                    <a:pt x="242" y="1995"/>
                  </a:cubicBezTo>
                  <a:lnTo>
                    <a:pt x="878" y="2205"/>
                  </a:lnTo>
                  <a:cubicBezTo>
                    <a:pt x="878" y="2205"/>
                    <a:pt x="878" y="2205"/>
                    <a:pt x="879" y="2204"/>
                  </a:cubicBezTo>
                  <a:lnTo>
                    <a:pt x="1149" y="1847"/>
                  </a:lnTo>
                  <a:cubicBezTo>
                    <a:pt x="1202" y="1776"/>
                    <a:pt x="1256" y="1705"/>
                    <a:pt x="1302" y="1644"/>
                  </a:cubicBezTo>
                  <a:cubicBezTo>
                    <a:pt x="1408" y="1701"/>
                    <a:pt x="1534" y="1719"/>
                    <a:pt x="1659" y="1684"/>
                  </a:cubicBezTo>
                  <a:lnTo>
                    <a:pt x="3355" y="1197"/>
                  </a:lnTo>
                  <a:lnTo>
                    <a:pt x="3031" y="2723"/>
                  </a:lnTo>
                  <a:lnTo>
                    <a:pt x="3997" y="2723"/>
                  </a:lnTo>
                  <a:lnTo>
                    <a:pt x="4442" y="628"/>
                  </a:lnTo>
                  <a:close/>
                  <a:moveTo>
                    <a:pt x="1607" y="1502"/>
                  </a:moveTo>
                  <a:cubicBezTo>
                    <a:pt x="1456" y="1545"/>
                    <a:pt x="1299" y="1458"/>
                    <a:pt x="1256" y="1307"/>
                  </a:cubicBezTo>
                  <a:cubicBezTo>
                    <a:pt x="1213" y="1157"/>
                    <a:pt x="1300" y="1000"/>
                    <a:pt x="1450" y="957"/>
                  </a:cubicBezTo>
                  <a:cubicBezTo>
                    <a:pt x="1601" y="914"/>
                    <a:pt x="1758" y="1001"/>
                    <a:pt x="1801" y="1151"/>
                  </a:cubicBezTo>
                  <a:cubicBezTo>
                    <a:pt x="1844" y="1302"/>
                    <a:pt x="1757" y="1459"/>
                    <a:pt x="1607" y="1502"/>
                  </a:cubicBezTo>
                  <a:close/>
                  <a:moveTo>
                    <a:pt x="3708" y="604"/>
                  </a:moveTo>
                  <a:cubicBezTo>
                    <a:pt x="3665" y="454"/>
                    <a:pt x="3752" y="297"/>
                    <a:pt x="3903" y="254"/>
                  </a:cubicBezTo>
                  <a:cubicBezTo>
                    <a:pt x="4053" y="211"/>
                    <a:pt x="4210" y="298"/>
                    <a:pt x="4253" y="448"/>
                  </a:cubicBezTo>
                  <a:cubicBezTo>
                    <a:pt x="4296" y="599"/>
                    <a:pt x="4209" y="755"/>
                    <a:pt x="4059" y="799"/>
                  </a:cubicBezTo>
                  <a:cubicBezTo>
                    <a:pt x="3908" y="842"/>
                    <a:pt x="3751" y="755"/>
                    <a:pt x="3708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BB43A6F-EBB3-7847-A96E-2E42FEB42E7C}"/>
                </a:ext>
              </a:extLst>
            </p:cNvPr>
            <p:cNvSpPr>
              <a:spLocks noChangeAspect="1" noEditPoints="1"/>
            </p:cNvSpPr>
            <p:nvPr/>
          </p:nvSpPr>
          <p:spPr bwMode="gray">
            <a:xfrm>
              <a:off x="1326219" y="4192235"/>
              <a:ext cx="471448" cy="346232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782276E3-D00B-984C-9FC4-BC168241E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5037" t="-26266"/>
            <a:stretch/>
          </p:blipFill>
          <p:spPr>
            <a:xfrm>
              <a:off x="2646844" y="4046174"/>
              <a:ext cx="241084" cy="527152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47FB13E-1A03-374B-B709-8625DE1F0A60}"/>
              </a:ext>
            </a:extLst>
          </p:cNvPr>
          <p:cNvSpPr txBox="1"/>
          <p:nvPr/>
        </p:nvSpPr>
        <p:spPr>
          <a:xfrm>
            <a:off x="7196319" y="5694469"/>
            <a:ext cx="729476" cy="2128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B33FAE4-A153-E54F-9FFE-439B609FA04A}"/>
              </a:ext>
            </a:extLst>
          </p:cNvPr>
          <p:cNvSpPr txBox="1"/>
          <p:nvPr/>
        </p:nvSpPr>
        <p:spPr>
          <a:xfrm>
            <a:off x="8723112" y="3053057"/>
            <a:ext cx="67598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700" i="1" dirty="0" err="1">
                <a:solidFill>
                  <a:schemeClr val="tx1"/>
                </a:solidFill>
              </a:rPr>
              <a:t>WoT</a:t>
            </a:r>
            <a:r>
              <a:rPr lang="en-US" sz="700" i="1" dirty="0">
                <a:solidFill>
                  <a:schemeClr val="tx1"/>
                </a:solidFill>
              </a:rPr>
              <a:t> TD </a:t>
            </a:r>
          </a:p>
          <a:p>
            <a:pPr>
              <a:spcBef>
                <a:spcPts val="0"/>
              </a:spcBef>
            </a:pPr>
            <a:r>
              <a:rPr lang="en-US" sz="700" i="1" dirty="0">
                <a:solidFill>
                  <a:schemeClr val="tx1"/>
                </a:solidFill>
              </a:rPr>
              <a:t>BACnet binding</a:t>
            </a:r>
          </a:p>
        </p:txBody>
      </p:sp>
      <p:pic>
        <p:nvPicPr>
          <p:cNvPr id="31" name="Picture 170">
            <a:extLst>
              <a:ext uri="{FF2B5EF4-FFF2-40B4-BE49-F238E27FC236}">
                <a16:creationId xmlns:a16="http://schemas.microsoft.com/office/drawing/2014/main" id="{1F7E4A02-D1CD-6F42-91DC-D7ED113DE0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3289" b="41207"/>
          <a:stretch/>
        </p:blipFill>
        <p:spPr>
          <a:xfrm>
            <a:off x="6439732" y="3668032"/>
            <a:ext cx="3054149" cy="104436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5A3E6027-F61B-9C4D-B8C9-35072F2C2373}"/>
              </a:ext>
            </a:extLst>
          </p:cNvPr>
          <p:cNvSpPr txBox="1"/>
          <p:nvPr/>
        </p:nvSpPr>
        <p:spPr>
          <a:xfrm>
            <a:off x="6891083" y="2933672"/>
            <a:ext cx="1044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700" i="1" dirty="0" err="1">
                <a:solidFill>
                  <a:schemeClr val="tx1"/>
                </a:solidFill>
              </a:rPr>
              <a:t>WoT</a:t>
            </a:r>
            <a:r>
              <a:rPr lang="en-US" sz="700" i="1" dirty="0">
                <a:solidFill>
                  <a:schemeClr val="tx1"/>
                </a:solidFill>
              </a:rPr>
              <a:t> TD</a:t>
            </a:r>
          </a:p>
          <a:p>
            <a:pPr>
              <a:spcBef>
                <a:spcPts val="0"/>
              </a:spcBef>
            </a:pPr>
            <a:r>
              <a:rPr lang="en-US" sz="700" i="1" dirty="0">
                <a:solidFill>
                  <a:schemeClr val="tx1"/>
                </a:solidFill>
              </a:rPr>
              <a:t>Modbus binding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1F07A2-7870-E841-B2A6-08DD5EA68DC8}"/>
              </a:ext>
            </a:extLst>
          </p:cNvPr>
          <p:cNvSpPr txBox="1"/>
          <p:nvPr/>
        </p:nvSpPr>
        <p:spPr>
          <a:xfrm>
            <a:off x="1174594" y="1763764"/>
            <a:ext cx="3834485" cy="80913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114300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Web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and its standardized 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technology building blocks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are established in our daily life and in many businesses.</a:t>
            </a:r>
            <a:b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CA0A1AD-E21A-8D4B-B4DF-29E478E91E36}"/>
              </a:ext>
            </a:extLst>
          </p:cNvPr>
          <p:cNvSpPr txBox="1"/>
          <p:nvPr/>
        </p:nvSpPr>
        <p:spPr>
          <a:xfrm>
            <a:off x="6381382" y="1763764"/>
            <a:ext cx="4205800" cy="842520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5000" lnSpcReduction="10000"/>
          </a:bodyPr>
          <a:lstStyle/>
          <a:p>
            <a:pPr marL="114300">
              <a:lnSpc>
                <a:spcPct val="11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W3C Web of Things (</a:t>
            </a:r>
            <a:r>
              <a:rPr lang="en-US" sz="14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– Standardized </a:t>
            </a:r>
            <a:r>
              <a:rPr lang="en-US" sz="1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technology building </a:t>
            </a:r>
            <a:br>
              <a:rPr lang="en-US" sz="1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blocks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for IoT as enablers to reuse established Web paradigm</a:t>
            </a:r>
            <a:b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</a:p>
        </p:txBody>
      </p:sp>
      <p:sp>
        <p:nvSpPr>
          <p:cNvPr id="35" name="Freeform 146">
            <a:extLst>
              <a:ext uri="{FF2B5EF4-FFF2-40B4-BE49-F238E27FC236}">
                <a16:creationId xmlns:a16="http://schemas.microsoft.com/office/drawing/2014/main" id="{5B787318-F6EA-3648-B39D-26E387632B83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8447566" y="2550759"/>
            <a:ext cx="416223" cy="492793"/>
          </a:xfrm>
          <a:custGeom>
            <a:avLst/>
            <a:gdLst>
              <a:gd name="T0" fmla="*/ 329 w 709"/>
              <a:gd name="T1" fmla="*/ 0 h 713"/>
              <a:gd name="T2" fmla="*/ 709 w 709"/>
              <a:gd name="T3" fmla="*/ 713 h 713"/>
              <a:gd name="T4" fmla="*/ 329 w 709"/>
              <a:gd name="T5" fmla="*/ 713 h 713"/>
              <a:gd name="T6" fmla="*/ 0 w 709"/>
              <a:gd name="T7" fmla="*/ 371 h 713"/>
              <a:gd name="T8" fmla="*/ 539 w 709"/>
              <a:gd name="T9" fmla="*/ 680 h 713"/>
              <a:gd name="T10" fmla="*/ 539 w 709"/>
              <a:gd name="T11" fmla="*/ 680 h 713"/>
              <a:gd name="T12" fmla="*/ 598 w 709"/>
              <a:gd name="T13" fmla="*/ 607 h 713"/>
              <a:gd name="T14" fmla="*/ 539 w 709"/>
              <a:gd name="T15" fmla="*/ 607 h 713"/>
              <a:gd name="T16" fmla="*/ 598 w 709"/>
              <a:gd name="T17" fmla="*/ 480 h 713"/>
              <a:gd name="T18" fmla="*/ 539 w 709"/>
              <a:gd name="T19" fmla="*/ 532 h 713"/>
              <a:gd name="T20" fmla="*/ 539 w 709"/>
              <a:gd name="T21" fmla="*/ 409 h 713"/>
              <a:gd name="T22" fmla="*/ 539 w 709"/>
              <a:gd name="T23" fmla="*/ 388 h 713"/>
              <a:gd name="T24" fmla="*/ 539 w 709"/>
              <a:gd name="T25" fmla="*/ 388 h 713"/>
              <a:gd name="T26" fmla="*/ 598 w 709"/>
              <a:gd name="T27" fmla="*/ 312 h 713"/>
              <a:gd name="T28" fmla="*/ 539 w 709"/>
              <a:gd name="T29" fmla="*/ 312 h 713"/>
              <a:gd name="T30" fmla="*/ 598 w 709"/>
              <a:gd name="T31" fmla="*/ 187 h 713"/>
              <a:gd name="T32" fmla="*/ 539 w 709"/>
              <a:gd name="T33" fmla="*/ 239 h 713"/>
              <a:gd name="T34" fmla="*/ 539 w 709"/>
              <a:gd name="T35" fmla="*/ 114 h 713"/>
              <a:gd name="T36" fmla="*/ 539 w 709"/>
              <a:gd name="T37" fmla="*/ 90 h 713"/>
              <a:gd name="T38" fmla="*/ 539 w 709"/>
              <a:gd name="T39" fmla="*/ 90 h 713"/>
              <a:gd name="T40" fmla="*/ 513 w 709"/>
              <a:gd name="T41" fmla="*/ 680 h 713"/>
              <a:gd name="T42" fmla="*/ 456 w 709"/>
              <a:gd name="T43" fmla="*/ 680 h 713"/>
              <a:gd name="T44" fmla="*/ 513 w 709"/>
              <a:gd name="T45" fmla="*/ 553 h 713"/>
              <a:gd name="T46" fmla="*/ 456 w 709"/>
              <a:gd name="T47" fmla="*/ 607 h 713"/>
              <a:gd name="T48" fmla="*/ 456 w 709"/>
              <a:gd name="T49" fmla="*/ 480 h 713"/>
              <a:gd name="T50" fmla="*/ 456 w 709"/>
              <a:gd name="T51" fmla="*/ 461 h 713"/>
              <a:gd name="T52" fmla="*/ 456 w 709"/>
              <a:gd name="T53" fmla="*/ 461 h 713"/>
              <a:gd name="T54" fmla="*/ 513 w 709"/>
              <a:gd name="T55" fmla="*/ 388 h 713"/>
              <a:gd name="T56" fmla="*/ 456 w 709"/>
              <a:gd name="T57" fmla="*/ 388 h 713"/>
              <a:gd name="T58" fmla="*/ 513 w 709"/>
              <a:gd name="T59" fmla="*/ 260 h 713"/>
              <a:gd name="T60" fmla="*/ 456 w 709"/>
              <a:gd name="T61" fmla="*/ 312 h 713"/>
              <a:gd name="T62" fmla="*/ 456 w 709"/>
              <a:gd name="T63" fmla="*/ 187 h 713"/>
              <a:gd name="T64" fmla="*/ 456 w 709"/>
              <a:gd name="T65" fmla="*/ 166 h 713"/>
              <a:gd name="T66" fmla="*/ 456 w 709"/>
              <a:gd name="T67" fmla="*/ 166 h 713"/>
              <a:gd name="T68" fmla="*/ 513 w 709"/>
              <a:gd name="T69" fmla="*/ 90 h 713"/>
              <a:gd name="T70" fmla="*/ 456 w 709"/>
              <a:gd name="T71" fmla="*/ 90 h 713"/>
              <a:gd name="T72" fmla="*/ 340 w 709"/>
              <a:gd name="T73" fmla="*/ 628 h 713"/>
              <a:gd name="T74" fmla="*/ 284 w 709"/>
              <a:gd name="T75" fmla="*/ 680 h 713"/>
              <a:gd name="T76" fmla="*/ 284 w 709"/>
              <a:gd name="T77" fmla="*/ 553 h 713"/>
              <a:gd name="T78" fmla="*/ 284 w 709"/>
              <a:gd name="T79" fmla="*/ 532 h 713"/>
              <a:gd name="T80" fmla="*/ 284 w 709"/>
              <a:gd name="T81" fmla="*/ 532 h 713"/>
              <a:gd name="T82" fmla="*/ 340 w 709"/>
              <a:gd name="T83" fmla="*/ 461 h 713"/>
              <a:gd name="T84" fmla="*/ 284 w 709"/>
              <a:gd name="T85" fmla="*/ 461 h 713"/>
              <a:gd name="T86" fmla="*/ 340 w 709"/>
              <a:gd name="T87" fmla="*/ 333 h 713"/>
              <a:gd name="T88" fmla="*/ 284 w 709"/>
              <a:gd name="T89" fmla="*/ 388 h 713"/>
              <a:gd name="T90" fmla="*/ 284 w 709"/>
              <a:gd name="T91" fmla="*/ 260 h 713"/>
              <a:gd name="T92" fmla="*/ 284 w 709"/>
              <a:gd name="T93" fmla="*/ 239 h 713"/>
              <a:gd name="T94" fmla="*/ 284 w 709"/>
              <a:gd name="T95" fmla="*/ 239 h 713"/>
              <a:gd name="T96" fmla="*/ 170 w 709"/>
              <a:gd name="T97" fmla="*/ 680 h 713"/>
              <a:gd name="T98" fmla="*/ 111 w 709"/>
              <a:gd name="T99" fmla="*/ 680 h 713"/>
              <a:gd name="T100" fmla="*/ 170 w 709"/>
              <a:gd name="T101" fmla="*/ 553 h 713"/>
              <a:gd name="T102" fmla="*/ 111 w 709"/>
              <a:gd name="T103" fmla="*/ 607 h 713"/>
              <a:gd name="T104" fmla="*/ 111 w 709"/>
              <a:gd name="T105" fmla="*/ 480 h 713"/>
              <a:gd name="T106" fmla="*/ 111 w 709"/>
              <a:gd name="T107" fmla="*/ 461 h 713"/>
              <a:gd name="T108" fmla="*/ 111 w 709"/>
              <a:gd name="T109" fmla="*/ 46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09" h="713">
                <a:moveTo>
                  <a:pt x="251" y="371"/>
                </a:moveTo>
                <a:lnTo>
                  <a:pt x="251" y="156"/>
                </a:lnTo>
                <a:lnTo>
                  <a:pt x="329" y="156"/>
                </a:lnTo>
                <a:lnTo>
                  <a:pt x="329" y="0"/>
                </a:lnTo>
                <a:lnTo>
                  <a:pt x="631" y="0"/>
                </a:lnTo>
                <a:lnTo>
                  <a:pt x="631" y="225"/>
                </a:lnTo>
                <a:lnTo>
                  <a:pt x="709" y="225"/>
                </a:lnTo>
                <a:lnTo>
                  <a:pt x="709" y="713"/>
                </a:lnTo>
                <a:lnTo>
                  <a:pt x="631" y="713"/>
                </a:lnTo>
                <a:lnTo>
                  <a:pt x="596" y="713"/>
                </a:lnTo>
                <a:lnTo>
                  <a:pt x="340" y="713"/>
                </a:lnTo>
                <a:lnTo>
                  <a:pt x="329" y="713"/>
                </a:lnTo>
                <a:lnTo>
                  <a:pt x="270" y="713"/>
                </a:lnTo>
                <a:lnTo>
                  <a:pt x="251" y="713"/>
                </a:lnTo>
                <a:lnTo>
                  <a:pt x="0" y="713"/>
                </a:lnTo>
                <a:lnTo>
                  <a:pt x="0" y="371"/>
                </a:lnTo>
                <a:lnTo>
                  <a:pt x="251" y="371"/>
                </a:lnTo>
                <a:lnTo>
                  <a:pt x="251" y="371"/>
                </a:lnTo>
                <a:lnTo>
                  <a:pt x="251" y="371"/>
                </a:lnTo>
                <a:close/>
                <a:moveTo>
                  <a:pt x="539" y="680"/>
                </a:moveTo>
                <a:lnTo>
                  <a:pt x="598" y="680"/>
                </a:lnTo>
                <a:lnTo>
                  <a:pt x="598" y="628"/>
                </a:lnTo>
                <a:lnTo>
                  <a:pt x="539" y="628"/>
                </a:lnTo>
                <a:lnTo>
                  <a:pt x="539" y="680"/>
                </a:lnTo>
                <a:lnTo>
                  <a:pt x="539" y="680"/>
                </a:lnTo>
                <a:lnTo>
                  <a:pt x="539" y="680"/>
                </a:lnTo>
                <a:close/>
                <a:moveTo>
                  <a:pt x="539" y="607"/>
                </a:moveTo>
                <a:lnTo>
                  <a:pt x="598" y="607"/>
                </a:lnTo>
                <a:lnTo>
                  <a:pt x="598" y="553"/>
                </a:lnTo>
                <a:lnTo>
                  <a:pt x="539" y="553"/>
                </a:lnTo>
                <a:lnTo>
                  <a:pt x="539" y="607"/>
                </a:lnTo>
                <a:lnTo>
                  <a:pt x="539" y="607"/>
                </a:lnTo>
                <a:lnTo>
                  <a:pt x="539" y="607"/>
                </a:lnTo>
                <a:close/>
                <a:moveTo>
                  <a:pt x="539" y="532"/>
                </a:moveTo>
                <a:lnTo>
                  <a:pt x="598" y="532"/>
                </a:lnTo>
                <a:lnTo>
                  <a:pt x="598" y="480"/>
                </a:lnTo>
                <a:lnTo>
                  <a:pt x="539" y="480"/>
                </a:lnTo>
                <a:lnTo>
                  <a:pt x="539" y="532"/>
                </a:lnTo>
                <a:lnTo>
                  <a:pt x="539" y="532"/>
                </a:lnTo>
                <a:lnTo>
                  <a:pt x="539" y="532"/>
                </a:lnTo>
                <a:close/>
                <a:moveTo>
                  <a:pt x="539" y="461"/>
                </a:moveTo>
                <a:lnTo>
                  <a:pt x="598" y="461"/>
                </a:lnTo>
                <a:lnTo>
                  <a:pt x="598" y="409"/>
                </a:lnTo>
                <a:lnTo>
                  <a:pt x="539" y="409"/>
                </a:lnTo>
                <a:lnTo>
                  <a:pt x="539" y="461"/>
                </a:lnTo>
                <a:lnTo>
                  <a:pt x="539" y="461"/>
                </a:lnTo>
                <a:lnTo>
                  <a:pt x="539" y="461"/>
                </a:lnTo>
                <a:close/>
                <a:moveTo>
                  <a:pt x="539" y="388"/>
                </a:moveTo>
                <a:lnTo>
                  <a:pt x="598" y="388"/>
                </a:lnTo>
                <a:lnTo>
                  <a:pt x="598" y="333"/>
                </a:lnTo>
                <a:lnTo>
                  <a:pt x="539" y="333"/>
                </a:lnTo>
                <a:lnTo>
                  <a:pt x="539" y="388"/>
                </a:lnTo>
                <a:lnTo>
                  <a:pt x="539" y="388"/>
                </a:lnTo>
                <a:lnTo>
                  <a:pt x="539" y="388"/>
                </a:lnTo>
                <a:close/>
                <a:moveTo>
                  <a:pt x="539" y="312"/>
                </a:moveTo>
                <a:lnTo>
                  <a:pt x="598" y="312"/>
                </a:lnTo>
                <a:lnTo>
                  <a:pt x="598" y="260"/>
                </a:lnTo>
                <a:lnTo>
                  <a:pt x="539" y="260"/>
                </a:lnTo>
                <a:lnTo>
                  <a:pt x="539" y="312"/>
                </a:lnTo>
                <a:lnTo>
                  <a:pt x="539" y="312"/>
                </a:lnTo>
                <a:lnTo>
                  <a:pt x="539" y="312"/>
                </a:lnTo>
                <a:close/>
                <a:moveTo>
                  <a:pt x="539" y="239"/>
                </a:moveTo>
                <a:lnTo>
                  <a:pt x="598" y="239"/>
                </a:lnTo>
                <a:lnTo>
                  <a:pt x="598" y="187"/>
                </a:lnTo>
                <a:lnTo>
                  <a:pt x="539" y="187"/>
                </a:lnTo>
                <a:lnTo>
                  <a:pt x="539" y="239"/>
                </a:lnTo>
                <a:lnTo>
                  <a:pt x="539" y="239"/>
                </a:lnTo>
                <a:lnTo>
                  <a:pt x="539" y="239"/>
                </a:lnTo>
                <a:close/>
                <a:moveTo>
                  <a:pt x="539" y="166"/>
                </a:moveTo>
                <a:lnTo>
                  <a:pt x="598" y="166"/>
                </a:lnTo>
                <a:lnTo>
                  <a:pt x="598" y="114"/>
                </a:lnTo>
                <a:lnTo>
                  <a:pt x="539" y="114"/>
                </a:lnTo>
                <a:lnTo>
                  <a:pt x="539" y="166"/>
                </a:lnTo>
                <a:lnTo>
                  <a:pt x="539" y="166"/>
                </a:lnTo>
                <a:lnTo>
                  <a:pt x="539" y="166"/>
                </a:lnTo>
                <a:close/>
                <a:moveTo>
                  <a:pt x="539" y="90"/>
                </a:moveTo>
                <a:lnTo>
                  <a:pt x="598" y="90"/>
                </a:lnTo>
                <a:lnTo>
                  <a:pt x="598" y="40"/>
                </a:lnTo>
                <a:lnTo>
                  <a:pt x="539" y="40"/>
                </a:lnTo>
                <a:lnTo>
                  <a:pt x="539" y="90"/>
                </a:lnTo>
                <a:lnTo>
                  <a:pt x="539" y="90"/>
                </a:lnTo>
                <a:lnTo>
                  <a:pt x="539" y="90"/>
                </a:lnTo>
                <a:close/>
                <a:moveTo>
                  <a:pt x="456" y="680"/>
                </a:moveTo>
                <a:lnTo>
                  <a:pt x="513" y="680"/>
                </a:lnTo>
                <a:lnTo>
                  <a:pt x="513" y="628"/>
                </a:lnTo>
                <a:lnTo>
                  <a:pt x="456" y="628"/>
                </a:lnTo>
                <a:lnTo>
                  <a:pt x="456" y="680"/>
                </a:lnTo>
                <a:lnTo>
                  <a:pt x="456" y="680"/>
                </a:lnTo>
                <a:lnTo>
                  <a:pt x="456" y="680"/>
                </a:lnTo>
                <a:close/>
                <a:moveTo>
                  <a:pt x="456" y="607"/>
                </a:moveTo>
                <a:lnTo>
                  <a:pt x="513" y="607"/>
                </a:lnTo>
                <a:lnTo>
                  <a:pt x="513" y="553"/>
                </a:lnTo>
                <a:lnTo>
                  <a:pt x="456" y="553"/>
                </a:lnTo>
                <a:lnTo>
                  <a:pt x="456" y="607"/>
                </a:lnTo>
                <a:lnTo>
                  <a:pt x="456" y="607"/>
                </a:lnTo>
                <a:lnTo>
                  <a:pt x="456" y="607"/>
                </a:lnTo>
                <a:close/>
                <a:moveTo>
                  <a:pt x="456" y="532"/>
                </a:moveTo>
                <a:lnTo>
                  <a:pt x="513" y="532"/>
                </a:lnTo>
                <a:lnTo>
                  <a:pt x="513" y="480"/>
                </a:lnTo>
                <a:lnTo>
                  <a:pt x="456" y="480"/>
                </a:lnTo>
                <a:lnTo>
                  <a:pt x="456" y="532"/>
                </a:lnTo>
                <a:lnTo>
                  <a:pt x="456" y="532"/>
                </a:lnTo>
                <a:lnTo>
                  <a:pt x="456" y="532"/>
                </a:lnTo>
                <a:close/>
                <a:moveTo>
                  <a:pt x="456" y="461"/>
                </a:moveTo>
                <a:lnTo>
                  <a:pt x="513" y="461"/>
                </a:lnTo>
                <a:lnTo>
                  <a:pt x="513" y="409"/>
                </a:lnTo>
                <a:lnTo>
                  <a:pt x="456" y="409"/>
                </a:lnTo>
                <a:lnTo>
                  <a:pt x="456" y="461"/>
                </a:lnTo>
                <a:lnTo>
                  <a:pt x="456" y="461"/>
                </a:lnTo>
                <a:lnTo>
                  <a:pt x="456" y="461"/>
                </a:lnTo>
                <a:close/>
                <a:moveTo>
                  <a:pt x="456" y="388"/>
                </a:moveTo>
                <a:lnTo>
                  <a:pt x="513" y="388"/>
                </a:lnTo>
                <a:lnTo>
                  <a:pt x="513" y="333"/>
                </a:lnTo>
                <a:lnTo>
                  <a:pt x="456" y="333"/>
                </a:lnTo>
                <a:lnTo>
                  <a:pt x="456" y="388"/>
                </a:lnTo>
                <a:lnTo>
                  <a:pt x="456" y="388"/>
                </a:lnTo>
                <a:lnTo>
                  <a:pt x="456" y="388"/>
                </a:lnTo>
                <a:close/>
                <a:moveTo>
                  <a:pt x="456" y="312"/>
                </a:moveTo>
                <a:lnTo>
                  <a:pt x="513" y="312"/>
                </a:lnTo>
                <a:lnTo>
                  <a:pt x="513" y="260"/>
                </a:lnTo>
                <a:lnTo>
                  <a:pt x="456" y="260"/>
                </a:lnTo>
                <a:lnTo>
                  <a:pt x="456" y="312"/>
                </a:lnTo>
                <a:lnTo>
                  <a:pt x="456" y="312"/>
                </a:lnTo>
                <a:lnTo>
                  <a:pt x="456" y="312"/>
                </a:lnTo>
                <a:close/>
                <a:moveTo>
                  <a:pt x="456" y="239"/>
                </a:moveTo>
                <a:lnTo>
                  <a:pt x="513" y="239"/>
                </a:lnTo>
                <a:lnTo>
                  <a:pt x="513" y="187"/>
                </a:lnTo>
                <a:lnTo>
                  <a:pt x="456" y="187"/>
                </a:lnTo>
                <a:lnTo>
                  <a:pt x="456" y="239"/>
                </a:lnTo>
                <a:lnTo>
                  <a:pt x="456" y="239"/>
                </a:lnTo>
                <a:lnTo>
                  <a:pt x="456" y="239"/>
                </a:lnTo>
                <a:close/>
                <a:moveTo>
                  <a:pt x="456" y="166"/>
                </a:moveTo>
                <a:lnTo>
                  <a:pt x="513" y="166"/>
                </a:lnTo>
                <a:lnTo>
                  <a:pt x="513" y="114"/>
                </a:lnTo>
                <a:lnTo>
                  <a:pt x="456" y="114"/>
                </a:lnTo>
                <a:lnTo>
                  <a:pt x="456" y="166"/>
                </a:lnTo>
                <a:lnTo>
                  <a:pt x="456" y="166"/>
                </a:lnTo>
                <a:lnTo>
                  <a:pt x="456" y="166"/>
                </a:lnTo>
                <a:close/>
                <a:moveTo>
                  <a:pt x="456" y="90"/>
                </a:moveTo>
                <a:lnTo>
                  <a:pt x="513" y="90"/>
                </a:lnTo>
                <a:lnTo>
                  <a:pt x="513" y="40"/>
                </a:lnTo>
                <a:lnTo>
                  <a:pt x="456" y="40"/>
                </a:lnTo>
                <a:lnTo>
                  <a:pt x="456" y="90"/>
                </a:lnTo>
                <a:lnTo>
                  <a:pt x="456" y="90"/>
                </a:lnTo>
                <a:lnTo>
                  <a:pt x="456" y="90"/>
                </a:lnTo>
                <a:close/>
                <a:moveTo>
                  <a:pt x="284" y="680"/>
                </a:moveTo>
                <a:lnTo>
                  <a:pt x="340" y="680"/>
                </a:lnTo>
                <a:lnTo>
                  <a:pt x="340" y="628"/>
                </a:lnTo>
                <a:lnTo>
                  <a:pt x="284" y="628"/>
                </a:lnTo>
                <a:lnTo>
                  <a:pt x="284" y="680"/>
                </a:lnTo>
                <a:lnTo>
                  <a:pt x="284" y="680"/>
                </a:lnTo>
                <a:lnTo>
                  <a:pt x="284" y="680"/>
                </a:lnTo>
                <a:close/>
                <a:moveTo>
                  <a:pt x="284" y="607"/>
                </a:moveTo>
                <a:lnTo>
                  <a:pt x="340" y="607"/>
                </a:lnTo>
                <a:lnTo>
                  <a:pt x="340" y="553"/>
                </a:lnTo>
                <a:lnTo>
                  <a:pt x="284" y="553"/>
                </a:lnTo>
                <a:lnTo>
                  <a:pt x="284" y="607"/>
                </a:lnTo>
                <a:lnTo>
                  <a:pt x="284" y="607"/>
                </a:lnTo>
                <a:lnTo>
                  <a:pt x="284" y="607"/>
                </a:lnTo>
                <a:close/>
                <a:moveTo>
                  <a:pt x="284" y="532"/>
                </a:moveTo>
                <a:lnTo>
                  <a:pt x="340" y="532"/>
                </a:lnTo>
                <a:lnTo>
                  <a:pt x="340" y="480"/>
                </a:lnTo>
                <a:lnTo>
                  <a:pt x="284" y="480"/>
                </a:lnTo>
                <a:lnTo>
                  <a:pt x="284" y="532"/>
                </a:lnTo>
                <a:lnTo>
                  <a:pt x="284" y="532"/>
                </a:lnTo>
                <a:lnTo>
                  <a:pt x="284" y="532"/>
                </a:lnTo>
                <a:close/>
                <a:moveTo>
                  <a:pt x="284" y="461"/>
                </a:moveTo>
                <a:lnTo>
                  <a:pt x="340" y="461"/>
                </a:lnTo>
                <a:lnTo>
                  <a:pt x="340" y="409"/>
                </a:lnTo>
                <a:lnTo>
                  <a:pt x="284" y="409"/>
                </a:lnTo>
                <a:lnTo>
                  <a:pt x="284" y="461"/>
                </a:lnTo>
                <a:lnTo>
                  <a:pt x="284" y="461"/>
                </a:lnTo>
                <a:lnTo>
                  <a:pt x="284" y="461"/>
                </a:lnTo>
                <a:close/>
                <a:moveTo>
                  <a:pt x="284" y="388"/>
                </a:moveTo>
                <a:lnTo>
                  <a:pt x="340" y="388"/>
                </a:lnTo>
                <a:lnTo>
                  <a:pt x="340" y="333"/>
                </a:lnTo>
                <a:lnTo>
                  <a:pt x="284" y="333"/>
                </a:ln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lose/>
                <a:moveTo>
                  <a:pt x="284" y="312"/>
                </a:moveTo>
                <a:lnTo>
                  <a:pt x="340" y="312"/>
                </a:lnTo>
                <a:lnTo>
                  <a:pt x="340" y="260"/>
                </a:lnTo>
                <a:lnTo>
                  <a:pt x="284" y="260"/>
                </a:lnTo>
                <a:lnTo>
                  <a:pt x="284" y="312"/>
                </a:lnTo>
                <a:lnTo>
                  <a:pt x="284" y="312"/>
                </a:lnTo>
                <a:lnTo>
                  <a:pt x="284" y="312"/>
                </a:lnTo>
                <a:close/>
                <a:moveTo>
                  <a:pt x="284" y="239"/>
                </a:moveTo>
                <a:lnTo>
                  <a:pt x="340" y="239"/>
                </a:lnTo>
                <a:lnTo>
                  <a:pt x="340" y="187"/>
                </a:lnTo>
                <a:lnTo>
                  <a:pt x="284" y="187"/>
                </a:lnTo>
                <a:lnTo>
                  <a:pt x="284" y="239"/>
                </a:lnTo>
                <a:lnTo>
                  <a:pt x="284" y="239"/>
                </a:lnTo>
                <a:lnTo>
                  <a:pt x="284" y="239"/>
                </a:lnTo>
                <a:close/>
                <a:moveTo>
                  <a:pt x="111" y="680"/>
                </a:moveTo>
                <a:lnTo>
                  <a:pt x="170" y="680"/>
                </a:lnTo>
                <a:lnTo>
                  <a:pt x="170" y="628"/>
                </a:lnTo>
                <a:lnTo>
                  <a:pt x="111" y="628"/>
                </a:lnTo>
                <a:lnTo>
                  <a:pt x="111" y="680"/>
                </a:lnTo>
                <a:lnTo>
                  <a:pt x="111" y="680"/>
                </a:lnTo>
                <a:lnTo>
                  <a:pt x="111" y="680"/>
                </a:lnTo>
                <a:close/>
                <a:moveTo>
                  <a:pt x="111" y="607"/>
                </a:moveTo>
                <a:lnTo>
                  <a:pt x="170" y="607"/>
                </a:lnTo>
                <a:lnTo>
                  <a:pt x="170" y="553"/>
                </a:lnTo>
                <a:lnTo>
                  <a:pt x="111" y="553"/>
                </a:lnTo>
                <a:lnTo>
                  <a:pt x="111" y="607"/>
                </a:lnTo>
                <a:lnTo>
                  <a:pt x="111" y="607"/>
                </a:lnTo>
                <a:lnTo>
                  <a:pt x="111" y="607"/>
                </a:lnTo>
                <a:close/>
                <a:moveTo>
                  <a:pt x="111" y="532"/>
                </a:moveTo>
                <a:lnTo>
                  <a:pt x="170" y="532"/>
                </a:lnTo>
                <a:lnTo>
                  <a:pt x="170" y="480"/>
                </a:lnTo>
                <a:lnTo>
                  <a:pt x="111" y="480"/>
                </a:lnTo>
                <a:lnTo>
                  <a:pt x="111" y="532"/>
                </a:lnTo>
                <a:lnTo>
                  <a:pt x="111" y="532"/>
                </a:lnTo>
                <a:lnTo>
                  <a:pt x="111" y="532"/>
                </a:lnTo>
                <a:close/>
                <a:moveTo>
                  <a:pt x="111" y="461"/>
                </a:moveTo>
                <a:lnTo>
                  <a:pt x="170" y="461"/>
                </a:lnTo>
                <a:lnTo>
                  <a:pt x="170" y="409"/>
                </a:lnTo>
                <a:lnTo>
                  <a:pt x="111" y="409"/>
                </a:lnTo>
                <a:lnTo>
                  <a:pt x="111" y="461"/>
                </a:lnTo>
                <a:lnTo>
                  <a:pt x="111" y="461"/>
                </a:lnTo>
                <a:lnTo>
                  <a:pt x="111" y="461"/>
                </a:lnTo>
                <a:close/>
              </a:path>
            </a:pathLst>
          </a:custGeom>
          <a:solidFill>
            <a:srgbClr val="00646E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n-US" sz="1049" kern="1400" dirty="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0B16F1C-EBA1-AE46-837A-2FFAFA04564B}"/>
              </a:ext>
            </a:extLst>
          </p:cNvPr>
          <p:cNvSpPr txBox="1"/>
          <p:nvPr/>
        </p:nvSpPr>
        <p:spPr>
          <a:xfrm>
            <a:off x="8655677" y="6444461"/>
            <a:ext cx="1080120" cy="1889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TD=Thing Description</a:t>
            </a:r>
          </a:p>
        </p:txBody>
      </p:sp>
      <p:pic>
        <p:nvPicPr>
          <p:cNvPr id="39" name="Grafik 38" descr="Teils sonnig mit einfarbiger Füllung">
            <a:extLst>
              <a:ext uri="{FF2B5EF4-FFF2-40B4-BE49-F238E27FC236}">
                <a16:creationId xmlns:a16="http://schemas.microsoft.com/office/drawing/2014/main" id="{3C336A44-4861-1142-B361-1F47506AD9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8957" y="3555496"/>
            <a:ext cx="598426" cy="598426"/>
          </a:xfrm>
          <a:prstGeom prst="rect">
            <a:avLst/>
          </a:prstGeom>
        </p:spPr>
      </p:pic>
      <p:cxnSp>
        <p:nvCxnSpPr>
          <p:cNvPr id="40" name="Gerader Verbinder 104">
            <a:extLst>
              <a:ext uri="{FF2B5EF4-FFF2-40B4-BE49-F238E27FC236}">
                <a16:creationId xmlns:a16="http://schemas.microsoft.com/office/drawing/2014/main" id="{65301D40-46E1-1B43-ACB6-F4E690004838}"/>
              </a:ext>
            </a:extLst>
          </p:cNvPr>
          <p:cNvCxnSpPr>
            <a:cxnSpLocks/>
          </p:cNvCxnSpPr>
          <p:nvPr/>
        </p:nvCxnSpPr>
        <p:spPr bwMode="auto">
          <a:xfrm flipH="1">
            <a:off x="9481505" y="4078939"/>
            <a:ext cx="957452" cy="11339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0064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8A400B8-2804-2249-93FB-15C9892318FD}"/>
              </a:ext>
            </a:extLst>
          </p:cNvPr>
          <p:cNvSpPr txBox="1"/>
          <p:nvPr/>
        </p:nvSpPr>
        <p:spPr>
          <a:xfrm>
            <a:off x="10609947" y="4117281"/>
            <a:ext cx="5224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700" i="1" dirty="0" err="1">
                <a:solidFill>
                  <a:schemeClr val="tx1"/>
                </a:solidFill>
              </a:rPr>
              <a:t>WoT</a:t>
            </a:r>
            <a:r>
              <a:rPr lang="en-US" sz="700" i="1" dirty="0">
                <a:solidFill>
                  <a:schemeClr val="tx1"/>
                </a:solidFill>
              </a:rPr>
              <a:t> TD </a:t>
            </a:r>
          </a:p>
          <a:p>
            <a:pPr>
              <a:spcBef>
                <a:spcPts val="0"/>
              </a:spcBef>
            </a:pPr>
            <a:r>
              <a:rPr lang="en-US" sz="700" i="1" dirty="0">
                <a:solidFill>
                  <a:schemeClr val="tx1"/>
                </a:solidFill>
              </a:rPr>
              <a:t>HTTP binding</a:t>
            </a:r>
          </a:p>
        </p:txBody>
      </p:sp>
      <p:pic>
        <p:nvPicPr>
          <p:cNvPr id="45" name="Picture 2" descr="ThingDescription">
            <a:extLst>
              <a:ext uri="{FF2B5EF4-FFF2-40B4-BE49-F238E27FC236}">
                <a16:creationId xmlns:a16="http://schemas.microsoft.com/office/drawing/2014/main" id="{87A0679A-6488-B64D-AF88-A5FB8E845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78" y="3144270"/>
            <a:ext cx="230996" cy="2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ingDescription">
            <a:extLst>
              <a:ext uri="{FF2B5EF4-FFF2-40B4-BE49-F238E27FC236}">
                <a16:creationId xmlns:a16="http://schemas.microsoft.com/office/drawing/2014/main" id="{2CB55A1C-6293-6E43-8EDD-5DDDFA1F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44" y="3078083"/>
            <a:ext cx="230996" cy="2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ingDescription">
            <a:extLst>
              <a:ext uri="{FF2B5EF4-FFF2-40B4-BE49-F238E27FC236}">
                <a16:creationId xmlns:a16="http://schemas.microsoft.com/office/drawing/2014/main" id="{25390E97-B643-6244-891F-AC845980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56" y="4099244"/>
            <a:ext cx="230996" cy="2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ingDescription">
            <a:extLst>
              <a:ext uri="{FF2B5EF4-FFF2-40B4-BE49-F238E27FC236}">
                <a16:creationId xmlns:a16="http://schemas.microsoft.com/office/drawing/2014/main" id="{6B4EBA03-E736-3443-9B6D-6EAB9509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31" y="4986847"/>
            <a:ext cx="230996" cy="29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075D4E-E8E9-2545-8E40-13436BF79901}"/>
              </a:ext>
            </a:extLst>
          </p:cNvPr>
          <p:cNvSpPr/>
          <p:nvPr/>
        </p:nvSpPr>
        <p:spPr>
          <a:xfrm>
            <a:off x="1174594" y="2168333"/>
            <a:ext cx="950235" cy="29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5" grpId="1" animBg="1"/>
      <p:bldP spid="17" grpId="0"/>
      <p:bldP spid="17" grpId="1"/>
      <p:bldP spid="18" grpId="0" animBg="1"/>
      <p:bldP spid="18" grpId="1" animBg="1"/>
      <p:bldP spid="26" grpId="0"/>
      <p:bldP spid="26" grpId="1"/>
      <p:bldP spid="27" grpId="0" animBg="1"/>
      <p:bldP spid="27" grpId="1" animBg="1"/>
      <p:bldP spid="32" grpId="0"/>
      <p:bldP spid="32" grpId="1"/>
      <p:bldP spid="34" grpId="0"/>
      <p:bldP spid="34" grpId="1"/>
      <p:bldP spid="35" grpId="0" animBg="1"/>
      <p:bldP spid="35" grpId="1" animBg="1"/>
      <p:bldP spid="36" grpId="0"/>
      <p:bldP spid="36" grpId="1"/>
      <p:bldP spid="42" grpId="0"/>
      <p:bldP spid="42" grpId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3AAE5-CF6D-A341-9352-32070D2F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710FC2-E326-A34D-A36C-1F1464F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AC1BA-2898-6041-8FD0-08C9C1A6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4E07514-5A33-5547-AC0E-DE581BE5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81D0F0-ED7D-E741-A701-E4F7F008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5" y="1869307"/>
            <a:ext cx="3378650" cy="19926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C86D03-6C22-3E48-9916-8AC9D4282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637" y="2657171"/>
            <a:ext cx="3521045" cy="20980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04953B-31AC-C549-A16D-4ECDECC77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159" y="3085323"/>
            <a:ext cx="3754302" cy="2234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D8217EA-1A5A-0647-8035-6FFC45201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272" y="3531167"/>
            <a:ext cx="3521045" cy="19752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4A3464-D561-9549-8E17-A82C44FCAD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8816"/>
          <a:stretch/>
        </p:blipFill>
        <p:spPr>
          <a:xfrm>
            <a:off x="7911790" y="4358631"/>
            <a:ext cx="3926641" cy="16035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18F135-0763-F446-AAD0-09636EB7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209" y="4430597"/>
            <a:ext cx="923187" cy="367094"/>
          </a:xfrm>
          <a:prstGeom prst="rect">
            <a:avLst/>
          </a:prstGeom>
        </p:spPr>
      </p:pic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64BE00E5-2304-8345-BEB9-B8A96ECB99A4}"/>
              </a:ext>
            </a:extLst>
          </p:cNvPr>
          <p:cNvSpPr/>
          <p:nvPr/>
        </p:nvSpPr>
        <p:spPr>
          <a:xfrm>
            <a:off x="8376227" y="1690689"/>
            <a:ext cx="3035188" cy="1050740"/>
          </a:xfrm>
          <a:prstGeom prst="wedgeRectCallout">
            <a:avLst>
              <a:gd name="adj1" fmla="val 10606"/>
              <a:gd name="adj2" fmla="val 192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Defines formally how the </a:t>
            </a:r>
            <a:r>
              <a:rPr lang="en-US" sz="1600" i="1" dirty="0"/>
              <a:t>forms</a:t>
            </a:r>
            <a:r>
              <a:rPr lang="en-US" sz="1600" dirty="0"/>
              <a:t> in the TD should be set up for OPC UA based endpoints.</a:t>
            </a:r>
            <a:br>
              <a:rPr lang="en-US" sz="1600" dirty="0"/>
            </a:b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Not existing yet!</a:t>
            </a:r>
            <a:endParaRPr lang="en-US" sz="1600" i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804820-1830-664D-9B5E-C18C8B415F51}"/>
              </a:ext>
            </a:extLst>
          </p:cNvPr>
          <p:cNvSpPr txBox="1"/>
          <p:nvPr/>
        </p:nvSpPr>
        <p:spPr>
          <a:xfrm rot="20383709">
            <a:off x="8800793" y="4864135"/>
            <a:ext cx="254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idea / proposal</a:t>
            </a:r>
          </a:p>
        </p:txBody>
      </p:sp>
    </p:spTree>
    <p:extLst>
      <p:ext uri="{BB962C8B-B14F-4D97-AF65-F5344CB8AC3E}">
        <p14:creationId xmlns:p14="http://schemas.microsoft.com/office/powerpoint/2010/main" val="389672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7C320-ADF1-FE4B-B44D-D15375B3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</a:p>
        </p:txBody>
      </p:sp>
      <p:pic>
        <p:nvPicPr>
          <p:cNvPr id="11" name="Inhaltsplatzhalter 10" descr="Handschlag mit einfarbiger Füllung">
            <a:extLst>
              <a:ext uri="{FF2B5EF4-FFF2-40B4-BE49-F238E27FC236}">
                <a16:creationId xmlns:a16="http://schemas.microsoft.com/office/drawing/2014/main" id="{5DAE5147-B7F3-5B4A-95AC-B3C4EDD2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745" y="1566894"/>
            <a:ext cx="1274957" cy="127495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50E200-73AB-7B44-AA90-C2E2FBA6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4E6919-D2A9-3B4F-B3C9-037A4C83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338D675-0406-5E4E-A9EB-11443E58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8A4F69-D833-E545-8E83-4BCE8A82A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581" y="1650255"/>
            <a:ext cx="2205311" cy="8769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C10B9F-598F-0A4F-9CA2-F87952C7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110" y="1566894"/>
            <a:ext cx="1476143" cy="108451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77CE09B-620C-1649-BFB2-474299314B0A}"/>
              </a:ext>
            </a:extLst>
          </p:cNvPr>
          <p:cNvSpPr txBox="1"/>
          <p:nvPr/>
        </p:nvSpPr>
        <p:spPr>
          <a:xfrm>
            <a:off x="1321624" y="3060821"/>
            <a:ext cx="434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new OPC UA companion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OPC UA Binding Ontology for having metadata available for communication and security definition</a:t>
            </a:r>
            <a:br>
              <a:rPr lang="en-US" dirty="0"/>
            </a:br>
            <a:r>
              <a:rPr lang="en-US" dirty="0"/>
              <a:t>(namespace already exists for UA data modeling)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guideline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UA </a:t>
            </a:r>
            <a:r>
              <a:rPr lang="de-DE" dirty="0" err="1"/>
              <a:t>NodesetFile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Thing Description (</a:t>
            </a:r>
            <a:r>
              <a:rPr lang="de-DE" dirty="0" err="1"/>
              <a:t>and</a:t>
            </a:r>
            <a:r>
              <a:rPr lang="de-DE" dirty="0"/>
              <a:t> vice </a:t>
            </a:r>
            <a:r>
              <a:rPr lang="de-DE" dirty="0" err="1"/>
              <a:t>versa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19C65F-86D8-4B42-B120-9E910C869776}"/>
              </a:ext>
            </a:extLst>
          </p:cNvPr>
          <p:cNvSpPr txBox="1"/>
          <p:nvPr/>
        </p:nvSpPr>
        <p:spPr>
          <a:xfrm>
            <a:off x="6848220" y="3078081"/>
            <a:ext cx="4724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 new W3C Binding for OPC 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formal approach how TD </a:t>
            </a:r>
            <a:r>
              <a:rPr lang="en-US" i="1" dirty="0"/>
              <a:t>forms</a:t>
            </a:r>
            <a:r>
              <a:rPr lang="en-US" dirty="0"/>
              <a:t> should be designed for UA based endpoints based on OPC UA Binding Ontology (similar with, e.g., 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</a:t>
            </a:r>
            <a:r>
              <a:rPr lang="en-US" dirty="0" err="1"/>
              <a:t>PlugFest</a:t>
            </a:r>
            <a:r>
              <a:rPr lang="en-US" dirty="0"/>
              <a:t> and design scenarios to evaluate working assumptions 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C5155D-98E6-8283-9708-55FD3834C6C9}"/>
              </a:ext>
            </a:extLst>
          </p:cNvPr>
          <p:cNvSpPr txBox="1"/>
          <p:nvPr/>
        </p:nvSpPr>
        <p:spPr>
          <a:xfrm>
            <a:off x="3405674" y="5857003"/>
            <a:ext cx="609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discussion: </a:t>
            </a:r>
            <a:r>
              <a:rPr lang="en-US" dirty="0">
                <a:hlinkClick r:id="rId6"/>
              </a:rPr>
              <a:t>https://github.com/w3c/wot/pull/1020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91BDA-1063-34D5-C0F5-55395620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collaboration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F25D2-354A-C4FB-76D7-4C4E5CFE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6914"/>
            <a:ext cx="10515600" cy="4740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April 2016 official liaison [1]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Exchange idea with W3C CEO (Jeff Jaffe) about an official OPC UA Binding as joint activity with OPCF (end of 2021)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Presented idea at OPCF TCB Meeting in Feb 2022</a:t>
            </a:r>
          </a:p>
          <a:p>
            <a:endParaRPr lang="en-US" dirty="0"/>
          </a:p>
          <a:p>
            <a:r>
              <a:rPr lang="en-US" dirty="0"/>
              <a:t>OPCF members voted positive to start this joint activity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created Multi-Organization Cooperation Agreement (MOCA)</a:t>
            </a:r>
            <a:r>
              <a:rPr lang="en-US" dirty="0"/>
              <a:t> document 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Exchange again with W3C CEO about the status:</a:t>
            </a:r>
          </a:p>
          <a:p>
            <a:pPr lvl="1"/>
            <a:r>
              <a:rPr lang="en-US" dirty="0"/>
              <a:t>If there is a detailed technical plan, the Memorandum of Understanding between OPCF and W3C should be renewed</a:t>
            </a:r>
          </a:p>
          <a:p>
            <a:pPr lvl="1"/>
            <a:r>
              <a:rPr lang="en-US" dirty="0"/>
              <a:t>include joint activity in the new upcoming W3C WoT Charter (WoT 2.0) 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DAA258-81C7-E067-68A1-1D40100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528A55-13C4-A126-8304-EB3655B6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3FBF1A3-FDA6-AF39-2E7E-678923E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FCBAC3-D9D2-7475-E994-911E2C2EBC85}"/>
              </a:ext>
            </a:extLst>
          </p:cNvPr>
          <p:cNvSpPr txBox="1"/>
          <p:nvPr/>
        </p:nvSpPr>
        <p:spPr>
          <a:xfrm>
            <a:off x="933063" y="6173003"/>
            <a:ext cx="8164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>
                <a:hlinkClick r:id="rId2"/>
              </a:rPr>
              <a:t>https://opcfoundation.org/news/opc-foundation-news/w3c-and-opcf-to-integrate-opc-ua-into-the-web-of-things/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231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C90F6-434D-775D-0D90-88F8E3A5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Next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24D5-F6B4-3F3D-71B5-3C4D245B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Schedule meeting between OPCF representative (TCB members) and W3C WoT Chairs + staff</a:t>
            </a:r>
            <a:br>
              <a:rPr lang="en-US" dirty="0"/>
            </a:br>
            <a:r>
              <a:rPr lang="en-US" dirty="0"/>
              <a:t>- scope the technical plan as content for MoU (e.g., shall we also address discovery topic)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Exchange result within W3C (WoT liaison team  + CEO) and OPCF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MoU and sign it until TPAC 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486CB-D572-DFCB-1658-A875405E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E7E11F-84BE-D074-B76F-C2646DA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1E55AD8-B6B7-193B-C22C-BA869CC7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17DDB-0429-229A-FF7E-47A646FF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CB41D-5593-7584-4162-A562C1CC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C13A8B-5093-0C1E-1D9B-8CB6A54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6E96F9-88BE-5577-F035-AD02591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8849EB0-BA95-7D5A-921A-CF2C51B9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15E00-6880-F169-4867-0D1D6584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DD422-8A9E-44DC-16CC-91D650FE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5416A-AD7F-0B2F-B928-E9279F7A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CD462E-09DD-B214-16BC-99EBF1BE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C45AA2E-618B-7A4B-9C04-F5AE7DA7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2022-06-29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3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1569</Words>
  <Application>Microsoft Macintosh PowerPoint</Application>
  <PresentationFormat>Breitbild</PresentationFormat>
  <Paragraphs>188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1_Office Theme</vt:lpstr>
      <vt:lpstr>Pre-Meeting OPC UA / W3C WoT Joint Activity</vt:lpstr>
      <vt:lpstr>Agenda</vt:lpstr>
      <vt:lpstr>Motivation</vt:lpstr>
      <vt:lpstr>What is Missing?</vt:lpstr>
      <vt:lpstr>Proposed Idea</vt:lpstr>
      <vt:lpstr>Current status of collaboration</vt:lpstr>
      <vt:lpstr>Proposed Next Step</vt:lpstr>
      <vt:lpstr>Questions</vt:lpstr>
      <vt:lpstr>Backup </vt:lpstr>
      <vt:lpstr>Describe any Thing’s Interface with a TD The “index.html” for Things – A common language based on JSON-LD / RDF</vt:lpstr>
      <vt:lpstr>WoT Binding Templates –  Uniform Documentation of IoT Protocols</vt:lpstr>
      <vt:lpstr>WoT Binding Templates –  Uniform Documentation of IoT Protocols (cont.)</vt:lpstr>
      <vt:lpstr>Liaison &amp; Memorandum of Understanding between W3C WoT and OPC-UA </vt:lpstr>
      <vt:lpstr>Collaboration Work </vt:lpstr>
      <vt:lpstr>Experiences in WoT PlugFest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CED EWT-DE)</cp:lastModifiedBy>
  <cp:revision>135</cp:revision>
  <dcterms:created xsi:type="dcterms:W3CDTF">2021-03-09T15:46:26Z</dcterms:created>
  <dcterms:modified xsi:type="dcterms:W3CDTF">2022-06-29T10:43:36Z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