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2" r:id="rId3"/>
    <p:sldId id="340" r:id="rId4"/>
    <p:sldId id="341" r:id="rId5"/>
    <p:sldId id="338" r:id="rId6"/>
    <p:sldId id="339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5"/>
    <p:restoredTop sz="88132"/>
  </p:normalViewPr>
  <p:slideViewPr>
    <p:cSldViewPr snapToGrid="0" snapToObjects="1">
      <p:cViewPr>
        <p:scale>
          <a:sx n="111" d="100"/>
          <a:sy n="111" d="100"/>
        </p:scale>
        <p:origin x="144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develop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iscord.gg/RJNYJsEg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3/08/wot-wg-2023-draf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id-wiot-search.com/opc-foundation-kick-off-web-of-things-connectivity-working-grou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dustrialdigitaltwi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3/08/wot-wg-2023-draf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smartcities-workshop/draft-charter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/>
              <a:t>WoT</a:t>
            </a:r>
            <a:r>
              <a:rPr lang="en-US" noProof="0" dirty="0"/>
              <a:t> WG/IG</a:t>
            </a:r>
            <a:br>
              <a:rPr lang="en-US" noProof="0" dirty="0"/>
            </a:br>
            <a:r>
              <a:rPr lang="en-US" noProof="0" dirty="0"/>
              <a:t>Outreach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noProof="0" dirty="0"/>
              <a:t>15 September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8A0F3-071D-FFC4-EEDE-CE1D786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52FCF-51F4-FBB4-5655-B343CA47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7315201" cy="487874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My Lato"/>
              </a:rPr>
              <a:t>W3C just finalized </a:t>
            </a:r>
            <a:r>
              <a:rPr lang="en-US" dirty="0" err="1">
                <a:solidFill>
                  <a:srgbClr val="000000"/>
                </a:solidFill>
                <a:latin typeface="My Lato"/>
              </a:rPr>
              <a:t>WoT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1.1</a:t>
            </a: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US" dirty="0">
                <a:solidFill>
                  <a:srgbClr val="000000"/>
                </a:solidFill>
                <a:latin typeface="My Lato"/>
              </a:rPr>
              <a:t>growing number of open source implementations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 </a:t>
            </a:r>
            <a:r>
              <a:rPr lang="en-US" dirty="0">
                <a:solidFill>
                  <a:srgbClr val="000000"/>
                </a:solidFill>
                <a:latin typeface="My Lato"/>
                <a:hlinkClick r:id="rId3"/>
              </a:rPr>
              <a:t>https://www.w3.org/WoT/developers/</a:t>
            </a:r>
            <a:endParaRPr lang="en-US" dirty="0">
              <a:solidFill>
                <a:srgbClr val="000000"/>
              </a:solidFill>
              <a:latin typeface="My Lato"/>
            </a:endParaRP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US" dirty="0">
                <a:solidFill>
                  <a:srgbClr val="000000"/>
                </a:solidFill>
                <a:latin typeface="My Lato"/>
              </a:rPr>
              <a:t>growing market/commercial adoptions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y Lato"/>
              </a:rPr>
              <a:t>Takanaka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, Fujitsu, Siemens AG, </a:t>
            </a:r>
            <a:r>
              <a:rPr lang="en-US" dirty="0" err="1">
                <a:solidFill>
                  <a:srgbClr val="000000"/>
                </a:solidFill>
                <a:latin typeface="My Lato"/>
              </a:rPr>
              <a:t>evosoft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, Sick AG, </a:t>
            </a:r>
            <a:br>
              <a:rPr lang="en-US" dirty="0">
                <a:solidFill>
                  <a:srgbClr val="000000"/>
                </a:solidFill>
                <a:latin typeface="My Lato"/>
              </a:rPr>
            </a:br>
            <a:r>
              <a:rPr lang="en-US" dirty="0">
                <a:solidFill>
                  <a:srgbClr val="000000"/>
                </a:solidFill>
                <a:latin typeface="My Lato"/>
              </a:rPr>
              <a:t>Deutsche Telekom AG, Schaeffler, Bosch, Microsoft, </a:t>
            </a:r>
            <a:br>
              <a:rPr lang="en-US" dirty="0">
                <a:solidFill>
                  <a:srgbClr val="000000"/>
                </a:solidFill>
                <a:latin typeface="My Lato"/>
              </a:rPr>
            </a:br>
            <a:r>
              <a:rPr lang="en-US" dirty="0">
                <a:solidFill>
                  <a:srgbClr val="000000"/>
                </a:solidFill>
                <a:latin typeface="My Lato"/>
              </a:rPr>
              <a:t>ELCO Industry Automation, …</a:t>
            </a:r>
          </a:p>
          <a:p>
            <a:pPr lvl="1"/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US" dirty="0">
                <a:solidFill>
                  <a:srgbClr val="000000"/>
                </a:solidFill>
                <a:latin typeface="My Lato"/>
              </a:rPr>
              <a:t>growing community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y Lato"/>
              </a:rPr>
              <a:t>WoT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&amp; Japanese </a:t>
            </a:r>
            <a:r>
              <a:rPr lang="en-US" dirty="0" err="1">
                <a:solidFill>
                  <a:srgbClr val="000000"/>
                </a:solidFill>
                <a:latin typeface="My Lato"/>
              </a:rPr>
              <a:t>WoT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CG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New developer channels (e.g. </a:t>
            </a:r>
            <a:r>
              <a:rPr lang="en-US" dirty="0">
                <a:solidFill>
                  <a:srgbClr val="000000"/>
                </a:solidFill>
                <a:latin typeface="My Lato"/>
                <a:hlinkClick r:id="rId4"/>
              </a:rPr>
              <a:t>Discord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y Lato"/>
              </a:rPr>
              <a:t>youtube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channels for explainers and tutorials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Blogs, hands-on tutorials, …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…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My Lato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8FE2ED-A9BE-DF93-96E8-4D82036A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2A68D-94DB-A402-F1C9-758EB065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E547E8-9523-B159-F9E1-2D1BFF7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EF2801-472D-E8AC-5298-B6C09E887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78" y="1796765"/>
            <a:ext cx="2555277" cy="16322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CC4AF08-F3D4-4E20-120F-489A56A41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482" y="4438485"/>
            <a:ext cx="2669461" cy="19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6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B10C-B234-9F44-71BD-37059601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Attractions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E288-2AC8-AEE2-2C71-E2855D3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6892636" cy="46930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WoT</a:t>
            </a:r>
            <a:r>
              <a:rPr lang="en-US" b="1" dirty="0"/>
              <a:t> is not a protocol and also does not offer domain/application data models! </a:t>
            </a:r>
          </a:p>
          <a:p>
            <a:endParaRPr lang="en-US" dirty="0"/>
          </a:p>
          <a:p>
            <a:r>
              <a:rPr lang="en-US" dirty="0" err="1"/>
              <a:t>WoT</a:t>
            </a:r>
            <a:r>
              <a:rPr lang="en-US" dirty="0"/>
              <a:t> provides technology building blocks like the TD and the binding concept, which allow to easily reflect existing IoT approaches and describe them on a common standardized basis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itchFamily="2" charset="2"/>
              </a:rPr>
              <a:t> existing IoT systems do not have to be changed, </a:t>
            </a:r>
            <a:r>
              <a:rPr lang="en-US" dirty="0" err="1">
                <a:sym typeface="Wingdings" pitchFamily="2" charset="2"/>
              </a:rPr>
              <a:t>WoT</a:t>
            </a:r>
            <a:r>
              <a:rPr lang="en-US" dirty="0">
                <a:sym typeface="Wingdings" pitchFamily="2" charset="2"/>
              </a:rPr>
              <a:t> can be used as a complementary solution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increase interoperability in the IoT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benefit of established web technologies  &amp; their tools/libs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1E0AE7-7BEB-735E-7941-CAF63E85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FCB528-2915-0ADD-EFFF-5146B875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CC0D75D-C65A-CB50-41BA-A4678838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1104CD28-CDFE-3113-F349-92046CAD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546920"/>
            <a:ext cx="3909868" cy="2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68AF7-F022-2512-39EF-20EF60B7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WoT Addoption by SDO Collerberations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A0F96B-5B3C-8042-C99A-25F493E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E28A5-CD75-2E9B-61A6-C9E55CA3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A9083B4-1504-DE2D-5081-2775B0FE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0DF2F6-0DFA-1D4E-5CE2-35C7EE44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09" y="1690688"/>
            <a:ext cx="5699091" cy="43256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DAB46FA-F31B-D7E2-A0E8-1403CEAE7DE0}"/>
              </a:ext>
            </a:extLst>
          </p:cNvPr>
          <p:cNvSpPr txBox="1"/>
          <p:nvPr/>
        </p:nvSpPr>
        <p:spPr>
          <a:xfrm>
            <a:off x="3429000" y="604959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https://www.w3.org/2023/08/wot-wg-2023-draft.html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28FA-A3A7-E93F-AE06-2B77AD0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5847" cy="1325563"/>
          </a:xfrm>
        </p:spPr>
        <p:txBody>
          <a:bodyPr/>
          <a:lstStyle/>
          <a:p>
            <a:r>
              <a:rPr lang="en-US" dirty="0"/>
              <a:t>New Document Organization in </a:t>
            </a:r>
            <a:r>
              <a:rPr lang="en-US" dirty="0" err="1"/>
              <a:t>WoT</a:t>
            </a:r>
            <a:r>
              <a:rPr lang="en-US" dirty="0"/>
              <a:t> 2.0 Will Simplify </a:t>
            </a:r>
            <a:r>
              <a:rPr lang="en-US" dirty="0" err="1"/>
              <a:t>WoT</a:t>
            </a:r>
            <a:r>
              <a:rPr lang="en-US" dirty="0"/>
              <a:t> Adoption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6F92D-F340-6B83-53A6-95B819E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6D083F-7DFA-25EA-5CA2-CDA7085B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B095D4-A4E9-825C-72EE-8DC926D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0281EA-6B61-81D8-85B3-E5E9FBF12139}"/>
              </a:ext>
            </a:extLst>
          </p:cNvPr>
          <p:cNvSpPr/>
          <p:nvPr/>
        </p:nvSpPr>
        <p:spPr>
          <a:xfrm>
            <a:off x="5079003" y="1718390"/>
            <a:ext cx="37172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 2.0 REC includes </a:t>
            </a:r>
            <a:br>
              <a:rPr lang="en-US" dirty="0"/>
            </a:br>
            <a:r>
              <a:rPr lang="en-US" dirty="0"/>
              <a:t>- Thing Models </a:t>
            </a:r>
            <a:br>
              <a:rPr lang="en-US" dirty="0"/>
            </a:br>
            <a:r>
              <a:rPr lang="en-US" dirty="0"/>
              <a:t>- Binding Template mechanism</a:t>
            </a:r>
          </a:p>
          <a:p>
            <a:pPr algn="ctr"/>
            <a:r>
              <a:rPr lang="en-US" dirty="0"/>
              <a:t>- Security scheme mechanism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9EC02C9-59DA-0A33-51E5-A1290ECE88CA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7680075" y="2987471"/>
            <a:ext cx="127761" cy="47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8751A311-2E75-F254-AFFB-7C0FEEDB5D6E}"/>
              </a:ext>
            </a:extLst>
          </p:cNvPr>
          <p:cNvSpPr/>
          <p:nvPr/>
        </p:nvSpPr>
        <p:spPr>
          <a:xfrm>
            <a:off x="8068780" y="1721758"/>
            <a:ext cx="717375" cy="197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E8A664C-B805-02B9-0C6A-E06621CA7474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6823370" y="2987471"/>
            <a:ext cx="370873" cy="49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6F28E16-3840-137A-66FF-262F3BA5BCF5}"/>
              </a:ext>
            </a:extLst>
          </p:cNvPr>
          <p:cNvSpPr/>
          <p:nvPr/>
        </p:nvSpPr>
        <p:spPr>
          <a:xfrm rot="5400000">
            <a:off x="7458823" y="5262969"/>
            <a:ext cx="1073532" cy="1099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HTTP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9BBF89-F7F6-F8A3-36FA-24067DE004C4}"/>
              </a:ext>
            </a:extLst>
          </p:cNvPr>
          <p:cNvSpPr txBox="1"/>
          <p:nvPr/>
        </p:nvSpPr>
        <p:spPr>
          <a:xfrm rot="5400000">
            <a:off x="8708494" y="56468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91EEB8C-24B9-F3CE-A85D-2627E4C85DFA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7680075" y="4911449"/>
            <a:ext cx="315514" cy="36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B2F1D54-0280-B1EB-9C8E-4B431D2FE564}"/>
              </a:ext>
            </a:extLst>
          </p:cNvPr>
          <p:cNvSpPr/>
          <p:nvPr/>
        </p:nvSpPr>
        <p:spPr>
          <a:xfrm rot="5400000">
            <a:off x="6043516" y="5254069"/>
            <a:ext cx="1073532" cy="1099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Modbus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B23440-DA09-677A-68FD-A0005DF8687B}"/>
              </a:ext>
            </a:extLst>
          </p:cNvPr>
          <p:cNvCxnSpPr>
            <a:cxnSpLocks/>
          </p:cNvCxnSpPr>
          <p:nvPr/>
        </p:nvCxnSpPr>
        <p:spPr>
          <a:xfrm>
            <a:off x="6693509" y="4896534"/>
            <a:ext cx="85215" cy="3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CD27FDF-F7A4-32A5-545F-00E7355C2441}"/>
              </a:ext>
            </a:extLst>
          </p:cNvPr>
          <p:cNvCxnSpPr>
            <a:cxnSpLocks/>
          </p:cNvCxnSpPr>
          <p:nvPr/>
        </p:nvCxnSpPr>
        <p:spPr>
          <a:xfrm flipH="1">
            <a:off x="4999868" y="3037962"/>
            <a:ext cx="517876" cy="5513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C50A760-9438-A99D-C906-0CC2D07F63A3}"/>
              </a:ext>
            </a:extLst>
          </p:cNvPr>
          <p:cNvSpPr txBox="1"/>
          <p:nvPr/>
        </p:nvSpPr>
        <p:spPr>
          <a:xfrm rot="5400000">
            <a:off x="5159751" y="42642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81C1845-8CDF-A251-9E1F-D941321E43E1}"/>
              </a:ext>
            </a:extLst>
          </p:cNvPr>
          <p:cNvSpPr/>
          <p:nvPr/>
        </p:nvSpPr>
        <p:spPr>
          <a:xfrm rot="5400000">
            <a:off x="3498482" y="5301502"/>
            <a:ext cx="1073532" cy="1022516"/>
          </a:xfrm>
          <a:prstGeom prst="rect">
            <a:avLst/>
          </a:prstGeom>
          <a:solidFill>
            <a:srgbClr val="F0D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X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3ED5229-ED1A-CEF5-C44F-98DA9B9957BE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4035248" y="4984755"/>
            <a:ext cx="680164" cy="2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0CCF1B9-AEA5-ECD3-9027-2D9B6A5C726C}"/>
              </a:ext>
            </a:extLst>
          </p:cNvPr>
          <p:cNvSpPr/>
          <p:nvPr/>
        </p:nvSpPr>
        <p:spPr>
          <a:xfrm rot="5400000">
            <a:off x="8282031" y="6077277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DE2C8F-A699-72B8-4BDD-2D7AC66A6E25}"/>
              </a:ext>
            </a:extLst>
          </p:cNvPr>
          <p:cNvSpPr/>
          <p:nvPr/>
        </p:nvSpPr>
        <p:spPr>
          <a:xfrm rot="5400000">
            <a:off x="6859515" y="6068133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27895E1-41E2-4667-B9D3-735C23CF7500}"/>
              </a:ext>
            </a:extLst>
          </p:cNvPr>
          <p:cNvSpPr/>
          <p:nvPr/>
        </p:nvSpPr>
        <p:spPr>
          <a:xfrm rot="5400000">
            <a:off x="3988463" y="4060458"/>
            <a:ext cx="1449340" cy="587366"/>
          </a:xfrm>
          <a:prstGeom prst="rect">
            <a:avLst/>
          </a:prstGeom>
          <a:solidFill>
            <a:srgbClr val="F0D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 </a:t>
            </a:r>
            <a:br>
              <a:rPr lang="en-US" dirty="0"/>
            </a:br>
            <a:r>
              <a:rPr lang="en-US" dirty="0"/>
              <a:t>Binding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81036B-18EB-9736-F40D-A2FDA6B7F7F0}"/>
              </a:ext>
            </a:extLst>
          </p:cNvPr>
          <p:cNvSpPr/>
          <p:nvPr/>
        </p:nvSpPr>
        <p:spPr>
          <a:xfrm rot="5400000">
            <a:off x="6955406" y="3802794"/>
            <a:ext cx="1449337" cy="767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Binding</a:t>
            </a:r>
            <a:br>
              <a:rPr lang="en-US" dirty="0"/>
            </a:br>
            <a:r>
              <a:rPr lang="en-US" dirty="0"/>
              <a:t> Note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234CBC7-CBEA-0CD4-621D-8B444B0CBFC4}"/>
              </a:ext>
            </a:extLst>
          </p:cNvPr>
          <p:cNvSpPr/>
          <p:nvPr/>
        </p:nvSpPr>
        <p:spPr>
          <a:xfrm rot="5400000">
            <a:off x="6098700" y="3819239"/>
            <a:ext cx="1449339" cy="7679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</a:t>
            </a:r>
            <a:br>
              <a:rPr lang="en-US" dirty="0"/>
            </a:br>
            <a:r>
              <a:rPr lang="en-US" dirty="0"/>
              <a:t>Binding Note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74AAB15-6760-B429-BF9A-0B9ABF8C0ED9}"/>
              </a:ext>
            </a:extLst>
          </p:cNvPr>
          <p:cNvSpPr txBox="1"/>
          <p:nvPr/>
        </p:nvSpPr>
        <p:spPr>
          <a:xfrm rot="5400000">
            <a:off x="8201175" y="4029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A8D964F-8972-BB3F-DFDF-31E5B669D143}"/>
              </a:ext>
            </a:extLst>
          </p:cNvPr>
          <p:cNvSpPr/>
          <p:nvPr/>
        </p:nvSpPr>
        <p:spPr>
          <a:xfrm rot="5400000">
            <a:off x="7791665" y="4638957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A1748D8-A90C-77A3-B734-3A2720D53911}"/>
              </a:ext>
            </a:extLst>
          </p:cNvPr>
          <p:cNvSpPr/>
          <p:nvPr/>
        </p:nvSpPr>
        <p:spPr>
          <a:xfrm rot="5400000">
            <a:off x="6938177" y="4655923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9D34304-7BB7-0805-35DF-00CC0A530128}"/>
              </a:ext>
            </a:extLst>
          </p:cNvPr>
          <p:cNvSpPr/>
          <p:nvPr/>
        </p:nvSpPr>
        <p:spPr>
          <a:xfrm rot="5400000">
            <a:off x="4721960" y="4794316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9E252D-9EEC-1C2D-8E22-6BD0A764117B}"/>
              </a:ext>
            </a:extLst>
          </p:cNvPr>
          <p:cNvSpPr/>
          <p:nvPr/>
        </p:nvSpPr>
        <p:spPr>
          <a:xfrm rot="5400000">
            <a:off x="4274013" y="6068133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A059B89-477D-3AD1-2D60-3819BD95CD50}"/>
              </a:ext>
            </a:extLst>
          </p:cNvPr>
          <p:cNvSpPr/>
          <p:nvPr/>
        </p:nvSpPr>
        <p:spPr>
          <a:xfrm rot="5400000">
            <a:off x="4734372" y="3774908"/>
            <a:ext cx="417930" cy="127056"/>
          </a:xfrm>
          <a:prstGeom prst="rect">
            <a:avLst/>
          </a:prstGeom>
          <a:solidFill>
            <a:srgbClr val="C5E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5D3D807-CCA1-5D69-9A7D-0F255657F6ED}"/>
              </a:ext>
            </a:extLst>
          </p:cNvPr>
          <p:cNvSpPr/>
          <p:nvPr/>
        </p:nvSpPr>
        <p:spPr>
          <a:xfrm rot="5400000">
            <a:off x="4270868" y="5421802"/>
            <a:ext cx="417930" cy="127056"/>
          </a:xfrm>
          <a:prstGeom prst="rect">
            <a:avLst/>
          </a:prstGeom>
          <a:solidFill>
            <a:srgbClr val="C5E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1B61E4-6E13-029F-DEC0-2A9FD4E2E556}"/>
              </a:ext>
            </a:extLst>
          </p:cNvPr>
          <p:cNvSpPr/>
          <p:nvPr/>
        </p:nvSpPr>
        <p:spPr>
          <a:xfrm>
            <a:off x="10114019" y="4863107"/>
            <a:ext cx="1451184" cy="3592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Metadata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D8C2B9F-CCD4-E968-4A60-A1CB69CF107B}"/>
              </a:ext>
            </a:extLst>
          </p:cNvPr>
          <p:cNvSpPr/>
          <p:nvPr/>
        </p:nvSpPr>
        <p:spPr>
          <a:xfrm>
            <a:off x="10100413" y="5300563"/>
            <a:ext cx="1464790" cy="435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SDO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0C6FE9-B432-AF0D-0D84-7D29817F156B}"/>
              </a:ext>
            </a:extLst>
          </p:cNvPr>
          <p:cNvSpPr txBox="1"/>
          <p:nvPr/>
        </p:nvSpPr>
        <p:spPr>
          <a:xfrm>
            <a:off x="9806816" y="4369852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0B4F43D-DB94-B5CA-C857-A091254D5735}"/>
              </a:ext>
            </a:extLst>
          </p:cNvPr>
          <p:cNvSpPr txBox="1"/>
          <p:nvPr/>
        </p:nvSpPr>
        <p:spPr>
          <a:xfrm rot="5400000">
            <a:off x="4710903" y="56943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hteckige Legende 2">
            <a:extLst>
              <a:ext uri="{FF2B5EF4-FFF2-40B4-BE49-F238E27FC236}">
                <a16:creationId xmlns:a16="http://schemas.microsoft.com/office/drawing/2014/main" id="{9F6FB809-FA59-7050-6D80-3D77789E92E5}"/>
              </a:ext>
            </a:extLst>
          </p:cNvPr>
          <p:cNvSpPr/>
          <p:nvPr/>
        </p:nvSpPr>
        <p:spPr>
          <a:xfrm>
            <a:off x="308480" y="3337401"/>
            <a:ext cx="2644069" cy="1016740"/>
          </a:xfrm>
          <a:prstGeom prst="wedgeRectCallout">
            <a:avLst>
              <a:gd name="adj1" fmla="val 83658"/>
              <a:gd name="adj2" fmla="val 3428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Eg.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ECHONET, OPC UA, BACnet, … </a:t>
            </a:r>
          </a:p>
        </p:txBody>
      </p:sp>
    </p:spTree>
    <p:extLst>
      <p:ext uri="{BB962C8B-B14F-4D97-AF65-F5344CB8AC3E}">
        <p14:creationId xmlns:p14="http://schemas.microsoft.com/office/powerpoint/2010/main" val="8391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8AC2-F28E-64EC-69D7-2F5A205E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err="1"/>
              <a:t>WoT</a:t>
            </a:r>
            <a:r>
              <a:rPr lang="en-US" dirty="0"/>
              <a:t> Adoptions: OPC Foundation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CDFD9A-FCCE-4189-EA20-F6175BC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4AAB1-18E2-AEDB-7B6F-6B13D5A9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A4DE5C-B0C1-7BB6-F7AF-3452A80F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026C8C-02F9-8D0C-C998-611CBD42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26" y="1690688"/>
            <a:ext cx="5321968" cy="364134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4A4466-CD2E-D742-F3BC-C40691E1EC74}"/>
              </a:ext>
            </a:extLst>
          </p:cNvPr>
          <p:cNvSpPr txBox="1"/>
          <p:nvPr/>
        </p:nvSpPr>
        <p:spPr>
          <a:xfrm>
            <a:off x="1226100" y="5710019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https://www.rfid-wiot-search.com/opc-foundation-kick-off-web-of-things-connectivity-working-group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3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B6BD-D4BD-85F7-FC2E-A1AC8678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err="1"/>
              <a:t>WoT</a:t>
            </a:r>
            <a:r>
              <a:rPr lang="en-US" dirty="0"/>
              <a:t> Adoptions: </a:t>
            </a:r>
            <a:br>
              <a:rPr lang="en-US" dirty="0"/>
            </a:br>
            <a:r>
              <a:rPr lang="en-US" dirty="0"/>
              <a:t>Asset Administration 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6A5DE-B9A9-C7CC-744A-F36BE769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055"/>
            <a:ext cx="5075712" cy="41819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Asset Administration Shell (AAS) is an industrial digital twin implementation currently being </a:t>
            </a:r>
            <a:r>
              <a:rPr lang="en-US" dirty="0" err="1"/>
              <a:t>standardised</a:t>
            </a:r>
            <a:r>
              <a:rPr lang="en-US" dirty="0"/>
              <a:t> by </a:t>
            </a:r>
            <a:br>
              <a:rPr lang="en-US" dirty="0"/>
            </a:br>
            <a:r>
              <a:rPr lang="en-US" dirty="0"/>
              <a:t>IEC 63278</a:t>
            </a:r>
          </a:p>
          <a:p>
            <a:endParaRPr lang="en-US" dirty="0"/>
          </a:p>
          <a:p>
            <a:r>
              <a:rPr lang="en-US" dirty="0"/>
              <a:t>AAS allows to specify </a:t>
            </a:r>
            <a:r>
              <a:rPr lang="en-US" dirty="0" err="1"/>
              <a:t>submodels</a:t>
            </a:r>
            <a:r>
              <a:rPr lang="en-US" dirty="0"/>
              <a:t> that provides specific information of an asset</a:t>
            </a:r>
          </a:p>
          <a:p>
            <a:endParaRPr lang="en-US" dirty="0"/>
          </a:p>
          <a:p>
            <a:r>
              <a:rPr lang="en-US" dirty="0"/>
              <a:t>there is a </a:t>
            </a:r>
            <a:r>
              <a:rPr lang="en-US" dirty="0" err="1"/>
              <a:t>Submodel</a:t>
            </a:r>
            <a:r>
              <a:rPr lang="en-US" dirty="0"/>
              <a:t> specification Asset Interface Description (AID) that allows to describe Asset’s interface or Asset’s related service based on </a:t>
            </a:r>
            <a:r>
              <a:rPr lang="en-US" dirty="0" err="1"/>
              <a:t>WoT</a:t>
            </a:r>
            <a:r>
              <a:rPr lang="en-US" dirty="0"/>
              <a:t> Thing Description</a:t>
            </a:r>
            <a:br>
              <a:rPr lang="en-US" dirty="0"/>
            </a:br>
            <a:r>
              <a:rPr lang="en-US" dirty="0">
                <a:hlinkClick r:id="rId2"/>
              </a:rPr>
              <a:t>https://industrialdigitaltwin.org/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84E354-7728-B1B0-1B21-FDD2036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D9493-C427-B9B7-EBA9-572B0878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1C24D-B76B-EB70-AC4D-2BCC1227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9FAA44-EA88-1C90-44DD-67915C28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96" y="1870592"/>
            <a:ext cx="5247904" cy="1511176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A1576-659B-EBE5-4B5E-6E7602A37276}"/>
              </a:ext>
            </a:extLst>
          </p:cNvPr>
          <p:cNvGrpSpPr/>
          <p:nvPr/>
        </p:nvGrpSpPr>
        <p:grpSpPr>
          <a:xfrm>
            <a:off x="7333755" y="3644375"/>
            <a:ext cx="2968057" cy="2449368"/>
            <a:chOff x="7333755" y="3644375"/>
            <a:chExt cx="2968057" cy="2449368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B8E2D1CC-1269-3621-1B17-FF5488977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755" y="3644375"/>
              <a:ext cx="2968057" cy="244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ingDescription">
              <a:extLst>
                <a:ext uri="{FF2B5EF4-FFF2-40B4-BE49-F238E27FC236}">
                  <a16:creationId xmlns:a16="http://schemas.microsoft.com/office/drawing/2014/main" id="{D90A4D1E-EC51-5FE6-73C9-2D0D2E069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659" y="4209487"/>
              <a:ext cx="98317" cy="12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61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FA71B-C4D6-6BDA-4514-AE874996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W3C collaborations to improve </a:t>
            </a:r>
            <a:r>
              <a:rPr lang="en-US" dirty="0" err="1"/>
              <a:t>WoT</a:t>
            </a:r>
            <a:r>
              <a:rPr lang="en-US" dirty="0"/>
              <a:t> technology </a:t>
            </a:r>
            <a:br>
              <a:rPr lang="en-US" dirty="0"/>
            </a:br>
            <a:r>
              <a:rPr lang="en-US" dirty="0"/>
              <a:t>&amp; extend </a:t>
            </a:r>
            <a:r>
              <a:rPr lang="en-US" dirty="0" err="1"/>
              <a:t>WoT</a:t>
            </a:r>
            <a:r>
              <a:rPr lang="en-US" dirty="0"/>
              <a:t> related Use Cases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5B19A7-3CA1-2512-D1C7-70AD010C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E67722-84AB-8EE7-AAF1-B2F60CB2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1D3D5E3-96A7-3DAC-78BE-47F91101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6B1B40-DD90-C58A-7CBC-07EEF6AB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34" y="1878196"/>
            <a:ext cx="7637310" cy="414530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CEC9ED4-8B98-3D2A-EFFC-01527B78A7F9}"/>
              </a:ext>
            </a:extLst>
          </p:cNvPr>
          <p:cNvSpPr txBox="1"/>
          <p:nvPr/>
        </p:nvSpPr>
        <p:spPr>
          <a:xfrm>
            <a:off x="2512256" y="602349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https://www.w3.org/2023/08/wot-wg-2023-draft.html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1C50A-04F5-057D-EA07-67769F6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Latest </a:t>
            </a:r>
            <a:r>
              <a:rPr lang="en-US" dirty="0" err="1"/>
              <a:t>WoT</a:t>
            </a:r>
            <a:r>
              <a:rPr lang="en-US" dirty="0"/>
              <a:t> discussions in W3C Web-based </a:t>
            </a:r>
            <a:br>
              <a:rPr lang="en-US" dirty="0"/>
            </a:br>
            <a:r>
              <a:rPr lang="en-US" dirty="0"/>
              <a:t>Digital Twins for Smart Cities Interest Group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BCE85-88BE-93D7-B28A-3B9E304B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B837A-CF6E-1612-5DF7-873F2D00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3286A39-55C3-6947-2313-4FFE5590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 dirty="0"/>
          </a:p>
        </p:txBody>
      </p:sp>
      <p:pic>
        <p:nvPicPr>
          <p:cNvPr id="2050" name="Picture 2" descr="Possible Web-based Digital Twins Platform">
            <a:extLst>
              <a:ext uri="{FF2B5EF4-FFF2-40B4-BE49-F238E27FC236}">
                <a16:creationId xmlns:a16="http://schemas.microsoft.com/office/drawing/2014/main" id="{7561F3C8-E95F-A615-42C2-20E05BAC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49" y="1930884"/>
            <a:ext cx="4211285" cy="37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7F483F8-FE53-913C-0FA9-987640F2C4F5}"/>
              </a:ext>
            </a:extLst>
          </p:cNvPr>
          <p:cNvSpPr txBox="1"/>
          <p:nvPr/>
        </p:nvSpPr>
        <p:spPr>
          <a:xfrm>
            <a:off x="2509777" y="5892581"/>
            <a:ext cx="7448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https://w3c.github.io/smartcities-workshop/draft-charter/index.html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537</Words>
  <Application>Microsoft Macintosh PowerPoint</Application>
  <PresentationFormat>Breitbild</PresentationFormat>
  <Paragraphs>86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My Lato</vt:lpstr>
      <vt:lpstr>Office Theme</vt:lpstr>
      <vt:lpstr>WoT WG/IG Outreach</vt:lpstr>
      <vt:lpstr>WoT Status Quo</vt:lpstr>
      <vt:lpstr>WoT Attractions</vt:lpstr>
      <vt:lpstr>Support WoT Addoption by SDO Collerberations</vt:lpstr>
      <vt:lpstr>New Document Organization in WoT 2.0 Will Simplify WoT Adoption</vt:lpstr>
      <vt:lpstr>Latest WoT Adoptions: OPC Foundation</vt:lpstr>
      <vt:lpstr>Latest WoT Adoptions:  Asset Administration Shell</vt:lpstr>
      <vt:lpstr>W3C collaborations to improve WoT technology  &amp; extend WoT related Use Cases</vt:lpstr>
      <vt:lpstr>Latest WoT discussions in W3C Web-based  Digital Twins for Smart Cities Interest Group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CED EWT-DE)</cp:lastModifiedBy>
  <cp:revision>152</cp:revision>
  <dcterms:created xsi:type="dcterms:W3CDTF">2021-03-09T15:46:26Z</dcterms:created>
  <dcterms:modified xsi:type="dcterms:W3CDTF">2023-09-15T11:10:22Z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