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D5585A-4BFA-4509-85D8-3C6C15C91187}">
  <a:tblStyle styleId="{96D5585A-4BFA-4509-85D8-3C6C15C911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029a948d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029a948d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1937f85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1937f8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404c627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404c627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1937f854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1937f854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404c6270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404c6270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404c6270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404c627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029a948d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029a948d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029a948d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029a948d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1937f8548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1937f8548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404c627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404c627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029a948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029a948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404c627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404c627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404c627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404c627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TTML is Timed Text Markup Language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404c627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404c627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Varying complexity for registration process, all require some sort of consensus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" sz="1800">
                <a:solidFill>
                  <a:srgbClr val="595959"/>
                </a:solidFill>
              </a:rPr>
              <a:t>WG Lead is always involved, sometimes even W3C Directorate in the case of an appeal, ultimate goal is finding a consensus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Most require formal specification to be linked from an entry (XPointer as exception)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Some registries have additional requirements (e.g., JSON-LD context for DID)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Most registries define deletion/deprecation process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DID only allows for deprecation, otherwise deletion only in case of requirements violations</a:t>
            </a:r>
            <a:endParaRPr sz="14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Versioning is not dealt with in these custom registries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TODO: Tabelle?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404c627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404c627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1937f8548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1937f8548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404c627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404c627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029a948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029a948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029a948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029a948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937f854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937f854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029a948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029a948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object (large)">
  <p:cSld name="One object (large)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07800" y="359100"/>
            <a:ext cx="73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" lIns="0" spcFirstLastPara="1" rIns="24300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08371" y="1061100"/>
            <a:ext cx="85320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308372" y="4733100"/>
            <a:ext cx="48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00" lIns="0" spcFirstLastPara="1" rIns="0" wrap="square" tIns="0">
            <a:norm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794370" y="4733100"/>
            <a:ext cx="6912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90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4">
          <p15:clr>
            <a:srgbClr val="65CEFF"/>
          </p15:clr>
        </p15:guide>
        <p15:guide id="2" pos="4854">
          <p15:clr>
            <a:srgbClr val="65CEFF"/>
          </p15:clr>
        </p15:guide>
        <p15:guide id="3" pos="5569">
          <p15:clr>
            <a:srgbClr val="65CEFF"/>
          </p15:clr>
        </p15:guide>
        <p15:guide id="4" orient="horz" pos="227">
          <p15:clr>
            <a:srgbClr val="65CEFF"/>
          </p15:clr>
        </p15:guide>
        <p15:guide id="5" orient="horz" pos="498">
          <p15:clr>
            <a:srgbClr val="65CEFF"/>
          </p15:clr>
        </p15:guide>
        <p15:guide id="6" orient="horz" pos="668">
          <p15:clr>
            <a:srgbClr val="65CEFF"/>
          </p15:clr>
        </p15:guide>
        <p15:guide id="7" orient="horz" pos="2743">
          <p15:clr>
            <a:srgbClr val="65CEFF"/>
          </p15:clr>
        </p15:guide>
        <p15:guide id="8" orient="horz" pos="2914">
          <p15:clr>
            <a:srgbClr val="65CEFF"/>
          </p15:clr>
        </p15:guide>
        <p15:guide id="9" orient="horz" pos="3118">
          <p15:clr>
            <a:srgbClr val="65CE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973667"/>
            <a:ext cx="7886700" cy="3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38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84677" y="88922"/>
            <a:ext cx="1008016" cy="6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628650" y="2571749"/>
            <a:ext cx="78867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143000" y="3750733"/>
            <a:ext cx="68580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344" y="362345"/>
            <a:ext cx="3481313" cy="20748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742600"/>
            <a:ext cx="42537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4761000"/>
            <a:ext cx="52317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W3C TPAC24 Breakouts | September 25, 2024 | Registries | Ege Korkan</a:t>
            </a:r>
            <a:endParaRPr sz="9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w3c/wot/tree/main/registry-analysis" TargetMode="External"/><Relationship Id="rId4" Type="http://schemas.openxmlformats.org/officeDocument/2006/relationships/hyperlink" Target="https://github.com/w3c/wot-binding-templates/blob/egekorkan-patch-4/registry-requirements.m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tracker.ietf.org/doc/html/rfc812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.org/TR/webcodecs-codec-registry/" TargetMode="External"/><Relationship Id="rId4" Type="http://schemas.openxmlformats.org/officeDocument/2006/relationships/hyperlink" Target="https://www.w3.org/TR/aac-registry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w3c/ttwg/tree/main/boilerplate/registry" TargetMode="External"/><Relationship Id="rId4" Type="http://schemas.openxmlformats.org/officeDocument/2006/relationships/hyperlink" Target="https://github.com/w3c/ttwg/discussions/241" TargetMode="External"/><Relationship Id="rId5" Type="http://schemas.openxmlformats.org/officeDocument/2006/relationships/hyperlink" Target="https://www.w3.org/TR/dapt/#registry-secti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.org/Guide/" TargetMode="External"/><Relationship Id="rId4" Type="http://schemas.openxmlformats.org/officeDocument/2006/relationships/hyperlink" Target="https://www.w3.org/TR/?filter-tr-name=&amp;status%5B%5D=dry&amp;status%5B%5D=cry&amp;status%5B%5D=r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rfc-editor.org/rfc/rfc7595.html" TargetMode="External"/><Relationship Id="rId4" Type="http://schemas.openxmlformats.org/officeDocument/2006/relationships/hyperlink" Target="https://datatracker.ietf.org/doc/html/rfc6838" TargetMode="External"/><Relationship Id="rId5" Type="http://schemas.openxmlformats.org/officeDocument/2006/relationships/hyperlink" Target="https://datatracker.ietf.org/doc/html/rfc6455#section-11.5" TargetMode="External"/><Relationship Id="rId6" Type="http://schemas.openxmlformats.org/officeDocument/2006/relationships/hyperlink" Target="https://datatracker.ietf.org/doc/html/rfc6455#section-11.4" TargetMode="External"/><Relationship Id="rId7" Type="http://schemas.openxmlformats.org/officeDocument/2006/relationships/hyperlink" Target="https://datatracker.ietf.org/doc/html/rfc6455#section-11.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.org/events/meetings/bf75e0c9-c534-4ccf-988e-0e720f5280ff/" TargetMode="External"/><Relationship Id="rId4" Type="http://schemas.openxmlformats.org/officeDocument/2006/relationships/hyperlink" Target="https://github.com/w3c/tpac2024-breakouts/issues/24" TargetMode="External"/><Relationship Id="rId5" Type="http://schemas.openxmlformats.org/officeDocument/2006/relationships/hyperlink" Target="https://irc.w3.org/?channels=%23registries" TargetMode="External"/><Relationship Id="rId6" Type="http://schemas.openxmlformats.org/officeDocument/2006/relationships/hyperlink" Target="https://docs.google.com/presentation/d/11BujG1x62KLq68cm0fGMqUxTqOcG71EoqMJIOVHGIy4/edit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.org/TR/did-spec-registries/" TargetMode="External"/><Relationship Id="rId4" Type="http://schemas.openxmlformats.org/officeDocument/2006/relationships/hyperlink" Target="https://www.w3.org/2005/04/xpointer-policy" TargetMode="External"/><Relationship Id="rId5" Type="http://schemas.openxmlformats.org/officeDocument/2006/relationships/hyperlink" Target="https://www.w3.org/TR/mse-byte-stream-format-registry/" TargetMode="External"/><Relationship Id="rId6" Type="http://schemas.openxmlformats.org/officeDocument/2006/relationships/hyperlink" Target="https://www.w3.org/TR/ttml-profile-registry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.org/policies/antitrust-2024/" TargetMode="External"/><Relationship Id="rId4" Type="http://schemas.openxmlformats.org/officeDocument/2006/relationships/hyperlink" Target="https://www.w3.org/policies/code-of-conduct/" TargetMode="External"/><Relationship Id="rId5" Type="http://schemas.openxmlformats.org/officeDocument/2006/relationships/hyperlink" Target="https://www.w3.org/2024/09/TPAC/health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.org/events/meetings/7c1b6bcd-9ee1-4570-ba4d-9ccad717e78f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ana.org/assignments/media-types/media-types.xhtml" TargetMode="External"/><Relationship Id="rId4" Type="http://schemas.openxmlformats.org/officeDocument/2006/relationships/hyperlink" Target="https://www.iana.org/assignments/uri-schemes/uri-schemes.xhtml" TargetMode="External"/><Relationship Id="rId5" Type="http://schemas.openxmlformats.org/officeDocument/2006/relationships/hyperlink" Target="https://www.iana.org/assignments/websocket/websocket.xml" TargetMode="External"/><Relationship Id="rId6" Type="http://schemas.openxmlformats.org/officeDocument/2006/relationships/hyperlink" Target="https://www.iana.org/assignments/language-subtag-registry/language-subtag-registry" TargetMode="External"/><Relationship Id="rId7" Type="http://schemas.openxmlformats.org/officeDocument/2006/relationships/hyperlink" Target="https://www.w3.org/2023/Process-20230612/#registri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.org/2023/Process-20230612/#registri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.org/TR/webcodecs-codec-registry/" TargetMode="External"/><Relationship Id="rId4" Type="http://schemas.openxmlformats.org/officeDocument/2006/relationships/hyperlink" Target="https://www.w3.org/TR/aac-registry/" TargetMode="External"/><Relationship Id="rId5" Type="http://schemas.openxmlformats.org/officeDocument/2006/relationships/hyperlink" Target="https://w3c.github.io/ttwg/boilerplate/registry/" TargetMode="External"/><Relationship Id="rId6" Type="http://schemas.openxmlformats.org/officeDocument/2006/relationships/hyperlink" Target="https://www.w3.org/TR/dapt/#registry-s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Registries for W3C Specifications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W3C Breakout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12,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Romann, Ege Korkan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the WoT WG do?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nalyzed both W3C and IANA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W3C Registries (before the official mechanism)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Official W3C Registries + TTWG Boilerplate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IANA registries (URI schemes, Media types, WebSockets)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and compared important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Documented the analysis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https://github.com/w3c/wot/tree/main/registry-analysis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 course, open to feedback as with all our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thanks to the last breakout, we could extend this with the registry experience from TTWG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specifying Registry Rules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https://github.com/w3c/wot-binding-templates/blob/egekorkan-patch-4/registry-requirements.md</a:t>
            </a:r>
            <a:r>
              <a:rPr lang="en"/>
              <a:t> (will be merged to main branch soon)</a:t>
            </a:r>
            <a:endParaRPr/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and Summary of Findings</a:t>
            </a:r>
            <a:endParaRPr/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311700" y="1256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{96D5585A-4BFA-4509-85D8-3C6C15C91187}</a:tableStyleId>
              </a:tblPr>
              <a:tblGrid>
                <a:gridCol w="946200"/>
                <a:gridCol w="1813275"/>
                <a:gridCol w="2352875"/>
                <a:gridCol w="1704125"/>
                <a:gridCol w="170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IANA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W3C Custom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W3C Official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TTWG Boilerplate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9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Submission Process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Varies: email, web form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Varies: email, PR, web form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Varies: GitHub issue, liaison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Issue or Email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Modification Process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Changes are allowed per RFC 8126. Removal not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 some cases, entries can be removed, some prefer deprecation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possible to remove or deprecate</a:t>
                      </a:r>
                      <a:r>
                        <a:rPr lang="en" sz="1100"/>
                        <a:t> (</a:t>
                      </a:r>
                      <a:r>
                        <a:rPr lang="en" sz="1100"/>
                        <a:t>theoretically</a:t>
                      </a:r>
                      <a:r>
                        <a:rPr lang="en" sz="1100"/>
                        <a:t> possible)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Provisional to final. Deprecation is possible, deletion not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Review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Common review policies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Custom (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Editors, </a:t>
                      </a:r>
                      <a:r>
                        <a:rPr lang="en" sz="1100"/>
                        <a:t>WG Consensus)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Custom (Liaison, WG consensus)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WG Decision Process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Guidelines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RFC 8126</a:t>
                      </a:r>
                      <a:r>
                        <a:rPr lang="en" sz="1100"/>
                        <a:t> (can be extended per document)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Per-Document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Process Document (must be extended per document)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Boilerplate Checklist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TTWG Checklist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112" y="1178850"/>
            <a:ext cx="5665772" cy="33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Status at W3C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the process document, the registry concept is still very custom per document and needs considerations from each WG, which is intended.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exchange</a:t>
            </a:r>
            <a:r>
              <a:rPr lang="en"/>
              <a:t> between the groups and developing best practices will be necessary for a wider/easier adoption of the registry mechanism.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TTWG Boilerplate and Checklist + WoT WG Analysis as a starting point?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so, where should this live?</a:t>
            </a:r>
            <a:endParaRPr/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Feedbacks and Whiteboard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W3C Reports with Official Registry Mechanism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Analyzed the following: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WebCodecs Codec Registry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Alternative and Augmented Communication (AAC) Symbol Registry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TODO </a:t>
            </a:r>
            <a:endParaRPr sz="2000"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TTWG Inputs (from Nigel):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https://github.com/w3c/ttwg/tree/main/boilerplate/registry</a:t>
            </a:r>
            <a:r>
              <a:rPr lang="en"/>
              <a:t> -&gt; Not to impose but used as an example -&gt; Not approved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https://github.com/w3c/ttwg/discussions/241</a:t>
            </a:r>
            <a:r>
              <a:rPr lang="en"/>
              <a:t> -&gt; This contains the different issues they have thought 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https://www.w3.org/TR/dapt/#registry-section</a:t>
            </a:r>
            <a:r>
              <a:rPr lang="en"/>
              <a:t> -&gt; needs to be included in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Guide document would be a place for best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MiniApps (from Xiaoqian)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+1 for information exchange</a:t>
            </a:r>
            <a:endParaRPr/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Check-out </a:t>
            </a:r>
            <a:r>
              <a:rPr lang="en"/>
              <a:t>(to be extended in the end of the meeting)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summary before the discussion ends:</a:t>
            </a:r>
            <a:endParaRPr/>
          </a:p>
          <a:p>
            <a:pPr indent="-334327" lvl="1" marL="9144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" sz="1800"/>
              <a:t>Main points of discussion, consensus, or disagreement?</a:t>
            </a:r>
            <a:endParaRPr sz="1800"/>
          </a:p>
          <a:p>
            <a:pPr indent="-33432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 sz="1800"/>
              <a:t>C</a:t>
            </a:r>
            <a:r>
              <a:rPr lang="en" sz="1800"/>
              <a:t>onsensus on more exchange between groups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" sz="1800"/>
              <a:t>What are the next steps?</a:t>
            </a:r>
            <a:endParaRPr sz="1800"/>
          </a:p>
          <a:p>
            <a:pPr indent="-33432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 sz="1800"/>
              <a:t>Incorporating into the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Guide Document</a:t>
            </a:r>
            <a:r>
              <a:rPr lang="en" sz="1800"/>
              <a:t> if possible. </a:t>
            </a:r>
            <a:endParaRPr sz="1800"/>
          </a:p>
          <a:p>
            <a:pPr indent="-33432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 sz="1800"/>
              <a:t>Including registry sections into the results of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w3c search engine</a:t>
            </a:r>
            <a:endParaRPr sz="1800"/>
          </a:p>
          <a:p>
            <a:pPr indent="-33432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 sz="1800"/>
              <a:t>WoT WG will clarify their requirements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○"/>
            </a:pPr>
            <a:r>
              <a:rPr lang="en" sz="1800"/>
              <a:t>Who is responsible for carrying them out? (Could be a person from the session, or a group where work is ongoing, a new community group, the staff, etc.)</a:t>
            </a:r>
            <a:endParaRPr sz="1800"/>
          </a:p>
          <a:p>
            <a:pPr indent="-33432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en" sz="1800"/>
              <a:t>Contact the W3C team (Kazuyuki Ashimura)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IANA Registries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Analyzed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URI Schemes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RFC 7595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Media-types (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RFC 6838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Websockets Subprotocols (</a:t>
            </a:r>
            <a:r>
              <a:rPr lang="en" u="sng">
                <a:solidFill>
                  <a:schemeClr val="hlink"/>
                </a:solidFill>
                <a:hlinkClick r:id="rId5"/>
              </a:rPr>
              <a:t>RFC 6455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Websockets extensions (</a:t>
            </a:r>
            <a:r>
              <a:rPr lang="en" u="sng">
                <a:solidFill>
                  <a:schemeClr val="hlink"/>
                </a:solidFill>
                <a:hlinkClick r:id="rId6"/>
              </a:rPr>
              <a:t>RFC 6455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Websockets version number (</a:t>
            </a:r>
            <a:r>
              <a:rPr lang="en" u="sng">
                <a:solidFill>
                  <a:schemeClr val="hlink"/>
                </a:solidFill>
                <a:hlinkClick r:id="rId7"/>
              </a:rPr>
              <a:t>RFC 6455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W3C Calendar Entry</a:t>
            </a:r>
            <a:r>
              <a:rPr lang="en" sz="2000"/>
              <a:t> |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Session Proposal on GitHub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Please all join IRC at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https://irc.w3.org/?channels=%23registries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Then type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present+</a:t>
            </a:r>
            <a:r>
              <a:rPr lang="en" sz="2000"/>
              <a:t> to check in.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Type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q+</a:t>
            </a:r>
            <a:r>
              <a:rPr lang="en" sz="2000"/>
              <a:t> to raise hand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take minutes there manually.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Scribe will be 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Quickly introduce yourself before speaking (now if there are not too many people)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slides are public.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session is not recorded.</a:t>
            </a:r>
            <a:endParaRPr sz="2000"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IANA Registries: Summary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Quite mature with various commonly accepted rules (as expected)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it </a:t>
            </a:r>
            <a:r>
              <a:rPr lang="en" u="sng"/>
              <a:t>can</a:t>
            </a:r>
            <a:r>
              <a:rPr lang="en"/>
              <a:t> be extended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00" y="2317920"/>
            <a:ext cx="3851250" cy="24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045" y="4084100"/>
            <a:ext cx="358529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049" y="1722675"/>
            <a:ext cx="2337325" cy="2361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W3C Reports before the Registry Mechanism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DID Specification Registries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XPointer Scheme Name Registry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Media Source Extensions Byte Stream Format Registry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TTML Media Type Definition and Profile Registry</a:t>
            </a:r>
            <a:r>
              <a:rPr lang="en"/>
              <a:t> </a:t>
            </a:r>
            <a:endParaRPr/>
          </a:p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W3C Reports before the Registry Mechanism: Summary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Varying process complexity and formality, consensus as goal</a:t>
            </a:r>
            <a:endParaRPr sz="2300"/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Varying entry formats</a:t>
            </a:r>
            <a:endParaRPr sz="2300"/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Links to formal specifications (exception: XPointer)</a:t>
            </a:r>
            <a:endParaRPr sz="2300"/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Specific requirements (e.g., JSON-LD context by DID)</a:t>
            </a:r>
            <a:endParaRPr sz="2300"/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Deletion/deprecation processes (exception: XPointer)</a:t>
            </a:r>
            <a:endParaRPr sz="2300"/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Deleting only possible when requirements violated</a:t>
            </a:r>
            <a:endParaRPr sz="2300"/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DID only allows for deprecation</a:t>
            </a:r>
            <a:endParaRPr sz="2300"/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Versioning as a blank spot</a:t>
            </a:r>
            <a:endParaRPr sz="2300"/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→ Deprecation and Resubmission?</a:t>
            </a:r>
            <a:endParaRPr sz="2300"/>
          </a:p>
        </p:txBody>
      </p:sp>
      <p:sp>
        <p:nvSpPr>
          <p:cNvPr id="229" name="Google Shape;229;p38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Policies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Antitrust and competition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W3C acts in a pro-competitive way that is ensured by this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Positive Work Environment at W3C: Code of Ethics and Professional Conduct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Promote high standards of professional practice to ensure a positive work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Health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Masks and tests are optional. Stay in your room and attend virtually if you do not feel well.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some Context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of this session: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Brief presentation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After a </a:t>
            </a:r>
            <a:r>
              <a:rPr lang="en"/>
              <a:t>successful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breakout day on 12th of March 2024</a:t>
            </a:r>
            <a:r>
              <a:rPr lang="en"/>
              <a:t>, we identified the need to share our experiences as the W3C community.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Obtain more knowledge from others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Find a place within W3C for this type of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Required background: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Rough understanding of standardization process at the W3C </a:t>
            </a:r>
            <a:endParaRPr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7509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 not aware about the registries in general? Write “reg” in IRC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none, skip to slide 9</a:t>
            </a:r>
            <a:endParaRPr/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Registry in General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Really, that is all</a:t>
            </a:r>
            <a:endParaRPr/>
          </a:p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IANA registries are well-known: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Media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Schemes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WebSocket subprotocols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Language subtag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W3C has also adopted </a:t>
            </a:r>
            <a:r>
              <a:rPr lang="en" u="sng">
                <a:solidFill>
                  <a:schemeClr val="hlink"/>
                </a:solidFill>
                <a:hlinkClick r:id="rId7"/>
              </a:rPr>
              <a:t>its own registry mechanism</a:t>
            </a:r>
            <a:endParaRPr/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Registries and W3C RECs?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Normally 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ll W3C REC Track documents cannot be changed at all after publication.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 even if we want to update a list, it becomes cumbersome.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latin typeface="Calibri"/>
                <a:ea typeface="Calibri"/>
                <a:cs typeface="Calibri"/>
                <a:sym typeface="Calibri"/>
              </a:rPr>
              <a:t>Result: Registry mechanisms found in different SDOs, adapter </a:t>
            </a:r>
            <a:r>
              <a:rPr lang="en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for W3C process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by the WoT WG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do an analysis?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WoT WG wants to have a binding registry as communicated in the charter: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enable the integration of WoT into other ecosystems and communities”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W3C registry mechanism is very open by design. Each group needs to add the rules</a:t>
            </a:r>
            <a:r>
              <a:rPr lang="en"/>
              <a:t>, and</a:t>
            </a:r>
            <a:r>
              <a:rPr lang="en"/>
              <a:t> we should be more </a:t>
            </a:r>
            <a:r>
              <a:rPr lang="en"/>
              <a:t>knowledgeable</a:t>
            </a:r>
            <a:r>
              <a:rPr lang="en"/>
              <a:t> </a:t>
            </a:r>
            <a:r>
              <a:rPr lang="en"/>
              <a:t>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3 registries so far (not a lot of experience as W3C):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WebCodecs Codec Registry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Alternative and Augmented Communication (AAC) Symbol Registry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TTWG Registry Boilerplate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DAPT Registry Section</a:t>
            </a:r>
            <a:endParaRPr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95308" y="4755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