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56" r:id="rId2"/>
    <p:sldId id="270" r:id="rId3"/>
    <p:sldId id="271" r:id="rId4"/>
    <p:sldId id="274" r:id="rId5"/>
    <p:sldId id="275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94" r:id="rId16"/>
    <p:sldId id="286" r:id="rId17"/>
    <p:sldId id="288" r:id="rId18"/>
    <p:sldId id="291" r:id="rId19"/>
    <p:sldId id="287" r:id="rId20"/>
    <p:sldId id="289" r:id="rId21"/>
    <p:sldId id="295" r:id="rId22"/>
    <p:sldId id="292" r:id="rId23"/>
    <p:sldId id="29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1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09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937629-62F9-4345-954C-2B1C4833AB1A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EADEBE-DD43-41D9-AF59-91FF57758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55513-D615-4A48-97DF-741C61D962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88C4B-8BE7-462F-82C5-251C3FD05D0A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BD8C6-C9DE-4DD3-A914-CB4E96FE33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6D85D-AF12-4282-990F-99D6A4A85F04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8681C-FA38-4C58-B910-543730616C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B7316-8A87-45DD-B5FE-E7B85559EFEA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9F55C-2E55-4FB9-85B6-249AB285D1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304D93-8B18-46D6-A842-F6ABC30435BE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B22AB-7F23-4711-B9C6-9CFA2DE51A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4B282B-0C51-4AC1-AA07-5AC05A76C6F6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CAB8B-2E72-4C7F-B495-1AE4090E9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BD70C-0276-48BB-A539-43E585BBF245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82C16-D6CD-42CB-9729-1470E789F6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C084F-686C-4271-9E89-E6F4822A0722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79C10-E80E-462C-845E-3B969EBB9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564E3-B3E6-4AED-8173-1D71081215E2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5E2F3-B6AA-4AE4-AEA3-9A8C233639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0F32C-D60A-4FDE-84F0-0F7E14856CF0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BA1C3-41BC-40C3-AAFE-DF23FEEDB6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0428C-8C32-4F45-9AEF-E927827B67D9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2D417-9F0C-4ADB-9265-35DC5CC61E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99134-CF99-460C-B950-7064B9BD2387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D42EF-F0C3-414B-AD2C-E8C85F7DA5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FC174F-2E87-41C7-A70E-EB237F6637AF}" type="datetimeFigureOut">
              <a:rPr lang="en-US" smtClean="0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00519B-8C67-409E-82D1-1A525AD7E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buelectronics.com/blog/basic-arduino-programming-notes/structure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arduino.cc/en/Reference/HomePage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a.edu/bruce/Spring13/180/board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dyada.net/learn/arduino" TargetMode="External"/><Relationship Id="rId2" Type="http://schemas.openxmlformats.org/officeDocument/2006/relationships/hyperlink" Target="http://www.arduino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arthshineelectron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rduino.cc/en/Main/arduinoBoardUn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Guide/Environme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Arduino </a:t>
            </a:r>
            <a:r>
              <a:rPr lang="en-US" dirty="0" smtClean="0"/>
              <a:t>Architecture 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76600"/>
            <a:ext cx="6934200" cy="2667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Topics: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Microcontrollers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Programming Basics: structure and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Digital Output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Analog to Digital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2275" y="23813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Select Serial Port and Board</a:t>
            </a:r>
          </a:p>
        </p:txBody>
      </p:sp>
      <p:pic>
        <p:nvPicPr>
          <p:cNvPr id="11267" name="Picture 6" descr="http://cal-eng.com/wp-content/uploads/2012/01/Arduino-IDE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4092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8" descr="http://startingelectronics.com/software/arduino/installing-arduino-software-windows-7/arduino-install-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3563" y="1905000"/>
            <a:ext cx="42672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Status Messages</a:t>
            </a:r>
          </a:p>
        </p:txBody>
      </p:sp>
      <p:pic>
        <p:nvPicPr>
          <p:cNvPr id="12291" name="Picture 3" descr="pic8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4564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3449638" y="6213475"/>
            <a:ext cx="2611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todbot.com/blog/bionicarduino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pic7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"/>
            <a:ext cx="82042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9"/>
          <p:cNvSpPr txBox="1">
            <a:spLocks noChangeArrowheads="1"/>
          </p:cNvSpPr>
          <p:nvPr/>
        </p:nvSpPr>
        <p:spPr bwMode="auto">
          <a:xfrm>
            <a:off x="3449638" y="6213475"/>
            <a:ext cx="2611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todbot.com/blog/bionicarduino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63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Add an External LED to pin 13</a:t>
            </a:r>
          </a:p>
        </p:txBody>
      </p:sp>
      <p:sp>
        <p:nvSpPr>
          <p:cNvPr id="14339" name="Content Placeholder 2"/>
          <p:cNvSpPr txBox="1">
            <a:spLocks/>
          </p:cNvSpPr>
          <p:nvPr/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b="1"/>
              <a:t>File &gt; Examples &gt; Digital &gt; Blink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LED’s have polarity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/>
              <a:t>Negative indicated by flat side of the housing and a short leg</a:t>
            </a:r>
            <a:endParaRPr lang="en-US" sz="2800" b="1"/>
          </a:p>
        </p:txBody>
      </p:sp>
      <p:pic>
        <p:nvPicPr>
          <p:cNvPr id="14340" name="Picture 6" descr="ledpolarit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9FDFF"/>
              </a:clrFrom>
              <a:clrTo>
                <a:srgbClr val="F9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3913" y="3810000"/>
            <a:ext cx="35194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8" descr="arduin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429000"/>
            <a:ext cx="2857500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1447800" y="6019800"/>
            <a:ext cx="2001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www.instructables.com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A Little Bit About Programming</a:t>
            </a:r>
          </a:p>
        </p:txBody>
      </p:sp>
      <p:pic>
        <p:nvPicPr>
          <p:cNvPr id="15363" name="Picture 2" descr="arduino ide cebu philippin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75" y="1192213"/>
            <a:ext cx="4953000" cy="550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5410200" y="1192213"/>
            <a:ext cx="3862388" cy="571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Code is case sensitive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Statements are commands and must end with a semi-colon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Comments follow a // or begin with /* and end with */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hlinkClick r:id="rId3"/>
              </a:rPr>
              <a:t>loop and setup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257925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457200" y="-11113"/>
            <a:ext cx="8229600" cy="1001713"/>
          </a:xfrm>
        </p:spPr>
        <p:txBody>
          <a:bodyPr/>
          <a:lstStyle/>
          <a:p>
            <a:r>
              <a:rPr lang="en-US" smtClean="0"/>
              <a:t>Our First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Terminology</a:t>
            </a:r>
          </a:p>
        </p:txBody>
      </p:sp>
      <p:pic>
        <p:nvPicPr>
          <p:cNvPr id="17411" name="Picture 3" descr="pic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2635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343400" y="304800"/>
            <a:ext cx="4038600" cy="1143000"/>
          </a:xfrm>
        </p:spPr>
        <p:txBody>
          <a:bodyPr/>
          <a:lstStyle/>
          <a:p>
            <a:pPr eaLnBrk="1" hangingPunct="1"/>
            <a:r>
              <a:rPr lang="en-US" smtClean="0"/>
              <a:t>Digital I/0</a:t>
            </a:r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338"/>
            <a:ext cx="3656013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644650" y="2728913"/>
            <a:ext cx="79248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latin typeface="Courier New" pitchFamily="1" charset="0"/>
                <a:cs typeface="Courier New" pitchFamily="1" charset="0"/>
              </a:rPr>
              <a:t>pinMode(</a:t>
            </a:r>
            <a:r>
              <a:rPr lang="en-US" sz="3000" i="1">
                <a:latin typeface="Courier New" pitchFamily="1" charset="0"/>
                <a:cs typeface="Courier New" pitchFamily="1" charset="0"/>
              </a:rPr>
              <a:t>pin</a:t>
            </a:r>
            <a:r>
              <a:rPr lang="en-US" sz="3000">
                <a:latin typeface="Courier New" pitchFamily="1" charset="0"/>
                <a:cs typeface="Courier New" pitchFamily="1" charset="0"/>
              </a:rPr>
              <a:t>, </a:t>
            </a:r>
            <a:r>
              <a:rPr lang="en-US" sz="3000" i="1">
                <a:latin typeface="Courier New" pitchFamily="1" charset="0"/>
                <a:cs typeface="Courier New" pitchFamily="1" charset="0"/>
              </a:rPr>
              <a:t>mode</a:t>
            </a:r>
            <a:r>
              <a:rPr lang="en-US" sz="3000">
                <a:latin typeface="Courier New" pitchFamily="1" charset="0"/>
                <a:cs typeface="Courier New" pitchFamily="1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Sets pin to either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INPUT</a:t>
            </a:r>
            <a:r>
              <a:rPr lang="en-US" sz="2600"/>
              <a:t> or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OUTPUT</a:t>
            </a:r>
          </a:p>
          <a:p>
            <a:pPr lvl="1">
              <a:lnSpc>
                <a:spcPct val="90000"/>
              </a:lnSpc>
            </a:pPr>
            <a:endParaRPr lang="en-US" sz="900">
              <a:latin typeface="Courier New" pitchFamily="1" charset="0"/>
              <a:cs typeface="Courier New" pitchFamily="1" charset="0"/>
            </a:endParaRPr>
          </a:p>
          <a:p>
            <a:pPr>
              <a:lnSpc>
                <a:spcPct val="90000"/>
              </a:lnSpc>
            </a:pPr>
            <a:r>
              <a:rPr lang="en-US" sz="3000">
                <a:latin typeface="Courier New" pitchFamily="1" charset="0"/>
                <a:cs typeface="Courier New" pitchFamily="1" charset="0"/>
              </a:rPr>
              <a:t>digitalRead(</a:t>
            </a:r>
            <a:r>
              <a:rPr lang="en-US" sz="3000" i="1">
                <a:latin typeface="Courier New" pitchFamily="1" charset="0"/>
                <a:cs typeface="Courier New" pitchFamily="1" charset="0"/>
              </a:rPr>
              <a:t>pin</a:t>
            </a:r>
            <a:r>
              <a:rPr lang="en-US" sz="3000">
                <a:latin typeface="Courier New" pitchFamily="1" charset="0"/>
                <a:cs typeface="Courier New" pitchFamily="1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Reads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HIGH</a:t>
            </a:r>
            <a:r>
              <a:rPr lang="en-US" sz="2600"/>
              <a:t> or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LOW</a:t>
            </a:r>
            <a:r>
              <a:rPr lang="en-US" sz="2600"/>
              <a:t> from a pin</a:t>
            </a:r>
          </a:p>
          <a:p>
            <a:pPr lvl="1"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3000">
                <a:latin typeface="Courier New" pitchFamily="1" charset="0"/>
                <a:cs typeface="Courier New" pitchFamily="1" charset="0"/>
              </a:rPr>
              <a:t>digitalWrite(</a:t>
            </a:r>
            <a:r>
              <a:rPr lang="en-US" sz="3000" i="1">
                <a:latin typeface="Courier New" pitchFamily="1" charset="0"/>
                <a:cs typeface="Courier New" pitchFamily="1" charset="0"/>
              </a:rPr>
              <a:t>pin</a:t>
            </a:r>
            <a:r>
              <a:rPr lang="en-US" sz="3000">
                <a:latin typeface="Courier New" pitchFamily="1" charset="0"/>
                <a:cs typeface="Courier New" pitchFamily="1" charset="0"/>
              </a:rPr>
              <a:t>, </a:t>
            </a:r>
            <a:r>
              <a:rPr lang="en-US" sz="3000" i="1">
                <a:latin typeface="Courier New" pitchFamily="1" charset="0"/>
                <a:cs typeface="Courier New" pitchFamily="1" charset="0"/>
              </a:rPr>
              <a:t>value</a:t>
            </a:r>
            <a:r>
              <a:rPr lang="en-US" sz="3000">
                <a:latin typeface="Courier New" pitchFamily="1" charset="0"/>
                <a:cs typeface="Courier New" pitchFamily="1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Writes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HIGH</a:t>
            </a:r>
            <a:r>
              <a:rPr lang="en-US" sz="2600"/>
              <a:t> or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LOW</a:t>
            </a:r>
            <a:r>
              <a:rPr lang="en-US" sz="2600"/>
              <a:t> to a pin</a:t>
            </a:r>
          </a:p>
          <a:p>
            <a:pPr lvl="1"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</a:pPr>
            <a:r>
              <a:rPr lang="en-US" sz="3000"/>
              <a:t>Electronic stuff 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Output pins can provide 40 mA of current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Writing </a:t>
            </a:r>
            <a:r>
              <a:rPr lang="en-US" sz="2600">
                <a:latin typeface="Courier New" pitchFamily="1" charset="0"/>
                <a:cs typeface="Courier New" pitchFamily="1" charset="0"/>
              </a:rPr>
              <a:t>HIGH</a:t>
            </a:r>
            <a:r>
              <a:rPr lang="en-US" sz="2600"/>
              <a:t> to an input pin installs a 20K</a:t>
            </a:r>
            <a:r>
              <a:rPr lang="el-GR" sz="2600">
                <a:latin typeface="Arial" charset="0"/>
              </a:rPr>
              <a:t>Ω</a:t>
            </a:r>
            <a:r>
              <a:rPr lang="en-US" sz="2600"/>
              <a:t> pullup</a:t>
            </a:r>
          </a:p>
          <a:p>
            <a:endParaRPr 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228600" y="2122488"/>
            <a:ext cx="2832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www.mikroe.com/chapters/view/1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Arduino Timing</a:t>
            </a:r>
          </a:p>
        </p:txBody>
      </p:sp>
      <p:sp>
        <p:nvSpPr>
          <p:cNvPr id="19459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ourier New" pitchFamily="1" charset="0"/>
                <a:cs typeface="Courier New" pitchFamily="1" charset="0"/>
              </a:rPr>
              <a:t>delay(</a:t>
            </a:r>
            <a:r>
              <a:rPr lang="en-US" sz="3200" i="1">
                <a:latin typeface="Courier New" pitchFamily="1" charset="0"/>
                <a:cs typeface="Courier New" pitchFamily="1" charset="0"/>
              </a:rPr>
              <a:t>ms</a:t>
            </a:r>
            <a:r>
              <a:rPr lang="en-US" sz="3200">
                <a:latin typeface="Courier New" pitchFamily="1" charset="0"/>
                <a:cs typeface="Courier New" pitchFamily="1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/>
              <a:t>Pauses for a few milliseconds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>
                <a:latin typeface="Courier New" pitchFamily="1" charset="0"/>
                <a:cs typeface="Courier New" pitchFamily="1" charset="0"/>
              </a:rPr>
              <a:t>delayMicroseconds(</a:t>
            </a:r>
            <a:r>
              <a:rPr lang="en-US" sz="3200" i="1">
                <a:latin typeface="Courier New" pitchFamily="1" charset="0"/>
                <a:cs typeface="Courier New" pitchFamily="1" charset="0"/>
              </a:rPr>
              <a:t>us</a:t>
            </a:r>
            <a:r>
              <a:rPr lang="en-US" sz="3200">
                <a:latin typeface="Courier New" pitchFamily="1" charset="0"/>
                <a:cs typeface="Courier New" pitchFamily="1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/>
              <a:t>Pauses for a few microseconds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More commands: </a:t>
            </a:r>
            <a:r>
              <a:rPr lang="en-US" sz="3200">
                <a:hlinkClick r:id="rId2" action="ppaction://hlinkfile"/>
              </a:rPr>
              <a:t>arduino.cc/en/Reference/HomePage</a:t>
            </a:r>
            <a:endParaRPr lang="en-US" sz="3200"/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Digital?  Analog?</a:t>
            </a:r>
          </a:p>
        </p:txBody>
      </p:sp>
      <p:sp>
        <p:nvSpPr>
          <p:cNvPr id="20483" name="Rectangle 3"/>
          <p:cNvSpPr txBox="1">
            <a:spLocks/>
          </p:cNvSpPr>
          <p:nvPr/>
        </p:nvSpPr>
        <p:spPr bwMode="auto">
          <a:xfrm>
            <a:off x="304800" y="1219200"/>
            <a:ext cx="8534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Digital has two values: </a:t>
            </a:r>
            <a:r>
              <a:rPr lang="en-US" sz="3200" b="1"/>
              <a:t>on</a:t>
            </a:r>
            <a:r>
              <a:rPr lang="en-US" sz="3200"/>
              <a:t> and </a:t>
            </a:r>
            <a:r>
              <a:rPr lang="en-US" sz="3200" b="1"/>
              <a:t>off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Analog has many (infinite) values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Computers don’t really do analog, they </a:t>
            </a:r>
            <a:r>
              <a:rPr lang="en-US" sz="3200" b="1" i="1"/>
              <a:t>quantize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/>
              <a:t>Remember the 6 analog input pins---here’s  how they work</a:t>
            </a:r>
            <a:r>
              <a:rPr lang="en-US" sz="3200" i="1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9050" y="3657600"/>
            <a:ext cx="62801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4170363" y="6550025"/>
            <a:ext cx="2611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todbot.com/blog/bionicarduino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6350"/>
            <a:ext cx="8229600" cy="679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 Microcontroller</a:t>
            </a:r>
          </a:p>
        </p:txBody>
      </p:sp>
      <p:pic>
        <p:nvPicPr>
          <p:cNvPr id="307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744538"/>
            <a:ext cx="5226050" cy="4029075"/>
          </a:xfrm>
        </p:spPr>
      </p:pic>
      <p:sp>
        <p:nvSpPr>
          <p:cNvPr id="5" name="TextBox 4"/>
          <p:cNvSpPr txBox="1"/>
          <p:nvPr/>
        </p:nvSpPr>
        <p:spPr>
          <a:xfrm>
            <a:off x="163513" y="4994275"/>
            <a:ext cx="8991600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A small computer on a single chip 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containing a processor, memory, and input/output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Typically "</a:t>
            </a:r>
            <a:r>
              <a:rPr lang="en-US" sz="2400" b="1" dirty="0">
                <a:latin typeface="+mn-lt"/>
                <a:cs typeface="+mn-cs"/>
              </a:rPr>
              <a:t>embedded</a:t>
            </a:r>
            <a:r>
              <a:rPr lang="en-US" sz="2400" dirty="0">
                <a:latin typeface="+mn-lt"/>
                <a:cs typeface="+mn-cs"/>
              </a:rPr>
              <a:t>" inside some device that they control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A microcontroller is often small and low cost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  <a:hlinkClick r:id="rId3"/>
              </a:rPr>
              <a:t>Examples</a:t>
            </a:r>
            <a:endParaRPr lang="en-US" sz="24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5029200" y="4038600"/>
            <a:ext cx="2832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www.mikroe.com/chapters/view/1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-34925"/>
            <a:ext cx="8229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Bits and Bytes</a:t>
            </a:r>
          </a:p>
        </p:txBody>
      </p:sp>
      <p:pic>
        <p:nvPicPr>
          <p:cNvPr id="21507" name="Picture 4" descr="https://encrypted-tbn2.gstatic.com/images?q=tbn:ANd9GcQS65FpiM_q11FrnBe5J-aniFYl1AYrafGUwPojWgW1YZp6dv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488" y="696913"/>
            <a:ext cx="5838825" cy="28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6" descr="http://cf.ydcdn.net/1.0.0.25/images/computer/ADDRSBU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0900" y="4046538"/>
            <a:ext cx="448945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7" descr="http://technet.microsoft.com/en-us/library/Bb726995.tcch0302_big%28l=en-us%2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59200"/>
            <a:ext cx="4495800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23813"/>
            <a:ext cx="8229600" cy="1143000"/>
          </a:xfrm>
        </p:spPr>
        <p:txBody>
          <a:bodyPr/>
          <a:lstStyle/>
          <a:p>
            <a:r>
              <a:rPr lang="en-US" smtClean="0"/>
              <a:t>Variables</a:t>
            </a:r>
          </a:p>
        </p:txBody>
      </p:sp>
      <p:pic>
        <p:nvPicPr>
          <p:cNvPr id="22531" name="Picture 2" descr="https://encrypted-tbn0.gstatic.com/images?q=tbn:ANd9GcT5VzpdZwEtud0HmlqJKGkmdZBmQreCz6y83VCBFiYSq1kE6JgZh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62088"/>
            <a:ext cx="8556625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181350" y="6242050"/>
            <a:ext cx="184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www3.ntu.edu.sg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133600"/>
            <a:ext cx="1828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471488" y="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Putting It Together</a:t>
            </a: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2524125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6988" y="4483100"/>
            <a:ext cx="8235951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Box 4"/>
          <p:cNvSpPr txBox="1">
            <a:spLocks noChangeArrowheads="1"/>
          </p:cNvSpPr>
          <p:nvPr/>
        </p:nvSpPr>
        <p:spPr bwMode="auto">
          <a:xfrm>
            <a:off x="2459038" y="1147763"/>
            <a:ext cx="5510212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/>
              <a:t>Complete the sketch (program) below.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/>
              <a:t>What output will be generated by this program?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/>
              <a:t>What if the schematic were changed?                  </a:t>
            </a:r>
            <a:r>
              <a:rPr lang="en-US" sz="3200">
                <a:sym typeface="Wingdings" pitchFamily="2" charset="2"/>
              </a:rPr>
              <a:t></a:t>
            </a:r>
            <a:endParaRPr lang="en-US" sz="3200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048000" y="6550025"/>
            <a:ext cx="2632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www.ladyada.net/learn/arduino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References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400" smtClean="0">
                <a:hlinkClick r:id="rId2"/>
              </a:rPr>
              <a:t>www.arduino.cc</a:t>
            </a:r>
            <a:endParaRPr lang="en-US" sz="3400" smtClean="0"/>
          </a:p>
          <a:p>
            <a:pPr eaLnBrk="1" hangingPunct="1">
              <a:buFont typeface="Arial" charset="0"/>
              <a:buNone/>
            </a:pPr>
            <a:r>
              <a:rPr lang="en-US" sz="3400" smtClean="0">
                <a:hlinkClick r:id="rId3"/>
              </a:rPr>
              <a:t>www.ladyada.net/learn/arduino</a:t>
            </a:r>
            <a:endParaRPr lang="en-US" sz="3400" smtClean="0"/>
          </a:p>
          <a:p>
            <a:pPr eaLnBrk="1" hangingPunct="1">
              <a:buFont typeface="Arial" charset="0"/>
              <a:buNone/>
            </a:pPr>
            <a:r>
              <a:rPr lang="en-US" sz="3400" smtClean="0">
                <a:hlinkClick r:id="rId4"/>
              </a:rPr>
              <a:t>www.EarthshineElectronics.com</a:t>
            </a:r>
            <a:endParaRPr lang="en-US" sz="34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90525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What is a Development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370013"/>
            <a:ext cx="4038600" cy="23939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printed circuit board designed to facilitate work with a particular microcontroller.</a:t>
            </a:r>
          </a:p>
        </p:txBody>
      </p:sp>
      <p:pic>
        <p:nvPicPr>
          <p:cNvPr id="4100" name="Picture 2" descr="arduino and breadbo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371600"/>
            <a:ext cx="38100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3"/>
          <p:cNvSpPr txBox="1">
            <a:spLocks noChangeArrowheads="1"/>
          </p:cNvSpPr>
          <p:nvPr/>
        </p:nvSpPr>
        <p:spPr bwMode="auto">
          <a:xfrm>
            <a:off x="533400" y="3886200"/>
            <a:ext cx="77168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/>
              <a:t>Typical components include: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/>
              <a:t>power circuit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/>
              <a:t>programming interface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/>
              <a:t>basic input; usually buttons and LEDs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/>
              <a:t>I/O pins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0001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Arduino Development Board</a:t>
            </a: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15340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3200400" y="6213475"/>
            <a:ext cx="26495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Making-robots-with-arduino.pdf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Arduino Microcontroller: Atmel ARV </a:t>
            </a:r>
            <a:r>
              <a:rPr lang="en-US" dirty="0" err="1" smtClean="0"/>
              <a:t>Atmega</a:t>
            </a:r>
            <a:r>
              <a:rPr lang="en-US" dirty="0" smtClean="0"/>
              <a:t> 328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6888"/>
            <a:ext cx="38862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6000"/>
            <a:ext cx="4400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4354513" y="6367463"/>
            <a:ext cx="2651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Making-robots-with-arduino.pdf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4724400" y="5591175"/>
            <a:ext cx="23098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hlinkClick r:id="rId4"/>
              </a:rPr>
              <a:t>Specification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the Arduino</a:t>
            </a:r>
          </a:p>
        </p:txBody>
      </p:sp>
      <p:pic>
        <p:nvPicPr>
          <p:cNvPr id="7171" name="Picture 2" descr="pic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89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3449638" y="6213475"/>
            <a:ext cx="2611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todbot.com/blog/bionicarduino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Check out: </a:t>
            </a:r>
            <a:r>
              <a:rPr lang="en-US" dirty="0" smtClean="0">
                <a:hlinkClick r:id="rId2"/>
              </a:rPr>
              <a:t>http://arduino.cc/en/Guide/HomePage</a:t>
            </a:r>
            <a:endParaRPr lang="en-US" dirty="0" smtClean="0"/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Download &amp; install the Arduino environment (IDE)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Connect the board to your computer via the UBS cable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If needed, install the drivers (not needed in lab)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Launch the Arduino IDE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Select your board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Select your serial port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Open the blink example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b="1" dirty="0" smtClean="0"/>
              <a:t>Upload the program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b="1" dirty="0" smtClean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Try It: Connect the USB Cable</a:t>
            </a:r>
          </a:p>
        </p:txBody>
      </p:sp>
      <p:pic>
        <p:nvPicPr>
          <p:cNvPr id="9219" name="Picture 3" descr="pic4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5867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3449638" y="6213475"/>
            <a:ext cx="26114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pitchFamily="1" charset="-128"/>
              </a:rPr>
              <a:t>todbot.com/blog/bionicarduino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-17463"/>
            <a:ext cx="8229600" cy="7921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Arduino IDE</a:t>
            </a:r>
          </a:p>
        </p:txBody>
      </p:sp>
      <p:pic>
        <p:nvPicPr>
          <p:cNvPr id="10243" name="Picture 2" descr="https://labitat.dk/w/images/6/63/ArduinoI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95350"/>
            <a:ext cx="5029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04800" y="6243638"/>
            <a:ext cx="8640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See: </a:t>
            </a:r>
            <a:r>
              <a:rPr lang="en-US" sz="2400">
                <a:hlinkClick r:id="rId3"/>
              </a:rPr>
              <a:t>http://arduino.cc/en/Guide/Environment</a:t>
            </a:r>
            <a:r>
              <a:rPr lang="en-US" sz="2400"/>
              <a:t> for more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416</Words>
  <Application>Microsoft Office PowerPoint</Application>
  <PresentationFormat>On-screen Show (4:3)</PresentationFormat>
  <Paragraphs>97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Arial</vt:lpstr>
      <vt:lpstr>ＭＳ Ｐゴシック</vt:lpstr>
      <vt:lpstr>Courier New</vt:lpstr>
      <vt:lpstr>Wingdings</vt:lpstr>
      <vt:lpstr>Office Theme</vt:lpstr>
      <vt:lpstr>Arduino Architecture </vt:lpstr>
      <vt:lpstr>What is a Microcontroller</vt:lpstr>
      <vt:lpstr>What is a Development Board</vt:lpstr>
      <vt:lpstr>The Arduino Development Board</vt:lpstr>
      <vt:lpstr>The Arduino Microcontroller: Atmel ARV Atmega 328</vt:lpstr>
      <vt:lpstr>What is the Arduino</vt:lpstr>
      <vt:lpstr>Getting Started</vt:lpstr>
      <vt:lpstr>Try It: Connect the USB Cable</vt:lpstr>
      <vt:lpstr>Arduino IDE</vt:lpstr>
      <vt:lpstr>Select Serial Port and Board</vt:lpstr>
      <vt:lpstr>Status Messages</vt:lpstr>
      <vt:lpstr>Slide 12</vt:lpstr>
      <vt:lpstr>Add an External LED to pin 13</vt:lpstr>
      <vt:lpstr>A Little Bit About Programming</vt:lpstr>
      <vt:lpstr>Our First Program</vt:lpstr>
      <vt:lpstr>Terminology</vt:lpstr>
      <vt:lpstr>Digital I/0</vt:lpstr>
      <vt:lpstr>Arduino Timing</vt:lpstr>
      <vt:lpstr>Digital?  Analog?</vt:lpstr>
      <vt:lpstr>Bits and Bytes</vt:lpstr>
      <vt:lpstr>Variables</vt:lpstr>
      <vt:lpstr>Putting It Together</vt:lpstr>
      <vt:lpstr>Good References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Part 1</dc:title>
  <dc:creator>Rebecca Bruce</dc:creator>
  <cp:lastModifiedBy>DELL</cp:lastModifiedBy>
  <cp:revision>56</cp:revision>
  <dcterms:created xsi:type="dcterms:W3CDTF">2013-01-25T15:57:11Z</dcterms:created>
  <dcterms:modified xsi:type="dcterms:W3CDTF">2025-06-09T13:37:59Z</dcterms:modified>
</cp:coreProperties>
</file>