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9512C5D-E869-439B-8AA2-7A0795D79D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08E1A-3A53-4011-BA9A-B54ABC7AA6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C27FC-A91E-40AD-A9B7-EF473A7B69B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73D6A2D-4972-47B9-9D6B-0B7E5457BD3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AF71A-C4EB-4D64-9F8F-411FD0BB19B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582B-1F19-4D24-9C82-8B6F1C473E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306B4-2D6F-435E-B078-C141DCAB55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BDC9-EA13-4BA0-BADB-3C82119D11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2BB65-6436-4649-BFF5-A966DCEA2B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5D501-B8BC-4429-BB17-FA8DE3CD163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10266-9EFD-4B0D-B45A-F11A964E04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65B09-597D-4A2D-A9BE-BCE0EE247F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A514F3-0632-4482-ACBB-B9D3FB899F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44A0D8"/>
            </a:gs>
            <a:gs pos="25000">
              <a:srgbClr val="4599C9"/>
            </a:gs>
            <a:gs pos="100000">
              <a:srgbClr val="002935"/>
            </a:gs>
          </a:gsLst>
          <a:path path="rect">
            <a:fillToRect l="9999" r="90001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ctrTitle"/>
          </p:nvPr>
        </p:nvSpPr>
        <p:spPr>
          <a:xfrm>
            <a:off x="533400" y="1371600"/>
            <a:ext cx="7851775" cy="1828800"/>
          </a:xfrm>
          <a:noFill/>
          <a:ln/>
        </p:spPr>
        <p:txBody>
          <a:bodyPr tIns="0" rIns="18288" bIns="0" anchor="b"/>
          <a:lstStyle/>
          <a:p>
            <a:r>
              <a:rPr lang="en-US" altLang="zh-CN" sz="5600" b="1">
                <a:solidFill>
                  <a:srgbClr val="4EE0EA"/>
                </a:solidFill>
                <a:latin typeface="Calibri" pitchFamily="34" charset="0"/>
                <a:sym typeface="Calibri" pitchFamily="34" charset="0"/>
              </a:rPr>
              <a:t>Basics of </a:t>
            </a:r>
            <a:r>
              <a:rPr lang="en-US" altLang="zh-CN" sz="5600" b="1">
                <a:solidFill>
                  <a:srgbClr val="4EE0EA"/>
                </a:solidFill>
                <a:latin typeface="Arial"/>
                <a:sym typeface="Calibri" pitchFamily="34" charset="0"/>
              </a:rPr>
              <a:t>‘</a:t>
            </a:r>
            <a:r>
              <a:rPr lang="en-US" altLang="zh-CN" sz="5600" b="1">
                <a:solidFill>
                  <a:srgbClr val="4EE0EA"/>
                </a:solidFill>
                <a:latin typeface="Calibri" pitchFamily="34" charset="0"/>
                <a:sym typeface="Calibri" pitchFamily="34" charset="0"/>
              </a:rPr>
              <a:t>C</a:t>
            </a:r>
            <a:r>
              <a:rPr lang="en-US" altLang="zh-CN" sz="5600" b="1">
                <a:solidFill>
                  <a:srgbClr val="4EE0EA"/>
                </a:solidFill>
                <a:latin typeface="Arial"/>
                <a:sym typeface="Calibri" pitchFamily="34" charset="0"/>
              </a:rPr>
              <a:t>’</a:t>
            </a:r>
            <a:endParaRPr lang="en-US" altLang="zh-CN" sz="5600" b="1">
              <a:solidFill>
                <a:srgbClr val="4EE0EA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4099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  <a:noFill/>
          <a:ln/>
        </p:spPr>
        <p:txBody>
          <a:bodyPr lIns="0" rIns="18288"/>
          <a:lstStyle/>
          <a:p>
            <a:r>
              <a:rPr lang="en-US" altLang="zh-CN" sz="2800" dirty="0" smtClean="0"/>
              <a:t>By Nishanta Nanda</a:t>
            </a:r>
          </a:p>
          <a:p>
            <a:r>
              <a:rPr lang="en-US" altLang="zh-CN" sz="2800" dirty="0" smtClean="0"/>
              <a:t>JKS Cloud </a:t>
            </a:r>
            <a:r>
              <a:rPr lang="en-US" altLang="zh-CN" sz="2800" dirty="0" err="1" smtClean="0"/>
              <a:t>Pvt</a:t>
            </a:r>
            <a:r>
              <a:rPr lang="en-US" altLang="zh-CN" sz="2800" dirty="0" smtClean="0"/>
              <a:t> Ltd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2575"/>
            <a:ext cx="8229600" cy="428625"/>
          </a:xfrm>
        </p:spPr>
        <p:txBody>
          <a:bodyPr/>
          <a:lstStyle/>
          <a:p>
            <a:r>
              <a:rPr lang="en-IN" altLang="en-US" sz="3200"/>
              <a:t>Operators in C:</a:t>
            </a:r>
            <a:r>
              <a:rPr lang="en-IN" altLang="en-US" sz="2000"/>
              <a:t>An operator is a symbol which operates on a value or a variable. For example: + is an operator to perform addition.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C programming has wide range of operators to perform various operations. For better understanding of operators, these operators can be classified as: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Arithmetic Operators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Increment and Decrement Operators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Assignment Operators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Relational Operators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Logical Operators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Conditional Operators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Bitwise Operators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Special Operators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379413"/>
          </a:xfrm>
        </p:spPr>
        <p:txBody>
          <a:bodyPr/>
          <a:lstStyle/>
          <a:p>
            <a:r>
              <a:rPr lang="en-IN" altLang="en-US"/>
              <a:t>Arithmetic Operator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altLang="en-US"/>
              <a:t>Operator	</a:t>
            </a:r>
            <a:r>
              <a:rPr lang="en-IN" altLang="en-US"/>
              <a:t>	</a:t>
            </a:r>
            <a:r>
              <a:rPr lang="en-US" altLang="en-US"/>
              <a:t>Meaning of Operator</a:t>
            </a:r>
          </a:p>
          <a:p>
            <a:r>
              <a:rPr lang="en-US" altLang="en-US"/>
              <a:t>+	</a:t>
            </a:r>
            <a:r>
              <a:rPr lang="en-IN" altLang="en-US"/>
              <a:t>		</a:t>
            </a:r>
            <a:r>
              <a:rPr lang="en-US" altLang="en-US"/>
              <a:t>addition or unary plus</a:t>
            </a:r>
          </a:p>
          <a:p>
            <a:r>
              <a:rPr lang="en-US" altLang="en-US"/>
              <a:t>-	</a:t>
            </a:r>
            <a:r>
              <a:rPr lang="en-IN" altLang="en-US"/>
              <a:t>		</a:t>
            </a:r>
            <a:r>
              <a:rPr lang="en-US" altLang="en-US"/>
              <a:t>subtraction or unary minus</a:t>
            </a:r>
          </a:p>
          <a:p>
            <a:r>
              <a:rPr lang="en-US" altLang="en-US"/>
              <a:t>*	</a:t>
            </a:r>
            <a:r>
              <a:rPr lang="en-IN" altLang="en-US"/>
              <a:t>		</a:t>
            </a:r>
            <a:r>
              <a:rPr lang="en-US" altLang="en-US"/>
              <a:t>multiplication</a:t>
            </a:r>
          </a:p>
          <a:p>
            <a:r>
              <a:rPr lang="en-US" altLang="en-US"/>
              <a:t>/	</a:t>
            </a:r>
            <a:r>
              <a:rPr lang="en-IN" altLang="en-US"/>
              <a:t>		</a:t>
            </a:r>
            <a:r>
              <a:rPr lang="en-US" altLang="en-US"/>
              <a:t>division</a:t>
            </a:r>
          </a:p>
          <a:p>
            <a:r>
              <a:rPr lang="en-US" altLang="en-US"/>
              <a:t>%	</a:t>
            </a:r>
            <a:r>
              <a:rPr lang="en-IN" altLang="en-US"/>
              <a:t>               </a:t>
            </a:r>
            <a:r>
              <a:rPr lang="en-US" altLang="en-US"/>
              <a:t>remainder after </a:t>
            </a:r>
            <a:r>
              <a:rPr lang="en-IN" altLang="en-US"/>
              <a:t>					      d</a:t>
            </a:r>
            <a:r>
              <a:rPr lang="en-US" altLang="en-US"/>
              <a:t>ivision( modulo division)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9075"/>
            <a:ext cx="8229600" cy="388938"/>
          </a:xfrm>
        </p:spPr>
        <p:txBody>
          <a:bodyPr/>
          <a:lstStyle/>
          <a:p>
            <a:r>
              <a:rPr lang="en-US" altLang="zh-CN"/>
              <a:t>Increment and Decrement Operators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IN" altLang="en-US"/>
              <a:t>   </a:t>
            </a:r>
            <a:r>
              <a:rPr lang="en-IN" altLang="en-US" sz="2800"/>
              <a:t>1. C programming has two operators increment ++ and decrement -- to change the value of an operand (constant or variable) by 1.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altLang="en-US" sz="2800"/>
              <a:t>   2. </a:t>
            </a:r>
            <a:r>
              <a:rPr lang="en-US" altLang="en-US" sz="2800"/>
              <a:t>Increment ++ increases the value by 1 whereas decrement -- decreases the value by 1.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altLang="en-US" sz="2800"/>
              <a:t>   3. </a:t>
            </a:r>
            <a:r>
              <a:rPr lang="en-US" altLang="en-US" sz="2800"/>
              <a:t>These two operators are unary operators, meaning they only operate on a single operand.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altLang="en-US" sz="2800"/>
              <a:t>eg. int a=10, b=100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IN" altLang="en-US" sz="2800"/>
              <a:t> ++a = 11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--b = 99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339725"/>
          </a:xfrm>
        </p:spPr>
        <p:txBody>
          <a:bodyPr/>
          <a:lstStyle/>
          <a:p>
            <a:r>
              <a:rPr lang="en-US" altLang="zh-CN" sz="3200"/>
              <a:t>C Assignment Operators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altLang="en-US" sz="2800"/>
              <a:t>An assignment operator is used for assigning a value to a variable. The most common assignment operator is =</a:t>
            </a:r>
          </a:p>
          <a:p>
            <a:r>
              <a:rPr lang="en-US" altLang="en-US" sz="2800"/>
              <a:t>Operator	</a:t>
            </a:r>
            <a:r>
              <a:rPr lang="en-IN" altLang="en-US" sz="2800"/>
              <a:t>	</a:t>
            </a:r>
            <a:r>
              <a:rPr lang="en-US" altLang="en-US" sz="2800"/>
              <a:t>Example	Same as</a:t>
            </a:r>
          </a:p>
          <a:p>
            <a:r>
              <a:rPr lang="en-US" altLang="en-US" sz="2800"/>
              <a:t>=	</a:t>
            </a:r>
            <a:r>
              <a:rPr lang="en-IN" altLang="en-US" sz="2800"/>
              <a:t>		</a:t>
            </a:r>
            <a:r>
              <a:rPr lang="en-US" altLang="en-US" sz="2800"/>
              <a:t>a = b	</a:t>
            </a:r>
            <a:r>
              <a:rPr lang="en-IN" altLang="en-US" sz="2800"/>
              <a:t>	</a:t>
            </a:r>
            <a:r>
              <a:rPr lang="en-US" altLang="en-US" sz="2800"/>
              <a:t>a = b</a:t>
            </a:r>
          </a:p>
          <a:p>
            <a:r>
              <a:rPr lang="en-US" altLang="en-US" sz="2800"/>
              <a:t>+=	</a:t>
            </a:r>
            <a:r>
              <a:rPr lang="en-IN" altLang="en-US" sz="2800"/>
              <a:t>		</a:t>
            </a:r>
            <a:r>
              <a:rPr lang="en-US" altLang="en-US" sz="2800"/>
              <a:t>a += b	</a:t>
            </a:r>
            <a:r>
              <a:rPr lang="en-IN" altLang="en-US" sz="2800"/>
              <a:t>	</a:t>
            </a:r>
            <a:r>
              <a:rPr lang="en-US" altLang="en-US" sz="2800"/>
              <a:t>a = a+b</a:t>
            </a:r>
          </a:p>
          <a:p>
            <a:r>
              <a:rPr lang="en-US" altLang="en-US" sz="2800"/>
              <a:t>-=	</a:t>
            </a:r>
            <a:r>
              <a:rPr lang="en-IN" altLang="en-US" sz="2800"/>
              <a:t>		</a:t>
            </a:r>
            <a:r>
              <a:rPr lang="en-US" altLang="en-US" sz="2800"/>
              <a:t>a -= b	</a:t>
            </a:r>
            <a:r>
              <a:rPr lang="en-IN" altLang="en-US" sz="2800"/>
              <a:t>	</a:t>
            </a:r>
            <a:r>
              <a:rPr lang="en-US" altLang="en-US" sz="2800"/>
              <a:t>a = a-b</a:t>
            </a:r>
          </a:p>
          <a:p>
            <a:r>
              <a:rPr lang="en-US" altLang="en-US" sz="2800"/>
              <a:t>*=	</a:t>
            </a:r>
            <a:r>
              <a:rPr lang="en-IN" altLang="en-US" sz="2800"/>
              <a:t>		</a:t>
            </a:r>
            <a:r>
              <a:rPr lang="en-US" altLang="en-US" sz="2800"/>
              <a:t>a *= b</a:t>
            </a:r>
            <a:r>
              <a:rPr lang="en-IN" altLang="en-US" sz="2800"/>
              <a:t>	</a:t>
            </a:r>
            <a:r>
              <a:rPr lang="en-US" altLang="en-US" sz="2800"/>
              <a:t>	a = a*b</a:t>
            </a:r>
          </a:p>
          <a:p>
            <a:r>
              <a:rPr lang="en-US" altLang="en-US" sz="2800"/>
              <a:t>/=	</a:t>
            </a:r>
            <a:r>
              <a:rPr lang="en-IN" altLang="en-US" sz="2800"/>
              <a:t>		</a:t>
            </a:r>
            <a:r>
              <a:rPr lang="en-US" altLang="en-US" sz="2800"/>
              <a:t>a /= b	</a:t>
            </a:r>
            <a:r>
              <a:rPr lang="en-IN" altLang="en-US" sz="2800"/>
              <a:t>	</a:t>
            </a:r>
            <a:r>
              <a:rPr lang="en-US" altLang="en-US" sz="2800"/>
              <a:t>a = a/b</a:t>
            </a:r>
          </a:p>
          <a:p>
            <a:r>
              <a:rPr lang="en-US" altLang="en-US" sz="2800"/>
              <a:t>%=	</a:t>
            </a:r>
            <a:r>
              <a:rPr lang="en-IN" altLang="en-US" sz="2800"/>
              <a:t>		</a:t>
            </a:r>
            <a:r>
              <a:rPr lang="en-US" altLang="en-US" sz="2800"/>
              <a:t>a %= b	a = a%b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zh-CN" sz="3200"/>
              <a:t>C Relational Operators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relational operator checks the relationship between two operands. If the relation is true, it returns 1; if the relation is false, it returns value 0.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Relational operators are used in decision making and loops.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Operator	</a:t>
            </a:r>
            <a:r>
              <a:rPr lang="en-IN" altLang="en-US" sz="2400">
                <a:solidFill>
                  <a:srgbClr val="FF0000"/>
                </a:solidFill>
              </a:rPr>
              <a:t>   </a:t>
            </a:r>
            <a:r>
              <a:rPr lang="en-US" altLang="en-US" sz="2400">
                <a:solidFill>
                  <a:srgbClr val="FF0000"/>
                </a:solidFill>
              </a:rPr>
              <a:t>Meaning of Operator	Example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==	</a:t>
            </a:r>
            <a:r>
              <a:rPr lang="en-IN" altLang="en-US" sz="2400"/>
              <a:t>		</a:t>
            </a:r>
            <a:r>
              <a:rPr lang="en-US" altLang="en-US" sz="2400"/>
              <a:t>Equal to	</a:t>
            </a:r>
            <a:r>
              <a:rPr lang="en-IN" altLang="en-US" sz="2400"/>
              <a:t>	</a:t>
            </a:r>
            <a:r>
              <a:rPr lang="en-US" altLang="en-US" sz="2400"/>
              <a:t>5 == 3 returns 0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&gt;	</a:t>
            </a:r>
            <a:r>
              <a:rPr lang="en-IN" altLang="en-US" sz="2400"/>
              <a:t>		</a:t>
            </a:r>
            <a:r>
              <a:rPr lang="en-US" altLang="en-US" sz="2400"/>
              <a:t>Greater than	</a:t>
            </a:r>
            <a:r>
              <a:rPr lang="en-IN" altLang="en-US" sz="2400"/>
              <a:t>	</a:t>
            </a:r>
            <a:r>
              <a:rPr lang="en-US" altLang="en-US" sz="2400"/>
              <a:t>5 &gt; 3 returns 1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&lt;	</a:t>
            </a:r>
            <a:r>
              <a:rPr lang="en-IN" altLang="en-US" sz="2400"/>
              <a:t>		</a:t>
            </a:r>
            <a:r>
              <a:rPr lang="en-US" altLang="en-US" sz="2400"/>
              <a:t>Less than	</a:t>
            </a:r>
            <a:r>
              <a:rPr lang="en-IN" altLang="en-US" sz="2400"/>
              <a:t>	</a:t>
            </a:r>
            <a:r>
              <a:rPr lang="en-US" altLang="en-US" sz="2400"/>
              <a:t>5 &lt; 3 returns 0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!=	</a:t>
            </a:r>
            <a:r>
              <a:rPr lang="en-IN" altLang="en-US" sz="2400"/>
              <a:t>		</a:t>
            </a:r>
            <a:r>
              <a:rPr lang="en-US" altLang="en-US" sz="2400"/>
              <a:t>Not equal to	</a:t>
            </a:r>
            <a:r>
              <a:rPr lang="en-IN" altLang="en-US" sz="2400"/>
              <a:t>	</a:t>
            </a:r>
            <a:r>
              <a:rPr lang="en-US" altLang="en-US" sz="2400"/>
              <a:t>5 != 3 returns 1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&gt;=	</a:t>
            </a:r>
            <a:r>
              <a:rPr lang="en-IN" altLang="en-US" sz="2400"/>
              <a:t>	</a:t>
            </a:r>
            <a:r>
              <a:rPr lang="en-US" altLang="en-US" sz="2400"/>
              <a:t>Greater than or equal to	5 &gt;= 3 returns 1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&lt;=	</a:t>
            </a:r>
            <a:r>
              <a:rPr lang="en-IN" altLang="en-US" sz="2400"/>
              <a:t>	</a:t>
            </a:r>
            <a:r>
              <a:rPr lang="en-US" altLang="en-US" sz="2400"/>
              <a:t>Less than or equal to	5 &lt;= 3 return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  <a:ln/>
        </p:spPr>
        <p:txBody>
          <a:bodyPr/>
          <a:lstStyle/>
          <a:p>
            <a:r>
              <a:rPr lang="en-US" altLang="zh-CN" sz="3200"/>
              <a:t>General Aspect of ‘C’</a:t>
            </a: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6172200"/>
          </a:xfrm>
          <a:noFill/>
          <a:ln/>
        </p:spPr>
        <p:txBody>
          <a:bodyPr/>
          <a:lstStyle/>
          <a:p>
            <a:r>
              <a:rPr lang="en-US" altLang="zh-CN" sz="2400"/>
              <a:t>C was originally developed in the 1970s, by Dennis Ritchie at Bell Telephone Laboratories, Inc.</a:t>
            </a:r>
          </a:p>
          <a:p>
            <a:r>
              <a:rPr lang="en-US" altLang="zh-CN" sz="2400"/>
              <a:t>C is a High level , general –purpose structured programming language. Instructions of C consists of terms that are very closely same to algebraic expressions,  consisting of certain English keywords such as if, else, for ,do and while</a:t>
            </a:r>
          </a:p>
          <a:p>
            <a:r>
              <a:rPr lang="en-US" altLang="zh-CN" sz="2400"/>
              <a:t>C contains certain additional features that allows it to be used at a lower level , acting as bridge between machine language and the high level languages.</a:t>
            </a:r>
          </a:p>
          <a:p>
            <a:r>
              <a:rPr lang="en-US" altLang="zh-CN" sz="2400"/>
              <a:t>This allows C to be used for system programming as well as for applications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  <a:ln/>
        </p:spPr>
        <p:txBody>
          <a:bodyPr/>
          <a:lstStyle/>
          <a:p>
            <a:r>
              <a:rPr lang="en-US" altLang="zh-CN" sz="3200"/>
              <a:t>The Character set of ‘C’</a:t>
            </a:r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410200"/>
          </a:xfrm>
          <a:noFill/>
          <a:ln/>
        </p:spPr>
        <p:txBody>
          <a:bodyPr/>
          <a:lstStyle/>
          <a:p>
            <a:pPr marL="514350" indent="-514350"/>
            <a:r>
              <a:rPr lang="en-US" altLang="zh-CN" sz="2400"/>
              <a:t>C language consist of some characters set, numbers and</a:t>
            </a:r>
          </a:p>
          <a:p>
            <a:pPr marL="514350" indent="-514350"/>
            <a:r>
              <a:rPr lang="en-US" altLang="zh-CN" sz="2400"/>
              <a:t>some special symbols. The character set of C consist of all the alphabets of English language. C consist of</a:t>
            </a:r>
          </a:p>
          <a:p>
            <a:pPr marL="514350" indent="-514350"/>
            <a:r>
              <a:rPr lang="en-US" altLang="zh-CN" sz="2400"/>
              <a:t>Alphabets     a to z, A to Z</a:t>
            </a:r>
          </a:p>
          <a:p>
            <a:pPr marL="514350" indent="-514350"/>
            <a:r>
              <a:rPr lang="en-US" altLang="zh-CN" sz="2400"/>
              <a:t>Numeric        0,1 to 9</a:t>
            </a:r>
          </a:p>
          <a:p>
            <a:pPr marL="514350" indent="-514350"/>
            <a:r>
              <a:rPr lang="en-US" altLang="zh-CN" sz="2400"/>
              <a:t>Special Symbols {,},[,],?,+,-,*,/,%,!,;,and more</a:t>
            </a:r>
          </a:p>
          <a:p>
            <a:pPr marL="514350" indent="-514350"/>
            <a:r>
              <a:rPr lang="en-US" altLang="zh-CN" sz="2400"/>
              <a:t>The words formed from the character set are building</a:t>
            </a:r>
          </a:p>
          <a:p>
            <a:pPr marL="514350" indent="-514350"/>
            <a:r>
              <a:rPr lang="en-US" altLang="zh-CN" sz="2400"/>
              <a:t>blocks of C and are sometimes known as tokens. These</a:t>
            </a:r>
          </a:p>
          <a:p>
            <a:pPr marL="514350" indent="-514350"/>
            <a:r>
              <a:rPr lang="en-US" altLang="zh-CN" sz="2400"/>
              <a:t>tokens represent the individual entity of language. The</a:t>
            </a:r>
          </a:p>
          <a:p>
            <a:pPr marL="514350" indent="-514350"/>
            <a:r>
              <a:rPr lang="en-US" altLang="zh-CN" sz="2400"/>
              <a:t>following different types of token are used in C</a:t>
            </a:r>
          </a:p>
          <a:p>
            <a:pPr marL="514350" indent="-514350"/>
            <a:r>
              <a:rPr lang="en-US" altLang="zh-CN" sz="2400"/>
              <a:t>1) Identifiers         2)Keywords       3)Constants </a:t>
            </a:r>
          </a:p>
          <a:p>
            <a:pPr marL="514350" indent="-514350"/>
            <a:r>
              <a:rPr lang="en-US" altLang="zh-CN" sz="2400"/>
              <a:t>4)  Operators           5)Punctuation Symbols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417513"/>
          </a:xfrm>
        </p:spPr>
        <p:txBody>
          <a:bodyPr/>
          <a:lstStyle/>
          <a:p>
            <a:r>
              <a:rPr lang="en-IN" altLang="en-US" sz="3200"/>
              <a:t>Identifiers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altLang="en-US" sz="2400"/>
              <a:t>A 'C' program consist of two types of elements , user defined and system defined. Idetifiers is nothing but a name given to these eleme</a:t>
            </a:r>
          </a:p>
          <a:p>
            <a:pPr>
              <a:lnSpc>
                <a:spcPct val="90000"/>
              </a:lnSpc>
            </a:pPr>
            <a:r>
              <a:rPr lang="en-IN" altLang="en-US" sz="2400"/>
              <a:t>nts.</a:t>
            </a:r>
          </a:p>
          <a:p>
            <a:pPr>
              <a:lnSpc>
                <a:spcPct val="90000"/>
              </a:lnSpc>
            </a:pPr>
            <a:r>
              <a:rPr lang="en-IN" altLang="en-US" sz="2400"/>
              <a:t>An identifier is a word used by a programmer to name a variable , function, or label.</a:t>
            </a:r>
          </a:p>
          <a:p>
            <a:pPr>
              <a:lnSpc>
                <a:spcPct val="90000"/>
              </a:lnSpc>
            </a:pPr>
            <a:r>
              <a:rPr lang="en-IN" altLang="en-US" sz="2400"/>
              <a:t>identifiers consist of letters and digits, in any order, except that the first charecter or lable.</a:t>
            </a:r>
          </a:p>
          <a:p>
            <a:pPr>
              <a:lnSpc>
                <a:spcPct val="90000"/>
              </a:lnSpc>
            </a:pPr>
            <a:r>
              <a:rPr lang="en-IN" altLang="en-US" sz="2400"/>
              <a:t>Identifiers consist of letters and digits if any order,except that the first charecter must be letter.</a:t>
            </a:r>
          </a:p>
          <a:p>
            <a:pPr>
              <a:lnSpc>
                <a:spcPct val="90000"/>
              </a:lnSpc>
            </a:pPr>
            <a:r>
              <a:rPr lang="en-IN" altLang="en-US" sz="2400"/>
              <a:t>Both Upper and lowercase letters can be used 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400"/>
              <a:t>Keywords</a:t>
            </a:r>
            <a:endParaRPr lang="en-US" altLang="en-US" sz="4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IN" altLang="en-US" sz="2200"/>
              <a:t>Keywords are nothing but system defined identifiers.</a:t>
            </a:r>
          </a:p>
          <a:p>
            <a:r>
              <a:rPr lang="en-IN" altLang="en-US" sz="2200"/>
              <a:t>Keywords are  reserved words of the language.</a:t>
            </a:r>
          </a:p>
          <a:p>
            <a:r>
              <a:rPr lang="en-IN" altLang="en-US" sz="2200"/>
              <a:t>They have specific meaning in the language and cannot be used by the programmer as variable or constant names</a:t>
            </a:r>
          </a:p>
          <a:p>
            <a:r>
              <a:rPr lang="en-IN" altLang="en-US" sz="2200"/>
              <a:t>C is case senitive, it means these must be used as it is</a:t>
            </a:r>
          </a:p>
          <a:p>
            <a:r>
              <a:rPr lang="en-IN" altLang="en-US" sz="2200"/>
              <a:t>32 Keywords in C Programming</a:t>
            </a:r>
            <a:endParaRPr lang="en-US" altLang="en-US" sz="2200"/>
          </a:p>
        </p:txBody>
      </p:sp>
      <p:graphicFrame>
        <p:nvGraphicFramePr>
          <p:cNvPr id="8196" name="Group 4"/>
          <p:cNvGraphicFramePr>
            <a:graphicFrameLocks noGrp="1"/>
          </p:cNvGraphicFramePr>
          <p:nvPr>
            <p:ph sz="half" idx="2"/>
          </p:nvPr>
        </p:nvGraphicFramePr>
        <p:xfrm>
          <a:off x="4648200" y="1174750"/>
          <a:ext cx="4038600" cy="4953002"/>
        </p:xfrm>
        <a:graphic>
          <a:graphicData uri="http://schemas.openxmlformats.org/drawingml/2006/table">
            <a:tbl>
              <a:tblPr/>
              <a:tblGrid>
                <a:gridCol w="1076325"/>
                <a:gridCol w="901700"/>
                <a:gridCol w="958850"/>
                <a:gridCol w="1101725"/>
              </a:tblGrid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struct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break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switch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case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enum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typedef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extern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union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const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float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unsigned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continue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signed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void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default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sizeof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volatile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SimSun" pitchFamily="2" charset="-122"/>
                        </a:rPr>
                        <a:t>while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301625"/>
          </a:xfrm>
        </p:spPr>
        <p:txBody>
          <a:bodyPr/>
          <a:lstStyle/>
          <a:p>
            <a:r>
              <a:rPr lang="en-IN" altLang="en-US" sz="3200"/>
              <a:t>Variables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altLang="en-US" sz="1800"/>
              <a:t>A variable is nothing but a name given to a storage area that our programs can manipulate. Each variable in C has a specific type, which determines the size and layout of the variable's memory; the range of values that can be stored within that memory; and the set of operations that can be applied to the variable.</a:t>
            </a:r>
          </a:p>
          <a:p>
            <a:r>
              <a:rPr lang="en-US" altLang="en-US" sz="1800"/>
              <a:t>The name of a variable can be composed of letters, digits, and the underscore character. It must begin with either a letter or an underscore. Upper and lowercase letters are distinct because C is case-sensitive.  </a:t>
            </a:r>
            <a:r>
              <a:rPr lang="en-IN" altLang="en-US" sz="1800"/>
              <a:t>T</a:t>
            </a:r>
            <a:r>
              <a:rPr lang="en-US" altLang="en-US" sz="1800"/>
              <a:t>here </a:t>
            </a:r>
            <a:r>
              <a:rPr lang="en-IN" altLang="en-US" sz="1800"/>
              <a:t>are</a:t>
            </a:r>
            <a:r>
              <a:rPr lang="en-US" altLang="en-US" sz="1800"/>
              <a:t> following basic variable types −</a:t>
            </a:r>
          </a:p>
          <a:p>
            <a:pPr>
              <a:buFontTx/>
              <a:buNone/>
            </a:pPr>
            <a:r>
              <a:rPr lang="en-IN" altLang="en-US" sz="1800"/>
              <a:t>   </a:t>
            </a:r>
            <a:r>
              <a:rPr lang="en-US" altLang="en-US" sz="1800"/>
              <a:t>Type</a:t>
            </a:r>
            <a:r>
              <a:rPr lang="en-IN" altLang="en-US" sz="1800"/>
              <a:t>   </a:t>
            </a:r>
            <a:r>
              <a:rPr lang="en-US" altLang="en-US" sz="1800"/>
              <a:t>	</a:t>
            </a:r>
            <a:r>
              <a:rPr lang="en-IN" altLang="en-US" sz="1800"/>
              <a:t>                 </a:t>
            </a:r>
            <a:r>
              <a:rPr lang="en-US" altLang="en-US" sz="1800"/>
              <a:t>Description</a:t>
            </a:r>
          </a:p>
          <a:p>
            <a:r>
              <a:rPr lang="en-US" altLang="en-US" sz="1800"/>
              <a:t>char	</a:t>
            </a:r>
            <a:r>
              <a:rPr lang="en-IN" altLang="en-US" sz="1800"/>
              <a:t>                 </a:t>
            </a:r>
            <a:r>
              <a:rPr lang="en-US" altLang="en-US" sz="1800"/>
              <a:t>Typically a single octet(one byte). This is an integer type.</a:t>
            </a:r>
          </a:p>
          <a:p>
            <a:r>
              <a:rPr lang="en-US" altLang="en-US" sz="1800"/>
              <a:t>int	</a:t>
            </a:r>
            <a:r>
              <a:rPr lang="en-IN" altLang="en-US" sz="1800"/>
              <a:t>                  </a:t>
            </a:r>
            <a:r>
              <a:rPr lang="en-US" altLang="en-US" sz="1800"/>
              <a:t>The most natural size of integer for the machine.</a:t>
            </a:r>
          </a:p>
          <a:p>
            <a:r>
              <a:rPr lang="en-US" altLang="en-US" sz="1800"/>
              <a:t>float	</a:t>
            </a:r>
            <a:r>
              <a:rPr lang="en-IN" altLang="en-US" sz="1800"/>
              <a:t>                  </a:t>
            </a:r>
            <a:r>
              <a:rPr lang="en-US" altLang="en-US" sz="1800"/>
              <a:t>A single-precision floating point value.</a:t>
            </a:r>
          </a:p>
          <a:p>
            <a:r>
              <a:rPr lang="en-US" altLang="en-US" sz="1800"/>
              <a:t>double	</a:t>
            </a:r>
            <a:r>
              <a:rPr lang="en-IN" altLang="en-US" sz="1800"/>
              <a:t>   </a:t>
            </a:r>
            <a:r>
              <a:rPr lang="en-US" altLang="en-US" sz="1800"/>
              <a:t>A double-precision floating point value.</a:t>
            </a:r>
          </a:p>
          <a:p>
            <a:r>
              <a:rPr lang="en-US" altLang="en-US" sz="1800"/>
              <a:t>void	</a:t>
            </a:r>
            <a:r>
              <a:rPr lang="en-IN" altLang="en-US" sz="1800"/>
              <a:t>                   </a:t>
            </a:r>
            <a:r>
              <a:rPr lang="en-US" altLang="en-US" sz="1800"/>
              <a:t>Represents the absence of type.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417513"/>
          </a:xfrm>
        </p:spPr>
        <p:txBody>
          <a:bodyPr/>
          <a:lstStyle/>
          <a:p>
            <a:r>
              <a:rPr lang="en-IN" altLang="en-US"/>
              <a:t>Constants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/>
              <a:t>A constant is a value or an identifier whose value cannot be altered in a program. For example: 1, 2.5, </a:t>
            </a:r>
          </a:p>
          <a:p>
            <a:pPr>
              <a:lnSpc>
                <a:spcPct val="80000"/>
              </a:lnSpc>
            </a:pPr>
            <a:r>
              <a:rPr lang="en-US" altLang="en-US" sz="2200"/>
              <a:t>As mentioned, an identifier also can be defined as a constant.</a:t>
            </a:r>
            <a:r>
              <a:rPr lang="en-IN" altLang="en-US" sz="2200"/>
              <a:t> eg. const double PI = 3.14</a:t>
            </a:r>
          </a:p>
          <a:p>
            <a:pPr>
              <a:lnSpc>
                <a:spcPct val="80000"/>
              </a:lnSpc>
            </a:pPr>
            <a:r>
              <a:rPr lang="en-IN" altLang="en-US" sz="2200"/>
              <a:t>Here, PI is a constant. Basically what it means is that, PI and 3.14 is same for this program.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altLang="en-US" sz="22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200">
                <a:solidFill>
                  <a:srgbClr val="FF0000"/>
                </a:solidFill>
              </a:rPr>
              <a:t>Integer constants</a:t>
            </a:r>
            <a:endParaRPr lang="en-IN" altLang="en-US" sz="2200"/>
          </a:p>
          <a:p>
            <a:pPr>
              <a:lnSpc>
                <a:spcPct val="80000"/>
              </a:lnSpc>
            </a:pPr>
            <a:r>
              <a:rPr lang="en-IN" altLang="en-US" sz="2200"/>
              <a:t>A integer constant is a numeric constant (associated with number) without any fractional or exponential part. There are three types of integer constants in C programming:</a:t>
            </a:r>
          </a:p>
          <a:p>
            <a:pPr>
              <a:lnSpc>
                <a:spcPct val="80000"/>
              </a:lnSpc>
            </a:pPr>
            <a:endParaRPr lang="en-IN" altLang="en-US" sz="2200"/>
          </a:p>
          <a:p>
            <a:pPr>
              <a:lnSpc>
                <a:spcPct val="80000"/>
              </a:lnSpc>
            </a:pPr>
            <a:r>
              <a:rPr lang="en-IN" altLang="en-US" sz="2200"/>
              <a:t>decimal constant(base 10)</a:t>
            </a:r>
          </a:p>
          <a:p>
            <a:pPr>
              <a:lnSpc>
                <a:spcPct val="80000"/>
              </a:lnSpc>
            </a:pPr>
            <a:r>
              <a:rPr lang="en-IN" altLang="en-US" sz="2200"/>
              <a:t>octal constant(base 8)</a:t>
            </a:r>
          </a:p>
          <a:p>
            <a:pPr>
              <a:lnSpc>
                <a:spcPct val="80000"/>
              </a:lnSpc>
            </a:pPr>
            <a:r>
              <a:rPr lang="en-IN" altLang="en-US" sz="2200"/>
              <a:t>hexadecimal constant(base 16)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379413"/>
          </a:xfrm>
        </p:spPr>
        <p:txBody>
          <a:bodyPr/>
          <a:lstStyle/>
          <a:p>
            <a:r>
              <a:rPr lang="en-IN" altLang="en-US"/>
              <a:t>Constants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Floating-point constants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floating point constant is a numeric constant that has either a fractional form or an exponent form. For example:</a:t>
            </a:r>
            <a:r>
              <a:rPr lang="en-IN" altLang="en-US" sz="2400"/>
              <a:t> 2.0,</a:t>
            </a:r>
            <a:r>
              <a:rPr lang="en-US" altLang="en-US" sz="2400"/>
              <a:t>0.0000234</a:t>
            </a:r>
            <a:r>
              <a:rPr lang="en-IN" altLang="en-US" sz="2400"/>
              <a:t>,</a:t>
            </a:r>
            <a:r>
              <a:rPr lang="en-US" altLang="en-US" sz="2400"/>
              <a:t>-0.22E-5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Character constants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character constant is a constant which uses single quotation around characters. For example: 'a', 'l', 'm', 'F'</a:t>
            </a:r>
          </a:p>
          <a:p>
            <a:pPr>
              <a:lnSpc>
                <a:spcPct val="80000"/>
              </a:lnSpc>
              <a:buFontTx/>
              <a:buNone/>
            </a:pPr>
            <a:endParaRPr lang="en-IN" altLang="en-US" sz="2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IN" altLang="en-US" sz="2400">
                <a:solidFill>
                  <a:srgbClr val="FF0000"/>
                </a:solidFill>
              </a:rPr>
              <a:t>S</a:t>
            </a:r>
            <a:r>
              <a:rPr lang="en-US" altLang="en-US" sz="2400">
                <a:solidFill>
                  <a:srgbClr val="FF0000"/>
                </a:solidFill>
              </a:rPr>
              <a:t>tring constants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String constants are the constants which are enclosed in a pair of double-quote marks. For example:</a:t>
            </a:r>
            <a:r>
              <a:rPr lang="en-IN" altLang="en-US" sz="2400"/>
              <a:t> "good" ,"x","Earth is round\n"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"/>
            <a:ext cx="8229600" cy="261938"/>
          </a:xfrm>
        </p:spPr>
        <p:txBody>
          <a:bodyPr/>
          <a:lstStyle/>
          <a:p>
            <a:r>
              <a:rPr lang="en-US" altLang="zh-CN"/>
              <a:t>Escape Sequences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IN" altLang="en-US" sz="900"/>
              <a:t>  </a:t>
            </a:r>
            <a:r>
              <a:rPr lang="en-IN" altLang="en-US" sz="1800"/>
              <a:t> </a:t>
            </a:r>
            <a:r>
              <a:rPr lang="en-US" altLang="en-US" sz="1800"/>
              <a:t>Sometimes, it is necessary to use characters which cannot be typed or has special</a:t>
            </a:r>
            <a:r>
              <a:rPr lang="en-IN" altLang="en-US" sz="1800"/>
              <a:t> m</a:t>
            </a:r>
            <a:r>
              <a:rPr lang="en-US" altLang="en-US" sz="1800"/>
              <a:t>eaning in C programming. For example: newline(enter), tab, question mark etc. In order to use these characters, escape sequence is used.</a:t>
            </a:r>
          </a:p>
          <a:p>
            <a:r>
              <a:rPr lang="en-US" altLang="en-US" sz="1800"/>
              <a:t>For example: \n is used for newline. The backslash ( \ ) causes "escape" from the normal way the characters are interpreted by the compiler.Escape </a:t>
            </a:r>
          </a:p>
          <a:p>
            <a:pPr>
              <a:buFontTx/>
              <a:buNone/>
            </a:pPr>
            <a:r>
              <a:rPr lang="en-IN" altLang="en-US" sz="1800"/>
              <a:t>  </a:t>
            </a:r>
            <a:r>
              <a:rPr lang="en-US" altLang="en-US" sz="1800"/>
              <a:t>Sequences	Character</a:t>
            </a:r>
          </a:p>
          <a:p>
            <a:r>
              <a:rPr lang="en-US" altLang="en-US" sz="1800"/>
              <a:t>\b	</a:t>
            </a:r>
            <a:r>
              <a:rPr lang="en-IN" altLang="en-US" sz="1800"/>
              <a:t>	</a:t>
            </a:r>
            <a:r>
              <a:rPr lang="en-US" altLang="en-US" sz="1800"/>
              <a:t>Backspace</a:t>
            </a:r>
          </a:p>
          <a:p>
            <a:r>
              <a:rPr lang="en-US" altLang="en-US" sz="1800"/>
              <a:t>\f	</a:t>
            </a:r>
            <a:r>
              <a:rPr lang="en-IN" altLang="en-US" sz="1800"/>
              <a:t>	</a:t>
            </a:r>
            <a:r>
              <a:rPr lang="en-US" altLang="en-US" sz="1800"/>
              <a:t>Form feed</a:t>
            </a:r>
          </a:p>
          <a:p>
            <a:r>
              <a:rPr lang="en-US" altLang="en-US" sz="1800"/>
              <a:t>\n	</a:t>
            </a:r>
            <a:r>
              <a:rPr lang="en-IN" altLang="en-US" sz="1800"/>
              <a:t>	</a:t>
            </a:r>
            <a:r>
              <a:rPr lang="en-US" altLang="en-US" sz="1800"/>
              <a:t>Newline</a:t>
            </a:r>
          </a:p>
          <a:p>
            <a:r>
              <a:rPr lang="en-US" altLang="en-US" sz="1800"/>
              <a:t>\r	</a:t>
            </a:r>
            <a:r>
              <a:rPr lang="en-IN" altLang="en-US" sz="1800"/>
              <a:t>	</a:t>
            </a:r>
            <a:r>
              <a:rPr lang="en-US" altLang="en-US" sz="1800"/>
              <a:t>Return</a:t>
            </a:r>
          </a:p>
          <a:p>
            <a:r>
              <a:rPr lang="en-US" altLang="en-US" sz="1800"/>
              <a:t>\t	</a:t>
            </a:r>
            <a:r>
              <a:rPr lang="en-IN" altLang="en-US" sz="1800"/>
              <a:t>	</a:t>
            </a:r>
            <a:r>
              <a:rPr lang="en-US" altLang="en-US" sz="1800"/>
              <a:t>Horizontal tab</a:t>
            </a:r>
          </a:p>
          <a:p>
            <a:r>
              <a:rPr lang="en-US" altLang="en-US" sz="1800"/>
              <a:t>\v	</a:t>
            </a:r>
            <a:r>
              <a:rPr lang="en-IN" altLang="en-US" sz="1800"/>
              <a:t>	</a:t>
            </a:r>
            <a:r>
              <a:rPr lang="en-US" altLang="en-US" sz="1800"/>
              <a:t>Vertical tab</a:t>
            </a:r>
          </a:p>
          <a:p>
            <a:r>
              <a:rPr lang="en-US" altLang="en-US" sz="1800"/>
              <a:t>\\	</a:t>
            </a:r>
            <a:r>
              <a:rPr lang="en-IN" altLang="en-US" sz="1800"/>
              <a:t>	</a:t>
            </a:r>
            <a:r>
              <a:rPr lang="en-US" altLang="en-US" sz="1800"/>
              <a:t>Backslash</a:t>
            </a:r>
          </a:p>
          <a:p>
            <a:r>
              <a:rPr lang="en-US" altLang="en-US" sz="1800"/>
              <a:t>\'	</a:t>
            </a:r>
            <a:r>
              <a:rPr lang="en-IN" altLang="en-US" sz="1800"/>
              <a:t>	</a:t>
            </a:r>
            <a:r>
              <a:rPr lang="en-US" altLang="en-US" sz="1800"/>
              <a:t>Single quotation mark</a:t>
            </a:r>
          </a:p>
          <a:p>
            <a:r>
              <a:rPr lang="en-US" altLang="en-US" sz="1800"/>
              <a:t>\"	</a:t>
            </a:r>
            <a:r>
              <a:rPr lang="en-IN" altLang="en-US" sz="1800"/>
              <a:t>	</a:t>
            </a:r>
            <a:r>
              <a:rPr lang="en-US" altLang="en-US" sz="1800"/>
              <a:t>Double quotation mark</a:t>
            </a:r>
          </a:p>
          <a:p>
            <a:r>
              <a:rPr lang="en-US" altLang="en-US" sz="1800"/>
              <a:t>\?	</a:t>
            </a:r>
            <a:r>
              <a:rPr lang="en-IN" altLang="en-US" sz="1800"/>
              <a:t>	</a:t>
            </a:r>
            <a:r>
              <a:rPr lang="en-US" altLang="en-US" sz="1800"/>
              <a:t>Question mark</a:t>
            </a:r>
          </a:p>
          <a:p>
            <a:r>
              <a:rPr lang="en-US" altLang="en-US" sz="1800"/>
              <a:t>\0	</a:t>
            </a:r>
            <a:r>
              <a:rPr lang="en-IN" altLang="en-US" sz="1800"/>
              <a:t>	</a:t>
            </a:r>
            <a:r>
              <a:rPr lang="en-US" altLang="en-US" sz="1800"/>
              <a:t>Null character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1026</Words>
  <Characters>0</Characters>
  <Application>Microsoft Office PowerPoint</Application>
  <DocSecurity>0</DocSecurity>
  <PresentationFormat>On-screen Show (4:3)</PresentationFormat>
  <Lines>0</Lines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隶书</vt:lpstr>
      <vt:lpstr>Wingdings 2</vt:lpstr>
      <vt:lpstr>Constantia</vt:lpstr>
      <vt:lpstr>Arial Black</vt:lpstr>
      <vt:lpstr>Microsoft YaHei</vt:lpstr>
      <vt:lpstr>ＭＳ Ｐゴシック</vt:lpstr>
      <vt:lpstr>Segoe Light</vt:lpstr>
      <vt:lpstr>Arnprior</vt:lpstr>
      <vt:lpstr>SimHei</vt:lpstr>
      <vt:lpstr>Latha</vt:lpstr>
      <vt:lpstr>Times New Roman</vt:lpstr>
      <vt:lpstr>STXinwei</vt:lpstr>
      <vt:lpstr>隶书</vt:lpstr>
      <vt:lpstr>Green Color</vt:lpstr>
      <vt:lpstr>Basics of ‘C’</vt:lpstr>
      <vt:lpstr>General Aspect of ‘C’</vt:lpstr>
      <vt:lpstr>The Character set of ‘C’</vt:lpstr>
      <vt:lpstr>Identifiers</vt:lpstr>
      <vt:lpstr>Keywords</vt:lpstr>
      <vt:lpstr>Variables</vt:lpstr>
      <vt:lpstr>Constants</vt:lpstr>
      <vt:lpstr>Constants</vt:lpstr>
      <vt:lpstr>Escape Sequences</vt:lpstr>
      <vt:lpstr>Operators in C:An operator is a symbol which operates on a value or a variable. For example: + is an operator to perform addition.</vt:lpstr>
      <vt:lpstr>Arithmetic Operator</vt:lpstr>
      <vt:lpstr>Increment and Decrement Operators</vt:lpstr>
      <vt:lpstr>C Assignment Operators</vt:lpstr>
      <vt:lpstr>C Relational Operators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‘C’</dc:title>
  <dc:creator>KALPAK</dc:creator>
  <cp:lastModifiedBy>DELL</cp:lastModifiedBy>
  <cp:revision>7</cp:revision>
  <dcterms:created xsi:type="dcterms:W3CDTF">2007-08-24T06:30:00Z</dcterms:created>
  <dcterms:modified xsi:type="dcterms:W3CDTF">2025-06-09T13:30:44Z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1033-9.1.0.4746</vt:lpwstr>
  </property>
</Properties>
</file>