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6"/>
  </p:notesMasterIdLst>
  <p:sldIdLst>
    <p:sldId id="282" r:id="rId2"/>
    <p:sldId id="283" r:id="rId3"/>
    <p:sldId id="256" r:id="rId4"/>
    <p:sldId id="258" r:id="rId5"/>
    <p:sldId id="260" r:id="rId6"/>
    <p:sldId id="292" r:id="rId7"/>
    <p:sldId id="257" r:id="rId8"/>
    <p:sldId id="263" r:id="rId9"/>
    <p:sldId id="259" r:id="rId10"/>
    <p:sldId id="267" r:id="rId11"/>
    <p:sldId id="277" r:id="rId12"/>
    <p:sldId id="291" r:id="rId13"/>
    <p:sldId id="268" r:id="rId14"/>
    <p:sldId id="265" r:id="rId15"/>
    <p:sldId id="271" r:id="rId16"/>
    <p:sldId id="272" r:id="rId17"/>
    <p:sldId id="273" r:id="rId18"/>
    <p:sldId id="274" r:id="rId19"/>
    <p:sldId id="284" r:id="rId20"/>
    <p:sldId id="285" r:id="rId21"/>
    <p:sldId id="288" r:id="rId22"/>
    <p:sldId id="289" r:id="rId23"/>
    <p:sldId id="290" r:id="rId24"/>
    <p:sldId id="276"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99"/>
    <a:srgbClr val="000000"/>
    <a:srgbClr val="3366CC"/>
    <a:srgbClr val="99FF66"/>
    <a:srgbClr val="66FFFF"/>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825" autoAdjust="0"/>
  </p:normalViewPr>
  <p:slideViewPr>
    <p:cSldViewPr>
      <p:cViewPr varScale="1">
        <p:scale>
          <a:sx n="68" d="100"/>
          <a:sy n="68" d="100"/>
        </p:scale>
        <p:origin x="-143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2BC5656-52A9-4417-900C-6A36F29C509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39CC56D-8723-45BB-BA84-EAC43ECABF86}" type="slidenum">
              <a:rPr lang="en-US" smtClean="0">
                <a:latin typeface="Arial" pitchFamily="34" charset="0"/>
              </a:rPr>
              <a:pPr/>
              <a:t>3</a:t>
            </a:fld>
            <a:endParaRPr lang="en-US" smtClean="0">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228600" y="990600"/>
            <a:ext cx="8610600" cy="0"/>
          </a:xfrm>
          <a:prstGeom prst="line">
            <a:avLst/>
          </a:prstGeom>
          <a:noFill/>
          <a:ln w="66675">
            <a:solidFill>
              <a:schemeClr val="tx2"/>
            </a:solidFill>
            <a:round/>
            <a:headEnd/>
            <a:tailEnd/>
          </a:ln>
          <a:effectLst/>
        </p:spPr>
        <p:txBody>
          <a:bodyPr/>
          <a:lstStyle/>
          <a:p>
            <a:pPr>
              <a:defRPr/>
            </a:pPr>
            <a:endParaRPr lang="en-US">
              <a:latin typeface="Arial" charset="0"/>
            </a:endParaRPr>
          </a:p>
        </p:txBody>
      </p:sp>
      <p:grpSp>
        <p:nvGrpSpPr>
          <p:cNvPr id="5" name="Group 8"/>
          <p:cNvGrpSpPr>
            <a:grpSpLocks/>
          </p:cNvGrpSpPr>
          <p:nvPr/>
        </p:nvGrpSpPr>
        <p:grpSpPr bwMode="auto">
          <a:xfrm>
            <a:off x="228600" y="1447800"/>
            <a:ext cx="2286000" cy="2514600"/>
            <a:chOff x="144" y="912"/>
            <a:chExt cx="1440" cy="1584"/>
          </a:xfrm>
        </p:grpSpPr>
        <p:sp>
          <p:nvSpPr>
            <p:cNvPr id="6" name="Rectangle 9"/>
            <p:cNvSpPr>
              <a:spLocks noChangeArrowheads="1"/>
            </p:cNvSpPr>
            <p:nvPr/>
          </p:nvSpPr>
          <p:spPr bwMode="auto">
            <a:xfrm>
              <a:off x="960" y="912"/>
              <a:ext cx="52" cy="979"/>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7" name="Rectangle 10"/>
            <p:cNvSpPr>
              <a:spLocks noChangeArrowheads="1"/>
            </p:cNvSpPr>
            <p:nvPr/>
          </p:nvSpPr>
          <p:spPr bwMode="auto">
            <a:xfrm>
              <a:off x="844" y="912"/>
              <a:ext cx="52" cy="861"/>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8" name="Rectangle 11"/>
            <p:cNvSpPr>
              <a:spLocks noChangeArrowheads="1"/>
            </p:cNvSpPr>
            <p:nvPr/>
          </p:nvSpPr>
          <p:spPr bwMode="auto">
            <a:xfrm>
              <a:off x="727" y="912"/>
              <a:ext cx="52" cy="736"/>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9" name="Rectangle 12"/>
            <p:cNvSpPr>
              <a:spLocks noChangeArrowheads="1"/>
            </p:cNvSpPr>
            <p:nvPr/>
          </p:nvSpPr>
          <p:spPr bwMode="auto">
            <a:xfrm>
              <a:off x="610" y="912"/>
              <a:ext cx="52" cy="612"/>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10" name="Rectangle 13"/>
            <p:cNvSpPr>
              <a:spLocks noChangeArrowheads="1"/>
            </p:cNvSpPr>
            <p:nvPr/>
          </p:nvSpPr>
          <p:spPr bwMode="auto">
            <a:xfrm>
              <a:off x="494" y="912"/>
              <a:ext cx="52" cy="493"/>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11" name="Rectangle 14"/>
            <p:cNvSpPr>
              <a:spLocks noChangeArrowheads="1"/>
            </p:cNvSpPr>
            <p:nvPr/>
          </p:nvSpPr>
          <p:spPr bwMode="auto">
            <a:xfrm>
              <a:off x="377" y="912"/>
              <a:ext cx="52" cy="361"/>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12" name="Rectangle 15"/>
            <p:cNvSpPr>
              <a:spLocks noChangeArrowheads="1"/>
            </p:cNvSpPr>
            <p:nvPr/>
          </p:nvSpPr>
          <p:spPr bwMode="auto">
            <a:xfrm>
              <a:off x="260" y="912"/>
              <a:ext cx="52" cy="249"/>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13" name="Rectangle 16"/>
            <p:cNvSpPr>
              <a:spLocks noChangeArrowheads="1"/>
            </p:cNvSpPr>
            <p:nvPr/>
          </p:nvSpPr>
          <p:spPr bwMode="auto">
            <a:xfrm>
              <a:off x="144" y="912"/>
              <a:ext cx="52" cy="125"/>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14" name="Rectangle 17"/>
            <p:cNvSpPr>
              <a:spLocks noChangeArrowheads="1"/>
            </p:cNvSpPr>
            <p:nvPr/>
          </p:nvSpPr>
          <p:spPr bwMode="auto">
            <a:xfrm>
              <a:off x="1077" y="912"/>
              <a:ext cx="49" cy="1098"/>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15" name="Rectangle 18"/>
            <p:cNvSpPr>
              <a:spLocks noChangeArrowheads="1"/>
            </p:cNvSpPr>
            <p:nvPr/>
          </p:nvSpPr>
          <p:spPr bwMode="auto">
            <a:xfrm>
              <a:off x="1191" y="912"/>
              <a:ext cx="49" cy="1223"/>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16" name="Rectangle 19"/>
            <p:cNvSpPr>
              <a:spLocks noChangeArrowheads="1"/>
            </p:cNvSpPr>
            <p:nvPr/>
          </p:nvSpPr>
          <p:spPr bwMode="auto">
            <a:xfrm>
              <a:off x="1304" y="912"/>
              <a:ext cx="49" cy="1341"/>
            </a:xfrm>
            <a:prstGeom prst="rect">
              <a:avLst/>
            </a:prstGeom>
            <a:solidFill>
              <a:schemeClr val="accent1"/>
            </a:solidFill>
            <a:ln w="9525">
              <a:noFill/>
              <a:miter lim="800000"/>
              <a:headEnd/>
              <a:tailEnd/>
            </a:ln>
          </p:spPr>
          <p:txBody>
            <a:bodyPr/>
            <a:lstStyle/>
            <a:p>
              <a:pPr>
                <a:defRPr/>
              </a:pPr>
              <a:endParaRPr lang="en-US">
                <a:latin typeface="Arial" charset="0"/>
              </a:endParaRPr>
            </a:p>
          </p:txBody>
        </p:sp>
        <p:sp>
          <p:nvSpPr>
            <p:cNvPr id="17" name="Rectangle 20"/>
            <p:cNvSpPr>
              <a:spLocks noChangeArrowheads="1"/>
            </p:cNvSpPr>
            <p:nvPr/>
          </p:nvSpPr>
          <p:spPr bwMode="auto">
            <a:xfrm>
              <a:off x="1418" y="912"/>
              <a:ext cx="52" cy="1466"/>
            </a:xfrm>
            <a:prstGeom prst="rect">
              <a:avLst/>
            </a:prstGeom>
            <a:solidFill>
              <a:schemeClr val="accent1"/>
            </a:solidFill>
            <a:ln w="9525">
              <a:noFill/>
              <a:miter lim="800000"/>
              <a:headEnd/>
              <a:tailEnd/>
            </a:ln>
          </p:spPr>
          <p:txBody>
            <a:bodyPr/>
            <a:lstStyle/>
            <a:p>
              <a:pPr>
                <a:defRPr/>
              </a:pPr>
              <a:endParaRPr lang="en-US">
                <a:latin typeface="Arial" charset="0"/>
              </a:endParaRPr>
            </a:p>
          </p:txBody>
        </p:sp>
        <p:sp>
          <p:nvSpPr>
            <p:cNvPr id="18" name="Rectangle 21"/>
            <p:cNvSpPr>
              <a:spLocks noChangeArrowheads="1"/>
            </p:cNvSpPr>
            <p:nvPr/>
          </p:nvSpPr>
          <p:spPr bwMode="auto">
            <a:xfrm>
              <a:off x="1535" y="912"/>
              <a:ext cx="49" cy="1584"/>
            </a:xfrm>
            <a:prstGeom prst="rect">
              <a:avLst/>
            </a:prstGeom>
            <a:solidFill>
              <a:schemeClr val="accent1"/>
            </a:solidFill>
            <a:ln w="9525">
              <a:noFill/>
              <a:miter lim="800000"/>
              <a:headEnd/>
              <a:tailEnd/>
            </a:ln>
          </p:spPr>
          <p:txBody>
            <a:bodyPr/>
            <a:lstStyle/>
            <a:p>
              <a:pPr>
                <a:defRPr/>
              </a:pPr>
              <a:endParaRPr lang="en-US">
                <a:latin typeface="Arial" charset="0"/>
              </a:endParaRPr>
            </a:p>
          </p:txBody>
        </p:sp>
      </p:grpSp>
      <p:sp>
        <p:nvSpPr>
          <p:cNvPr id="19" name="Line 22"/>
          <p:cNvSpPr>
            <a:spLocks noChangeShapeType="1"/>
          </p:cNvSpPr>
          <p:nvPr/>
        </p:nvSpPr>
        <p:spPr bwMode="auto">
          <a:xfrm>
            <a:off x="266700" y="6172200"/>
            <a:ext cx="8610600" cy="0"/>
          </a:xfrm>
          <a:prstGeom prst="line">
            <a:avLst/>
          </a:prstGeom>
          <a:noFill/>
          <a:ln w="12700">
            <a:solidFill>
              <a:schemeClr val="tx2"/>
            </a:solidFill>
            <a:round/>
            <a:headEnd/>
            <a:tailEnd/>
          </a:ln>
          <a:effectLst/>
        </p:spPr>
        <p:txBody>
          <a:bodyPr/>
          <a:lstStyle/>
          <a:p>
            <a:pPr>
              <a:defRPr/>
            </a:pPr>
            <a:endParaRPr lang="en-US">
              <a:latin typeface="Arial" charset="0"/>
            </a:endParaRPr>
          </a:p>
        </p:txBody>
      </p:sp>
      <p:sp>
        <p:nvSpPr>
          <p:cNvPr id="53250" name="Rectangle 2"/>
          <p:cNvSpPr>
            <a:spLocks noGrp="1" noChangeArrowheads="1"/>
          </p:cNvSpPr>
          <p:nvPr>
            <p:ph type="ctrTitle"/>
          </p:nvPr>
        </p:nvSpPr>
        <p:spPr>
          <a:xfrm>
            <a:off x="2895600" y="1371600"/>
            <a:ext cx="5867400" cy="2286000"/>
          </a:xfrm>
        </p:spPr>
        <p:txBody>
          <a:bodyPr/>
          <a:lstStyle>
            <a:lvl1pPr>
              <a:defRPr sz="4500"/>
            </a:lvl1pPr>
          </a:lstStyle>
          <a:p>
            <a:r>
              <a:rPr lang="en-US"/>
              <a:t>Click to edit Master title style</a:t>
            </a:r>
          </a:p>
        </p:txBody>
      </p:sp>
      <p:sp>
        <p:nvSpPr>
          <p:cNvPr id="53251" name="Rectangle 3"/>
          <p:cNvSpPr>
            <a:spLocks noGrp="1" noChangeArrowheads="1"/>
          </p:cNvSpPr>
          <p:nvPr>
            <p:ph type="subTitle" idx="1"/>
          </p:nvPr>
        </p:nvSpPr>
        <p:spPr>
          <a:xfrm>
            <a:off x="2971800" y="4267200"/>
            <a:ext cx="5791200" cy="1447800"/>
          </a:xfrm>
        </p:spPr>
        <p:txBody>
          <a:bodyPr/>
          <a:lstStyle>
            <a:lvl1pPr marL="0" indent="0">
              <a:buFont typeface="Wingdings" pitchFamily="2" charset="2"/>
              <a:buNone/>
              <a:defRPr sz="2600" b="1"/>
            </a:lvl1pPr>
          </a:lstStyle>
          <a:p>
            <a:r>
              <a:rPr lang="en-US"/>
              <a:t>Click to edit Master subtitle style</a:t>
            </a:r>
          </a:p>
        </p:txBody>
      </p:sp>
      <p:sp>
        <p:nvSpPr>
          <p:cNvPr id="20" name="Rectangle 4"/>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21" name="Rectangle 5"/>
          <p:cNvSpPr>
            <a:spLocks noGrp="1" noChangeArrowheads="1"/>
          </p:cNvSpPr>
          <p:nvPr>
            <p:ph type="ftr" sz="quarter" idx="11"/>
          </p:nvPr>
        </p:nvSpPr>
        <p:spPr/>
        <p:txBody>
          <a:bodyPr/>
          <a:lstStyle>
            <a:lvl1pPr>
              <a:defRPr/>
            </a:lvl1pPr>
          </a:lstStyle>
          <a:p>
            <a:pPr>
              <a:defRPr/>
            </a:pPr>
            <a:endParaRPr lang="en-US"/>
          </a:p>
        </p:txBody>
      </p:sp>
      <p:sp>
        <p:nvSpPr>
          <p:cNvPr id="22" name="Rectangle 6"/>
          <p:cNvSpPr>
            <a:spLocks noGrp="1" noChangeArrowheads="1"/>
          </p:cNvSpPr>
          <p:nvPr>
            <p:ph type="sldNum" sz="quarter" idx="12"/>
          </p:nvPr>
        </p:nvSpPr>
        <p:spPr/>
        <p:txBody>
          <a:bodyPr/>
          <a:lstStyle>
            <a:lvl1pPr>
              <a:defRPr/>
            </a:lvl1pPr>
          </a:lstStyle>
          <a:p>
            <a:pPr>
              <a:defRPr/>
            </a:pPr>
            <a:fld id="{439510D9-B3CC-4432-AA4B-3339B16F76C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8301060-AA6B-4EE2-A1C8-53D902732B19}" type="slidenum">
              <a:rPr lang="en-US"/>
              <a:pPr>
                <a:defRPr/>
              </a:pPr>
              <a:t>‹#›</a:t>
            </a:fld>
            <a:endParaRPr 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457200"/>
            <a:ext cx="17526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6400" y="457200"/>
            <a:ext cx="51054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A920FC38-9D81-451B-AB71-D25C3A2368B0}" type="slidenum">
              <a:rPr lang="en-US"/>
              <a:pPr>
                <a:defRPr/>
              </a:pPr>
              <a:t>‹#›</a:t>
            </a:fld>
            <a:endParaRPr 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EDF7F65F-52FF-4967-AD64-8AA53A233734}" type="slidenum">
              <a:rPr lang="en-US"/>
              <a:pPr>
                <a:defRPr/>
              </a:pPr>
              <a:t>‹#›</a:t>
            </a:fld>
            <a:endParaRPr 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14F5F15-4C6E-465D-B7F5-573317174CA7}" type="slidenum">
              <a:rPr lang="en-US"/>
              <a:pPr>
                <a:defRPr/>
              </a:pPr>
              <a:t>‹#›</a:t>
            </a:fld>
            <a:endParaRPr 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19812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D28B9089-B9EF-4465-9D28-B313E11274BC}" type="slidenum">
              <a:rPr lang="en-US"/>
              <a:pPr>
                <a:defRPr/>
              </a:pPr>
              <a:t>‹#›</a:t>
            </a:fld>
            <a:endParaRPr lang="en-US"/>
          </a:p>
        </p:txBody>
      </p:sp>
      <p:sp>
        <p:nvSpPr>
          <p:cNvPr id="7" name="Rectangle 22"/>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78B5B0B4-AF85-42D4-82E8-2F4FFBA1151F}" type="slidenum">
              <a:rPr lang="en-US"/>
              <a:pPr>
                <a:defRPr/>
              </a:pPr>
              <a:t>‹#›</a:t>
            </a:fld>
            <a:endParaRPr lang="en-US"/>
          </a:p>
        </p:txBody>
      </p:sp>
      <p:sp>
        <p:nvSpPr>
          <p:cNvPr id="9" name="Rectangle 22"/>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E86273C7-7336-41A5-8C62-F5D9C3DB4782}" type="slidenum">
              <a:rPr lang="en-US"/>
              <a:pPr>
                <a:defRPr/>
              </a:pPr>
              <a:t>‹#›</a:t>
            </a:fld>
            <a:endParaRPr lang="en-US"/>
          </a:p>
        </p:txBody>
      </p:sp>
      <p:sp>
        <p:nvSpPr>
          <p:cNvPr id="5" name="Rectangle 22"/>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D7CEA8FC-0528-4E14-B438-3F76C5670960}" type="slidenum">
              <a:rPr lang="en-US"/>
              <a:pPr>
                <a:defRPr/>
              </a:pPr>
              <a:t>‹#›</a:t>
            </a:fld>
            <a:endParaRPr lang="en-US"/>
          </a:p>
        </p:txBody>
      </p:sp>
      <p:sp>
        <p:nvSpPr>
          <p:cNvPr id="4" name="Rectangle 22"/>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4EB3244-F88C-453F-873D-A2F2FBC89E76}" type="slidenum">
              <a:rPr lang="en-US"/>
              <a:pPr>
                <a:defRPr/>
              </a:pPr>
              <a:t>‹#›</a:t>
            </a:fld>
            <a:endParaRPr lang="en-US"/>
          </a:p>
        </p:txBody>
      </p:sp>
      <p:sp>
        <p:nvSpPr>
          <p:cNvPr id="7" name="Rectangle 22"/>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7B449393-2FA7-4190-8CC2-ADC2713D8FB7}" type="slidenum">
              <a:rPr lang="en-US"/>
              <a:pPr>
                <a:defRPr/>
              </a:pPr>
              <a:t>‹#›</a:t>
            </a:fld>
            <a:endParaRPr lang="en-US"/>
          </a:p>
        </p:txBody>
      </p:sp>
      <p:sp>
        <p:nvSpPr>
          <p:cNvPr id="7" name="Rectangle 22"/>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676400" y="457200"/>
            <a:ext cx="701040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1676400" y="1981200"/>
            <a:ext cx="7010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2228"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tx2"/>
                </a:solidFill>
                <a:latin typeface="Arial" charset="0"/>
              </a:defRPr>
            </a:lvl1pPr>
          </a:lstStyle>
          <a:p>
            <a:pPr>
              <a:defRPr/>
            </a:pPr>
            <a:endParaRPr lang="en-US"/>
          </a:p>
        </p:txBody>
      </p:sp>
      <p:sp>
        <p:nvSpPr>
          <p:cNvPr id="52229" name="Rectangle 5"/>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2"/>
                </a:solidFill>
                <a:latin typeface="Arial" charset="0"/>
              </a:defRPr>
            </a:lvl1pPr>
          </a:lstStyle>
          <a:p>
            <a:pPr>
              <a:defRPr/>
            </a:pPr>
            <a:fld id="{4AEC09F7-DB92-48E1-ACBF-2F754C8A4EF8}" type="slidenum">
              <a:rPr lang="en-US"/>
              <a:pPr>
                <a:defRPr/>
              </a:pPr>
              <a:t>‹#›</a:t>
            </a:fld>
            <a:endParaRPr lang="en-US"/>
          </a:p>
        </p:txBody>
      </p:sp>
      <p:sp>
        <p:nvSpPr>
          <p:cNvPr id="52230" name="Line 6"/>
          <p:cNvSpPr>
            <a:spLocks noChangeShapeType="1"/>
          </p:cNvSpPr>
          <p:nvPr/>
        </p:nvSpPr>
        <p:spPr bwMode="auto">
          <a:xfrm>
            <a:off x="266700" y="6172200"/>
            <a:ext cx="8610600" cy="0"/>
          </a:xfrm>
          <a:prstGeom prst="line">
            <a:avLst/>
          </a:prstGeom>
          <a:noFill/>
          <a:ln w="12700">
            <a:solidFill>
              <a:schemeClr val="tx2"/>
            </a:solidFill>
            <a:round/>
            <a:headEnd/>
            <a:tailEnd/>
          </a:ln>
          <a:effectLst/>
        </p:spPr>
        <p:txBody>
          <a:bodyPr/>
          <a:lstStyle/>
          <a:p>
            <a:pPr>
              <a:defRPr/>
            </a:pPr>
            <a:endParaRPr lang="en-US">
              <a:latin typeface="Arial" charset="0"/>
            </a:endParaRPr>
          </a:p>
        </p:txBody>
      </p:sp>
      <p:sp>
        <p:nvSpPr>
          <p:cNvPr id="52231" name="Line 7"/>
          <p:cNvSpPr>
            <a:spLocks noChangeShapeType="1"/>
          </p:cNvSpPr>
          <p:nvPr/>
        </p:nvSpPr>
        <p:spPr bwMode="auto">
          <a:xfrm>
            <a:off x="228600" y="304800"/>
            <a:ext cx="8610600" cy="0"/>
          </a:xfrm>
          <a:prstGeom prst="line">
            <a:avLst/>
          </a:prstGeom>
          <a:noFill/>
          <a:ln w="76200">
            <a:solidFill>
              <a:schemeClr val="tx2"/>
            </a:solidFill>
            <a:round/>
            <a:headEnd/>
            <a:tailEnd/>
          </a:ln>
          <a:effectLst/>
        </p:spPr>
        <p:txBody>
          <a:bodyPr/>
          <a:lstStyle/>
          <a:p>
            <a:pPr>
              <a:defRPr/>
            </a:pPr>
            <a:endParaRPr lang="en-US">
              <a:latin typeface="Arial" charset="0"/>
            </a:endParaRPr>
          </a:p>
        </p:txBody>
      </p:sp>
      <p:grpSp>
        <p:nvGrpSpPr>
          <p:cNvPr id="5128" name="Group 8"/>
          <p:cNvGrpSpPr>
            <a:grpSpLocks/>
          </p:cNvGrpSpPr>
          <p:nvPr/>
        </p:nvGrpSpPr>
        <p:grpSpPr bwMode="auto">
          <a:xfrm>
            <a:off x="228600" y="457200"/>
            <a:ext cx="1246188" cy="1371600"/>
            <a:chOff x="144" y="288"/>
            <a:chExt cx="785" cy="864"/>
          </a:xfrm>
        </p:grpSpPr>
        <p:sp>
          <p:nvSpPr>
            <p:cNvPr id="52233" name="Rectangle 9"/>
            <p:cNvSpPr>
              <a:spLocks noChangeArrowheads="1"/>
            </p:cNvSpPr>
            <p:nvPr/>
          </p:nvSpPr>
          <p:spPr bwMode="auto">
            <a:xfrm>
              <a:off x="589" y="288"/>
              <a:ext cx="28" cy="534"/>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52234" name="Rectangle 10"/>
            <p:cNvSpPr>
              <a:spLocks noChangeArrowheads="1"/>
            </p:cNvSpPr>
            <p:nvPr/>
          </p:nvSpPr>
          <p:spPr bwMode="auto">
            <a:xfrm>
              <a:off x="526" y="288"/>
              <a:ext cx="28" cy="470"/>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52235" name="Rectangle 11"/>
            <p:cNvSpPr>
              <a:spLocks noChangeArrowheads="1"/>
            </p:cNvSpPr>
            <p:nvPr/>
          </p:nvSpPr>
          <p:spPr bwMode="auto">
            <a:xfrm>
              <a:off x="462" y="288"/>
              <a:ext cx="28" cy="401"/>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52236" name="Rectangle 12"/>
            <p:cNvSpPr>
              <a:spLocks noChangeArrowheads="1"/>
            </p:cNvSpPr>
            <p:nvPr/>
          </p:nvSpPr>
          <p:spPr bwMode="auto">
            <a:xfrm>
              <a:off x="398" y="288"/>
              <a:ext cx="28" cy="334"/>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52237" name="Rectangle 13"/>
            <p:cNvSpPr>
              <a:spLocks noChangeArrowheads="1"/>
            </p:cNvSpPr>
            <p:nvPr/>
          </p:nvSpPr>
          <p:spPr bwMode="auto">
            <a:xfrm>
              <a:off x="335" y="288"/>
              <a:ext cx="28" cy="269"/>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52238" name="Rectangle 14"/>
            <p:cNvSpPr>
              <a:spLocks noChangeArrowheads="1"/>
            </p:cNvSpPr>
            <p:nvPr/>
          </p:nvSpPr>
          <p:spPr bwMode="auto">
            <a:xfrm>
              <a:off x="271" y="288"/>
              <a:ext cx="28" cy="197"/>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52239" name="Rectangle 15"/>
            <p:cNvSpPr>
              <a:spLocks noChangeArrowheads="1"/>
            </p:cNvSpPr>
            <p:nvPr/>
          </p:nvSpPr>
          <p:spPr bwMode="auto">
            <a:xfrm>
              <a:off x="207" y="288"/>
              <a:ext cx="29" cy="136"/>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52240" name="Rectangle 16"/>
            <p:cNvSpPr>
              <a:spLocks noChangeArrowheads="1"/>
            </p:cNvSpPr>
            <p:nvPr/>
          </p:nvSpPr>
          <p:spPr bwMode="auto">
            <a:xfrm>
              <a:off x="144" y="288"/>
              <a:ext cx="28" cy="68"/>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52241" name="Rectangle 17"/>
            <p:cNvSpPr>
              <a:spLocks noChangeArrowheads="1"/>
            </p:cNvSpPr>
            <p:nvPr/>
          </p:nvSpPr>
          <p:spPr bwMode="auto">
            <a:xfrm>
              <a:off x="653" y="288"/>
              <a:ext cx="26" cy="599"/>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52242" name="Rectangle 18"/>
            <p:cNvSpPr>
              <a:spLocks noChangeArrowheads="1"/>
            </p:cNvSpPr>
            <p:nvPr/>
          </p:nvSpPr>
          <p:spPr bwMode="auto">
            <a:xfrm>
              <a:off x="715" y="288"/>
              <a:ext cx="26" cy="667"/>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52243" name="Rectangle 19"/>
            <p:cNvSpPr>
              <a:spLocks noChangeArrowheads="1"/>
            </p:cNvSpPr>
            <p:nvPr/>
          </p:nvSpPr>
          <p:spPr bwMode="auto">
            <a:xfrm>
              <a:off x="776" y="288"/>
              <a:ext cx="27" cy="731"/>
            </a:xfrm>
            <a:prstGeom prst="rect">
              <a:avLst/>
            </a:prstGeom>
            <a:solidFill>
              <a:schemeClr val="accent1"/>
            </a:solidFill>
            <a:ln w="9525">
              <a:noFill/>
              <a:miter lim="800000"/>
              <a:headEnd/>
              <a:tailEnd/>
            </a:ln>
          </p:spPr>
          <p:txBody>
            <a:bodyPr/>
            <a:lstStyle/>
            <a:p>
              <a:pPr>
                <a:defRPr/>
              </a:pPr>
              <a:endParaRPr lang="en-US">
                <a:latin typeface="Arial" charset="0"/>
              </a:endParaRPr>
            </a:p>
          </p:txBody>
        </p:sp>
        <p:sp>
          <p:nvSpPr>
            <p:cNvPr id="52244" name="Rectangle 20"/>
            <p:cNvSpPr>
              <a:spLocks noChangeArrowheads="1"/>
            </p:cNvSpPr>
            <p:nvPr/>
          </p:nvSpPr>
          <p:spPr bwMode="auto">
            <a:xfrm>
              <a:off x="839" y="288"/>
              <a:ext cx="28" cy="800"/>
            </a:xfrm>
            <a:prstGeom prst="rect">
              <a:avLst/>
            </a:prstGeom>
            <a:solidFill>
              <a:schemeClr val="accent1"/>
            </a:solidFill>
            <a:ln w="9525">
              <a:noFill/>
              <a:miter lim="800000"/>
              <a:headEnd/>
              <a:tailEnd/>
            </a:ln>
          </p:spPr>
          <p:txBody>
            <a:bodyPr/>
            <a:lstStyle/>
            <a:p>
              <a:pPr>
                <a:defRPr/>
              </a:pPr>
              <a:endParaRPr lang="en-US">
                <a:latin typeface="Arial" charset="0"/>
              </a:endParaRPr>
            </a:p>
          </p:txBody>
        </p:sp>
        <p:sp>
          <p:nvSpPr>
            <p:cNvPr id="52245" name="Rectangle 21"/>
            <p:cNvSpPr>
              <a:spLocks noChangeArrowheads="1"/>
            </p:cNvSpPr>
            <p:nvPr/>
          </p:nvSpPr>
          <p:spPr bwMode="auto">
            <a:xfrm>
              <a:off x="902" y="288"/>
              <a:ext cx="27" cy="864"/>
            </a:xfrm>
            <a:prstGeom prst="rect">
              <a:avLst/>
            </a:prstGeom>
            <a:solidFill>
              <a:schemeClr val="accent1"/>
            </a:solidFill>
            <a:ln w="9525">
              <a:noFill/>
              <a:miter lim="800000"/>
              <a:headEnd/>
              <a:tailEnd/>
            </a:ln>
          </p:spPr>
          <p:txBody>
            <a:bodyPr/>
            <a:lstStyle/>
            <a:p>
              <a:pPr>
                <a:defRPr/>
              </a:pPr>
              <a:endParaRPr lang="en-US">
                <a:latin typeface="Arial" charset="0"/>
              </a:endParaRPr>
            </a:p>
          </p:txBody>
        </p:sp>
      </p:grpSp>
      <p:sp>
        <p:nvSpPr>
          <p:cNvPr id="52246" name="Rectangle 22"/>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latin typeface="Arial" charset="0"/>
              </a:defRPr>
            </a:lvl1pPr>
          </a:lstStyle>
          <a:p>
            <a:pPr>
              <a:defRPr/>
            </a:pPr>
            <a:endParaRPr lang="en-US"/>
          </a:p>
        </p:txBody>
      </p:sp>
    </p:spTree>
  </p:cSld>
  <p:clrMap bg1="dk2" tx1="lt1" bg2="dk1" tx2="lt2" accent1="accent1" accent2="accent2" accent3="accent3" accent4="accent4" accent5="accent5" accent6="accent6" hlink="hlink" folHlink="folHlink"/>
  <p:sldLayoutIdLst>
    <p:sldLayoutId id="2147483740"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rtl="0" eaLnBrk="0" fontAlgn="base" hangingPunct="0">
        <a:spcBef>
          <a:spcPct val="0"/>
        </a:spcBef>
        <a:spcAft>
          <a:spcPct val="0"/>
        </a:spcAft>
        <a:defRPr sz="3900">
          <a:solidFill>
            <a:schemeClr val="tx2"/>
          </a:solidFill>
          <a:latin typeface="+mj-lt"/>
          <a:ea typeface="+mj-ea"/>
          <a:cs typeface="+mj-cs"/>
        </a:defRPr>
      </a:lvl1pPr>
      <a:lvl2pPr algn="l" rtl="0" eaLnBrk="0" fontAlgn="base" hangingPunct="0">
        <a:spcBef>
          <a:spcPct val="0"/>
        </a:spcBef>
        <a:spcAft>
          <a:spcPct val="0"/>
        </a:spcAft>
        <a:defRPr sz="3900">
          <a:solidFill>
            <a:schemeClr val="tx2"/>
          </a:solidFill>
          <a:latin typeface="Arial" charset="0"/>
        </a:defRPr>
      </a:lvl2pPr>
      <a:lvl3pPr algn="l" rtl="0" eaLnBrk="0" fontAlgn="base" hangingPunct="0">
        <a:spcBef>
          <a:spcPct val="0"/>
        </a:spcBef>
        <a:spcAft>
          <a:spcPct val="0"/>
        </a:spcAft>
        <a:defRPr sz="3900">
          <a:solidFill>
            <a:schemeClr val="tx2"/>
          </a:solidFill>
          <a:latin typeface="Arial" charset="0"/>
        </a:defRPr>
      </a:lvl3pPr>
      <a:lvl4pPr algn="l" rtl="0" eaLnBrk="0" fontAlgn="base" hangingPunct="0">
        <a:spcBef>
          <a:spcPct val="0"/>
        </a:spcBef>
        <a:spcAft>
          <a:spcPct val="0"/>
        </a:spcAft>
        <a:defRPr sz="3900">
          <a:solidFill>
            <a:schemeClr val="tx2"/>
          </a:solidFill>
          <a:latin typeface="Arial" charset="0"/>
        </a:defRPr>
      </a:lvl4pPr>
      <a:lvl5pPr algn="l" rtl="0" eaLnBrk="0" fontAlgn="base" hangingPunct="0">
        <a:spcBef>
          <a:spcPct val="0"/>
        </a:spcBef>
        <a:spcAft>
          <a:spcPct val="0"/>
        </a:spcAft>
        <a:defRPr sz="3900">
          <a:solidFill>
            <a:schemeClr val="tx2"/>
          </a:solidFill>
          <a:latin typeface="Arial" charset="0"/>
        </a:defRPr>
      </a:lvl5pPr>
      <a:lvl6pPr marL="457200" algn="l" rtl="0" fontAlgn="base">
        <a:spcBef>
          <a:spcPct val="0"/>
        </a:spcBef>
        <a:spcAft>
          <a:spcPct val="0"/>
        </a:spcAft>
        <a:defRPr sz="3900">
          <a:solidFill>
            <a:schemeClr val="tx2"/>
          </a:solidFill>
          <a:latin typeface="Arial" charset="0"/>
        </a:defRPr>
      </a:lvl6pPr>
      <a:lvl7pPr marL="914400" algn="l" rtl="0" fontAlgn="base">
        <a:spcBef>
          <a:spcPct val="0"/>
        </a:spcBef>
        <a:spcAft>
          <a:spcPct val="0"/>
        </a:spcAft>
        <a:defRPr sz="3900">
          <a:solidFill>
            <a:schemeClr val="tx2"/>
          </a:solidFill>
          <a:latin typeface="Arial" charset="0"/>
        </a:defRPr>
      </a:lvl7pPr>
      <a:lvl8pPr marL="1371600" algn="l" rtl="0" fontAlgn="base">
        <a:spcBef>
          <a:spcPct val="0"/>
        </a:spcBef>
        <a:spcAft>
          <a:spcPct val="0"/>
        </a:spcAft>
        <a:defRPr sz="3900">
          <a:solidFill>
            <a:schemeClr val="tx2"/>
          </a:solidFill>
          <a:latin typeface="Arial" charset="0"/>
        </a:defRPr>
      </a:lvl8pPr>
      <a:lvl9pPr marL="1828800" algn="l" rtl="0" fontAlgn="base">
        <a:spcBef>
          <a:spcPct val="0"/>
        </a:spcBef>
        <a:spcAft>
          <a:spcPct val="0"/>
        </a:spcAft>
        <a:defRPr sz="39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SzPct val="85000"/>
        <a:buFont typeface="Wingdings" pitchFamily="2" charset="2"/>
        <a:buChar char="o"/>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n"/>
        <a:defRPr sz="2500">
          <a:solidFill>
            <a:schemeClr val="tx2"/>
          </a:solidFill>
          <a:latin typeface="+mn-lt"/>
        </a:defRPr>
      </a:lvl2pPr>
      <a:lvl3pPr marL="1143000" indent="-228600" algn="l" rtl="0" eaLnBrk="0" fontAlgn="base" hangingPunct="0">
        <a:spcBef>
          <a:spcPct val="20000"/>
        </a:spcBef>
        <a:spcAft>
          <a:spcPct val="0"/>
        </a:spcAft>
        <a:buClr>
          <a:schemeClr val="accent1"/>
        </a:buClr>
        <a:buSzPct val="70000"/>
        <a:buFont typeface="Wingdings" pitchFamily="2" charset="2"/>
        <a:buChar char="p"/>
        <a:defRPr sz="2200">
          <a:solidFill>
            <a:schemeClr val="tx2"/>
          </a:solidFill>
          <a:latin typeface="+mn-lt"/>
        </a:defRPr>
      </a:lvl3pPr>
      <a:lvl4pPr marL="1600200" indent="-228600" algn="l" rtl="0" eaLnBrk="0" fontAlgn="base" hangingPunct="0">
        <a:spcBef>
          <a:spcPct val="20000"/>
        </a:spcBef>
        <a:spcAft>
          <a:spcPct val="0"/>
        </a:spcAft>
        <a:buClr>
          <a:schemeClr val="accent1"/>
        </a:buClr>
        <a:buSzPct val="70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70000"/>
        <a:buFont typeface="Wingdings" pitchFamily="2" charset="2"/>
        <a:buChar char="o"/>
        <a:defRPr sz="2000">
          <a:solidFill>
            <a:schemeClr val="tx2"/>
          </a:solidFill>
          <a:latin typeface="+mn-lt"/>
        </a:defRPr>
      </a:lvl5pPr>
      <a:lvl6pPr marL="25146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6pPr>
      <a:lvl7pPr marL="29718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7pPr>
      <a:lvl8pPr marL="34290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8pPr>
      <a:lvl9pPr marL="38862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itlabca.com/BlackBox3.jpg"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1"/>
          </p:nvPr>
        </p:nvSpPr>
        <p:spPr>
          <a:noFill/>
        </p:spPr>
        <p:txBody>
          <a:bodyPr/>
          <a:lstStyle/>
          <a:p>
            <a:fld id="{30DCC969-06DE-4283-9471-48D4729D3E34}" type="slidenum">
              <a:rPr lang="en-US" smtClean="0">
                <a:latin typeface="Arial" pitchFamily="34" charset="0"/>
              </a:rPr>
              <a:pPr/>
              <a:t>1</a:t>
            </a:fld>
            <a:endParaRPr lang="en-US" smtClean="0">
              <a:latin typeface="Arial" pitchFamily="34" charset="0"/>
            </a:endParaRPr>
          </a:p>
        </p:txBody>
      </p:sp>
      <p:sp>
        <p:nvSpPr>
          <p:cNvPr id="7171" name="Rectangle 2"/>
          <p:cNvSpPr>
            <a:spLocks noChangeArrowheads="1"/>
          </p:cNvSpPr>
          <p:nvPr/>
        </p:nvSpPr>
        <p:spPr bwMode="auto">
          <a:xfrm>
            <a:off x="914400" y="2362200"/>
            <a:ext cx="7343775" cy="708025"/>
          </a:xfrm>
          <a:prstGeom prst="rect">
            <a:avLst/>
          </a:prstGeom>
          <a:noFill/>
          <a:ln w="9525">
            <a:noFill/>
            <a:miter lim="800000"/>
            <a:headEnd/>
            <a:tailEnd/>
          </a:ln>
        </p:spPr>
        <p:txBody>
          <a:bodyPr wrap="none">
            <a:spAutoFit/>
          </a:bodyPr>
          <a:lstStyle/>
          <a:p>
            <a:r>
              <a:rPr lang="en-US" sz="4000">
                <a:cs typeface="Times New Roman" pitchFamily="18" charset="0"/>
              </a:rPr>
              <a:t>Embedded System </a:t>
            </a:r>
            <a:r>
              <a:rPr lang="en-US" sz="4000"/>
              <a:t>Introduction</a:t>
            </a:r>
          </a:p>
        </p:txBody>
      </p:sp>
      <p:sp>
        <p:nvSpPr>
          <p:cNvPr id="4" name="Rectangle 3"/>
          <p:cNvSpPr/>
          <p:nvPr/>
        </p:nvSpPr>
        <p:spPr>
          <a:xfrm>
            <a:off x="4343400" y="4876800"/>
            <a:ext cx="4572000" cy="646331"/>
          </a:xfrm>
          <a:prstGeom prst="rect">
            <a:avLst/>
          </a:prstGeom>
        </p:spPr>
        <p:txBody>
          <a:bodyPr>
            <a:spAutoFit/>
          </a:bodyPr>
          <a:lstStyle/>
          <a:p>
            <a:pPr algn="r">
              <a:defRPr/>
            </a:pPr>
            <a:r>
              <a:rPr lang="en-IN" b="1" dirty="0" smtClean="0">
                <a:solidFill>
                  <a:schemeClr val="accent2"/>
                </a:solidFill>
                <a:latin typeface="Bookman Old Style" pitchFamily="18" charset="0"/>
              </a:rPr>
              <a:t>Nishanta Nanda</a:t>
            </a:r>
          </a:p>
          <a:p>
            <a:pPr algn="r">
              <a:defRPr/>
            </a:pPr>
            <a:r>
              <a:rPr lang="en-US" b="1" smtClean="0">
                <a:solidFill>
                  <a:schemeClr val="accent2"/>
                </a:solidFill>
                <a:latin typeface="Bookman Old Style" pitchFamily="18" charset="0"/>
              </a:rPr>
              <a:t>JKS </a:t>
            </a:r>
            <a:r>
              <a:rPr lang="en-US" b="1" smtClean="0">
                <a:solidFill>
                  <a:schemeClr val="accent2"/>
                </a:solidFill>
                <a:latin typeface="Bookman Old Style" pitchFamily="18" charset="0"/>
              </a:rPr>
              <a:t>Cloud </a:t>
            </a:r>
            <a:r>
              <a:rPr lang="en-US" b="1" dirty="0" err="1" smtClean="0">
                <a:solidFill>
                  <a:schemeClr val="accent2"/>
                </a:solidFill>
                <a:latin typeface="Bookman Old Style" pitchFamily="18" charset="0"/>
              </a:rPr>
              <a:t>Pvt</a:t>
            </a:r>
            <a:r>
              <a:rPr lang="en-US" b="1" dirty="0" smtClean="0">
                <a:solidFill>
                  <a:schemeClr val="accent2"/>
                </a:solidFill>
                <a:latin typeface="Bookman Old Style" pitchFamily="18" charset="0"/>
              </a:rPr>
              <a:t> Ltd </a:t>
            </a:r>
            <a:endParaRPr lang="en-IN" b="1" dirty="0">
              <a:solidFill>
                <a:schemeClr val="bg2">
                  <a:lumMod val="25000"/>
                </a:schemeClr>
              </a:solidFill>
              <a:latin typeface="Bookman Old Styl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1"/>
          </p:nvPr>
        </p:nvSpPr>
        <p:spPr>
          <a:noFill/>
        </p:spPr>
        <p:txBody>
          <a:bodyPr/>
          <a:lstStyle/>
          <a:p>
            <a:fld id="{EC4BF346-9A99-4550-8960-A68D0212A11A}" type="slidenum">
              <a:rPr lang="en-US" smtClean="0">
                <a:latin typeface="Arial" pitchFamily="34" charset="0"/>
              </a:rPr>
              <a:pPr/>
              <a:t>10</a:t>
            </a:fld>
            <a:endParaRPr lang="en-US" smtClean="0">
              <a:latin typeface="Arial" pitchFamily="34" charset="0"/>
            </a:endParaRPr>
          </a:p>
        </p:txBody>
      </p:sp>
      <p:sp>
        <p:nvSpPr>
          <p:cNvPr id="16387" name="Rectangle 4"/>
          <p:cNvSpPr>
            <a:spLocks noChangeArrowheads="1"/>
          </p:cNvSpPr>
          <p:nvPr/>
        </p:nvSpPr>
        <p:spPr bwMode="auto">
          <a:xfrm>
            <a:off x="3276600" y="1295400"/>
            <a:ext cx="2971800" cy="47244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6388" name="Rectangle 5"/>
          <p:cNvSpPr>
            <a:spLocks noChangeArrowheads="1"/>
          </p:cNvSpPr>
          <p:nvPr/>
        </p:nvSpPr>
        <p:spPr bwMode="auto">
          <a:xfrm>
            <a:off x="3505200" y="1752600"/>
            <a:ext cx="533400" cy="167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389" name="AutoShape 9"/>
          <p:cNvSpPr>
            <a:spLocks noChangeArrowheads="1"/>
          </p:cNvSpPr>
          <p:nvPr/>
        </p:nvSpPr>
        <p:spPr bwMode="auto">
          <a:xfrm>
            <a:off x="6248400" y="4800600"/>
            <a:ext cx="1219200" cy="990600"/>
          </a:xfrm>
          <a:prstGeom prst="leftRightArrow">
            <a:avLst>
              <a:gd name="adj1" fmla="val 50000"/>
              <a:gd name="adj2" fmla="val 24615"/>
            </a:avLst>
          </a:prstGeom>
          <a:solidFill>
            <a:schemeClr val="accent1"/>
          </a:solidFill>
          <a:ln w="9525">
            <a:solidFill>
              <a:schemeClr val="tx1"/>
            </a:solidFill>
            <a:miter lim="800000"/>
            <a:headEnd/>
            <a:tailEnd/>
          </a:ln>
        </p:spPr>
        <p:txBody>
          <a:bodyPr wrap="none" anchor="ctr"/>
          <a:lstStyle/>
          <a:p>
            <a:endParaRPr lang="en-US"/>
          </a:p>
        </p:txBody>
      </p:sp>
      <p:sp>
        <p:nvSpPr>
          <p:cNvPr id="16390" name="AutoShape 10"/>
          <p:cNvSpPr>
            <a:spLocks noChangeArrowheads="1"/>
          </p:cNvSpPr>
          <p:nvPr/>
        </p:nvSpPr>
        <p:spPr bwMode="auto">
          <a:xfrm>
            <a:off x="2057400" y="2057400"/>
            <a:ext cx="1219200" cy="990600"/>
          </a:xfrm>
          <a:prstGeom prst="leftRightArrow">
            <a:avLst>
              <a:gd name="adj1" fmla="val 50000"/>
              <a:gd name="adj2" fmla="val 24615"/>
            </a:avLst>
          </a:prstGeom>
          <a:solidFill>
            <a:schemeClr val="accent1"/>
          </a:solidFill>
          <a:ln w="9525">
            <a:solidFill>
              <a:schemeClr val="tx1"/>
            </a:solidFill>
            <a:miter lim="800000"/>
            <a:headEnd/>
            <a:tailEnd/>
          </a:ln>
        </p:spPr>
        <p:txBody>
          <a:bodyPr wrap="none" anchor="ctr"/>
          <a:lstStyle/>
          <a:p>
            <a:endParaRPr lang="en-US"/>
          </a:p>
        </p:txBody>
      </p:sp>
      <p:sp>
        <p:nvSpPr>
          <p:cNvPr id="16391" name="AutoShape 11"/>
          <p:cNvSpPr>
            <a:spLocks noChangeArrowheads="1"/>
          </p:cNvSpPr>
          <p:nvPr/>
        </p:nvSpPr>
        <p:spPr bwMode="auto">
          <a:xfrm>
            <a:off x="2057400" y="4724400"/>
            <a:ext cx="1219200" cy="838200"/>
          </a:xfrm>
          <a:prstGeom prst="leftRightArrow">
            <a:avLst>
              <a:gd name="adj1" fmla="val 50000"/>
              <a:gd name="adj2" fmla="val 29091"/>
            </a:avLst>
          </a:prstGeom>
          <a:solidFill>
            <a:schemeClr val="accent1"/>
          </a:solidFill>
          <a:ln w="9525">
            <a:solidFill>
              <a:schemeClr val="tx1"/>
            </a:solidFill>
            <a:miter lim="800000"/>
            <a:headEnd/>
            <a:tailEnd/>
          </a:ln>
        </p:spPr>
        <p:txBody>
          <a:bodyPr wrap="none" anchor="ctr"/>
          <a:lstStyle/>
          <a:p>
            <a:endParaRPr lang="en-US"/>
          </a:p>
        </p:txBody>
      </p:sp>
      <p:sp>
        <p:nvSpPr>
          <p:cNvPr id="16392" name="AutoShape 12"/>
          <p:cNvSpPr>
            <a:spLocks noChangeArrowheads="1"/>
          </p:cNvSpPr>
          <p:nvPr/>
        </p:nvSpPr>
        <p:spPr bwMode="auto">
          <a:xfrm>
            <a:off x="6248400" y="2133600"/>
            <a:ext cx="1219200" cy="990600"/>
          </a:xfrm>
          <a:prstGeom prst="leftRightArrow">
            <a:avLst>
              <a:gd name="adj1" fmla="val 50000"/>
              <a:gd name="adj2" fmla="val 24615"/>
            </a:avLst>
          </a:prstGeom>
          <a:solidFill>
            <a:schemeClr val="accent1"/>
          </a:solidFill>
          <a:ln w="9525">
            <a:solidFill>
              <a:schemeClr val="tx1"/>
            </a:solidFill>
            <a:miter lim="800000"/>
            <a:headEnd/>
            <a:tailEnd/>
          </a:ln>
        </p:spPr>
        <p:txBody>
          <a:bodyPr wrap="none" anchor="ctr"/>
          <a:lstStyle/>
          <a:p>
            <a:endParaRPr lang="en-US"/>
          </a:p>
        </p:txBody>
      </p:sp>
      <p:sp>
        <p:nvSpPr>
          <p:cNvPr id="16393" name="Text Box 13"/>
          <p:cNvSpPr txBox="1">
            <a:spLocks noChangeArrowheads="1"/>
          </p:cNvSpPr>
          <p:nvPr/>
        </p:nvSpPr>
        <p:spPr bwMode="auto">
          <a:xfrm>
            <a:off x="2971800" y="381000"/>
            <a:ext cx="5029200" cy="457200"/>
          </a:xfrm>
          <a:prstGeom prst="rect">
            <a:avLst/>
          </a:prstGeom>
          <a:noFill/>
          <a:ln w="9525">
            <a:noFill/>
            <a:miter lim="800000"/>
            <a:headEnd/>
            <a:tailEnd/>
          </a:ln>
        </p:spPr>
        <p:txBody>
          <a:bodyPr>
            <a:spAutoFit/>
          </a:bodyPr>
          <a:lstStyle/>
          <a:p>
            <a:pPr>
              <a:spcBef>
                <a:spcPct val="50000"/>
              </a:spcBef>
            </a:pPr>
            <a:r>
              <a:rPr lang="en-US" sz="2400" b="1">
                <a:latin typeface="Lucida Console" pitchFamily="49" charset="0"/>
              </a:rPr>
              <a:t>Port Organization of MCS51</a:t>
            </a:r>
          </a:p>
        </p:txBody>
      </p:sp>
      <p:sp>
        <p:nvSpPr>
          <p:cNvPr id="16394" name="Text Box 14"/>
          <p:cNvSpPr txBox="1">
            <a:spLocks noChangeArrowheads="1"/>
          </p:cNvSpPr>
          <p:nvPr/>
        </p:nvSpPr>
        <p:spPr bwMode="auto">
          <a:xfrm>
            <a:off x="1447800" y="1143000"/>
            <a:ext cx="1752600" cy="854075"/>
          </a:xfrm>
          <a:prstGeom prst="rect">
            <a:avLst/>
          </a:prstGeom>
          <a:noFill/>
          <a:ln w="9525">
            <a:noFill/>
            <a:miter lim="800000"/>
            <a:headEnd/>
            <a:tailEnd/>
          </a:ln>
        </p:spPr>
        <p:txBody>
          <a:bodyPr>
            <a:spAutoFit/>
          </a:bodyPr>
          <a:lstStyle/>
          <a:p>
            <a:pPr algn="ctr">
              <a:spcBef>
                <a:spcPct val="50000"/>
              </a:spcBef>
            </a:pPr>
            <a:r>
              <a:rPr lang="en-US" sz="2000"/>
              <a:t>Port 1</a:t>
            </a:r>
          </a:p>
          <a:p>
            <a:pPr>
              <a:spcBef>
                <a:spcPct val="50000"/>
              </a:spcBef>
            </a:pPr>
            <a:r>
              <a:rPr lang="en-US" sz="2000"/>
              <a:t>P1.0 – P1.7</a:t>
            </a:r>
          </a:p>
        </p:txBody>
      </p:sp>
      <p:sp>
        <p:nvSpPr>
          <p:cNvPr id="16395" name="Text Box 15"/>
          <p:cNvSpPr txBox="1">
            <a:spLocks noChangeArrowheads="1"/>
          </p:cNvSpPr>
          <p:nvPr/>
        </p:nvSpPr>
        <p:spPr bwMode="auto">
          <a:xfrm>
            <a:off x="6400800" y="1295400"/>
            <a:ext cx="1752600" cy="854075"/>
          </a:xfrm>
          <a:prstGeom prst="rect">
            <a:avLst/>
          </a:prstGeom>
          <a:noFill/>
          <a:ln w="9525">
            <a:noFill/>
            <a:miter lim="800000"/>
            <a:headEnd/>
            <a:tailEnd/>
          </a:ln>
        </p:spPr>
        <p:txBody>
          <a:bodyPr>
            <a:spAutoFit/>
          </a:bodyPr>
          <a:lstStyle/>
          <a:p>
            <a:pPr algn="ctr">
              <a:spcBef>
                <a:spcPct val="50000"/>
              </a:spcBef>
            </a:pPr>
            <a:r>
              <a:rPr lang="en-US" sz="2000"/>
              <a:t>Port 0</a:t>
            </a:r>
          </a:p>
          <a:p>
            <a:pPr>
              <a:spcBef>
                <a:spcPct val="50000"/>
              </a:spcBef>
            </a:pPr>
            <a:r>
              <a:rPr lang="en-US" sz="2000"/>
              <a:t>P0.0 – P0.7</a:t>
            </a:r>
          </a:p>
        </p:txBody>
      </p:sp>
      <p:sp>
        <p:nvSpPr>
          <p:cNvPr id="16396" name="Text Box 16"/>
          <p:cNvSpPr txBox="1">
            <a:spLocks noChangeArrowheads="1"/>
          </p:cNvSpPr>
          <p:nvPr/>
        </p:nvSpPr>
        <p:spPr bwMode="auto">
          <a:xfrm>
            <a:off x="1600200" y="3810000"/>
            <a:ext cx="1752600" cy="854075"/>
          </a:xfrm>
          <a:prstGeom prst="rect">
            <a:avLst/>
          </a:prstGeom>
          <a:noFill/>
          <a:ln w="9525">
            <a:noFill/>
            <a:miter lim="800000"/>
            <a:headEnd/>
            <a:tailEnd/>
          </a:ln>
        </p:spPr>
        <p:txBody>
          <a:bodyPr>
            <a:spAutoFit/>
          </a:bodyPr>
          <a:lstStyle/>
          <a:p>
            <a:pPr algn="ctr">
              <a:spcBef>
                <a:spcPct val="50000"/>
              </a:spcBef>
            </a:pPr>
            <a:r>
              <a:rPr lang="en-US" sz="2000"/>
              <a:t>Port 3</a:t>
            </a:r>
          </a:p>
          <a:p>
            <a:pPr>
              <a:spcBef>
                <a:spcPct val="50000"/>
              </a:spcBef>
            </a:pPr>
            <a:r>
              <a:rPr lang="en-US" sz="2000"/>
              <a:t>P3.0 – P3.7</a:t>
            </a:r>
          </a:p>
        </p:txBody>
      </p:sp>
      <p:sp>
        <p:nvSpPr>
          <p:cNvPr id="16397" name="Text Box 17"/>
          <p:cNvSpPr txBox="1">
            <a:spLocks noChangeArrowheads="1"/>
          </p:cNvSpPr>
          <p:nvPr/>
        </p:nvSpPr>
        <p:spPr bwMode="auto">
          <a:xfrm>
            <a:off x="6400800" y="3962400"/>
            <a:ext cx="1752600" cy="854075"/>
          </a:xfrm>
          <a:prstGeom prst="rect">
            <a:avLst/>
          </a:prstGeom>
          <a:noFill/>
          <a:ln w="9525">
            <a:noFill/>
            <a:miter lim="800000"/>
            <a:headEnd/>
            <a:tailEnd/>
          </a:ln>
        </p:spPr>
        <p:txBody>
          <a:bodyPr>
            <a:spAutoFit/>
          </a:bodyPr>
          <a:lstStyle/>
          <a:p>
            <a:pPr algn="ctr">
              <a:spcBef>
                <a:spcPct val="50000"/>
              </a:spcBef>
            </a:pPr>
            <a:r>
              <a:rPr lang="en-US" sz="2000"/>
              <a:t>Port 2</a:t>
            </a:r>
          </a:p>
          <a:p>
            <a:pPr>
              <a:spcBef>
                <a:spcPct val="50000"/>
              </a:spcBef>
            </a:pPr>
            <a:r>
              <a:rPr lang="en-US" sz="2000"/>
              <a:t>P2.0 – P2.7</a:t>
            </a:r>
          </a:p>
        </p:txBody>
      </p:sp>
      <p:sp>
        <p:nvSpPr>
          <p:cNvPr id="16398" name="Text Box 18"/>
          <p:cNvSpPr txBox="1">
            <a:spLocks noChangeArrowheads="1"/>
          </p:cNvSpPr>
          <p:nvPr/>
        </p:nvSpPr>
        <p:spPr bwMode="auto">
          <a:xfrm>
            <a:off x="3429000" y="2362200"/>
            <a:ext cx="854075" cy="457200"/>
          </a:xfrm>
          <a:prstGeom prst="rect">
            <a:avLst/>
          </a:prstGeom>
          <a:noFill/>
          <a:ln w="9525">
            <a:noFill/>
            <a:miter lim="800000"/>
            <a:headEnd/>
            <a:tailEnd/>
          </a:ln>
        </p:spPr>
        <p:txBody>
          <a:bodyPr>
            <a:spAutoFit/>
          </a:bodyPr>
          <a:lstStyle/>
          <a:p>
            <a:pPr>
              <a:spcBef>
                <a:spcPct val="50000"/>
              </a:spcBef>
            </a:pPr>
            <a:r>
              <a:rPr lang="en-US" sz="2400"/>
              <a:t>P1</a:t>
            </a:r>
          </a:p>
        </p:txBody>
      </p:sp>
      <p:sp>
        <p:nvSpPr>
          <p:cNvPr id="16399" name="Rectangle 19"/>
          <p:cNvSpPr>
            <a:spLocks noChangeArrowheads="1"/>
          </p:cNvSpPr>
          <p:nvPr/>
        </p:nvSpPr>
        <p:spPr bwMode="auto">
          <a:xfrm>
            <a:off x="3505200" y="4114800"/>
            <a:ext cx="533400" cy="167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400" name="Rectangle 20"/>
          <p:cNvSpPr>
            <a:spLocks noChangeArrowheads="1"/>
          </p:cNvSpPr>
          <p:nvPr/>
        </p:nvSpPr>
        <p:spPr bwMode="auto">
          <a:xfrm>
            <a:off x="5562600" y="4191000"/>
            <a:ext cx="533400" cy="167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401" name="Rectangle 21"/>
          <p:cNvSpPr>
            <a:spLocks noChangeArrowheads="1"/>
          </p:cNvSpPr>
          <p:nvPr/>
        </p:nvSpPr>
        <p:spPr bwMode="auto">
          <a:xfrm>
            <a:off x="5486400" y="1828800"/>
            <a:ext cx="533400" cy="167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402" name="Text Box 22"/>
          <p:cNvSpPr txBox="1">
            <a:spLocks noChangeArrowheads="1"/>
          </p:cNvSpPr>
          <p:nvPr/>
        </p:nvSpPr>
        <p:spPr bwMode="auto">
          <a:xfrm>
            <a:off x="5486400" y="2438400"/>
            <a:ext cx="854075" cy="457200"/>
          </a:xfrm>
          <a:prstGeom prst="rect">
            <a:avLst/>
          </a:prstGeom>
          <a:noFill/>
          <a:ln w="9525">
            <a:noFill/>
            <a:miter lim="800000"/>
            <a:headEnd/>
            <a:tailEnd/>
          </a:ln>
        </p:spPr>
        <p:txBody>
          <a:bodyPr>
            <a:spAutoFit/>
          </a:bodyPr>
          <a:lstStyle/>
          <a:p>
            <a:pPr>
              <a:spcBef>
                <a:spcPct val="50000"/>
              </a:spcBef>
            </a:pPr>
            <a:r>
              <a:rPr lang="en-US" sz="2400"/>
              <a:t>P0</a:t>
            </a:r>
          </a:p>
        </p:txBody>
      </p:sp>
      <p:sp>
        <p:nvSpPr>
          <p:cNvPr id="16403" name="Text Box 24"/>
          <p:cNvSpPr txBox="1">
            <a:spLocks noChangeArrowheads="1"/>
          </p:cNvSpPr>
          <p:nvPr/>
        </p:nvSpPr>
        <p:spPr bwMode="auto">
          <a:xfrm>
            <a:off x="3429000" y="4953000"/>
            <a:ext cx="854075" cy="457200"/>
          </a:xfrm>
          <a:prstGeom prst="rect">
            <a:avLst/>
          </a:prstGeom>
          <a:noFill/>
          <a:ln w="9525">
            <a:noFill/>
            <a:miter lim="800000"/>
            <a:headEnd/>
            <a:tailEnd/>
          </a:ln>
        </p:spPr>
        <p:txBody>
          <a:bodyPr>
            <a:spAutoFit/>
          </a:bodyPr>
          <a:lstStyle/>
          <a:p>
            <a:pPr>
              <a:spcBef>
                <a:spcPct val="50000"/>
              </a:spcBef>
            </a:pPr>
            <a:r>
              <a:rPr lang="en-US" sz="2400"/>
              <a:t>P3</a:t>
            </a:r>
          </a:p>
        </p:txBody>
      </p:sp>
      <p:sp>
        <p:nvSpPr>
          <p:cNvPr id="16404" name="Text Box 25"/>
          <p:cNvSpPr txBox="1">
            <a:spLocks noChangeArrowheads="1"/>
          </p:cNvSpPr>
          <p:nvPr/>
        </p:nvSpPr>
        <p:spPr bwMode="auto">
          <a:xfrm>
            <a:off x="5486400" y="5029200"/>
            <a:ext cx="854075" cy="457200"/>
          </a:xfrm>
          <a:prstGeom prst="rect">
            <a:avLst/>
          </a:prstGeom>
          <a:noFill/>
          <a:ln w="9525">
            <a:noFill/>
            <a:miter lim="800000"/>
            <a:headEnd/>
            <a:tailEnd/>
          </a:ln>
        </p:spPr>
        <p:txBody>
          <a:bodyPr>
            <a:spAutoFit/>
          </a:bodyPr>
          <a:lstStyle/>
          <a:p>
            <a:pPr>
              <a:spcBef>
                <a:spcPct val="50000"/>
              </a:spcBef>
            </a:pPr>
            <a:r>
              <a:rPr lang="en-US" sz="2400"/>
              <a:t>P2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1"/>
          </p:nvPr>
        </p:nvSpPr>
        <p:spPr>
          <a:noFill/>
        </p:spPr>
        <p:txBody>
          <a:bodyPr/>
          <a:lstStyle/>
          <a:p>
            <a:fld id="{AEFB3D5C-5C9A-4151-8E7E-9E4956CD528B}" type="slidenum">
              <a:rPr lang="en-US" smtClean="0">
                <a:latin typeface="Arial" pitchFamily="34" charset="0"/>
              </a:rPr>
              <a:pPr/>
              <a:t>11</a:t>
            </a:fld>
            <a:endParaRPr lang="en-US" smtClean="0">
              <a:latin typeface="Arial" pitchFamily="34" charset="0"/>
            </a:endParaRPr>
          </a:p>
        </p:txBody>
      </p:sp>
      <p:sp>
        <p:nvSpPr>
          <p:cNvPr id="17411" name="Text Box 5"/>
          <p:cNvSpPr txBox="1">
            <a:spLocks noChangeArrowheads="1"/>
          </p:cNvSpPr>
          <p:nvPr/>
        </p:nvSpPr>
        <p:spPr bwMode="auto">
          <a:xfrm>
            <a:off x="2514600" y="457200"/>
            <a:ext cx="4343400" cy="457200"/>
          </a:xfrm>
          <a:prstGeom prst="rect">
            <a:avLst/>
          </a:prstGeom>
          <a:noFill/>
          <a:ln w="9525">
            <a:noFill/>
            <a:miter lim="800000"/>
            <a:headEnd/>
            <a:tailEnd/>
          </a:ln>
        </p:spPr>
        <p:txBody>
          <a:bodyPr>
            <a:spAutoFit/>
          </a:bodyPr>
          <a:lstStyle/>
          <a:p>
            <a:pPr algn="ctr">
              <a:spcBef>
                <a:spcPct val="50000"/>
              </a:spcBef>
            </a:pPr>
            <a:r>
              <a:rPr lang="en-US" sz="2400" b="1"/>
              <a:t>Port Assignments</a:t>
            </a:r>
          </a:p>
        </p:txBody>
      </p:sp>
      <p:sp>
        <p:nvSpPr>
          <p:cNvPr id="17412" name="Text Box 6"/>
          <p:cNvSpPr txBox="1">
            <a:spLocks noChangeArrowheads="1"/>
          </p:cNvSpPr>
          <p:nvPr/>
        </p:nvSpPr>
        <p:spPr bwMode="auto">
          <a:xfrm>
            <a:off x="1828800" y="1295400"/>
            <a:ext cx="6019800" cy="4906963"/>
          </a:xfrm>
          <a:prstGeom prst="rect">
            <a:avLst/>
          </a:prstGeom>
          <a:noFill/>
          <a:ln w="9525">
            <a:noFill/>
            <a:miter lim="800000"/>
            <a:headEnd/>
            <a:tailEnd/>
          </a:ln>
        </p:spPr>
        <p:txBody>
          <a:bodyPr>
            <a:spAutoFit/>
          </a:bodyPr>
          <a:lstStyle/>
          <a:p>
            <a:pPr>
              <a:spcBef>
                <a:spcPct val="50000"/>
              </a:spcBef>
            </a:pPr>
            <a:r>
              <a:rPr lang="en-US"/>
              <a:t>Port 0     : Input/Output Port &amp;  AD0-AD7   for ext memory</a:t>
            </a:r>
          </a:p>
          <a:p>
            <a:pPr>
              <a:spcBef>
                <a:spcPct val="50000"/>
              </a:spcBef>
            </a:pPr>
            <a:r>
              <a:rPr lang="en-US"/>
              <a:t>Port 1     : Input/Output Port</a:t>
            </a:r>
          </a:p>
          <a:p>
            <a:pPr>
              <a:spcBef>
                <a:spcPct val="50000"/>
              </a:spcBef>
            </a:pPr>
            <a:r>
              <a:rPr lang="en-US"/>
              <a:t>Port 2     : Input/Output Port &amp; A8-A15  for ext Memory</a:t>
            </a:r>
          </a:p>
          <a:p>
            <a:pPr>
              <a:spcBef>
                <a:spcPct val="50000"/>
              </a:spcBef>
            </a:pPr>
            <a:r>
              <a:rPr lang="en-US"/>
              <a:t>Port 3     : Input/Output Port	</a:t>
            </a:r>
          </a:p>
          <a:p>
            <a:pPr>
              <a:spcBef>
                <a:spcPct val="50000"/>
              </a:spcBef>
            </a:pPr>
            <a:r>
              <a:rPr lang="en-US"/>
              <a:t>      P3.0 : RxD</a:t>
            </a:r>
          </a:p>
          <a:p>
            <a:pPr>
              <a:spcBef>
                <a:spcPct val="50000"/>
              </a:spcBef>
            </a:pPr>
            <a:r>
              <a:rPr lang="en-US"/>
              <a:t>      P3.1 : TxD</a:t>
            </a:r>
          </a:p>
          <a:p>
            <a:pPr>
              <a:spcBef>
                <a:spcPct val="50000"/>
              </a:spcBef>
            </a:pPr>
            <a:r>
              <a:rPr lang="en-US"/>
              <a:t>      P3.2 : INTO’</a:t>
            </a:r>
          </a:p>
          <a:p>
            <a:pPr>
              <a:spcBef>
                <a:spcPct val="50000"/>
              </a:spcBef>
            </a:pPr>
            <a:r>
              <a:rPr lang="en-US"/>
              <a:t>      P3.3 : INT1’</a:t>
            </a:r>
          </a:p>
          <a:p>
            <a:pPr>
              <a:spcBef>
                <a:spcPct val="50000"/>
              </a:spcBef>
            </a:pPr>
            <a:r>
              <a:rPr lang="en-US"/>
              <a:t>      P3.4 : T0 </a:t>
            </a:r>
          </a:p>
          <a:p>
            <a:pPr>
              <a:spcBef>
                <a:spcPct val="50000"/>
              </a:spcBef>
            </a:pPr>
            <a:r>
              <a:rPr lang="en-US"/>
              <a:t>      P3.5 : T1</a:t>
            </a:r>
          </a:p>
          <a:p>
            <a:pPr>
              <a:spcBef>
                <a:spcPct val="50000"/>
              </a:spcBef>
            </a:pPr>
            <a:r>
              <a:rPr lang="en-US"/>
              <a:t>      P3.6 :  WR’</a:t>
            </a:r>
          </a:p>
          <a:p>
            <a:pPr>
              <a:spcBef>
                <a:spcPct val="50000"/>
              </a:spcBef>
            </a:pPr>
            <a:r>
              <a:rPr lang="en-US"/>
              <a:t>      P3.7 :  RD’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1"/>
          </p:nvPr>
        </p:nvSpPr>
        <p:spPr>
          <a:noFill/>
        </p:spPr>
        <p:txBody>
          <a:bodyPr/>
          <a:lstStyle/>
          <a:p>
            <a:fld id="{3F6FB857-F9AD-4B03-9908-18B0534B419F}" type="slidenum">
              <a:rPr lang="en-US" smtClean="0">
                <a:latin typeface="Arial" pitchFamily="34" charset="0"/>
              </a:rPr>
              <a:pPr/>
              <a:t>12</a:t>
            </a:fld>
            <a:endParaRPr lang="en-US" smtClean="0">
              <a:latin typeface="Arial" pitchFamily="34" charset="0"/>
            </a:endParaRPr>
          </a:p>
        </p:txBody>
      </p:sp>
      <p:sp>
        <p:nvSpPr>
          <p:cNvPr id="18435" name="Text Box 2"/>
          <p:cNvSpPr txBox="1">
            <a:spLocks noChangeArrowheads="1"/>
          </p:cNvSpPr>
          <p:nvPr/>
        </p:nvSpPr>
        <p:spPr bwMode="auto">
          <a:xfrm>
            <a:off x="1676400" y="2133600"/>
            <a:ext cx="6629400" cy="1570038"/>
          </a:xfrm>
          <a:prstGeom prst="rect">
            <a:avLst/>
          </a:prstGeom>
          <a:noFill/>
          <a:ln w="9525">
            <a:noFill/>
            <a:miter lim="800000"/>
            <a:headEnd/>
            <a:tailEnd/>
          </a:ln>
        </p:spPr>
        <p:txBody>
          <a:bodyPr>
            <a:spAutoFit/>
          </a:bodyPr>
          <a:lstStyle/>
          <a:p>
            <a:pPr algn="ctr">
              <a:spcBef>
                <a:spcPct val="50000"/>
              </a:spcBef>
            </a:pPr>
            <a:r>
              <a:rPr lang="en-US" sz="4800"/>
              <a:t>Simple Experiment in Embedded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1"/>
          </p:nvPr>
        </p:nvSpPr>
        <p:spPr>
          <a:noFill/>
        </p:spPr>
        <p:txBody>
          <a:bodyPr/>
          <a:lstStyle/>
          <a:p>
            <a:fld id="{CFBB3ADC-68D3-40D1-91DF-CA2BF84A88DD}" type="slidenum">
              <a:rPr lang="en-US" smtClean="0">
                <a:latin typeface="Arial" pitchFamily="34" charset="0"/>
              </a:rPr>
              <a:pPr/>
              <a:t>13</a:t>
            </a:fld>
            <a:endParaRPr lang="en-US" smtClean="0">
              <a:latin typeface="Arial" pitchFamily="34" charset="0"/>
            </a:endParaRPr>
          </a:p>
        </p:txBody>
      </p:sp>
      <p:sp>
        <p:nvSpPr>
          <p:cNvPr id="19459" name="Rectangle 4"/>
          <p:cNvSpPr>
            <a:spLocks noChangeArrowheads="1"/>
          </p:cNvSpPr>
          <p:nvPr/>
        </p:nvSpPr>
        <p:spPr bwMode="auto">
          <a:xfrm>
            <a:off x="3505200" y="1066800"/>
            <a:ext cx="1752600" cy="472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60" name="Text Box 5"/>
          <p:cNvSpPr txBox="1">
            <a:spLocks noChangeArrowheads="1"/>
          </p:cNvSpPr>
          <p:nvPr/>
        </p:nvSpPr>
        <p:spPr bwMode="auto">
          <a:xfrm>
            <a:off x="3962400" y="2819400"/>
            <a:ext cx="990600" cy="396875"/>
          </a:xfrm>
          <a:prstGeom prst="rect">
            <a:avLst/>
          </a:prstGeom>
          <a:noFill/>
          <a:ln w="9525">
            <a:noFill/>
            <a:miter lim="800000"/>
            <a:headEnd/>
            <a:tailEnd/>
          </a:ln>
        </p:spPr>
        <p:txBody>
          <a:bodyPr>
            <a:spAutoFit/>
          </a:bodyPr>
          <a:lstStyle/>
          <a:p>
            <a:pPr>
              <a:spcBef>
                <a:spcPct val="50000"/>
              </a:spcBef>
            </a:pPr>
            <a:r>
              <a:rPr lang="en-US" sz="2000"/>
              <a:t>89c51</a:t>
            </a:r>
          </a:p>
        </p:txBody>
      </p:sp>
      <p:sp>
        <p:nvSpPr>
          <p:cNvPr id="19461" name="Line 6"/>
          <p:cNvSpPr>
            <a:spLocks noChangeShapeType="1"/>
          </p:cNvSpPr>
          <p:nvPr/>
        </p:nvSpPr>
        <p:spPr bwMode="auto">
          <a:xfrm flipH="1">
            <a:off x="2590800" y="2895600"/>
            <a:ext cx="914400" cy="0"/>
          </a:xfrm>
          <a:prstGeom prst="line">
            <a:avLst/>
          </a:prstGeom>
          <a:noFill/>
          <a:ln w="9525">
            <a:solidFill>
              <a:schemeClr val="tx1"/>
            </a:solidFill>
            <a:round/>
            <a:headEnd/>
            <a:tailEnd/>
          </a:ln>
        </p:spPr>
        <p:txBody>
          <a:bodyPr/>
          <a:lstStyle/>
          <a:p>
            <a:endParaRPr lang="en-IN"/>
          </a:p>
        </p:txBody>
      </p:sp>
      <p:sp>
        <p:nvSpPr>
          <p:cNvPr id="19462" name="Line 7"/>
          <p:cNvSpPr>
            <a:spLocks noChangeShapeType="1"/>
          </p:cNvSpPr>
          <p:nvPr/>
        </p:nvSpPr>
        <p:spPr bwMode="auto">
          <a:xfrm>
            <a:off x="2438400" y="2057400"/>
            <a:ext cx="304800" cy="0"/>
          </a:xfrm>
          <a:prstGeom prst="line">
            <a:avLst/>
          </a:prstGeom>
          <a:noFill/>
          <a:ln w="9525">
            <a:solidFill>
              <a:schemeClr val="tx1"/>
            </a:solidFill>
            <a:round/>
            <a:headEnd/>
            <a:tailEnd/>
          </a:ln>
        </p:spPr>
        <p:txBody>
          <a:bodyPr/>
          <a:lstStyle/>
          <a:p>
            <a:endParaRPr lang="en-IN"/>
          </a:p>
        </p:txBody>
      </p:sp>
      <p:sp>
        <p:nvSpPr>
          <p:cNvPr id="19463" name="Line 8"/>
          <p:cNvSpPr>
            <a:spLocks noChangeShapeType="1"/>
          </p:cNvSpPr>
          <p:nvPr/>
        </p:nvSpPr>
        <p:spPr bwMode="auto">
          <a:xfrm>
            <a:off x="2438400" y="2286000"/>
            <a:ext cx="304800" cy="0"/>
          </a:xfrm>
          <a:prstGeom prst="line">
            <a:avLst/>
          </a:prstGeom>
          <a:noFill/>
          <a:ln w="9525">
            <a:solidFill>
              <a:schemeClr val="tx1"/>
            </a:solidFill>
            <a:round/>
            <a:headEnd/>
            <a:tailEnd/>
          </a:ln>
        </p:spPr>
        <p:txBody>
          <a:bodyPr/>
          <a:lstStyle/>
          <a:p>
            <a:endParaRPr lang="en-IN"/>
          </a:p>
        </p:txBody>
      </p:sp>
      <p:sp>
        <p:nvSpPr>
          <p:cNvPr id="19464" name="Line 9"/>
          <p:cNvSpPr>
            <a:spLocks noChangeShapeType="1"/>
          </p:cNvSpPr>
          <p:nvPr/>
        </p:nvSpPr>
        <p:spPr bwMode="auto">
          <a:xfrm>
            <a:off x="2590800" y="2286000"/>
            <a:ext cx="0" cy="1371600"/>
          </a:xfrm>
          <a:prstGeom prst="line">
            <a:avLst/>
          </a:prstGeom>
          <a:noFill/>
          <a:ln w="9525">
            <a:solidFill>
              <a:schemeClr val="tx1"/>
            </a:solidFill>
            <a:round/>
            <a:headEnd/>
            <a:tailEnd/>
          </a:ln>
        </p:spPr>
        <p:txBody>
          <a:bodyPr/>
          <a:lstStyle/>
          <a:p>
            <a:endParaRPr lang="en-IN"/>
          </a:p>
        </p:txBody>
      </p:sp>
      <p:sp>
        <p:nvSpPr>
          <p:cNvPr id="19465" name="Line 14"/>
          <p:cNvSpPr>
            <a:spLocks noChangeShapeType="1"/>
          </p:cNvSpPr>
          <p:nvPr/>
        </p:nvSpPr>
        <p:spPr bwMode="auto">
          <a:xfrm>
            <a:off x="2590800" y="3657600"/>
            <a:ext cx="152400" cy="76200"/>
          </a:xfrm>
          <a:prstGeom prst="line">
            <a:avLst/>
          </a:prstGeom>
          <a:noFill/>
          <a:ln w="9525">
            <a:solidFill>
              <a:schemeClr val="tx1"/>
            </a:solidFill>
            <a:round/>
            <a:headEnd/>
            <a:tailEnd/>
          </a:ln>
        </p:spPr>
        <p:txBody>
          <a:bodyPr/>
          <a:lstStyle/>
          <a:p>
            <a:endParaRPr lang="en-IN"/>
          </a:p>
        </p:txBody>
      </p:sp>
      <p:sp>
        <p:nvSpPr>
          <p:cNvPr id="19466" name="Line 15"/>
          <p:cNvSpPr>
            <a:spLocks noChangeShapeType="1"/>
          </p:cNvSpPr>
          <p:nvPr/>
        </p:nvSpPr>
        <p:spPr bwMode="auto">
          <a:xfrm flipH="1">
            <a:off x="2590800" y="3733800"/>
            <a:ext cx="76200" cy="76200"/>
          </a:xfrm>
          <a:prstGeom prst="line">
            <a:avLst/>
          </a:prstGeom>
          <a:noFill/>
          <a:ln w="9525">
            <a:solidFill>
              <a:schemeClr val="tx1"/>
            </a:solidFill>
            <a:round/>
            <a:headEnd/>
            <a:tailEnd/>
          </a:ln>
        </p:spPr>
        <p:txBody>
          <a:bodyPr/>
          <a:lstStyle/>
          <a:p>
            <a:endParaRPr lang="en-IN"/>
          </a:p>
        </p:txBody>
      </p:sp>
      <p:sp>
        <p:nvSpPr>
          <p:cNvPr id="19467" name="Line 18"/>
          <p:cNvSpPr>
            <a:spLocks noChangeShapeType="1"/>
          </p:cNvSpPr>
          <p:nvPr/>
        </p:nvSpPr>
        <p:spPr bwMode="auto">
          <a:xfrm>
            <a:off x="2590800" y="3810000"/>
            <a:ext cx="76200" cy="76200"/>
          </a:xfrm>
          <a:prstGeom prst="line">
            <a:avLst/>
          </a:prstGeom>
          <a:noFill/>
          <a:ln w="9525">
            <a:solidFill>
              <a:schemeClr val="tx1"/>
            </a:solidFill>
            <a:round/>
            <a:headEnd/>
            <a:tailEnd/>
          </a:ln>
        </p:spPr>
        <p:txBody>
          <a:bodyPr/>
          <a:lstStyle/>
          <a:p>
            <a:endParaRPr lang="en-IN"/>
          </a:p>
        </p:txBody>
      </p:sp>
      <p:sp>
        <p:nvSpPr>
          <p:cNvPr id="19468" name="Line 19"/>
          <p:cNvSpPr>
            <a:spLocks noChangeShapeType="1"/>
          </p:cNvSpPr>
          <p:nvPr/>
        </p:nvSpPr>
        <p:spPr bwMode="auto">
          <a:xfrm flipH="1">
            <a:off x="2590800" y="3886200"/>
            <a:ext cx="76200" cy="76200"/>
          </a:xfrm>
          <a:prstGeom prst="line">
            <a:avLst/>
          </a:prstGeom>
          <a:noFill/>
          <a:ln w="9525">
            <a:solidFill>
              <a:schemeClr val="tx1"/>
            </a:solidFill>
            <a:round/>
            <a:headEnd/>
            <a:tailEnd/>
          </a:ln>
        </p:spPr>
        <p:txBody>
          <a:bodyPr/>
          <a:lstStyle/>
          <a:p>
            <a:endParaRPr lang="en-IN"/>
          </a:p>
        </p:txBody>
      </p:sp>
      <p:sp>
        <p:nvSpPr>
          <p:cNvPr id="19469" name="Line 20"/>
          <p:cNvSpPr>
            <a:spLocks noChangeShapeType="1"/>
          </p:cNvSpPr>
          <p:nvPr/>
        </p:nvSpPr>
        <p:spPr bwMode="auto">
          <a:xfrm>
            <a:off x="2590800" y="3962400"/>
            <a:ext cx="76200" cy="76200"/>
          </a:xfrm>
          <a:prstGeom prst="line">
            <a:avLst/>
          </a:prstGeom>
          <a:noFill/>
          <a:ln w="9525">
            <a:solidFill>
              <a:schemeClr val="tx1"/>
            </a:solidFill>
            <a:round/>
            <a:headEnd/>
            <a:tailEnd/>
          </a:ln>
        </p:spPr>
        <p:txBody>
          <a:bodyPr/>
          <a:lstStyle/>
          <a:p>
            <a:endParaRPr lang="en-IN"/>
          </a:p>
        </p:txBody>
      </p:sp>
      <p:sp>
        <p:nvSpPr>
          <p:cNvPr id="19470" name="Line 21"/>
          <p:cNvSpPr>
            <a:spLocks noChangeShapeType="1"/>
          </p:cNvSpPr>
          <p:nvPr/>
        </p:nvSpPr>
        <p:spPr bwMode="auto">
          <a:xfrm flipH="1">
            <a:off x="2590800" y="4038600"/>
            <a:ext cx="76200" cy="76200"/>
          </a:xfrm>
          <a:prstGeom prst="line">
            <a:avLst/>
          </a:prstGeom>
          <a:noFill/>
          <a:ln w="9525">
            <a:solidFill>
              <a:schemeClr val="tx1"/>
            </a:solidFill>
            <a:round/>
            <a:headEnd/>
            <a:tailEnd/>
          </a:ln>
        </p:spPr>
        <p:txBody>
          <a:bodyPr/>
          <a:lstStyle/>
          <a:p>
            <a:endParaRPr lang="en-IN"/>
          </a:p>
        </p:txBody>
      </p:sp>
      <p:sp>
        <p:nvSpPr>
          <p:cNvPr id="19471" name="Line 22"/>
          <p:cNvSpPr>
            <a:spLocks noChangeShapeType="1"/>
          </p:cNvSpPr>
          <p:nvPr/>
        </p:nvSpPr>
        <p:spPr bwMode="auto">
          <a:xfrm>
            <a:off x="2590800" y="4114800"/>
            <a:ext cx="0" cy="381000"/>
          </a:xfrm>
          <a:prstGeom prst="line">
            <a:avLst/>
          </a:prstGeom>
          <a:noFill/>
          <a:ln w="9525">
            <a:solidFill>
              <a:schemeClr val="tx1"/>
            </a:solidFill>
            <a:round/>
            <a:headEnd/>
            <a:tailEnd/>
          </a:ln>
        </p:spPr>
        <p:txBody>
          <a:bodyPr/>
          <a:lstStyle/>
          <a:p>
            <a:endParaRPr lang="en-IN"/>
          </a:p>
        </p:txBody>
      </p:sp>
      <p:sp>
        <p:nvSpPr>
          <p:cNvPr id="19472" name="Line 24"/>
          <p:cNvSpPr>
            <a:spLocks noChangeShapeType="1"/>
          </p:cNvSpPr>
          <p:nvPr/>
        </p:nvSpPr>
        <p:spPr bwMode="auto">
          <a:xfrm>
            <a:off x="2438400" y="4495800"/>
            <a:ext cx="304800" cy="0"/>
          </a:xfrm>
          <a:prstGeom prst="line">
            <a:avLst/>
          </a:prstGeom>
          <a:noFill/>
          <a:ln w="9525">
            <a:solidFill>
              <a:schemeClr val="tx1"/>
            </a:solidFill>
            <a:round/>
            <a:headEnd/>
            <a:tailEnd/>
          </a:ln>
        </p:spPr>
        <p:txBody>
          <a:bodyPr/>
          <a:lstStyle/>
          <a:p>
            <a:endParaRPr lang="en-IN"/>
          </a:p>
        </p:txBody>
      </p:sp>
      <p:sp>
        <p:nvSpPr>
          <p:cNvPr id="19473" name="Line 25"/>
          <p:cNvSpPr>
            <a:spLocks noChangeShapeType="1"/>
          </p:cNvSpPr>
          <p:nvPr/>
        </p:nvSpPr>
        <p:spPr bwMode="auto">
          <a:xfrm>
            <a:off x="2514600" y="4572000"/>
            <a:ext cx="228600" cy="0"/>
          </a:xfrm>
          <a:prstGeom prst="line">
            <a:avLst/>
          </a:prstGeom>
          <a:noFill/>
          <a:ln w="9525">
            <a:solidFill>
              <a:schemeClr val="tx1"/>
            </a:solidFill>
            <a:round/>
            <a:headEnd/>
            <a:tailEnd/>
          </a:ln>
        </p:spPr>
        <p:txBody>
          <a:bodyPr/>
          <a:lstStyle/>
          <a:p>
            <a:endParaRPr lang="en-IN"/>
          </a:p>
        </p:txBody>
      </p:sp>
      <p:sp>
        <p:nvSpPr>
          <p:cNvPr id="19474" name="Line 26"/>
          <p:cNvSpPr>
            <a:spLocks noChangeShapeType="1"/>
          </p:cNvSpPr>
          <p:nvPr/>
        </p:nvSpPr>
        <p:spPr bwMode="auto">
          <a:xfrm>
            <a:off x="2667000" y="4724400"/>
            <a:ext cx="76200" cy="0"/>
          </a:xfrm>
          <a:prstGeom prst="line">
            <a:avLst/>
          </a:prstGeom>
          <a:noFill/>
          <a:ln w="9525">
            <a:solidFill>
              <a:schemeClr val="tx1"/>
            </a:solidFill>
            <a:round/>
            <a:headEnd/>
            <a:tailEnd/>
          </a:ln>
        </p:spPr>
        <p:txBody>
          <a:bodyPr/>
          <a:lstStyle/>
          <a:p>
            <a:endParaRPr lang="en-IN"/>
          </a:p>
        </p:txBody>
      </p:sp>
      <p:sp>
        <p:nvSpPr>
          <p:cNvPr id="19475" name="Line 27"/>
          <p:cNvSpPr>
            <a:spLocks noChangeShapeType="1"/>
          </p:cNvSpPr>
          <p:nvPr/>
        </p:nvSpPr>
        <p:spPr bwMode="auto">
          <a:xfrm>
            <a:off x="2590800" y="4648200"/>
            <a:ext cx="152400" cy="0"/>
          </a:xfrm>
          <a:prstGeom prst="line">
            <a:avLst/>
          </a:prstGeom>
          <a:noFill/>
          <a:ln w="9525">
            <a:solidFill>
              <a:schemeClr val="tx1"/>
            </a:solidFill>
            <a:round/>
            <a:headEnd/>
            <a:tailEnd/>
          </a:ln>
        </p:spPr>
        <p:txBody>
          <a:bodyPr/>
          <a:lstStyle/>
          <a:p>
            <a:endParaRPr lang="en-IN"/>
          </a:p>
        </p:txBody>
      </p:sp>
      <p:sp>
        <p:nvSpPr>
          <p:cNvPr id="19476" name="Text Box 28"/>
          <p:cNvSpPr txBox="1">
            <a:spLocks noChangeArrowheads="1"/>
          </p:cNvSpPr>
          <p:nvPr/>
        </p:nvSpPr>
        <p:spPr bwMode="auto">
          <a:xfrm>
            <a:off x="2971800" y="2590800"/>
            <a:ext cx="533400" cy="366713"/>
          </a:xfrm>
          <a:prstGeom prst="rect">
            <a:avLst/>
          </a:prstGeom>
          <a:noFill/>
          <a:ln w="9525">
            <a:noFill/>
            <a:miter lim="800000"/>
            <a:headEnd/>
            <a:tailEnd/>
          </a:ln>
        </p:spPr>
        <p:txBody>
          <a:bodyPr>
            <a:spAutoFit/>
          </a:bodyPr>
          <a:lstStyle/>
          <a:p>
            <a:pPr>
              <a:spcBef>
                <a:spcPct val="50000"/>
              </a:spcBef>
            </a:pPr>
            <a:r>
              <a:rPr lang="en-US"/>
              <a:t>9</a:t>
            </a:r>
          </a:p>
        </p:txBody>
      </p:sp>
      <p:sp>
        <p:nvSpPr>
          <p:cNvPr id="19477" name="Line 30"/>
          <p:cNvSpPr>
            <a:spLocks noChangeShapeType="1"/>
          </p:cNvSpPr>
          <p:nvPr/>
        </p:nvSpPr>
        <p:spPr bwMode="auto">
          <a:xfrm flipH="1">
            <a:off x="1981200" y="4953000"/>
            <a:ext cx="1524000" cy="0"/>
          </a:xfrm>
          <a:prstGeom prst="line">
            <a:avLst/>
          </a:prstGeom>
          <a:noFill/>
          <a:ln w="9525">
            <a:solidFill>
              <a:schemeClr val="tx1"/>
            </a:solidFill>
            <a:round/>
            <a:headEnd/>
            <a:tailEnd/>
          </a:ln>
        </p:spPr>
        <p:txBody>
          <a:bodyPr/>
          <a:lstStyle/>
          <a:p>
            <a:endParaRPr lang="en-IN"/>
          </a:p>
        </p:txBody>
      </p:sp>
      <p:sp>
        <p:nvSpPr>
          <p:cNvPr id="19478" name="Line 31"/>
          <p:cNvSpPr>
            <a:spLocks noChangeShapeType="1"/>
          </p:cNvSpPr>
          <p:nvPr/>
        </p:nvSpPr>
        <p:spPr bwMode="auto">
          <a:xfrm flipH="1">
            <a:off x="2743200" y="5562600"/>
            <a:ext cx="762000" cy="0"/>
          </a:xfrm>
          <a:prstGeom prst="line">
            <a:avLst/>
          </a:prstGeom>
          <a:noFill/>
          <a:ln w="9525">
            <a:solidFill>
              <a:schemeClr val="tx1"/>
            </a:solidFill>
            <a:round/>
            <a:headEnd/>
            <a:tailEnd/>
          </a:ln>
        </p:spPr>
        <p:txBody>
          <a:bodyPr/>
          <a:lstStyle/>
          <a:p>
            <a:endParaRPr lang="en-IN"/>
          </a:p>
        </p:txBody>
      </p:sp>
      <p:sp>
        <p:nvSpPr>
          <p:cNvPr id="19479" name="Rectangle 32"/>
          <p:cNvSpPr>
            <a:spLocks noChangeArrowheads="1"/>
          </p:cNvSpPr>
          <p:nvPr/>
        </p:nvSpPr>
        <p:spPr bwMode="auto">
          <a:xfrm>
            <a:off x="2667000" y="5486400"/>
            <a:ext cx="76200" cy="76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80" name="Rectangle 33"/>
          <p:cNvSpPr>
            <a:spLocks noChangeArrowheads="1"/>
          </p:cNvSpPr>
          <p:nvPr/>
        </p:nvSpPr>
        <p:spPr bwMode="auto">
          <a:xfrm>
            <a:off x="2819400" y="5181600"/>
            <a:ext cx="304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81" name="Line 35"/>
          <p:cNvSpPr>
            <a:spLocks noChangeShapeType="1"/>
          </p:cNvSpPr>
          <p:nvPr/>
        </p:nvSpPr>
        <p:spPr bwMode="auto">
          <a:xfrm>
            <a:off x="2819400" y="5410200"/>
            <a:ext cx="304800" cy="0"/>
          </a:xfrm>
          <a:prstGeom prst="line">
            <a:avLst/>
          </a:prstGeom>
          <a:noFill/>
          <a:ln w="9525">
            <a:solidFill>
              <a:schemeClr val="tx1"/>
            </a:solidFill>
            <a:round/>
            <a:headEnd/>
            <a:tailEnd/>
          </a:ln>
        </p:spPr>
        <p:txBody>
          <a:bodyPr/>
          <a:lstStyle/>
          <a:p>
            <a:endParaRPr lang="en-IN"/>
          </a:p>
        </p:txBody>
      </p:sp>
      <p:sp>
        <p:nvSpPr>
          <p:cNvPr id="19482" name="Line 36"/>
          <p:cNvSpPr>
            <a:spLocks noChangeShapeType="1"/>
          </p:cNvSpPr>
          <p:nvPr/>
        </p:nvSpPr>
        <p:spPr bwMode="auto">
          <a:xfrm>
            <a:off x="2971800" y="5410200"/>
            <a:ext cx="0" cy="152400"/>
          </a:xfrm>
          <a:prstGeom prst="line">
            <a:avLst/>
          </a:prstGeom>
          <a:noFill/>
          <a:ln w="9525">
            <a:solidFill>
              <a:schemeClr val="tx1"/>
            </a:solidFill>
            <a:round/>
            <a:headEnd/>
            <a:tailEnd/>
          </a:ln>
        </p:spPr>
        <p:txBody>
          <a:bodyPr/>
          <a:lstStyle/>
          <a:p>
            <a:endParaRPr lang="en-IN"/>
          </a:p>
        </p:txBody>
      </p:sp>
      <p:sp>
        <p:nvSpPr>
          <p:cNvPr id="19483" name="Line 38"/>
          <p:cNvSpPr>
            <a:spLocks noChangeShapeType="1"/>
          </p:cNvSpPr>
          <p:nvPr/>
        </p:nvSpPr>
        <p:spPr bwMode="auto">
          <a:xfrm>
            <a:off x="2819400" y="5105400"/>
            <a:ext cx="304800" cy="0"/>
          </a:xfrm>
          <a:prstGeom prst="line">
            <a:avLst/>
          </a:prstGeom>
          <a:noFill/>
          <a:ln w="9525">
            <a:solidFill>
              <a:schemeClr val="tx1"/>
            </a:solidFill>
            <a:round/>
            <a:headEnd/>
            <a:tailEnd/>
          </a:ln>
        </p:spPr>
        <p:txBody>
          <a:bodyPr/>
          <a:lstStyle/>
          <a:p>
            <a:endParaRPr lang="en-IN"/>
          </a:p>
        </p:txBody>
      </p:sp>
      <p:sp>
        <p:nvSpPr>
          <p:cNvPr id="19484" name="Line 39"/>
          <p:cNvSpPr>
            <a:spLocks noChangeShapeType="1"/>
          </p:cNvSpPr>
          <p:nvPr/>
        </p:nvSpPr>
        <p:spPr bwMode="auto">
          <a:xfrm flipV="1">
            <a:off x="2971800" y="4953000"/>
            <a:ext cx="0" cy="152400"/>
          </a:xfrm>
          <a:prstGeom prst="line">
            <a:avLst/>
          </a:prstGeom>
          <a:noFill/>
          <a:ln w="9525">
            <a:solidFill>
              <a:schemeClr val="tx1"/>
            </a:solidFill>
            <a:round/>
            <a:headEnd/>
            <a:tailEnd/>
          </a:ln>
        </p:spPr>
        <p:txBody>
          <a:bodyPr/>
          <a:lstStyle/>
          <a:p>
            <a:endParaRPr lang="en-IN"/>
          </a:p>
        </p:txBody>
      </p:sp>
      <p:sp>
        <p:nvSpPr>
          <p:cNvPr id="19485" name="Line 41"/>
          <p:cNvSpPr>
            <a:spLocks noChangeShapeType="1"/>
          </p:cNvSpPr>
          <p:nvPr/>
        </p:nvSpPr>
        <p:spPr bwMode="auto">
          <a:xfrm>
            <a:off x="1905000" y="5105400"/>
            <a:ext cx="304800" cy="0"/>
          </a:xfrm>
          <a:prstGeom prst="line">
            <a:avLst/>
          </a:prstGeom>
          <a:noFill/>
          <a:ln w="9525">
            <a:solidFill>
              <a:schemeClr val="tx1"/>
            </a:solidFill>
            <a:round/>
            <a:headEnd/>
            <a:tailEnd/>
          </a:ln>
        </p:spPr>
        <p:txBody>
          <a:bodyPr/>
          <a:lstStyle/>
          <a:p>
            <a:endParaRPr lang="en-IN"/>
          </a:p>
        </p:txBody>
      </p:sp>
      <p:sp>
        <p:nvSpPr>
          <p:cNvPr id="19486" name="Line 42"/>
          <p:cNvSpPr>
            <a:spLocks noChangeShapeType="1"/>
          </p:cNvSpPr>
          <p:nvPr/>
        </p:nvSpPr>
        <p:spPr bwMode="auto">
          <a:xfrm>
            <a:off x="1905000" y="5257800"/>
            <a:ext cx="304800" cy="0"/>
          </a:xfrm>
          <a:prstGeom prst="line">
            <a:avLst/>
          </a:prstGeom>
          <a:noFill/>
          <a:ln w="9525">
            <a:solidFill>
              <a:schemeClr val="tx1"/>
            </a:solidFill>
            <a:round/>
            <a:headEnd/>
            <a:tailEnd/>
          </a:ln>
        </p:spPr>
        <p:txBody>
          <a:bodyPr/>
          <a:lstStyle/>
          <a:p>
            <a:endParaRPr lang="en-IN"/>
          </a:p>
        </p:txBody>
      </p:sp>
      <p:sp>
        <p:nvSpPr>
          <p:cNvPr id="19487" name="Line 43"/>
          <p:cNvSpPr>
            <a:spLocks noChangeShapeType="1"/>
          </p:cNvSpPr>
          <p:nvPr/>
        </p:nvSpPr>
        <p:spPr bwMode="auto">
          <a:xfrm>
            <a:off x="2286000" y="5715000"/>
            <a:ext cx="304800" cy="0"/>
          </a:xfrm>
          <a:prstGeom prst="line">
            <a:avLst/>
          </a:prstGeom>
          <a:noFill/>
          <a:ln w="9525">
            <a:solidFill>
              <a:schemeClr val="tx1"/>
            </a:solidFill>
            <a:round/>
            <a:headEnd/>
            <a:tailEnd/>
          </a:ln>
        </p:spPr>
        <p:txBody>
          <a:bodyPr/>
          <a:lstStyle/>
          <a:p>
            <a:endParaRPr lang="en-IN"/>
          </a:p>
        </p:txBody>
      </p:sp>
      <p:sp>
        <p:nvSpPr>
          <p:cNvPr id="19488" name="Line 44"/>
          <p:cNvSpPr>
            <a:spLocks noChangeShapeType="1"/>
          </p:cNvSpPr>
          <p:nvPr/>
        </p:nvSpPr>
        <p:spPr bwMode="auto">
          <a:xfrm>
            <a:off x="2362200" y="5562600"/>
            <a:ext cx="304800" cy="0"/>
          </a:xfrm>
          <a:prstGeom prst="line">
            <a:avLst/>
          </a:prstGeom>
          <a:noFill/>
          <a:ln w="9525">
            <a:solidFill>
              <a:schemeClr val="tx1"/>
            </a:solidFill>
            <a:round/>
            <a:headEnd/>
            <a:tailEnd/>
          </a:ln>
        </p:spPr>
        <p:txBody>
          <a:bodyPr/>
          <a:lstStyle/>
          <a:p>
            <a:endParaRPr lang="en-IN"/>
          </a:p>
        </p:txBody>
      </p:sp>
      <p:sp>
        <p:nvSpPr>
          <p:cNvPr id="19489" name="Line 45"/>
          <p:cNvSpPr>
            <a:spLocks noChangeShapeType="1"/>
          </p:cNvSpPr>
          <p:nvPr/>
        </p:nvSpPr>
        <p:spPr bwMode="auto">
          <a:xfrm>
            <a:off x="2286000" y="5867400"/>
            <a:ext cx="304800" cy="0"/>
          </a:xfrm>
          <a:prstGeom prst="line">
            <a:avLst/>
          </a:prstGeom>
          <a:noFill/>
          <a:ln w="9525">
            <a:solidFill>
              <a:schemeClr val="tx1"/>
            </a:solidFill>
            <a:round/>
            <a:headEnd/>
            <a:tailEnd/>
          </a:ln>
        </p:spPr>
        <p:txBody>
          <a:bodyPr/>
          <a:lstStyle/>
          <a:p>
            <a:endParaRPr lang="en-IN"/>
          </a:p>
        </p:txBody>
      </p:sp>
      <p:sp>
        <p:nvSpPr>
          <p:cNvPr id="19490" name="Line 46"/>
          <p:cNvSpPr>
            <a:spLocks noChangeShapeType="1"/>
          </p:cNvSpPr>
          <p:nvPr/>
        </p:nvSpPr>
        <p:spPr bwMode="auto">
          <a:xfrm>
            <a:off x="2057400" y="4953000"/>
            <a:ext cx="0" cy="152400"/>
          </a:xfrm>
          <a:prstGeom prst="line">
            <a:avLst/>
          </a:prstGeom>
          <a:noFill/>
          <a:ln w="9525">
            <a:solidFill>
              <a:schemeClr val="tx1"/>
            </a:solidFill>
            <a:round/>
            <a:headEnd/>
            <a:tailEnd/>
          </a:ln>
        </p:spPr>
        <p:txBody>
          <a:bodyPr/>
          <a:lstStyle/>
          <a:p>
            <a:endParaRPr lang="en-IN"/>
          </a:p>
        </p:txBody>
      </p:sp>
      <p:sp>
        <p:nvSpPr>
          <p:cNvPr id="19491" name="Line 47"/>
          <p:cNvSpPr>
            <a:spLocks noChangeShapeType="1"/>
          </p:cNvSpPr>
          <p:nvPr/>
        </p:nvSpPr>
        <p:spPr bwMode="auto">
          <a:xfrm>
            <a:off x="2057400" y="5257800"/>
            <a:ext cx="0" cy="762000"/>
          </a:xfrm>
          <a:prstGeom prst="line">
            <a:avLst/>
          </a:prstGeom>
          <a:noFill/>
          <a:ln w="9525">
            <a:solidFill>
              <a:schemeClr val="tx1"/>
            </a:solidFill>
            <a:round/>
            <a:headEnd/>
            <a:tailEnd/>
          </a:ln>
        </p:spPr>
        <p:txBody>
          <a:bodyPr/>
          <a:lstStyle/>
          <a:p>
            <a:endParaRPr lang="en-IN"/>
          </a:p>
        </p:txBody>
      </p:sp>
      <p:sp>
        <p:nvSpPr>
          <p:cNvPr id="19492" name="Line 48"/>
          <p:cNvSpPr>
            <a:spLocks noChangeShapeType="1"/>
          </p:cNvSpPr>
          <p:nvPr/>
        </p:nvSpPr>
        <p:spPr bwMode="auto">
          <a:xfrm>
            <a:off x="1828800" y="6019800"/>
            <a:ext cx="5867400" cy="0"/>
          </a:xfrm>
          <a:prstGeom prst="line">
            <a:avLst/>
          </a:prstGeom>
          <a:noFill/>
          <a:ln w="9525">
            <a:solidFill>
              <a:schemeClr val="tx1"/>
            </a:solidFill>
            <a:round/>
            <a:headEnd/>
            <a:tailEnd/>
          </a:ln>
        </p:spPr>
        <p:txBody>
          <a:bodyPr/>
          <a:lstStyle/>
          <a:p>
            <a:endParaRPr lang="en-IN"/>
          </a:p>
        </p:txBody>
      </p:sp>
      <p:sp>
        <p:nvSpPr>
          <p:cNvPr id="19493" name="Line 49"/>
          <p:cNvSpPr>
            <a:spLocks noChangeShapeType="1"/>
          </p:cNvSpPr>
          <p:nvPr/>
        </p:nvSpPr>
        <p:spPr bwMode="auto">
          <a:xfrm>
            <a:off x="2362200" y="5562600"/>
            <a:ext cx="76200" cy="152400"/>
          </a:xfrm>
          <a:prstGeom prst="line">
            <a:avLst/>
          </a:prstGeom>
          <a:noFill/>
          <a:ln w="9525">
            <a:solidFill>
              <a:schemeClr val="tx1"/>
            </a:solidFill>
            <a:round/>
            <a:headEnd/>
            <a:tailEnd/>
          </a:ln>
        </p:spPr>
        <p:txBody>
          <a:bodyPr/>
          <a:lstStyle/>
          <a:p>
            <a:endParaRPr lang="en-IN"/>
          </a:p>
        </p:txBody>
      </p:sp>
      <p:sp>
        <p:nvSpPr>
          <p:cNvPr id="19494" name="Line 51"/>
          <p:cNvSpPr>
            <a:spLocks noChangeShapeType="1"/>
          </p:cNvSpPr>
          <p:nvPr/>
        </p:nvSpPr>
        <p:spPr bwMode="auto">
          <a:xfrm>
            <a:off x="2438400" y="5867400"/>
            <a:ext cx="0" cy="152400"/>
          </a:xfrm>
          <a:prstGeom prst="line">
            <a:avLst/>
          </a:prstGeom>
          <a:noFill/>
          <a:ln w="9525">
            <a:solidFill>
              <a:schemeClr val="tx1"/>
            </a:solidFill>
            <a:round/>
            <a:headEnd/>
            <a:tailEnd/>
          </a:ln>
        </p:spPr>
        <p:txBody>
          <a:bodyPr/>
          <a:lstStyle/>
          <a:p>
            <a:endParaRPr lang="en-IN"/>
          </a:p>
        </p:txBody>
      </p:sp>
      <p:sp>
        <p:nvSpPr>
          <p:cNvPr id="19495" name="Line 53"/>
          <p:cNvSpPr>
            <a:spLocks noChangeShapeType="1"/>
          </p:cNvSpPr>
          <p:nvPr/>
        </p:nvSpPr>
        <p:spPr bwMode="auto">
          <a:xfrm>
            <a:off x="4267200" y="5791200"/>
            <a:ext cx="0" cy="228600"/>
          </a:xfrm>
          <a:prstGeom prst="line">
            <a:avLst/>
          </a:prstGeom>
          <a:noFill/>
          <a:ln w="9525">
            <a:solidFill>
              <a:schemeClr val="tx1"/>
            </a:solidFill>
            <a:round/>
            <a:headEnd/>
            <a:tailEnd/>
          </a:ln>
        </p:spPr>
        <p:txBody>
          <a:bodyPr/>
          <a:lstStyle/>
          <a:p>
            <a:endParaRPr lang="en-IN"/>
          </a:p>
        </p:txBody>
      </p:sp>
      <p:sp>
        <p:nvSpPr>
          <p:cNvPr id="19496" name="Line 54"/>
          <p:cNvSpPr>
            <a:spLocks noChangeShapeType="1"/>
          </p:cNvSpPr>
          <p:nvPr/>
        </p:nvSpPr>
        <p:spPr bwMode="auto">
          <a:xfrm flipV="1">
            <a:off x="2590800" y="685800"/>
            <a:ext cx="0" cy="1371600"/>
          </a:xfrm>
          <a:prstGeom prst="line">
            <a:avLst/>
          </a:prstGeom>
          <a:noFill/>
          <a:ln w="9525">
            <a:solidFill>
              <a:schemeClr val="tx1"/>
            </a:solidFill>
            <a:round/>
            <a:headEnd/>
            <a:tailEnd/>
          </a:ln>
        </p:spPr>
        <p:txBody>
          <a:bodyPr/>
          <a:lstStyle/>
          <a:p>
            <a:endParaRPr lang="en-IN"/>
          </a:p>
        </p:txBody>
      </p:sp>
      <p:sp>
        <p:nvSpPr>
          <p:cNvPr id="19497" name="Line 55"/>
          <p:cNvSpPr>
            <a:spLocks noChangeShapeType="1"/>
          </p:cNvSpPr>
          <p:nvPr/>
        </p:nvSpPr>
        <p:spPr bwMode="auto">
          <a:xfrm>
            <a:off x="2590800" y="685800"/>
            <a:ext cx="4495800" cy="0"/>
          </a:xfrm>
          <a:prstGeom prst="line">
            <a:avLst/>
          </a:prstGeom>
          <a:noFill/>
          <a:ln w="9525">
            <a:solidFill>
              <a:schemeClr val="tx1"/>
            </a:solidFill>
            <a:round/>
            <a:headEnd/>
            <a:tailEnd/>
          </a:ln>
        </p:spPr>
        <p:txBody>
          <a:bodyPr/>
          <a:lstStyle/>
          <a:p>
            <a:endParaRPr lang="en-IN"/>
          </a:p>
        </p:txBody>
      </p:sp>
      <p:sp>
        <p:nvSpPr>
          <p:cNvPr id="19498" name="Line 56"/>
          <p:cNvSpPr>
            <a:spLocks noChangeShapeType="1"/>
          </p:cNvSpPr>
          <p:nvPr/>
        </p:nvSpPr>
        <p:spPr bwMode="auto">
          <a:xfrm>
            <a:off x="4343400" y="685800"/>
            <a:ext cx="0" cy="381000"/>
          </a:xfrm>
          <a:prstGeom prst="line">
            <a:avLst/>
          </a:prstGeom>
          <a:noFill/>
          <a:ln w="9525">
            <a:solidFill>
              <a:schemeClr val="tx1"/>
            </a:solidFill>
            <a:round/>
            <a:headEnd/>
            <a:tailEnd/>
          </a:ln>
        </p:spPr>
        <p:txBody>
          <a:bodyPr/>
          <a:lstStyle/>
          <a:p>
            <a:endParaRPr lang="en-IN"/>
          </a:p>
        </p:txBody>
      </p:sp>
      <p:sp>
        <p:nvSpPr>
          <p:cNvPr id="19499" name="Line 57"/>
          <p:cNvSpPr>
            <a:spLocks noChangeShapeType="1"/>
          </p:cNvSpPr>
          <p:nvPr/>
        </p:nvSpPr>
        <p:spPr bwMode="auto">
          <a:xfrm>
            <a:off x="5867400" y="685800"/>
            <a:ext cx="0" cy="1981200"/>
          </a:xfrm>
          <a:prstGeom prst="line">
            <a:avLst/>
          </a:prstGeom>
          <a:noFill/>
          <a:ln w="9525">
            <a:solidFill>
              <a:schemeClr val="tx1"/>
            </a:solidFill>
            <a:round/>
            <a:headEnd/>
            <a:tailEnd/>
          </a:ln>
        </p:spPr>
        <p:txBody>
          <a:bodyPr/>
          <a:lstStyle/>
          <a:p>
            <a:endParaRPr lang="en-IN"/>
          </a:p>
        </p:txBody>
      </p:sp>
      <p:sp>
        <p:nvSpPr>
          <p:cNvPr id="19500" name="Line 58"/>
          <p:cNvSpPr>
            <a:spLocks noChangeShapeType="1"/>
          </p:cNvSpPr>
          <p:nvPr/>
        </p:nvSpPr>
        <p:spPr bwMode="auto">
          <a:xfrm>
            <a:off x="5257800" y="2667000"/>
            <a:ext cx="685800" cy="0"/>
          </a:xfrm>
          <a:prstGeom prst="line">
            <a:avLst/>
          </a:prstGeom>
          <a:noFill/>
          <a:ln w="9525">
            <a:solidFill>
              <a:schemeClr val="tx1"/>
            </a:solidFill>
            <a:round/>
            <a:headEnd/>
            <a:tailEnd/>
          </a:ln>
        </p:spPr>
        <p:txBody>
          <a:bodyPr/>
          <a:lstStyle/>
          <a:p>
            <a:endParaRPr lang="en-IN"/>
          </a:p>
        </p:txBody>
      </p:sp>
      <p:sp>
        <p:nvSpPr>
          <p:cNvPr id="19501" name="Text Box 59"/>
          <p:cNvSpPr txBox="1">
            <a:spLocks noChangeArrowheads="1"/>
          </p:cNvSpPr>
          <p:nvPr/>
        </p:nvSpPr>
        <p:spPr bwMode="auto">
          <a:xfrm>
            <a:off x="7162800" y="1066800"/>
            <a:ext cx="914400" cy="366713"/>
          </a:xfrm>
          <a:prstGeom prst="rect">
            <a:avLst/>
          </a:prstGeom>
          <a:noFill/>
          <a:ln w="9525">
            <a:noFill/>
            <a:miter lim="800000"/>
            <a:headEnd/>
            <a:tailEnd/>
          </a:ln>
        </p:spPr>
        <p:txBody>
          <a:bodyPr>
            <a:spAutoFit/>
          </a:bodyPr>
          <a:lstStyle/>
          <a:p>
            <a:pPr>
              <a:spcBef>
                <a:spcPct val="50000"/>
              </a:spcBef>
            </a:pPr>
            <a:r>
              <a:rPr lang="en-US"/>
              <a:t>+5V</a:t>
            </a:r>
          </a:p>
        </p:txBody>
      </p:sp>
      <p:sp>
        <p:nvSpPr>
          <p:cNvPr id="19502" name="Text Box 60"/>
          <p:cNvSpPr txBox="1">
            <a:spLocks noChangeArrowheads="1"/>
          </p:cNvSpPr>
          <p:nvPr/>
        </p:nvSpPr>
        <p:spPr bwMode="auto">
          <a:xfrm>
            <a:off x="6629400" y="5562600"/>
            <a:ext cx="914400" cy="366713"/>
          </a:xfrm>
          <a:prstGeom prst="rect">
            <a:avLst/>
          </a:prstGeom>
          <a:noFill/>
          <a:ln w="9525">
            <a:noFill/>
            <a:miter lim="800000"/>
            <a:headEnd/>
            <a:tailEnd/>
          </a:ln>
        </p:spPr>
        <p:txBody>
          <a:bodyPr>
            <a:spAutoFit/>
          </a:bodyPr>
          <a:lstStyle/>
          <a:p>
            <a:pPr>
              <a:spcBef>
                <a:spcPct val="50000"/>
              </a:spcBef>
            </a:pPr>
            <a:r>
              <a:rPr lang="en-US"/>
              <a:t>GND</a:t>
            </a:r>
          </a:p>
        </p:txBody>
      </p:sp>
      <p:sp>
        <p:nvSpPr>
          <p:cNvPr id="19503" name="Text Box 61"/>
          <p:cNvSpPr txBox="1">
            <a:spLocks noChangeArrowheads="1"/>
          </p:cNvSpPr>
          <p:nvPr/>
        </p:nvSpPr>
        <p:spPr bwMode="auto">
          <a:xfrm>
            <a:off x="4572000" y="762000"/>
            <a:ext cx="685800" cy="366713"/>
          </a:xfrm>
          <a:prstGeom prst="rect">
            <a:avLst/>
          </a:prstGeom>
          <a:noFill/>
          <a:ln w="9525">
            <a:noFill/>
            <a:miter lim="800000"/>
            <a:headEnd/>
            <a:tailEnd/>
          </a:ln>
        </p:spPr>
        <p:txBody>
          <a:bodyPr>
            <a:spAutoFit/>
          </a:bodyPr>
          <a:lstStyle/>
          <a:p>
            <a:pPr>
              <a:spcBef>
                <a:spcPct val="50000"/>
              </a:spcBef>
            </a:pPr>
            <a:r>
              <a:rPr lang="en-US"/>
              <a:t>40</a:t>
            </a:r>
          </a:p>
        </p:txBody>
      </p:sp>
      <p:sp>
        <p:nvSpPr>
          <p:cNvPr id="19504" name="Text Box 62"/>
          <p:cNvSpPr txBox="1">
            <a:spLocks noChangeArrowheads="1"/>
          </p:cNvSpPr>
          <p:nvPr/>
        </p:nvSpPr>
        <p:spPr bwMode="auto">
          <a:xfrm>
            <a:off x="2971800" y="4648200"/>
            <a:ext cx="533400" cy="366713"/>
          </a:xfrm>
          <a:prstGeom prst="rect">
            <a:avLst/>
          </a:prstGeom>
          <a:noFill/>
          <a:ln w="9525">
            <a:noFill/>
            <a:miter lim="800000"/>
            <a:headEnd/>
            <a:tailEnd/>
          </a:ln>
        </p:spPr>
        <p:txBody>
          <a:bodyPr>
            <a:spAutoFit/>
          </a:bodyPr>
          <a:lstStyle/>
          <a:p>
            <a:pPr>
              <a:spcBef>
                <a:spcPct val="50000"/>
              </a:spcBef>
            </a:pPr>
            <a:r>
              <a:rPr lang="en-US"/>
              <a:t>18</a:t>
            </a:r>
          </a:p>
        </p:txBody>
      </p:sp>
      <p:sp>
        <p:nvSpPr>
          <p:cNvPr id="19505" name="Text Box 63"/>
          <p:cNvSpPr txBox="1">
            <a:spLocks noChangeArrowheads="1"/>
          </p:cNvSpPr>
          <p:nvPr/>
        </p:nvSpPr>
        <p:spPr bwMode="auto">
          <a:xfrm>
            <a:off x="2971800" y="5562600"/>
            <a:ext cx="457200" cy="366713"/>
          </a:xfrm>
          <a:prstGeom prst="rect">
            <a:avLst/>
          </a:prstGeom>
          <a:noFill/>
          <a:ln w="9525">
            <a:noFill/>
            <a:miter lim="800000"/>
            <a:headEnd/>
            <a:tailEnd/>
          </a:ln>
        </p:spPr>
        <p:txBody>
          <a:bodyPr>
            <a:spAutoFit/>
          </a:bodyPr>
          <a:lstStyle/>
          <a:p>
            <a:pPr>
              <a:spcBef>
                <a:spcPct val="50000"/>
              </a:spcBef>
            </a:pPr>
            <a:r>
              <a:rPr lang="en-US"/>
              <a:t>19</a:t>
            </a:r>
          </a:p>
        </p:txBody>
      </p:sp>
      <p:sp>
        <p:nvSpPr>
          <p:cNvPr id="19506" name="Text Box 64"/>
          <p:cNvSpPr txBox="1">
            <a:spLocks noChangeArrowheads="1"/>
          </p:cNvSpPr>
          <p:nvPr/>
        </p:nvSpPr>
        <p:spPr bwMode="auto">
          <a:xfrm>
            <a:off x="5334000" y="5715000"/>
            <a:ext cx="533400" cy="366713"/>
          </a:xfrm>
          <a:prstGeom prst="rect">
            <a:avLst/>
          </a:prstGeom>
          <a:noFill/>
          <a:ln w="9525">
            <a:noFill/>
            <a:miter lim="800000"/>
            <a:headEnd/>
            <a:tailEnd/>
          </a:ln>
        </p:spPr>
        <p:txBody>
          <a:bodyPr>
            <a:spAutoFit/>
          </a:bodyPr>
          <a:lstStyle/>
          <a:p>
            <a:pPr>
              <a:spcBef>
                <a:spcPct val="50000"/>
              </a:spcBef>
            </a:pPr>
            <a:r>
              <a:rPr lang="en-US"/>
              <a:t>20</a:t>
            </a:r>
          </a:p>
        </p:txBody>
      </p:sp>
      <p:sp>
        <p:nvSpPr>
          <p:cNvPr id="19507" name="Text Box 65"/>
          <p:cNvSpPr txBox="1">
            <a:spLocks noChangeArrowheads="1"/>
          </p:cNvSpPr>
          <p:nvPr/>
        </p:nvSpPr>
        <p:spPr bwMode="auto">
          <a:xfrm>
            <a:off x="2438400" y="304800"/>
            <a:ext cx="4191000" cy="457200"/>
          </a:xfrm>
          <a:prstGeom prst="rect">
            <a:avLst/>
          </a:prstGeom>
          <a:noFill/>
          <a:ln w="9525">
            <a:noFill/>
            <a:miter lim="800000"/>
            <a:headEnd/>
            <a:tailEnd/>
          </a:ln>
        </p:spPr>
        <p:txBody>
          <a:bodyPr>
            <a:spAutoFit/>
          </a:bodyPr>
          <a:lstStyle/>
          <a:p>
            <a:pPr>
              <a:spcBef>
                <a:spcPct val="50000"/>
              </a:spcBef>
            </a:pPr>
            <a:r>
              <a:rPr lang="en-US" sz="2400"/>
              <a:t>A Circuit using 89c51</a:t>
            </a:r>
          </a:p>
        </p:txBody>
      </p:sp>
      <p:sp>
        <p:nvSpPr>
          <p:cNvPr id="19508" name="Text Box 66"/>
          <p:cNvSpPr txBox="1">
            <a:spLocks noChangeArrowheads="1"/>
          </p:cNvSpPr>
          <p:nvPr/>
        </p:nvSpPr>
        <p:spPr bwMode="auto">
          <a:xfrm>
            <a:off x="7086600" y="2133600"/>
            <a:ext cx="2743200" cy="2430463"/>
          </a:xfrm>
          <a:prstGeom prst="rect">
            <a:avLst/>
          </a:prstGeom>
          <a:noFill/>
          <a:ln w="9525">
            <a:noFill/>
            <a:miter lim="800000"/>
            <a:headEnd/>
            <a:tailEnd/>
          </a:ln>
        </p:spPr>
        <p:txBody>
          <a:bodyPr>
            <a:spAutoFit/>
          </a:bodyPr>
          <a:lstStyle/>
          <a:p>
            <a:pPr>
              <a:spcBef>
                <a:spcPct val="50000"/>
              </a:spcBef>
            </a:pPr>
            <a:r>
              <a:rPr lang="en-US"/>
              <a:t>Pin 40 +vcc</a:t>
            </a:r>
          </a:p>
          <a:p>
            <a:pPr>
              <a:spcBef>
                <a:spcPct val="50000"/>
              </a:spcBef>
            </a:pPr>
            <a:r>
              <a:rPr lang="en-US"/>
              <a:t>      20   Gnd</a:t>
            </a:r>
          </a:p>
          <a:p>
            <a:pPr>
              <a:spcBef>
                <a:spcPct val="50000"/>
              </a:spcBef>
            </a:pPr>
            <a:r>
              <a:rPr lang="en-US"/>
              <a:t>        9    Reset</a:t>
            </a:r>
          </a:p>
          <a:p>
            <a:pPr>
              <a:spcBef>
                <a:spcPct val="50000"/>
              </a:spcBef>
            </a:pPr>
            <a:r>
              <a:rPr lang="en-US"/>
              <a:t>      18    OSC1</a:t>
            </a:r>
          </a:p>
          <a:p>
            <a:pPr>
              <a:spcBef>
                <a:spcPct val="50000"/>
              </a:spcBef>
            </a:pPr>
            <a:r>
              <a:rPr lang="en-US"/>
              <a:t>      19     OSC2</a:t>
            </a:r>
          </a:p>
          <a:p>
            <a:pPr>
              <a:spcBef>
                <a:spcPct val="50000"/>
              </a:spcBef>
            </a:pPr>
            <a:r>
              <a:rPr lang="en-US"/>
              <a:t>      31     Ext Access</a:t>
            </a:r>
          </a:p>
        </p:txBody>
      </p:sp>
      <p:sp>
        <p:nvSpPr>
          <p:cNvPr id="19509" name="Line 67"/>
          <p:cNvSpPr>
            <a:spLocks noChangeShapeType="1"/>
          </p:cNvSpPr>
          <p:nvPr/>
        </p:nvSpPr>
        <p:spPr bwMode="auto">
          <a:xfrm>
            <a:off x="7924800" y="3505200"/>
            <a:ext cx="0" cy="533400"/>
          </a:xfrm>
          <a:prstGeom prst="line">
            <a:avLst/>
          </a:prstGeom>
          <a:noFill/>
          <a:ln w="9525">
            <a:solidFill>
              <a:schemeClr val="tx1"/>
            </a:solidFill>
            <a:round/>
            <a:headEnd/>
            <a:tailEnd/>
          </a:ln>
        </p:spPr>
        <p:txBody>
          <a:bodyPr/>
          <a:lstStyle/>
          <a:p>
            <a:endParaRPr lang="en-IN"/>
          </a:p>
        </p:txBody>
      </p:sp>
      <p:sp>
        <p:nvSpPr>
          <p:cNvPr id="19510" name="Text Box 69"/>
          <p:cNvSpPr txBox="1">
            <a:spLocks noChangeArrowheads="1"/>
          </p:cNvSpPr>
          <p:nvPr/>
        </p:nvSpPr>
        <p:spPr bwMode="auto">
          <a:xfrm>
            <a:off x="5334000" y="2819400"/>
            <a:ext cx="990600" cy="366713"/>
          </a:xfrm>
          <a:prstGeom prst="rect">
            <a:avLst/>
          </a:prstGeom>
          <a:noFill/>
          <a:ln w="9525">
            <a:noFill/>
            <a:miter lim="800000"/>
            <a:headEnd/>
            <a:tailEnd/>
          </a:ln>
        </p:spPr>
        <p:txBody>
          <a:bodyPr>
            <a:spAutoFit/>
          </a:bodyPr>
          <a:lstStyle/>
          <a:p>
            <a:pPr>
              <a:spcBef>
                <a:spcPct val="50000"/>
              </a:spcBef>
            </a:pPr>
            <a:r>
              <a:rPr lang="en-US"/>
              <a:t>31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8" name="Slide Number Placeholder 2"/>
          <p:cNvSpPr>
            <a:spLocks noGrp="1"/>
          </p:cNvSpPr>
          <p:nvPr>
            <p:ph type="sldNum" sz="quarter" idx="11"/>
          </p:nvPr>
        </p:nvSpPr>
        <p:spPr>
          <a:noFill/>
        </p:spPr>
        <p:txBody>
          <a:bodyPr/>
          <a:lstStyle/>
          <a:p>
            <a:fld id="{1565068B-659C-41F3-8F35-A5B116841F90}" type="slidenum">
              <a:rPr lang="en-US" smtClean="0">
                <a:latin typeface="Arial" pitchFamily="34" charset="0"/>
              </a:rPr>
              <a:pPr/>
              <a:t>14</a:t>
            </a:fld>
            <a:endParaRPr lang="en-US" smtClean="0">
              <a:latin typeface="Arial" pitchFamily="34" charset="0"/>
            </a:endParaRPr>
          </a:p>
        </p:txBody>
      </p:sp>
      <p:sp>
        <p:nvSpPr>
          <p:cNvPr id="1029" name="Rectangle 5"/>
          <p:cNvSpPr>
            <a:spLocks noChangeArrowheads="1"/>
          </p:cNvSpPr>
          <p:nvPr/>
        </p:nvSpPr>
        <p:spPr bwMode="auto">
          <a:xfrm>
            <a:off x="0" y="11572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4"/>
          <p:cNvGraphicFramePr>
            <a:graphicFrameLocks noChangeAspect="1"/>
          </p:cNvGraphicFramePr>
          <p:nvPr/>
        </p:nvGraphicFramePr>
        <p:xfrm>
          <a:off x="1066800" y="838200"/>
          <a:ext cx="7696200" cy="5562600"/>
        </p:xfrm>
        <a:graphic>
          <a:graphicData uri="http://schemas.openxmlformats.org/presentationml/2006/ole">
            <p:oleObj spid="_x0000_s1026" r:id="rId3" imgW="6362700" imgH="5267325" progId="">
              <p:embed/>
            </p:oleObj>
          </a:graphicData>
        </a:graphic>
      </p:graphicFrame>
      <p:sp>
        <p:nvSpPr>
          <p:cNvPr id="1030" name="Text Box 6"/>
          <p:cNvSpPr txBox="1">
            <a:spLocks noChangeArrowheads="1"/>
          </p:cNvSpPr>
          <p:nvPr/>
        </p:nvSpPr>
        <p:spPr bwMode="auto">
          <a:xfrm>
            <a:off x="2362200" y="304800"/>
            <a:ext cx="5029200" cy="457200"/>
          </a:xfrm>
          <a:prstGeom prst="rect">
            <a:avLst/>
          </a:prstGeom>
          <a:noFill/>
          <a:ln w="9525">
            <a:noFill/>
            <a:miter lim="800000"/>
            <a:headEnd/>
            <a:tailEnd/>
          </a:ln>
        </p:spPr>
        <p:txBody>
          <a:bodyPr>
            <a:spAutoFit/>
          </a:bodyPr>
          <a:lstStyle/>
          <a:p>
            <a:pPr algn="ctr">
              <a:spcBef>
                <a:spcPct val="50000"/>
              </a:spcBef>
            </a:pPr>
            <a:r>
              <a:rPr lang="en-GB" sz="2400" b="1">
                <a:solidFill>
                  <a:schemeClr val="bg1"/>
                </a:solidFill>
              </a:rPr>
              <a:t>Burglar alarm system hardware</a:t>
            </a:r>
            <a:r>
              <a:rPr lang="en-GB"/>
              <a:t>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53" name="Slide Number Placeholder 2"/>
          <p:cNvSpPr>
            <a:spLocks noGrp="1"/>
          </p:cNvSpPr>
          <p:nvPr>
            <p:ph type="sldNum" sz="quarter" idx="11"/>
          </p:nvPr>
        </p:nvSpPr>
        <p:spPr>
          <a:noFill/>
        </p:spPr>
        <p:txBody>
          <a:bodyPr/>
          <a:lstStyle/>
          <a:p>
            <a:fld id="{49A4CCBB-CECE-4AE3-ACD6-75F53B60DD88}" type="slidenum">
              <a:rPr lang="en-US" smtClean="0">
                <a:latin typeface="Arial" pitchFamily="34" charset="0"/>
              </a:rPr>
              <a:pPr/>
              <a:t>15</a:t>
            </a:fld>
            <a:endParaRPr lang="en-US" smtClean="0">
              <a:latin typeface="Arial" pitchFamily="34" charset="0"/>
            </a:endParaRPr>
          </a:p>
        </p:txBody>
      </p:sp>
      <p:graphicFrame>
        <p:nvGraphicFramePr>
          <p:cNvPr id="2050" name="Object 4"/>
          <p:cNvGraphicFramePr>
            <a:graphicFrameLocks noChangeAspect="1"/>
          </p:cNvGraphicFramePr>
          <p:nvPr/>
        </p:nvGraphicFramePr>
        <p:xfrm>
          <a:off x="1905000" y="1524000"/>
          <a:ext cx="3429000" cy="4419600"/>
        </p:xfrm>
        <a:graphic>
          <a:graphicData uri="http://schemas.openxmlformats.org/presentationml/2006/ole">
            <p:oleObj spid="_x0000_s2050" r:id="rId3" imgW="2077200" imgH="2430720" progId="">
              <p:embed/>
            </p:oleObj>
          </a:graphicData>
        </a:graphic>
      </p:graphicFrame>
      <p:graphicFrame>
        <p:nvGraphicFramePr>
          <p:cNvPr id="2051" name="Object 5"/>
          <p:cNvGraphicFramePr>
            <a:graphicFrameLocks noChangeAspect="1"/>
          </p:cNvGraphicFramePr>
          <p:nvPr/>
        </p:nvGraphicFramePr>
        <p:xfrm>
          <a:off x="5181600" y="1600200"/>
          <a:ext cx="3962400" cy="4343400"/>
        </p:xfrm>
        <a:graphic>
          <a:graphicData uri="http://schemas.openxmlformats.org/presentationml/2006/ole">
            <p:oleObj spid="_x0000_s2051" r:id="rId4" imgW="1985400" imgH="2547720" progId="">
              <p:embed/>
            </p:oleObj>
          </a:graphicData>
        </a:graphic>
      </p:graphicFrame>
      <p:sp>
        <p:nvSpPr>
          <p:cNvPr id="2054" name="Text Box 6"/>
          <p:cNvSpPr txBox="1">
            <a:spLocks noChangeArrowheads="1"/>
          </p:cNvSpPr>
          <p:nvPr/>
        </p:nvSpPr>
        <p:spPr bwMode="auto">
          <a:xfrm>
            <a:off x="1828800" y="990600"/>
            <a:ext cx="2286000" cy="457200"/>
          </a:xfrm>
          <a:prstGeom prst="rect">
            <a:avLst/>
          </a:prstGeom>
          <a:noFill/>
          <a:ln w="9525">
            <a:noFill/>
            <a:miter lim="800000"/>
            <a:headEnd/>
            <a:tailEnd/>
          </a:ln>
        </p:spPr>
        <p:txBody>
          <a:bodyPr>
            <a:spAutoFit/>
          </a:bodyPr>
          <a:lstStyle/>
          <a:p>
            <a:pPr>
              <a:spcBef>
                <a:spcPct val="50000"/>
              </a:spcBef>
            </a:pPr>
            <a:r>
              <a:rPr lang="en-US" sz="2400" b="1">
                <a:solidFill>
                  <a:schemeClr val="bg1"/>
                </a:solidFill>
              </a:rPr>
              <a:t>Input circuit</a:t>
            </a:r>
          </a:p>
        </p:txBody>
      </p:sp>
      <p:sp>
        <p:nvSpPr>
          <p:cNvPr id="2055" name="Text Box 7"/>
          <p:cNvSpPr txBox="1">
            <a:spLocks noChangeArrowheads="1"/>
          </p:cNvSpPr>
          <p:nvPr/>
        </p:nvSpPr>
        <p:spPr bwMode="auto">
          <a:xfrm>
            <a:off x="5410200" y="1143000"/>
            <a:ext cx="2590800" cy="457200"/>
          </a:xfrm>
          <a:prstGeom prst="rect">
            <a:avLst/>
          </a:prstGeom>
          <a:noFill/>
          <a:ln w="9525">
            <a:noFill/>
            <a:miter lim="800000"/>
            <a:headEnd/>
            <a:tailEnd/>
          </a:ln>
        </p:spPr>
        <p:txBody>
          <a:bodyPr>
            <a:spAutoFit/>
          </a:bodyPr>
          <a:lstStyle/>
          <a:p>
            <a:pPr>
              <a:spcBef>
                <a:spcPct val="50000"/>
              </a:spcBef>
            </a:pPr>
            <a:r>
              <a:rPr lang="en-US" sz="2400" b="1">
                <a:solidFill>
                  <a:schemeClr val="bg1"/>
                </a:solidFill>
              </a:rPr>
              <a:t>Output circuit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3076" name="Slide Number Placeholder 2"/>
          <p:cNvSpPr>
            <a:spLocks noGrp="1"/>
          </p:cNvSpPr>
          <p:nvPr>
            <p:ph type="sldNum" sz="quarter" idx="11"/>
          </p:nvPr>
        </p:nvSpPr>
        <p:spPr>
          <a:noFill/>
        </p:spPr>
        <p:txBody>
          <a:bodyPr/>
          <a:lstStyle/>
          <a:p>
            <a:fld id="{A1C0B9C8-2D21-4DB7-BCF5-893D5A4966B5}" type="slidenum">
              <a:rPr lang="en-US" smtClean="0">
                <a:latin typeface="Arial" pitchFamily="34" charset="0"/>
              </a:rPr>
              <a:pPr/>
              <a:t>16</a:t>
            </a:fld>
            <a:endParaRPr lang="en-US" smtClean="0">
              <a:latin typeface="Arial" pitchFamily="34" charset="0"/>
            </a:endParaRPr>
          </a:p>
        </p:txBody>
      </p:sp>
      <p:graphicFrame>
        <p:nvGraphicFramePr>
          <p:cNvPr id="3074" name="Object 4"/>
          <p:cNvGraphicFramePr>
            <a:graphicFrameLocks noChangeAspect="1"/>
          </p:cNvGraphicFramePr>
          <p:nvPr/>
        </p:nvGraphicFramePr>
        <p:xfrm>
          <a:off x="2286000" y="838200"/>
          <a:ext cx="3429000" cy="5105400"/>
        </p:xfrm>
        <a:graphic>
          <a:graphicData uri="http://schemas.openxmlformats.org/presentationml/2006/ole">
            <p:oleObj spid="_x0000_s3074" name="Picture" r:id="rId3" imgW="2271960" imgH="2836440" progId="Word.Picture.8">
              <p:embed/>
            </p:oleObj>
          </a:graphicData>
        </a:graphic>
      </p:graphicFrame>
      <p:sp>
        <p:nvSpPr>
          <p:cNvPr id="3077" name="Text Box 5"/>
          <p:cNvSpPr txBox="1">
            <a:spLocks noChangeArrowheads="1"/>
          </p:cNvSpPr>
          <p:nvPr/>
        </p:nvSpPr>
        <p:spPr bwMode="auto">
          <a:xfrm>
            <a:off x="2743200" y="304800"/>
            <a:ext cx="5334000" cy="457200"/>
          </a:xfrm>
          <a:prstGeom prst="rect">
            <a:avLst/>
          </a:prstGeom>
          <a:noFill/>
          <a:ln w="9525">
            <a:noFill/>
            <a:miter lim="800000"/>
            <a:headEnd/>
            <a:tailEnd/>
          </a:ln>
        </p:spPr>
        <p:txBody>
          <a:bodyPr>
            <a:spAutoFit/>
          </a:bodyPr>
          <a:lstStyle/>
          <a:p>
            <a:pPr>
              <a:spcBef>
                <a:spcPct val="50000"/>
              </a:spcBef>
            </a:pPr>
            <a:r>
              <a:rPr lang="en-GB" sz="2400" b="1">
                <a:solidFill>
                  <a:schemeClr val="bg1"/>
                </a:solidFill>
              </a:rPr>
              <a:t>ALARM_1  Program flow chart</a:t>
            </a:r>
            <a:r>
              <a:rPr lang="en-US" sz="2400">
                <a:solidFill>
                  <a:schemeClr val="bg1"/>
                </a:solidFill>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p:spPr>
        <p:txBody>
          <a:bodyPr/>
          <a:lstStyle/>
          <a:p>
            <a:fld id="{7F15CC31-6692-46B3-A089-B4B05F060F3C}" type="slidenum">
              <a:rPr lang="en-US" smtClean="0">
                <a:latin typeface="Arial" pitchFamily="34" charset="0"/>
              </a:rPr>
              <a:pPr/>
              <a:t>17</a:t>
            </a:fld>
            <a:endParaRPr lang="en-US" smtClean="0">
              <a:latin typeface="Arial" pitchFamily="34" charset="0"/>
            </a:endParaRPr>
          </a:p>
        </p:txBody>
      </p:sp>
      <p:sp>
        <p:nvSpPr>
          <p:cNvPr id="20483" name="Rectangle 4"/>
          <p:cNvSpPr>
            <a:spLocks noChangeArrowheads="1"/>
          </p:cNvSpPr>
          <p:nvPr/>
        </p:nvSpPr>
        <p:spPr bwMode="auto">
          <a:xfrm>
            <a:off x="3175" y="1522413"/>
            <a:ext cx="9137650" cy="4359275"/>
          </a:xfrm>
          <a:prstGeom prst="rect">
            <a:avLst/>
          </a:prstGeom>
          <a:noFill/>
          <a:ln w="9525">
            <a:noFill/>
            <a:miter lim="800000"/>
            <a:headEnd/>
            <a:tailEnd/>
          </a:ln>
        </p:spPr>
        <p:txBody>
          <a:bodyPr anchor="ctr">
            <a:spAutoFit/>
          </a:bodyPr>
          <a:lstStyle/>
          <a:p>
            <a:r>
              <a:rPr lang="en-GB" sz="2000"/>
              <a:t>ORG 0000h			; define memory start address 000</a:t>
            </a:r>
            <a:endParaRPr lang="en-US" sz="2000"/>
          </a:p>
          <a:p>
            <a:r>
              <a:rPr lang="en-GB" sz="2000"/>
              <a:t>; Initialise the I/O ports</a:t>
            </a:r>
            <a:endParaRPr lang="en-US" sz="2000"/>
          </a:p>
          <a:p>
            <a:r>
              <a:rPr lang="en-GB" sz="2000"/>
              <a:t> 	MOV P3, #0ffh  		; write all ones to P3 to use as an input port</a:t>
            </a:r>
            <a:endParaRPr lang="en-US" sz="2000"/>
          </a:p>
          <a:p>
            <a:r>
              <a:rPr lang="en-GB" sz="2000"/>
              <a:t>	MOV P1, #00      	; all zeros to put P1 in a known output state</a:t>
            </a:r>
            <a:endParaRPr lang="en-US" sz="2000"/>
          </a:p>
          <a:p>
            <a:r>
              <a:rPr lang="en-GB" sz="2000"/>
              <a:t>POLL:</a:t>
            </a:r>
            <a:endParaRPr lang="en-US" sz="2000"/>
          </a:p>
          <a:p>
            <a:r>
              <a:rPr lang="en-GB" sz="2000"/>
              <a:t>	MOV A, P3			; read P3 to accumulator</a:t>
            </a:r>
            <a:endParaRPr lang="en-US" sz="2000"/>
          </a:p>
          <a:p>
            <a:r>
              <a:rPr lang="en-GB" sz="2000"/>
              <a:t>	CJNE A, #00h, ALARM 		; if not all zeros then jump to ALARM</a:t>
            </a:r>
            <a:endParaRPr lang="en-US" sz="2000"/>
          </a:p>
          <a:p>
            <a:r>
              <a:rPr lang="en-GB" sz="2000"/>
              <a:t>	LJMP POLL               		; else loop back to POLL</a:t>
            </a:r>
            <a:endParaRPr lang="en-US" sz="2000"/>
          </a:p>
          <a:p>
            <a:r>
              <a:rPr lang="en-GB" sz="2000"/>
              <a:t>ALARM:	</a:t>
            </a:r>
            <a:endParaRPr lang="en-US" sz="2000"/>
          </a:p>
          <a:p>
            <a:r>
              <a:rPr lang="en-GB" sz="2000"/>
              <a:t>	SETB P1.7			; enable the BELL by setting P1.7 high</a:t>
            </a:r>
            <a:endParaRPr lang="en-US" sz="2000"/>
          </a:p>
          <a:p>
            <a:r>
              <a:rPr lang="en-GB" sz="2000"/>
              <a:t>END_LOOP:	</a:t>
            </a:r>
            <a:endParaRPr lang="en-US" sz="2000"/>
          </a:p>
          <a:p>
            <a:r>
              <a:rPr lang="en-GB" sz="2000"/>
              <a:t>	LJMP END_LOOP   		; program just loops around here</a:t>
            </a:r>
            <a:endParaRPr lang="en-US" sz="2000"/>
          </a:p>
          <a:p>
            <a:r>
              <a:rPr lang="en-GB" sz="2000"/>
              <a:t>END                     			; end of program</a:t>
            </a:r>
            <a:endParaRPr lang="en-US" sz="2000"/>
          </a:p>
          <a:p>
            <a:endParaRPr lang="en-US" sz="2000"/>
          </a:p>
        </p:txBody>
      </p:sp>
      <p:sp>
        <p:nvSpPr>
          <p:cNvPr id="20484" name="Text Box 5"/>
          <p:cNvSpPr txBox="1">
            <a:spLocks noChangeArrowheads="1"/>
          </p:cNvSpPr>
          <p:nvPr/>
        </p:nvSpPr>
        <p:spPr bwMode="auto">
          <a:xfrm>
            <a:off x="2438400" y="457200"/>
            <a:ext cx="5029200" cy="457200"/>
          </a:xfrm>
          <a:prstGeom prst="rect">
            <a:avLst/>
          </a:prstGeom>
          <a:noFill/>
          <a:ln w="9525">
            <a:noFill/>
            <a:miter lim="800000"/>
            <a:headEnd/>
            <a:tailEnd/>
          </a:ln>
        </p:spPr>
        <p:txBody>
          <a:bodyPr>
            <a:spAutoFit/>
          </a:bodyPr>
          <a:lstStyle/>
          <a:p>
            <a:pPr algn="ctr"/>
            <a:r>
              <a:rPr lang="en-GB" sz="2400" b="1"/>
              <a:t>ALARM_1 Program source code</a:t>
            </a:r>
            <a:endParaRPr 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00" name="Slide Number Placeholder 2"/>
          <p:cNvSpPr>
            <a:spLocks noGrp="1"/>
          </p:cNvSpPr>
          <p:nvPr>
            <p:ph type="sldNum" sz="quarter" idx="11"/>
          </p:nvPr>
        </p:nvSpPr>
        <p:spPr>
          <a:noFill/>
        </p:spPr>
        <p:txBody>
          <a:bodyPr/>
          <a:lstStyle/>
          <a:p>
            <a:fld id="{FDA414FE-84F4-4196-B431-26DEA733BF0F}" type="slidenum">
              <a:rPr lang="en-US" smtClean="0">
                <a:latin typeface="Arial" pitchFamily="34" charset="0"/>
              </a:rPr>
              <a:pPr/>
              <a:t>18</a:t>
            </a:fld>
            <a:endParaRPr lang="en-US" smtClean="0">
              <a:latin typeface="Arial" pitchFamily="34" charset="0"/>
            </a:endParaRPr>
          </a:p>
        </p:txBody>
      </p:sp>
      <p:sp>
        <p:nvSpPr>
          <p:cNvPr id="4101" name="Rectangle 5"/>
          <p:cNvSpPr>
            <a:spLocks noChangeArrowheads="1"/>
          </p:cNvSpPr>
          <p:nvPr/>
        </p:nvSpPr>
        <p:spPr bwMode="auto">
          <a:xfrm>
            <a:off x="0" y="1819275"/>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8" name="Object 4"/>
          <p:cNvGraphicFramePr>
            <a:graphicFrameLocks noChangeAspect="1"/>
          </p:cNvGraphicFramePr>
          <p:nvPr/>
        </p:nvGraphicFramePr>
        <p:xfrm>
          <a:off x="1524000" y="1143000"/>
          <a:ext cx="7010400" cy="5029200"/>
        </p:xfrm>
        <a:graphic>
          <a:graphicData uri="http://schemas.openxmlformats.org/presentationml/2006/ole">
            <p:oleObj spid="_x0000_s4098" r:id="rId3" imgW="5602320" imgH="3292200" progId="">
              <p:embed/>
            </p:oleObj>
          </a:graphicData>
        </a:graphic>
      </p:graphicFrame>
      <p:sp>
        <p:nvSpPr>
          <p:cNvPr id="4102" name="Text Box 6"/>
          <p:cNvSpPr txBox="1">
            <a:spLocks noChangeArrowheads="1"/>
          </p:cNvSpPr>
          <p:nvPr/>
        </p:nvSpPr>
        <p:spPr bwMode="auto">
          <a:xfrm>
            <a:off x="1371600" y="762000"/>
            <a:ext cx="7467600" cy="457200"/>
          </a:xfrm>
          <a:prstGeom prst="rect">
            <a:avLst/>
          </a:prstGeom>
          <a:noFill/>
          <a:ln w="9525">
            <a:noFill/>
            <a:miter lim="800000"/>
            <a:headEnd/>
            <a:tailEnd/>
          </a:ln>
        </p:spPr>
        <p:txBody>
          <a:bodyPr>
            <a:spAutoFit/>
          </a:bodyPr>
          <a:lstStyle/>
          <a:p>
            <a:pPr>
              <a:spcBef>
                <a:spcPct val="50000"/>
              </a:spcBef>
            </a:pPr>
            <a:r>
              <a:rPr lang="en-GB" sz="2400" b="1">
                <a:solidFill>
                  <a:schemeClr val="bg1"/>
                </a:solidFill>
              </a:rPr>
              <a:t>Hardware circuit with timing diagram</a:t>
            </a:r>
            <a:r>
              <a:rPr lang="en-US" sz="2400" b="1">
                <a:solidFill>
                  <a:schemeClr val="bg1"/>
                </a:solidFill>
              </a:rPr>
              <a:t> for sound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p>
            <a:fld id="{6D3E2B50-C322-4A09-9D0F-669AC0B6F68F}" type="slidenum">
              <a:rPr lang="en-US" smtClean="0">
                <a:latin typeface="Arial" pitchFamily="34" charset="0"/>
              </a:rPr>
              <a:pPr/>
              <a:t>19</a:t>
            </a:fld>
            <a:endParaRPr lang="en-US" smtClean="0">
              <a:latin typeface="Arial" pitchFamily="34" charset="0"/>
            </a:endParaRPr>
          </a:p>
        </p:txBody>
      </p:sp>
      <p:sp>
        <p:nvSpPr>
          <p:cNvPr id="21507" name="Text Box 2"/>
          <p:cNvSpPr txBox="1">
            <a:spLocks noChangeArrowheads="1"/>
          </p:cNvSpPr>
          <p:nvPr/>
        </p:nvSpPr>
        <p:spPr bwMode="auto">
          <a:xfrm>
            <a:off x="1828800" y="685800"/>
            <a:ext cx="5791200" cy="457200"/>
          </a:xfrm>
          <a:prstGeom prst="rect">
            <a:avLst/>
          </a:prstGeom>
          <a:noFill/>
          <a:ln w="9525">
            <a:noFill/>
            <a:miter lim="800000"/>
            <a:headEnd/>
            <a:tailEnd/>
          </a:ln>
        </p:spPr>
        <p:txBody>
          <a:bodyPr>
            <a:spAutoFit/>
          </a:bodyPr>
          <a:lstStyle/>
          <a:p>
            <a:pPr algn="ctr">
              <a:spcBef>
                <a:spcPct val="50000"/>
              </a:spcBef>
            </a:pPr>
            <a:r>
              <a:rPr lang="en-US" sz="2400"/>
              <a:t>Interactive Vehicle  Tracking System</a:t>
            </a:r>
          </a:p>
        </p:txBody>
      </p:sp>
      <p:sp>
        <p:nvSpPr>
          <p:cNvPr id="21508" name="Text Box 3"/>
          <p:cNvSpPr txBox="1">
            <a:spLocks noChangeArrowheads="1"/>
          </p:cNvSpPr>
          <p:nvPr/>
        </p:nvSpPr>
        <p:spPr bwMode="auto">
          <a:xfrm>
            <a:off x="914400" y="1371600"/>
            <a:ext cx="7162800" cy="4629150"/>
          </a:xfrm>
          <a:prstGeom prst="rect">
            <a:avLst/>
          </a:prstGeom>
          <a:noFill/>
          <a:ln w="9525">
            <a:noFill/>
            <a:miter lim="800000"/>
            <a:headEnd/>
            <a:tailEnd/>
          </a:ln>
        </p:spPr>
        <p:txBody>
          <a:bodyPr>
            <a:spAutoFit/>
          </a:bodyPr>
          <a:lstStyle/>
          <a:p>
            <a:pPr>
              <a:spcBef>
                <a:spcPct val="50000"/>
              </a:spcBef>
            </a:pPr>
            <a:r>
              <a:rPr lang="en-US"/>
              <a:t>      It is a system which can track the vehicles for its movement through out the trip with GPS And GPRS.</a:t>
            </a:r>
          </a:p>
          <a:p>
            <a:pPr>
              <a:spcBef>
                <a:spcPct val="50000"/>
              </a:spcBef>
            </a:pPr>
            <a:r>
              <a:rPr lang="en-US"/>
              <a:t>The data collected at different data points are stored at the vehicle itself and in the computers of respective data points then to the server.</a:t>
            </a:r>
          </a:p>
          <a:p>
            <a:pPr>
              <a:spcBef>
                <a:spcPct val="50000"/>
              </a:spcBef>
            </a:pPr>
            <a:endParaRPr lang="en-US"/>
          </a:p>
          <a:p>
            <a:pPr>
              <a:spcBef>
                <a:spcPct val="50000"/>
              </a:spcBef>
            </a:pPr>
            <a:r>
              <a:rPr lang="en-US"/>
              <a:t>The Data are </a:t>
            </a:r>
          </a:p>
          <a:p>
            <a:pPr>
              <a:spcBef>
                <a:spcPct val="50000"/>
              </a:spcBef>
            </a:pPr>
            <a:r>
              <a:rPr lang="en-US" i="1"/>
              <a:t>	vehicle number, started time,  stop time, Fuel at, Date, Fuel 	type, Qty, Amount, Balance, Driver ID …..</a:t>
            </a:r>
          </a:p>
          <a:p>
            <a:pPr>
              <a:spcBef>
                <a:spcPct val="50000"/>
              </a:spcBef>
            </a:pPr>
            <a:endParaRPr lang="en-US"/>
          </a:p>
          <a:p>
            <a:pPr>
              <a:spcBef>
                <a:spcPct val="50000"/>
              </a:spcBef>
            </a:pPr>
            <a:r>
              <a:rPr lang="en-US"/>
              <a:t>The Data Points are</a:t>
            </a:r>
          </a:p>
          <a:p>
            <a:pPr>
              <a:spcBef>
                <a:spcPct val="50000"/>
              </a:spcBef>
            </a:pPr>
            <a:r>
              <a:rPr lang="en-US"/>
              <a:t>	the places where the interactive RF transmitter and 	receivers are fixed say BPCL fuel stations.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1"/>
          </p:nvPr>
        </p:nvSpPr>
        <p:spPr>
          <a:noFill/>
        </p:spPr>
        <p:txBody>
          <a:bodyPr/>
          <a:lstStyle/>
          <a:p>
            <a:fld id="{10CB59FF-9D42-4081-AB47-7DA7BC6A9D6D}" type="slidenum">
              <a:rPr lang="en-US" smtClean="0">
                <a:latin typeface="Arial" pitchFamily="34" charset="0"/>
              </a:rPr>
              <a:pPr/>
              <a:t>2</a:t>
            </a:fld>
            <a:endParaRPr lang="en-US" smtClean="0">
              <a:latin typeface="Arial" pitchFamily="34" charset="0"/>
            </a:endParaRPr>
          </a:p>
        </p:txBody>
      </p:sp>
      <p:pic>
        <p:nvPicPr>
          <p:cNvPr id="8195" name="Picture 2" descr="BlackBox">
            <a:hlinkClick r:id="rId2"/>
          </p:cNvPr>
          <p:cNvPicPr>
            <a:picLocks noChangeAspect="1" noChangeArrowheads="1"/>
          </p:cNvPicPr>
          <p:nvPr/>
        </p:nvPicPr>
        <p:blipFill>
          <a:blip r:embed="rId3"/>
          <a:srcRect/>
          <a:stretch>
            <a:fillRect/>
          </a:stretch>
        </p:blipFill>
        <p:spPr bwMode="auto">
          <a:xfrm>
            <a:off x="4724400" y="990600"/>
            <a:ext cx="3962400" cy="4343400"/>
          </a:xfrm>
          <a:prstGeom prst="rect">
            <a:avLst/>
          </a:prstGeom>
          <a:noFill/>
          <a:ln w="9525">
            <a:noFill/>
            <a:miter lim="800000"/>
            <a:headEnd/>
            <a:tailEnd/>
          </a:ln>
        </p:spPr>
      </p:pic>
      <p:sp>
        <p:nvSpPr>
          <p:cNvPr id="8196" name="Text Box 3"/>
          <p:cNvSpPr txBox="1">
            <a:spLocks noChangeArrowheads="1"/>
          </p:cNvSpPr>
          <p:nvPr/>
        </p:nvSpPr>
        <p:spPr bwMode="auto">
          <a:xfrm>
            <a:off x="441325" y="1371600"/>
            <a:ext cx="3978275" cy="4486275"/>
          </a:xfrm>
          <a:prstGeom prst="rect">
            <a:avLst/>
          </a:prstGeom>
          <a:noFill/>
          <a:ln w="9525">
            <a:noFill/>
            <a:miter lim="800000"/>
            <a:headEnd/>
            <a:tailEnd/>
          </a:ln>
        </p:spPr>
        <p:txBody>
          <a:bodyPr>
            <a:spAutoFit/>
          </a:bodyPr>
          <a:lstStyle/>
          <a:p>
            <a:r>
              <a:rPr lang="en-US">
                <a:solidFill>
                  <a:srgbClr val="FFFFFF"/>
                </a:solidFill>
                <a:cs typeface="Times New Roman" pitchFamily="18" charset="0"/>
              </a:rPr>
              <a:t>According to the Institution of Electrical Engineers, "A general purpose definition of embedded systems is that they are devices used to control, monitor or assist the operation of equipment, machinery, or plant. 'Embedded' reflects the fact that they are an integral part of the system..." An embedded system is a </a:t>
            </a:r>
            <a:r>
              <a:rPr lang="en-US" b="1">
                <a:solidFill>
                  <a:srgbClr val="FFFFFF"/>
                </a:solidFill>
                <a:cs typeface="Times New Roman" pitchFamily="18" charset="0"/>
              </a:rPr>
              <a:t>special-purpose computer system</a:t>
            </a:r>
            <a:r>
              <a:rPr lang="en-US">
                <a:solidFill>
                  <a:srgbClr val="FFFFFF"/>
                </a:solidFill>
                <a:cs typeface="Times New Roman" pitchFamily="18" charset="0"/>
              </a:rPr>
              <a:t>, which is completely encapsulated by the device it controls. An embedded system has specific requirements and performs pre-defined tasks, unlike a general-purpose personal computer.</a:t>
            </a:r>
            <a:r>
              <a:rPr lang="en-US">
                <a:solidFill>
                  <a:srgbClr val="FFFFFF"/>
                </a:solidFill>
              </a:rPr>
              <a:t> </a:t>
            </a:r>
          </a:p>
        </p:txBody>
      </p:sp>
      <p:sp>
        <p:nvSpPr>
          <p:cNvPr id="8197" name="Text Box 4"/>
          <p:cNvSpPr txBox="1">
            <a:spLocks noChangeArrowheads="1"/>
          </p:cNvSpPr>
          <p:nvPr/>
        </p:nvSpPr>
        <p:spPr bwMode="auto">
          <a:xfrm>
            <a:off x="1812925" y="417513"/>
            <a:ext cx="3902075" cy="366712"/>
          </a:xfrm>
          <a:prstGeom prst="rect">
            <a:avLst/>
          </a:prstGeom>
          <a:noFill/>
          <a:ln w="9525">
            <a:noFill/>
            <a:miter lim="800000"/>
            <a:headEnd/>
            <a:tailEnd/>
          </a:ln>
        </p:spPr>
        <p:txBody>
          <a:bodyPr>
            <a:spAutoFit/>
          </a:bodyPr>
          <a:lstStyle/>
          <a:p>
            <a:r>
              <a:rPr lang="en-US">
                <a:cs typeface="Times New Roman" pitchFamily="18" charset="0"/>
              </a:rPr>
              <a:t>What is an embedded system?</a:t>
            </a:r>
            <a:r>
              <a:rPr lang="en-US"/>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1"/>
          </p:nvPr>
        </p:nvSpPr>
        <p:spPr>
          <a:noFill/>
        </p:spPr>
        <p:txBody>
          <a:bodyPr/>
          <a:lstStyle/>
          <a:p>
            <a:fld id="{A8A1A6F4-5D64-41C6-9ACD-41ED57D4BB29}" type="slidenum">
              <a:rPr lang="en-US" smtClean="0">
                <a:latin typeface="Arial" pitchFamily="34" charset="0"/>
              </a:rPr>
              <a:pPr/>
              <a:t>20</a:t>
            </a:fld>
            <a:endParaRPr lang="en-US" smtClean="0">
              <a:latin typeface="Arial" pitchFamily="34" charset="0"/>
            </a:endParaRPr>
          </a:p>
        </p:txBody>
      </p:sp>
      <p:sp>
        <p:nvSpPr>
          <p:cNvPr id="22531" name="Text Box 2"/>
          <p:cNvSpPr txBox="1">
            <a:spLocks noChangeArrowheads="1"/>
          </p:cNvSpPr>
          <p:nvPr/>
        </p:nvSpPr>
        <p:spPr bwMode="auto">
          <a:xfrm>
            <a:off x="609600" y="762000"/>
            <a:ext cx="7924800" cy="779463"/>
          </a:xfrm>
          <a:prstGeom prst="rect">
            <a:avLst/>
          </a:prstGeom>
          <a:noFill/>
          <a:ln w="9525">
            <a:noFill/>
            <a:miter lim="800000"/>
            <a:headEnd/>
            <a:tailEnd/>
          </a:ln>
        </p:spPr>
        <p:txBody>
          <a:bodyPr>
            <a:spAutoFit/>
          </a:bodyPr>
          <a:lstStyle/>
          <a:p>
            <a:pPr>
              <a:spcBef>
                <a:spcPct val="50000"/>
              </a:spcBef>
            </a:pPr>
            <a:endParaRPr lang="en-US"/>
          </a:p>
          <a:p>
            <a:pPr>
              <a:spcBef>
                <a:spcPct val="50000"/>
              </a:spcBef>
            </a:pPr>
            <a:r>
              <a:rPr lang="en-US"/>
              <a:t> </a:t>
            </a:r>
          </a:p>
        </p:txBody>
      </p:sp>
      <p:sp>
        <p:nvSpPr>
          <p:cNvPr id="22532" name="Text Box 3"/>
          <p:cNvSpPr txBox="1">
            <a:spLocks noChangeArrowheads="1"/>
          </p:cNvSpPr>
          <p:nvPr/>
        </p:nvSpPr>
        <p:spPr bwMode="auto">
          <a:xfrm>
            <a:off x="533400" y="609600"/>
            <a:ext cx="8153400" cy="2566988"/>
          </a:xfrm>
          <a:prstGeom prst="rect">
            <a:avLst/>
          </a:prstGeom>
          <a:noFill/>
          <a:ln w="9525">
            <a:noFill/>
            <a:miter lim="800000"/>
            <a:headEnd/>
            <a:tailEnd/>
          </a:ln>
        </p:spPr>
        <p:txBody>
          <a:bodyPr>
            <a:spAutoFit/>
          </a:bodyPr>
          <a:lstStyle/>
          <a:p>
            <a:pPr>
              <a:spcBef>
                <a:spcPct val="50000"/>
              </a:spcBef>
            </a:pPr>
            <a:r>
              <a:rPr lang="en-US"/>
              <a:t>At the data points</a:t>
            </a:r>
            <a:br>
              <a:rPr lang="en-US"/>
            </a:br>
            <a:endParaRPr lang="en-US"/>
          </a:p>
          <a:p>
            <a:pPr algn="ctr">
              <a:spcBef>
                <a:spcPct val="50000"/>
              </a:spcBef>
            </a:pPr>
            <a:r>
              <a:rPr lang="en-US"/>
              <a:t>	GPS &amp; GPRS based RF transmitter and receivers (RF System) are connected to a computers</a:t>
            </a:r>
          </a:p>
          <a:p>
            <a:pPr algn="ctr">
              <a:spcBef>
                <a:spcPct val="50000"/>
              </a:spcBef>
            </a:pPr>
            <a:endParaRPr lang="en-US"/>
          </a:p>
          <a:p>
            <a:pPr>
              <a:spcBef>
                <a:spcPct val="50000"/>
              </a:spcBef>
            </a:pPr>
            <a:r>
              <a:rPr lang="en-US"/>
              <a:t>	GPS system is capable of interacting over area of 1 square metre  </a:t>
            </a:r>
          </a:p>
          <a:p>
            <a:pPr>
              <a:spcBef>
                <a:spcPct val="50000"/>
              </a:spcBef>
            </a:pPr>
            <a:r>
              <a:rPr lang="en-US"/>
              <a:t>	</a:t>
            </a:r>
          </a:p>
        </p:txBody>
      </p:sp>
      <p:sp>
        <p:nvSpPr>
          <p:cNvPr id="22533" name="Line 4"/>
          <p:cNvSpPr>
            <a:spLocks noChangeShapeType="1"/>
          </p:cNvSpPr>
          <p:nvPr/>
        </p:nvSpPr>
        <p:spPr bwMode="auto">
          <a:xfrm flipH="1" flipV="1">
            <a:off x="4495800" y="4114800"/>
            <a:ext cx="609600" cy="381000"/>
          </a:xfrm>
          <a:prstGeom prst="line">
            <a:avLst/>
          </a:prstGeom>
          <a:noFill/>
          <a:ln w="9525">
            <a:solidFill>
              <a:schemeClr val="tx1"/>
            </a:solidFill>
            <a:round/>
            <a:headEnd/>
            <a:tailEnd/>
          </a:ln>
        </p:spPr>
        <p:txBody>
          <a:bodyPr/>
          <a:lstStyle/>
          <a:p>
            <a:endParaRPr lang="en-IN"/>
          </a:p>
        </p:txBody>
      </p:sp>
      <p:sp>
        <p:nvSpPr>
          <p:cNvPr id="82949" name="desk2"/>
          <p:cNvSpPr>
            <a:spLocks noEditPoints="1" noChangeArrowheads="1"/>
          </p:cNvSpPr>
          <p:nvPr/>
        </p:nvSpPr>
        <p:spPr bwMode="auto">
          <a:xfrm>
            <a:off x="1600200" y="3810000"/>
            <a:ext cx="3810000" cy="2800350"/>
          </a:xfrm>
          <a:custGeom>
            <a:avLst/>
            <a:gdLst>
              <a:gd name="T0" fmla="*/ 10800 w 21600"/>
              <a:gd name="T1" fmla="*/ 0 h 21600"/>
              <a:gd name="T2" fmla="*/ 21600 w 21600"/>
              <a:gd name="T3" fmla="*/ 0 h 21600"/>
              <a:gd name="T4" fmla="*/ 21600 w 21600"/>
              <a:gd name="T5" fmla="*/ 12800 h 21600"/>
              <a:gd name="T6" fmla="*/ 12800 w 21600"/>
              <a:gd name="T7" fmla="*/ 21600 h 21600"/>
              <a:gd name="T8" fmla="*/ 0 w 21600"/>
              <a:gd name="T9" fmla="*/ 21600 h 21600"/>
              <a:gd name="T10" fmla="*/ 0 w 21600"/>
              <a:gd name="T11" fmla="*/ 10800 h 21600"/>
              <a:gd name="T12" fmla="*/ 5400 w 21600"/>
              <a:gd name="T13" fmla="*/ 10800 h 21600"/>
              <a:gd name="T14" fmla="*/ 10800 w 21600"/>
              <a:gd name="T15" fmla="*/ 5400 h 21600"/>
              <a:gd name="T16" fmla="*/ 10800 w 21600"/>
              <a:gd name="T17" fmla="*/ 0 h 21600"/>
              <a:gd name="T18" fmla="*/ 1000 w 21600"/>
              <a:gd name="T19" fmla="*/ 11800 h 21600"/>
              <a:gd name="T20" fmla="*/ 20600 w 21600"/>
              <a:gd name="T21" fmla="*/ 20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1600" h="21600">
                <a:moveTo>
                  <a:pt x="10800" y="0"/>
                </a:moveTo>
                <a:lnTo>
                  <a:pt x="21600" y="0"/>
                </a:lnTo>
                <a:lnTo>
                  <a:pt x="21600" y="12800"/>
                </a:lnTo>
                <a:lnTo>
                  <a:pt x="12800" y="21600"/>
                </a:lnTo>
                <a:lnTo>
                  <a:pt x="0" y="21600"/>
                </a:lnTo>
                <a:lnTo>
                  <a:pt x="0" y="10800"/>
                </a:lnTo>
                <a:lnTo>
                  <a:pt x="5400" y="10800"/>
                </a:lnTo>
                <a:lnTo>
                  <a:pt x="10800" y="5400"/>
                </a:lnTo>
                <a:lnTo>
                  <a:pt x="1080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charset="0"/>
            </a:endParaRPr>
          </a:p>
        </p:txBody>
      </p:sp>
      <p:sp>
        <p:nvSpPr>
          <p:cNvPr id="82950" name="Cloud"/>
          <p:cNvSpPr>
            <a:spLocks noChangeAspect="1" noEditPoints="1" noChangeArrowheads="1"/>
          </p:cNvSpPr>
          <p:nvPr/>
        </p:nvSpPr>
        <p:spPr bwMode="auto">
          <a:xfrm>
            <a:off x="2438400" y="44958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charset="0"/>
            </a:endParaRPr>
          </a:p>
        </p:txBody>
      </p:sp>
      <p:pic>
        <p:nvPicPr>
          <p:cNvPr id="22536" name="Picture 7" descr="j0235319"/>
          <p:cNvPicPr>
            <a:picLocks noChangeAspect="1" noChangeArrowheads="1"/>
          </p:cNvPicPr>
          <p:nvPr/>
        </p:nvPicPr>
        <p:blipFill>
          <a:blip r:embed="rId2"/>
          <a:srcRect/>
          <a:stretch>
            <a:fillRect/>
          </a:stretch>
        </p:blipFill>
        <p:spPr bwMode="auto">
          <a:xfrm>
            <a:off x="1447800" y="3200400"/>
            <a:ext cx="1784350" cy="1822450"/>
          </a:xfrm>
          <a:prstGeom prst="rect">
            <a:avLst/>
          </a:prstGeom>
          <a:noFill/>
          <a:ln w="9525">
            <a:noFill/>
            <a:miter lim="800000"/>
            <a:headEnd/>
            <a:tailEnd/>
          </a:ln>
        </p:spPr>
      </p:pic>
      <p:sp>
        <p:nvSpPr>
          <p:cNvPr id="22537" name="Text Box 8"/>
          <p:cNvSpPr txBox="1">
            <a:spLocks noChangeArrowheads="1"/>
          </p:cNvSpPr>
          <p:nvPr/>
        </p:nvSpPr>
        <p:spPr bwMode="auto">
          <a:xfrm>
            <a:off x="5486400" y="4191000"/>
            <a:ext cx="3657600" cy="915988"/>
          </a:xfrm>
          <a:prstGeom prst="rect">
            <a:avLst/>
          </a:prstGeom>
          <a:noFill/>
          <a:ln w="9525">
            <a:noFill/>
            <a:miter lim="800000"/>
            <a:headEnd/>
            <a:tailEnd/>
          </a:ln>
        </p:spPr>
        <p:txBody>
          <a:bodyPr>
            <a:spAutoFit/>
          </a:bodyPr>
          <a:lstStyle/>
          <a:p>
            <a:pPr>
              <a:spcBef>
                <a:spcPct val="50000"/>
              </a:spcBef>
            </a:pPr>
            <a:r>
              <a:rPr lang="en-US"/>
              <a:t>The GPS will   transmit the data in a periodic interval continuously  from the data point</a:t>
            </a:r>
          </a:p>
        </p:txBody>
      </p:sp>
      <p:pic>
        <p:nvPicPr>
          <p:cNvPr id="22538" name="Picture 9" descr="j0183328"/>
          <p:cNvPicPr>
            <a:picLocks noChangeAspect="1" noChangeArrowheads="1"/>
          </p:cNvPicPr>
          <p:nvPr/>
        </p:nvPicPr>
        <p:blipFill>
          <a:blip r:embed="rId3"/>
          <a:srcRect/>
          <a:stretch>
            <a:fillRect/>
          </a:stretch>
        </p:blipFill>
        <p:spPr bwMode="auto">
          <a:xfrm>
            <a:off x="1600200" y="5043488"/>
            <a:ext cx="1806575" cy="1814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1"/>
          </p:nvPr>
        </p:nvSpPr>
        <p:spPr>
          <a:noFill/>
        </p:spPr>
        <p:txBody>
          <a:bodyPr/>
          <a:lstStyle/>
          <a:p>
            <a:fld id="{784E8792-79F3-4191-99C2-14DE33D02C04}" type="slidenum">
              <a:rPr lang="en-US" smtClean="0">
                <a:latin typeface="Arial" pitchFamily="34" charset="0"/>
              </a:rPr>
              <a:pPr/>
              <a:t>21</a:t>
            </a:fld>
            <a:endParaRPr lang="en-US" smtClean="0">
              <a:latin typeface="Arial" pitchFamily="34" charset="0"/>
            </a:endParaRPr>
          </a:p>
        </p:txBody>
      </p:sp>
      <p:sp>
        <p:nvSpPr>
          <p:cNvPr id="23555" name="Text Box 2"/>
          <p:cNvSpPr txBox="1">
            <a:spLocks noChangeArrowheads="1"/>
          </p:cNvSpPr>
          <p:nvPr/>
        </p:nvSpPr>
        <p:spPr bwMode="auto">
          <a:xfrm>
            <a:off x="5791200" y="685800"/>
            <a:ext cx="3130550" cy="366713"/>
          </a:xfrm>
          <a:prstGeom prst="rect">
            <a:avLst/>
          </a:prstGeom>
          <a:noFill/>
          <a:ln w="9525">
            <a:noFill/>
            <a:miter lim="800000"/>
            <a:headEnd/>
            <a:tailEnd/>
          </a:ln>
        </p:spPr>
        <p:txBody>
          <a:bodyPr wrap="none">
            <a:spAutoFit/>
          </a:bodyPr>
          <a:lstStyle/>
          <a:p>
            <a:r>
              <a:rPr lang="en-US"/>
              <a:t>Block diagram of  data locker</a:t>
            </a:r>
          </a:p>
        </p:txBody>
      </p:sp>
      <p:sp>
        <p:nvSpPr>
          <p:cNvPr id="23556" name="Rectangle 4"/>
          <p:cNvSpPr>
            <a:spLocks noChangeArrowheads="1"/>
          </p:cNvSpPr>
          <p:nvPr/>
        </p:nvSpPr>
        <p:spPr bwMode="auto">
          <a:xfrm>
            <a:off x="3352800" y="1828800"/>
            <a:ext cx="1143000" cy="3048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57" name="Rectangle 6"/>
          <p:cNvSpPr>
            <a:spLocks noChangeArrowheads="1"/>
          </p:cNvSpPr>
          <p:nvPr/>
        </p:nvSpPr>
        <p:spPr bwMode="auto">
          <a:xfrm>
            <a:off x="4648200" y="2514600"/>
            <a:ext cx="20574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58" name="AutoShape 7"/>
          <p:cNvSpPr>
            <a:spLocks noChangeArrowheads="1"/>
          </p:cNvSpPr>
          <p:nvPr/>
        </p:nvSpPr>
        <p:spPr bwMode="auto">
          <a:xfrm>
            <a:off x="2133600" y="1981200"/>
            <a:ext cx="1219200" cy="228600"/>
          </a:xfrm>
          <a:prstGeom prst="rightArrow">
            <a:avLst>
              <a:gd name="adj1" fmla="val 50000"/>
              <a:gd name="adj2" fmla="val 133333"/>
            </a:avLst>
          </a:prstGeom>
          <a:solidFill>
            <a:schemeClr val="accent1"/>
          </a:solidFill>
          <a:ln w="9525">
            <a:solidFill>
              <a:schemeClr val="tx1"/>
            </a:solidFill>
            <a:miter lim="800000"/>
            <a:headEnd/>
            <a:tailEnd/>
          </a:ln>
        </p:spPr>
        <p:txBody>
          <a:bodyPr wrap="none" anchor="ctr"/>
          <a:lstStyle/>
          <a:p>
            <a:endParaRPr lang="en-US"/>
          </a:p>
        </p:txBody>
      </p:sp>
      <p:sp>
        <p:nvSpPr>
          <p:cNvPr id="23559" name="AutoShape 8"/>
          <p:cNvSpPr>
            <a:spLocks noChangeArrowheads="1"/>
          </p:cNvSpPr>
          <p:nvPr/>
        </p:nvSpPr>
        <p:spPr bwMode="auto">
          <a:xfrm>
            <a:off x="2133600" y="3733800"/>
            <a:ext cx="1219200" cy="228600"/>
          </a:xfrm>
          <a:prstGeom prst="leftArrow">
            <a:avLst>
              <a:gd name="adj1" fmla="val 50000"/>
              <a:gd name="adj2" fmla="val 133333"/>
            </a:avLst>
          </a:prstGeom>
          <a:solidFill>
            <a:schemeClr val="accent1"/>
          </a:solidFill>
          <a:ln w="9525">
            <a:solidFill>
              <a:schemeClr val="tx1"/>
            </a:solidFill>
            <a:miter lim="800000"/>
            <a:headEnd/>
            <a:tailEnd/>
          </a:ln>
        </p:spPr>
        <p:txBody>
          <a:bodyPr wrap="none" anchor="ctr"/>
          <a:lstStyle/>
          <a:p>
            <a:endParaRPr lang="en-US"/>
          </a:p>
        </p:txBody>
      </p:sp>
      <p:sp>
        <p:nvSpPr>
          <p:cNvPr id="23560" name="AutoShape 9"/>
          <p:cNvSpPr>
            <a:spLocks noChangeArrowheads="1"/>
          </p:cNvSpPr>
          <p:nvPr/>
        </p:nvSpPr>
        <p:spPr bwMode="auto">
          <a:xfrm>
            <a:off x="4495800" y="3048000"/>
            <a:ext cx="1447800" cy="838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9485 h 21600"/>
              <a:gd name="T20" fmla="*/ 162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07" y="0"/>
                </a:moveTo>
                <a:lnTo>
                  <a:pt x="9214" y="5318"/>
                </a:lnTo>
                <a:lnTo>
                  <a:pt x="14614" y="5318"/>
                </a:lnTo>
                <a:lnTo>
                  <a:pt x="14614" y="19485"/>
                </a:lnTo>
                <a:lnTo>
                  <a:pt x="0" y="19485"/>
                </a:lnTo>
                <a:lnTo>
                  <a:pt x="0" y="21600"/>
                </a:lnTo>
                <a:lnTo>
                  <a:pt x="16200" y="21600"/>
                </a:lnTo>
                <a:lnTo>
                  <a:pt x="16200" y="5318"/>
                </a:lnTo>
                <a:lnTo>
                  <a:pt x="21600" y="5318"/>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3561" name="Rectangle 10"/>
          <p:cNvSpPr>
            <a:spLocks noChangeArrowheads="1"/>
          </p:cNvSpPr>
          <p:nvPr/>
        </p:nvSpPr>
        <p:spPr bwMode="auto">
          <a:xfrm>
            <a:off x="1600200" y="4953000"/>
            <a:ext cx="457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62" name="Rectangle 11"/>
          <p:cNvSpPr>
            <a:spLocks noChangeArrowheads="1"/>
          </p:cNvSpPr>
          <p:nvPr/>
        </p:nvSpPr>
        <p:spPr bwMode="auto">
          <a:xfrm>
            <a:off x="1600200" y="5486400"/>
            <a:ext cx="457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63" name="Rectangle 12"/>
          <p:cNvSpPr>
            <a:spLocks noChangeArrowheads="1"/>
          </p:cNvSpPr>
          <p:nvPr/>
        </p:nvSpPr>
        <p:spPr bwMode="auto">
          <a:xfrm>
            <a:off x="1600200" y="6019800"/>
            <a:ext cx="457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64" name="Line 13"/>
          <p:cNvSpPr>
            <a:spLocks noChangeShapeType="1"/>
          </p:cNvSpPr>
          <p:nvPr/>
        </p:nvSpPr>
        <p:spPr bwMode="auto">
          <a:xfrm>
            <a:off x="2057400" y="6172200"/>
            <a:ext cx="2057400" cy="0"/>
          </a:xfrm>
          <a:prstGeom prst="line">
            <a:avLst/>
          </a:prstGeom>
          <a:noFill/>
          <a:ln w="9525">
            <a:solidFill>
              <a:schemeClr val="tx1"/>
            </a:solidFill>
            <a:round/>
            <a:headEnd/>
            <a:tailEnd/>
          </a:ln>
        </p:spPr>
        <p:txBody>
          <a:bodyPr/>
          <a:lstStyle/>
          <a:p>
            <a:endParaRPr lang="en-IN"/>
          </a:p>
        </p:txBody>
      </p:sp>
      <p:sp>
        <p:nvSpPr>
          <p:cNvPr id="23565" name="Line 14"/>
          <p:cNvSpPr>
            <a:spLocks noChangeShapeType="1"/>
          </p:cNvSpPr>
          <p:nvPr/>
        </p:nvSpPr>
        <p:spPr bwMode="auto">
          <a:xfrm>
            <a:off x="2057400" y="5638800"/>
            <a:ext cx="1752600" cy="0"/>
          </a:xfrm>
          <a:prstGeom prst="line">
            <a:avLst/>
          </a:prstGeom>
          <a:noFill/>
          <a:ln w="9525">
            <a:solidFill>
              <a:schemeClr val="tx1"/>
            </a:solidFill>
            <a:round/>
            <a:headEnd/>
            <a:tailEnd/>
          </a:ln>
        </p:spPr>
        <p:txBody>
          <a:bodyPr/>
          <a:lstStyle/>
          <a:p>
            <a:endParaRPr lang="en-IN"/>
          </a:p>
        </p:txBody>
      </p:sp>
      <p:sp>
        <p:nvSpPr>
          <p:cNvPr id="23566" name="Line 15"/>
          <p:cNvSpPr>
            <a:spLocks noChangeShapeType="1"/>
          </p:cNvSpPr>
          <p:nvPr/>
        </p:nvSpPr>
        <p:spPr bwMode="auto">
          <a:xfrm>
            <a:off x="2057400" y="5105400"/>
            <a:ext cx="1447800" cy="0"/>
          </a:xfrm>
          <a:prstGeom prst="line">
            <a:avLst/>
          </a:prstGeom>
          <a:noFill/>
          <a:ln w="9525">
            <a:solidFill>
              <a:schemeClr val="tx1"/>
            </a:solidFill>
            <a:round/>
            <a:headEnd/>
            <a:tailEnd/>
          </a:ln>
        </p:spPr>
        <p:txBody>
          <a:bodyPr/>
          <a:lstStyle/>
          <a:p>
            <a:endParaRPr lang="en-IN"/>
          </a:p>
        </p:txBody>
      </p:sp>
      <p:sp>
        <p:nvSpPr>
          <p:cNvPr id="23567" name="Line 16"/>
          <p:cNvSpPr>
            <a:spLocks noChangeShapeType="1"/>
          </p:cNvSpPr>
          <p:nvPr/>
        </p:nvSpPr>
        <p:spPr bwMode="auto">
          <a:xfrm flipV="1">
            <a:off x="3505200" y="4876800"/>
            <a:ext cx="0" cy="228600"/>
          </a:xfrm>
          <a:prstGeom prst="line">
            <a:avLst/>
          </a:prstGeom>
          <a:noFill/>
          <a:ln w="9525">
            <a:solidFill>
              <a:schemeClr val="tx1"/>
            </a:solidFill>
            <a:round/>
            <a:headEnd/>
            <a:tailEnd type="triangle" w="med" len="med"/>
          </a:ln>
        </p:spPr>
        <p:txBody>
          <a:bodyPr/>
          <a:lstStyle/>
          <a:p>
            <a:endParaRPr lang="en-IN"/>
          </a:p>
        </p:txBody>
      </p:sp>
      <p:sp>
        <p:nvSpPr>
          <p:cNvPr id="23568" name="Line 17"/>
          <p:cNvSpPr>
            <a:spLocks noChangeShapeType="1"/>
          </p:cNvSpPr>
          <p:nvPr/>
        </p:nvSpPr>
        <p:spPr bwMode="auto">
          <a:xfrm flipV="1">
            <a:off x="3810000" y="4876800"/>
            <a:ext cx="0" cy="762000"/>
          </a:xfrm>
          <a:prstGeom prst="line">
            <a:avLst/>
          </a:prstGeom>
          <a:noFill/>
          <a:ln w="9525">
            <a:solidFill>
              <a:schemeClr val="tx1"/>
            </a:solidFill>
            <a:round/>
            <a:headEnd/>
            <a:tailEnd type="triangle" w="med" len="med"/>
          </a:ln>
        </p:spPr>
        <p:txBody>
          <a:bodyPr/>
          <a:lstStyle/>
          <a:p>
            <a:endParaRPr lang="en-IN"/>
          </a:p>
        </p:txBody>
      </p:sp>
      <p:sp>
        <p:nvSpPr>
          <p:cNvPr id="23569" name="Line 18"/>
          <p:cNvSpPr>
            <a:spLocks noChangeShapeType="1"/>
          </p:cNvSpPr>
          <p:nvPr/>
        </p:nvSpPr>
        <p:spPr bwMode="auto">
          <a:xfrm flipV="1">
            <a:off x="4114800" y="4876800"/>
            <a:ext cx="0" cy="1295400"/>
          </a:xfrm>
          <a:prstGeom prst="line">
            <a:avLst/>
          </a:prstGeom>
          <a:noFill/>
          <a:ln w="9525">
            <a:solidFill>
              <a:schemeClr val="tx1"/>
            </a:solidFill>
            <a:round/>
            <a:headEnd/>
            <a:tailEnd type="triangle" w="med" len="med"/>
          </a:ln>
        </p:spPr>
        <p:txBody>
          <a:bodyPr/>
          <a:lstStyle/>
          <a:p>
            <a:endParaRPr lang="en-IN"/>
          </a:p>
        </p:txBody>
      </p:sp>
      <p:sp>
        <p:nvSpPr>
          <p:cNvPr id="23570" name="Line 19"/>
          <p:cNvSpPr>
            <a:spLocks noChangeShapeType="1"/>
          </p:cNvSpPr>
          <p:nvPr/>
        </p:nvSpPr>
        <p:spPr bwMode="auto">
          <a:xfrm flipV="1">
            <a:off x="381000" y="228600"/>
            <a:ext cx="0" cy="3505200"/>
          </a:xfrm>
          <a:prstGeom prst="line">
            <a:avLst/>
          </a:prstGeom>
          <a:noFill/>
          <a:ln w="9525">
            <a:solidFill>
              <a:schemeClr val="tx1"/>
            </a:solidFill>
            <a:round/>
            <a:headEnd/>
            <a:tailEnd/>
          </a:ln>
        </p:spPr>
        <p:txBody>
          <a:bodyPr/>
          <a:lstStyle/>
          <a:p>
            <a:endParaRPr lang="en-IN"/>
          </a:p>
        </p:txBody>
      </p:sp>
      <p:sp>
        <p:nvSpPr>
          <p:cNvPr id="23571" name="Line 20"/>
          <p:cNvSpPr>
            <a:spLocks noChangeShapeType="1"/>
          </p:cNvSpPr>
          <p:nvPr/>
        </p:nvSpPr>
        <p:spPr bwMode="auto">
          <a:xfrm>
            <a:off x="381000" y="1981200"/>
            <a:ext cx="304800" cy="0"/>
          </a:xfrm>
          <a:prstGeom prst="line">
            <a:avLst/>
          </a:prstGeom>
          <a:noFill/>
          <a:ln w="9525">
            <a:solidFill>
              <a:schemeClr val="tx1"/>
            </a:solidFill>
            <a:round/>
            <a:headEnd/>
            <a:tailEnd type="triangle" w="med" len="med"/>
          </a:ln>
        </p:spPr>
        <p:txBody>
          <a:bodyPr/>
          <a:lstStyle/>
          <a:p>
            <a:endParaRPr lang="en-IN"/>
          </a:p>
        </p:txBody>
      </p:sp>
      <p:sp>
        <p:nvSpPr>
          <p:cNvPr id="23572" name="Line 21"/>
          <p:cNvSpPr>
            <a:spLocks noChangeShapeType="1"/>
          </p:cNvSpPr>
          <p:nvPr/>
        </p:nvSpPr>
        <p:spPr bwMode="auto">
          <a:xfrm>
            <a:off x="152400" y="228600"/>
            <a:ext cx="457200" cy="0"/>
          </a:xfrm>
          <a:prstGeom prst="line">
            <a:avLst/>
          </a:prstGeom>
          <a:noFill/>
          <a:ln w="9525">
            <a:solidFill>
              <a:schemeClr val="tx1"/>
            </a:solidFill>
            <a:round/>
            <a:headEnd/>
            <a:tailEnd/>
          </a:ln>
        </p:spPr>
        <p:txBody>
          <a:bodyPr/>
          <a:lstStyle/>
          <a:p>
            <a:endParaRPr lang="en-IN"/>
          </a:p>
        </p:txBody>
      </p:sp>
      <p:sp>
        <p:nvSpPr>
          <p:cNvPr id="23573" name="Line 22"/>
          <p:cNvSpPr>
            <a:spLocks noChangeShapeType="1"/>
          </p:cNvSpPr>
          <p:nvPr/>
        </p:nvSpPr>
        <p:spPr bwMode="auto">
          <a:xfrm flipH="1">
            <a:off x="381000" y="228600"/>
            <a:ext cx="228600" cy="457200"/>
          </a:xfrm>
          <a:prstGeom prst="line">
            <a:avLst/>
          </a:prstGeom>
          <a:noFill/>
          <a:ln w="9525">
            <a:solidFill>
              <a:schemeClr val="tx1"/>
            </a:solidFill>
            <a:round/>
            <a:headEnd/>
            <a:tailEnd/>
          </a:ln>
        </p:spPr>
        <p:txBody>
          <a:bodyPr/>
          <a:lstStyle/>
          <a:p>
            <a:endParaRPr lang="en-IN"/>
          </a:p>
        </p:txBody>
      </p:sp>
      <p:sp>
        <p:nvSpPr>
          <p:cNvPr id="86039" name="Sound"/>
          <p:cNvSpPr>
            <a:spLocks noEditPoints="1" noChangeArrowheads="1"/>
          </p:cNvSpPr>
          <p:nvPr/>
        </p:nvSpPr>
        <p:spPr bwMode="auto">
          <a:xfrm>
            <a:off x="6400800" y="3962400"/>
            <a:ext cx="819150" cy="914400"/>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charset="0"/>
            </a:endParaRPr>
          </a:p>
        </p:txBody>
      </p:sp>
      <p:sp>
        <p:nvSpPr>
          <p:cNvPr id="23575" name="Line 24"/>
          <p:cNvSpPr>
            <a:spLocks noChangeShapeType="1"/>
          </p:cNvSpPr>
          <p:nvPr/>
        </p:nvSpPr>
        <p:spPr bwMode="auto">
          <a:xfrm>
            <a:off x="4495800" y="4419600"/>
            <a:ext cx="1828800" cy="0"/>
          </a:xfrm>
          <a:prstGeom prst="line">
            <a:avLst/>
          </a:prstGeom>
          <a:noFill/>
          <a:ln w="9525">
            <a:solidFill>
              <a:schemeClr val="tx1"/>
            </a:solidFill>
            <a:round/>
            <a:headEnd/>
            <a:tailEnd type="triangle" w="med" len="med"/>
          </a:ln>
        </p:spPr>
        <p:txBody>
          <a:bodyPr/>
          <a:lstStyle/>
          <a:p>
            <a:endParaRPr lang="en-IN"/>
          </a:p>
        </p:txBody>
      </p:sp>
      <p:sp>
        <p:nvSpPr>
          <p:cNvPr id="23576" name="Text Box 27"/>
          <p:cNvSpPr txBox="1">
            <a:spLocks noChangeArrowheads="1"/>
          </p:cNvSpPr>
          <p:nvPr/>
        </p:nvSpPr>
        <p:spPr bwMode="auto">
          <a:xfrm>
            <a:off x="1371600" y="4495800"/>
            <a:ext cx="984250" cy="366713"/>
          </a:xfrm>
          <a:prstGeom prst="rect">
            <a:avLst/>
          </a:prstGeom>
          <a:noFill/>
          <a:ln w="9525">
            <a:noFill/>
            <a:miter lim="800000"/>
            <a:headEnd/>
            <a:tailEnd/>
          </a:ln>
        </p:spPr>
        <p:txBody>
          <a:bodyPr wrap="none">
            <a:spAutoFit/>
          </a:bodyPr>
          <a:lstStyle/>
          <a:p>
            <a:r>
              <a:rPr lang="en-US"/>
              <a:t>sensors</a:t>
            </a:r>
          </a:p>
        </p:txBody>
      </p:sp>
      <p:sp>
        <p:nvSpPr>
          <p:cNvPr id="23577" name="Text Box 28"/>
          <p:cNvSpPr txBox="1">
            <a:spLocks noChangeArrowheads="1"/>
          </p:cNvSpPr>
          <p:nvPr/>
        </p:nvSpPr>
        <p:spPr bwMode="auto">
          <a:xfrm>
            <a:off x="4724400" y="2590800"/>
            <a:ext cx="1905000" cy="366713"/>
          </a:xfrm>
          <a:prstGeom prst="rect">
            <a:avLst/>
          </a:prstGeom>
          <a:noFill/>
          <a:ln w="9525">
            <a:noFill/>
            <a:miter lim="800000"/>
            <a:headEnd/>
            <a:tailEnd/>
          </a:ln>
        </p:spPr>
        <p:txBody>
          <a:bodyPr>
            <a:spAutoFit/>
          </a:bodyPr>
          <a:lstStyle/>
          <a:p>
            <a:pPr>
              <a:spcBef>
                <a:spcPct val="50000"/>
              </a:spcBef>
            </a:pPr>
            <a:r>
              <a:rPr lang="en-US"/>
              <a:t>D   i  s  p  l  a  y </a:t>
            </a:r>
          </a:p>
        </p:txBody>
      </p:sp>
      <p:sp>
        <p:nvSpPr>
          <p:cNvPr id="23578" name="Text Box 29"/>
          <p:cNvSpPr txBox="1">
            <a:spLocks noChangeArrowheads="1"/>
          </p:cNvSpPr>
          <p:nvPr/>
        </p:nvSpPr>
        <p:spPr bwMode="auto">
          <a:xfrm>
            <a:off x="6537325" y="4989513"/>
            <a:ext cx="755650" cy="366712"/>
          </a:xfrm>
          <a:prstGeom prst="rect">
            <a:avLst/>
          </a:prstGeom>
          <a:noFill/>
          <a:ln w="9525">
            <a:noFill/>
            <a:miter lim="800000"/>
            <a:headEnd/>
            <a:tailEnd/>
          </a:ln>
        </p:spPr>
        <p:txBody>
          <a:bodyPr wrap="none">
            <a:spAutoFit/>
          </a:bodyPr>
          <a:lstStyle/>
          <a:p>
            <a:r>
              <a:rPr lang="en-US"/>
              <a:t>alarm</a:t>
            </a:r>
          </a:p>
        </p:txBody>
      </p:sp>
      <p:sp>
        <p:nvSpPr>
          <p:cNvPr id="23579" name="Line 30"/>
          <p:cNvSpPr>
            <a:spLocks noChangeShapeType="1"/>
          </p:cNvSpPr>
          <p:nvPr/>
        </p:nvSpPr>
        <p:spPr bwMode="auto">
          <a:xfrm flipH="1">
            <a:off x="381000" y="3733800"/>
            <a:ext cx="304800" cy="0"/>
          </a:xfrm>
          <a:prstGeom prst="line">
            <a:avLst/>
          </a:prstGeom>
          <a:noFill/>
          <a:ln w="9525">
            <a:solidFill>
              <a:schemeClr val="tx1"/>
            </a:solidFill>
            <a:round/>
            <a:headEnd/>
            <a:tailEnd type="triangle" w="med" len="med"/>
          </a:ln>
        </p:spPr>
        <p:txBody>
          <a:bodyPr/>
          <a:lstStyle/>
          <a:p>
            <a:endParaRPr lang="en-IN"/>
          </a:p>
        </p:txBody>
      </p:sp>
      <p:sp>
        <p:nvSpPr>
          <p:cNvPr id="23580" name="Rectangle 31"/>
          <p:cNvSpPr>
            <a:spLocks noChangeArrowheads="1"/>
          </p:cNvSpPr>
          <p:nvPr/>
        </p:nvSpPr>
        <p:spPr bwMode="auto">
          <a:xfrm>
            <a:off x="3352800" y="2971800"/>
            <a:ext cx="1174750" cy="641350"/>
          </a:xfrm>
          <a:prstGeom prst="rect">
            <a:avLst/>
          </a:prstGeom>
          <a:noFill/>
          <a:ln w="9525">
            <a:noFill/>
            <a:miter lim="800000"/>
            <a:headEnd/>
            <a:tailEnd/>
          </a:ln>
        </p:spPr>
        <p:txBody>
          <a:bodyPr wrap="none">
            <a:spAutoFit/>
          </a:bodyPr>
          <a:lstStyle/>
          <a:p>
            <a:r>
              <a:rPr lang="en-US"/>
              <a:t>Micro</a:t>
            </a:r>
          </a:p>
          <a:p>
            <a:r>
              <a:rPr lang="en-US"/>
              <a:t>Controller</a:t>
            </a:r>
          </a:p>
        </p:txBody>
      </p:sp>
      <p:sp>
        <p:nvSpPr>
          <p:cNvPr id="23581" name="Rectangle 32"/>
          <p:cNvSpPr>
            <a:spLocks noChangeArrowheads="1"/>
          </p:cNvSpPr>
          <p:nvPr/>
        </p:nvSpPr>
        <p:spPr bwMode="auto">
          <a:xfrm>
            <a:off x="5029200" y="1905000"/>
            <a:ext cx="16002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82" name="Text Box 33"/>
          <p:cNvSpPr txBox="1">
            <a:spLocks noChangeArrowheads="1"/>
          </p:cNvSpPr>
          <p:nvPr/>
        </p:nvSpPr>
        <p:spPr bwMode="auto">
          <a:xfrm>
            <a:off x="5257800" y="1905000"/>
            <a:ext cx="1143000" cy="366713"/>
          </a:xfrm>
          <a:prstGeom prst="rect">
            <a:avLst/>
          </a:prstGeom>
          <a:noFill/>
          <a:ln w="9525">
            <a:noFill/>
            <a:miter lim="800000"/>
            <a:headEnd/>
            <a:tailEnd/>
          </a:ln>
        </p:spPr>
        <p:txBody>
          <a:bodyPr>
            <a:spAutoFit/>
          </a:bodyPr>
          <a:lstStyle/>
          <a:p>
            <a:pPr>
              <a:spcBef>
                <a:spcPct val="50000"/>
              </a:spcBef>
            </a:pPr>
            <a:r>
              <a:rPr lang="en-US"/>
              <a:t>Memory</a:t>
            </a:r>
          </a:p>
        </p:txBody>
      </p:sp>
      <p:sp>
        <p:nvSpPr>
          <p:cNvPr id="23583" name="AutoShape 34"/>
          <p:cNvSpPr>
            <a:spLocks noChangeArrowheads="1"/>
          </p:cNvSpPr>
          <p:nvPr/>
        </p:nvSpPr>
        <p:spPr bwMode="auto">
          <a:xfrm>
            <a:off x="4495800" y="1981200"/>
            <a:ext cx="533400" cy="228600"/>
          </a:xfrm>
          <a:prstGeom prst="leftRightArrow">
            <a:avLst>
              <a:gd name="adj1" fmla="val 50000"/>
              <a:gd name="adj2" fmla="val 46667"/>
            </a:avLst>
          </a:prstGeom>
          <a:solidFill>
            <a:schemeClr val="accent1"/>
          </a:solidFill>
          <a:ln w="9525">
            <a:solidFill>
              <a:schemeClr val="tx1"/>
            </a:solidFill>
            <a:miter lim="800000"/>
            <a:headEnd/>
            <a:tailEnd/>
          </a:ln>
        </p:spPr>
        <p:txBody>
          <a:bodyPr wrap="none" anchor="ctr"/>
          <a:lstStyle/>
          <a:p>
            <a:endParaRPr lang="en-US"/>
          </a:p>
        </p:txBody>
      </p:sp>
      <p:sp>
        <p:nvSpPr>
          <p:cNvPr id="23584" name="Text Box 35"/>
          <p:cNvSpPr txBox="1">
            <a:spLocks noChangeArrowheads="1"/>
          </p:cNvSpPr>
          <p:nvPr/>
        </p:nvSpPr>
        <p:spPr bwMode="auto">
          <a:xfrm>
            <a:off x="228600" y="4876800"/>
            <a:ext cx="1295400" cy="366713"/>
          </a:xfrm>
          <a:prstGeom prst="rect">
            <a:avLst/>
          </a:prstGeom>
          <a:noFill/>
          <a:ln w="9525">
            <a:noFill/>
            <a:miter lim="800000"/>
            <a:headEnd/>
            <a:tailEnd/>
          </a:ln>
        </p:spPr>
        <p:txBody>
          <a:bodyPr>
            <a:spAutoFit/>
          </a:bodyPr>
          <a:lstStyle/>
          <a:p>
            <a:pPr>
              <a:spcBef>
                <a:spcPct val="50000"/>
              </a:spcBef>
            </a:pPr>
            <a:r>
              <a:rPr lang="en-US"/>
              <a:t>Start/stop</a:t>
            </a:r>
          </a:p>
        </p:txBody>
      </p:sp>
      <p:sp>
        <p:nvSpPr>
          <p:cNvPr id="23585" name="Text Box 36"/>
          <p:cNvSpPr txBox="1">
            <a:spLocks noChangeArrowheads="1"/>
          </p:cNvSpPr>
          <p:nvPr/>
        </p:nvSpPr>
        <p:spPr bwMode="auto">
          <a:xfrm>
            <a:off x="685800" y="5486400"/>
            <a:ext cx="762000" cy="366713"/>
          </a:xfrm>
          <a:prstGeom prst="rect">
            <a:avLst/>
          </a:prstGeom>
          <a:noFill/>
          <a:ln w="9525">
            <a:noFill/>
            <a:miter lim="800000"/>
            <a:headEnd/>
            <a:tailEnd/>
          </a:ln>
        </p:spPr>
        <p:txBody>
          <a:bodyPr>
            <a:spAutoFit/>
          </a:bodyPr>
          <a:lstStyle/>
          <a:p>
            <a:pPr>
              <a:spcBef>
                <a:spcPct val="50000"/>
              </a:spcBef>
            </a:pPr>
            <a:r>
              <a:rPr lang="en-US"/>
              <a:t>Load</a:t>
            </a:r>
          </a:p>
        </p:txBody>
      </p:sp>
      <p:sp>
        <p:nvSpPr>
          <p:cNvPr id="23586" name="Text Box 37"/>
          <p:cNvSpPr txBox="1">
            <a:spLocks noChangeArrowheads="1"/>
          </p:cNvSpPr>
          <p:nvPr/>
        </p:nvSpPr>
        <p:spPr bwMode="auto">
          <a:xfrm>
            <a:off x="685800" y="6019800"/>
            <a:ext cx="762000" cy="366713"/>
          </a:xfrm>
          <a:prstGeom prst="rect">
            <a:avLst/>
          </a:prstGeom>
          <a:noFill/>
          <a:ln w="9525">
            <a:noFill/>
            <a:miter lim="800000"/>
            <a:headEnd/>
            <a:tailEnd/>
          </a:ln>
        </p:spPr>
        <p:txBody>
          <a:bodyPr>
            <a:spAutoFit/>
          </a:bodyPr>
          <a:lstStyle/>
          <a:p>
            <a:pPr>
              <a:spcBef>
                <a:spcPct val="50000"/>
              </a:spcBef>
            </a:pPr>
            <a:r>
              <a:rPr lang="en-US"/>
              <a:t>Fuel</a:t>
            </a:r>
          </a:p>
        </p:txBody>
      </p:sp>
      <p:sp>
        <p:nvSpPr>
          <p:cNvPr id="23587" name="Line 38"/>
          <p:cNvSpPr>
            <a:spLocks noChangeShapeType="1"/>
          </p:cNvSpPr>
          <p:nvPr/>
        </p:nvSpPr>
        <p:spPr bwMode="auto">
          <a:xfrm flipH="1" flipV="1">
            <a:off x="152400" y="228600"/>
            <a:ext cx="228600" cy="457200"/>
          </a:xfrm>
          <a:prstGeom prst="line">
            <a:avLst/>
          </a:prstGeom>
          <a:noFill/>
          <a:ln w="9525">
            <a:solidFill>
              <a:schemeClr val="tx1"/>
            </a:solidFill>
            <a:round/>
            <a:headEnd/>
            <a:tailEnd/>
          </a:ln>
        </p:spPr>
        <p:txBody>
          <a:bodyPr/>
          <a:lstStyle/>
          <a:p>
            <a:endParaRPr lang="en-IN"/>
          </a:p>
        </p:txBody>
      </p:sp>
      <p:sp>
        <p:nvSpPr>
          <p:cNvPr id="23588" name="Rectangle 39"/>
          <p:cNvSpPr>
            <a:spLocks noChangeArrowheads="1"/>
          </p:cNvSpPr>
          <p:nvPr/>
        </p:nvSpPr>
        <p:spPr bwMode="auto">
          <a:xfrm>
            <a:off x="533400" y="1447800"/>
            <a:ext cx="1752600" cy="3048000"/>
          </a:xfrm>
          <a:prstGeom prst="rect">
            <a:avLst/>
          </a:prstGeom>
          <a:solidFill>
            <a:schemeClr val="hlink"/>
          </a:solidFill>
          <a:ln w="9525">
            <a:solidFill>
              <a:schemeClr val="tx1"/>
            </a:solidFill>
            <a:miter lim="800000"/>
            <a:headEnd/>
            <a:tailEnd/>
          </a:ln>
        </p:spPr>
        <p:txBody>
          <a:bodyPr wrap="none" anchor="ctr"/>
          <a:lstStyle/>
          <a:p>
            <a:pPr algn="ctr"/>
            <a:endParaRPr lang="en-US"/>
          </a:p>
        </p:txBody>
      </p:sp>
      <p:sp>
        <p:nvSpPr>
          <p:cNvPr id="23589" name="Rectangle 40"/>
          <p:cNvSpPr>
            <a:spLocks noChangeArrowheads="1"/>
          </p:cNvSpPr>
          <p:nvPr/>
        </p:nvSpPr>
        <p:spPr bwMode="auto">
          <a:xfrm>
            <a:off x="685800" y="1752600"/>
            <a:ext cx="1219200" cy="762000"/>
          </a:xfrm>
          <a:prstGeom prst="rect">
            <a:avLst/>
          </a:prstGeom>
          <a:solidFill>
            <a:schemeClr val="accent2"/>
          </a:solidFill>
          <a:ln w="9525">
            <a:solidFill>
              <a:schemeClr val="tx1"/>
            </a:solidFill>
            <a:miter lim="800000"/>
            <a:headEnd/>
            <a:tailEnd/>
          </a:ln>
        </p:spPr>
        <p:txBody>
          <a:bodyPr wrap="none" anchor="ctr"/>
          <a:lstStyle/>
          <a:p>
            <a:pPr algn="ctr"/>
            <a:endParaRPr lang="en-US"/>
          </a:p>
        </p:txBody>
      </p:sp>
      <p:sp>
        <p:nvSpPr>
          <p:cNvPr id="23590" name="Rectangle 41"/>
          <p:cNvSpPr>
            <a:spLocks noChangeArrowheads="1"/>
          </p:cNvSpPr>
          <p:nvPr/>
        </p:nvSpPr>
        <p:spPr bwMode="auto">
          <a:xfrm>
            <a:off x="685800" y="3429000"/>
            <a:ext cx="1295400" cy="685800"/>
          </a:xfrm>
          <a:prstGeom prst="rect">
            <a:avLst/>
          </a:prstGeom>
          <a:solidFill>
            <a:schemeClr val="accent2"/>
          </a:solidFill>
          <a:ln w="9525">
            <a:solidFill>
              <a:schemeClr val="tx1"/>
            </a:solidFill>
            <a:miter lim="800000"/>
            <a:headEnd/>
            <a:tailEnd/>
          </a:ln>
        </p:spPr>
        <p:txBody>
          <a:bodyPr wrap="none" anchor="ctr"/>
          <a:lstStyle/>
          <a:p>
            <a:pPr algn="ctr"/>
            <a:endParaRPr lang="en-US">
              <a:solidFill>
                <a:srgbClr val="000000"/>
              </a:solidFill>
            </a:endParaRPr>
          </a:p>
        </p:txBody>
      </p:sp>
      <p:sp>
        <p:nvSpPr>
          <p:cNvPr id="23591" name="Text Box 42"/>
          <p:cNvSpPr txBox="1">
            <a:spLocks noChangeArrowheads="1"/>
          </p:cNvSpPr>
          <p:nvPr/>
        </p:nvSpPr>
        <p:spPr bwMode="auto">
          <a:xfrm>
            <a:off x="685800" y="3657600"/>
            <a:ext cx="1339850" cy="366713"/>
          </a:xfrm>
          <a:prstGeom prst="rect">
            <a:avLst/>
          </a:prstGeom>
          <a:noFill/>
          <a:ln w="9525">
            <a:noFill/>
            <a:miter lim="800000"/>
            <a:headEnd/>
            <a:tailEnd/>
          </a:ln>
        </p:spPr>
        <p:txBody>
          <a:bodyPr wrap="none">
            <a:spAutoFit/>
          </a:bodyPr>
          <a:lstStyle/>
          <a:p>
            <a:r>
              <a:rPr lang="en-US">
                <a:solidFill>
                  <a:srgbClr val="000000"/>
                </a:solidFill>
              </a:rPr>
              <a:t>Transmitter</a:t>
            </a:r>
          </a:p>
        </p:txBody>
      </p:sp>
      <p:sp>
        <p:nvSpPr>
          <p:cNvPr id="23592" name="Text Box 44"/>
          <p:cNvSpPr txBox="1">
            <a:spLocks noChangeArrowheads="1"/>
          </p:cNvSpPr>
          <p:nvPr/>
        </p:nvSpPr>
        <p:spPr bwMode="auto">
          <a:xfrm>
            <a:off x="762000" y="1905000"/>
            <a:ext cx="1085850" cy="366713"/>
          </a:xfrm>
          <a:prstGeom prst="rect">
            <a:avLst/>
          </a:prstGeom>
          <a:noFill/>
          <a:ln w="9525">
            <a:noFill/>
            <a:miter lim="800000"/>
            <a:headEnd/>
            <a:tailEnd/>
          </a:ln>
        </p:spPr>
        <p:txBody>
          <a:bodyPr wrap="none">
            <a:spAutoFit/>
          </a:bodyPr>
          <a:lstStyle/>
          <a:p>
            <a:r>
              <a:rPr lang="en-US">
                <a:solidFill>
                  <a:srgbClr val="000000"/>
                </a:solidFill>
              </a:rPr>
              <a:t>Receiver</a:t>
            </a:r>
          </a:p>
        </p:txBody>
      </p:sp>
      <p:sp>
        <p:nvSpPr>
          <p:cNvPr id="23593" name="Text Box 46"/>
          <p:cNvSpPr txBox="1">
            <a:spLocks noChangeArrowheads="1"/>
          </p:cNvSpPr>
          <p:nvPr/>
        </p:nvSpPr>
        <p:spPr bwMode="auto">
          <a:xfrm>
            <a:off x="609600" y="2743200"/>
            <a:ext cx="1606550" cy="366713"/>
          </a:xfrm>
          <a:prstGeom prst="rect">
            <a:avLst/>
          </a:prstGeom>
          <a:noFill/>
          <a:ln w="9525">
            <a:noFill/>
            <a:miter lim="800000"/>
            <a:headEnd/>
            <a:tailEnd/>
          </a:ln>
        </p:spPr>
        <p:txBody>
          <a:bodyPr wrap="none">
            <a:spAutoFit/>
          </a:bodyPr>
          <a:lstStyle/>
          <a:p>
            <a:r>
              <a:rPr lang="en-US" b="1"/>
              <a:t>GPS &amp; GPRS</a:t>
            </a:r>
          </a:p>
        </p:txBody>
      </p:sp>
      <p:sp>
        <p:nvSpPr>
          <p:cNvPr id="23594" name="computr3"/>
          <p:cNvSpPr>
            <a:spLocks noEditPoints="1" noChangeArrowheads="1"/>
          </p:cNvSpPr>
          <p:nvPr/>
        </p:nvSpPr>
        <p:spPr bwMode="auto">
          <a:xfrm>
            <a:off x="2667000" y="304800"/>
            <a:ext cx="1905000" cy="1238250"/>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accent1"/>
          </a:solidFill>
          <a:ln w="9525">
            <a:solidFill>
              <a:srgbClr val="000000"/>
            </a:solidFill>
            <a:miter lim="800000"/>
            <a:headEnd/>
            <a:tailEnd/>
          </a:ln>
        </p:spPr>
        <p:txBody>
          <a:bodyPr/>
          <a:lstStyle/>
          <a:p>
            <a:endParaRPr lang="en-US"/>
          </a:p>
        </p:txBody>
      </p:sp>
      <p:sp>
        <p:nvSpPr>
          <p:cNvPr id="23595" name="AutoShape 48"/>
          <p:cNvSpPr>
            <a:spLocks noChangeArrowheads="1"/>
          </p:cNvSpPr>
          <p:nvPr/>
        </p:nvSpPr>
        <p:spPr bwMode="auto">
          <a:xfrm flipV="1">
            <a:off x="1447800" y="762000"/>
            <a:ext cx="1143000" cy="609600"/>
          </a:xfrm>
          <a:prstGeom prst="lightningBolt">
            <a:avLst/>
          </a:prstGeom>
          <a:solidFill>
            <a:schemeClr val="accent1"/>
          </a:solidFill>
          <a:ln w="9525">
            <a:solidFill>
              <a:schemeClr val="tx1"/>
            </a:solidFill>
            <a:miter lim="800000"/>
            <a:headEnd/>
            <a:tailEnd/>
          </a:ln>
        </p:spPr>
        <p:txBody>
          <a:bodyPr wrap="none" anchor="ctr"/>
          <a:lstStyle/>
          <a:p>
            <a:endParaRPr lang="en-US"/>
          </a:p>
        </p:txBody>
      </p:sp>
      <p:sp>
        <p:nvSpPr>
          <p:cNvPr id="23596" name="Text Box 50"/>
          <p:cNvSpPr txBox="1">
            <a:spLocks noChangeArrowheads="1"/>
          </p:cNvSpPr>
          <p:nvPr/>
        </p:nvSpPr>
        <p:spPr bwMode="auto">
          <a:xfrm>
            <a:off x="3413125" y="493713"/>
            <a:ext cx="184150" cy="366712"/>
          </a:xfrm>
          <a:prstGeom prst="rect">
            <a:avLst/>
          </a:prstGeom>
          <a:noFill/>
          <a:ln w="9525">
            <a:noFill/>
            <a:miter lim="800000"/>
            <a:headEnd/>
            <a:tailEnd/>
          </a:ln>
        </p:spPr>
        <p:txBody>
          <a:bodyPr wrap="none">
            <a:spAutoFit/>
          </a:bodyPr>
          <a:lstStyle/>
          <a:p>
            <a:endParaRPr lang="en-US"/>
          </a:p>
        </p:txBody>
      </p:sp>
      <p:sp>
        <p:nvSpPr>
          <p:cNvPr id="23597" name="Text Box 51"/>
          <p:cNvSpPr txBox="1">
            <a:spLocks noChangeArrowheads="1"/>
          </p:cNvSpPr>
          <p:nvPr/>
        </p:nvSpPr>
        <p:spPr bwMode="auto">
          <a:xfrm>
            <a:off x="3276600" y="533400"/>
            <a:ext cx="914400" cy="366713"/>
          </a:xfrm>
          <a:prstGeom prst="rect">
            <a:avLst/>
          </a:prstGeom>
          <a:noFill/>
          <a:ln w="9525">
            <a:noFill/>
            <a:miter lim="800000"/>
            <a:headEnd/>
            <a:tailEnd/>
          </a:ln>
        </p:spPr>
        <p:txBody>
          <a:bodyPr>
            <a:spAutoFit/>
          </a:bodyPr>
          <a:lstStyle/>
          <a:p>
            <a:pPr>
              <a:spcBef>
                <a:spcPct val="50000"/>
              </a:spcBef>
            </a:pPr>
            <a:r>
              <a:rPr lang="en-US"/>
              <a:t>Server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1"/>
          </p:nvPr>
        </p:nvSpPr>
        <p:spPr>
          <a:noFill/>
        </p:spPr>
        <p:txBody>
          <a:bodyPr/>
          <a:lstStyle/>
          <a:p>
            <a:fld id="{B00ADF3E-EE19-456F-AF77-57F48F0DF3D9}" type="slidenum">
              <a:rPr lang="en-US" smtClean="0">
                <a:latin typeface="Arial" pitchFamily="34" charset="0"/>
              </a:rPr>
              <a:pPr/>
              <a:t>22</a:t>
            </a:fld>
            <a:endParaRPr lang="en-US" smtClean="0">
              <a:latin typeface="Arial" pitchFamily="34" charset="0"/>
            </a:endParaRPr>
          </a:p>
        </p:txBody>
      </p:sp>
      <p:sp>
        <p:nvSpPr>
          <p:cNvPr id="24579" name="Text Box 2"/>
          <p:cNvSpPr txBox="1">
            <a:spLocks noChangeArrowheads="1"/>
          </p:cNvSpPr>
          <p:nvPr/>
        </p:nvSpPr>
        <p:spPr bwMode="auto">
          <a:xfrm>
            <a:off x="2667000" y="762000"/>
            <a:ext cx="3016250" cy="366713"/>
          </a:xfrm>
          <a:prstGeom prst="rect">
            <a:avLst/>
          </a:prstGeom>
          <a:noFill/>
          <a:ln w="9525">
            <a:noFill/>
            <a:miter lim="800000"/>
            <a:headEnd/>
            <a:tailEnd/>
          </a:ln>
        </p:spPr>
        <p:txBody>
          <a:bodyPr wrap="none">
            <a:spAutoFit/>
          </a:bodyPr>
          <a:lstStyle/>
          <a:p>
            <a:r>
              <a:rPr lang="en-US"/>
              <a:t>Block diagram of  data point</a:t>
            </a:r>
          </a:p>
        </p:txBody>
      </p:sp>
      <p:sp>
        <p:nvSpPr>
          <p:cNvPr id="24580" name="Rectangle 4"/>
          <p:cNvSpPr>
            <a:spLocks noChangeArrowheads="1"/>
          </p:cNvSpPr>
          <p:nvPr/>
        </p:nvSpPr>
        <p:spPr bwMode="auto">
          <a:xfrm>
            <a:off x="3352800" y="1828800"/>
            <a:ext cx="1143000" cy="3048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81" name="AutoShape 6"/>
          <p:cNvSpPr>
            <a:spLocks noChangeArrowheads="1"/>
          </p:cNvSpPr>
          <p:nvPr/>
        </p:nvSpPr>
        <p:spPr bwMode="auto">
          <a:xfrm>
            <a:off x="2133600" y="1981200"/>
            <a:ext cx="1219200" cy="228600"/>
          </a:xfrm>
          <a:prstGeom prst="rightArrow">
            <a:avLst>
              <a:gd name="adj1" fmla="val 50000"/>
              <a:gd name="adj2" fmla="val 133333"/>
            </a:avLst>
          </a:prstGeom>
          <a:solidFill>
            <a:schemeClr val="accent1"/>
          </a:solidFill>
          <a:ln w="9525">
            <a:solidFill>
              <a:schemeClr val="tx1"/>
            </a:solidFill>
            <a:miter lim="800000"/>
            <a:headEnd/>
            <a:tailEnd/>
          </a:ln>
        </p:spPr>
        <p:txBody>
          <a:bodyPr wrap="none" anchor="ctr"/>
          <a:lstStyle/>
          <a:p>
            <a:endParaRPr lang="en-US"/>
          </a:p>
        </p:txBody>
      </p:sp>
      <p:sp>
        <p:nvSpPr>
          <p:cNvPr id="24582" name="AutoShape 7"/>
          <p:cNvSpPr>
            <a:spLocks noChangeArrowheads="1"/>
          </p:cNvSpPr>
          <p:nvPr/>
        </p:nvSpPr>
        <p:spPr bwMode="auto">
          <a:xfrm>
            <a:off x="2133600" y="3657600"/>
            <a:ext cx="1219200" cy="228600"/>
          </a:xfrm>
          <a:prstGeom prst="leftArrow">
            <a:avLst>
              <a:gd name="adj1" fmla="val 50000"/>
              <a:gd name="adj2" fmla="val 133333"/>
            </a:avLst>
          </a:prstGeom>
          <a:solidFill>
            <a:schemeClr val="accent1"/>
          </a:solidFill>
          <a:ln w="9525">
            <a:solidFill>
              <a:schemeClr val="tx1"/>
            </a:solidFill>
            <a:miter lim="800000"/>
            <a:headEnd/>
            <a:tailEnd/>
          </a:ln>
        </p:spPr>
        <p:txBody>
          <a:bodyPr wrap="none" anchor="ctr"/>
          <a:lstStyle/>
          <a:p>
            <a:endParaRPr lang="en-US"/>
          </a:p>
        </p:txBody>
      </p:sp>
      <p:sp>
        <p:nvSpPr>
          <p:cNvPr id="24583" name="Line 8"/>
          <p:cNvSpPr>
            <a:spLocks noChangeShapeType="1"/>
          </p:cNvSpPr>
          <p:nvPr/>
        </p:nvSpPr>
        <p:spPr bwMode="auto">
          <a:xfrm flipV="1">
            <a:off x="381000" y="609600"/>
            <a:ext cx="0" cy="3124200"/>
          </a:xfrm>
          <a:prstGeom prst="line">
            <a:avLst/>
          </a:prstGeom>
          <a:noFill/>
          <a:ln w="9525">
            <a:solidFill>
              <a:schemeClr val="tx1"/>
            </a:solidFill>
            <a:round/>
            <a:headEnd/>
            <a:tailEnd/>
          </a:ln>
        </p:spPr>
        <p:txBody>
          <a:bodyPr/>
          <a:lstStyle/>
          <a:p>
            <a:endParaRPr lang="en-IN"/>
          </a:p>
        </p:txBody>
      </p:sp>
      <p:sp>
        <p:nvSpPr>
          <p:cNvPr id="24584" name="Line 9"/>
          <p:cNvSpPr>
            <a:spLocks noChangeShapeType="1"/>
          </p:cNvSpPr>
          <p:nvPr/>
        </p:nvSpPr>
        <p:spPr bwMode="auto">
          <a:xfrm>
            <a:off x="381000" y="1981200"/>
            <a:ext cx="304800" cy="0"/>
          </a:xfrm>
          <a:prstGeom prst="line">
            <a:avLst/>
          </a:prstGeom>
          <a:noFill/>
          <a:ln w="9525">
            <a:solidFill>
              <a:schemeClr val="tx1"/>
            </a:solidFill>
            <a:round/>
            <a:headEnd/>
            <a:tailEnd type="triangle" w="med" len="med"/>
          </a:ln>
        </p:spPr>
        <p:txBody>
          <a:bodyPr/>
          <a:lstStyle/>
          <a:p>
            <a:endParaRPr lang="en-IN"/>
          </a:p>
        </p:txBody>
      </p:sp>
      <p:sp>
        <p:nvSpPr>
          <p:cNvPr id="24585" name="Line 10"/>
          <p:cNvSpPr>
            <a:spLocks noChangeShapeType="1"/>
          </p:cNvSpPr>
          <p:nvPr/>
        </p:nvSpPr>
        <p:spPr bwMode="auto">
          <a:xfrm>
            <a:off x="152400" y="228600"/>
            <a:ext cx="457200" cy="0"/>
          </a:xfrm>
          <a:prstGeom prst="line">
            <a:avLst/>
          </a:prstGeom>
          <a:noFill/>
          <a:ln w="9525">
            <a:solidFill>
              <a:schemeClr val="tx1"/>
            </a:solidFill>
            <a:round/>
            <a:headEnd/>
            <a:tailEnd/>
          </a:ln>
        </p:spPr>
        <p:txBody>
          <a:bodyPr/>
          <a:lstStyle/>
          <a:p>
            <a:endParaRPr lang="en-IN"/>
          </a:p>
        </p:txBody>
      </p:sp>
      <p:sp>
        <p:nvSpPr>
          <p:cNvPr id="24586" name="Line 11"/>
          <p:cNvSpPr>
            <a:spLocks noChangeShapeType="1"/>
          </p:cNvSpPr>
          <p:nvPr/>
        </p:nvSpPr>
        <p:spPr bwMode="auto">
          <a:xfrm flipH="1">
            <a:off x="381000" y="228600"/>
            <a:ext cx="228600" cy="457200"/>
          </a:xfrm>
          <a:prstGeom prst="line">
            <a:avLst/>
          </a:prstGeom>
          <a:noFill/>
          <a:ln w="9525">
            <a:solidFill>
              <a:schemeClr val="tx1"/>
            </a:solidFill>
            <a:round/>
            <a:headEnd/>
            <a:tailEnd/>
          </a:ln>
        </p:spPr>
        <p:txBody>
          <a:bodyPr/>
          <a:lstStyle/>
          <a:p>
            <a:endParaRPr lang="en-IN"/>
          </a:p>
        </p:txBody>
      </p:sp>
      <p:sp>
        <p:nvSpPr>
          <p:cNvPr id="24587" name="computr3"/>
          <p:cNvSpPr>
            <a:spLocks noEditPoints="1" noChangeArrowheads="1"/>
          </p:cNvSpPr>
          <p:nvPr/>
        </p:nvSpPr>
        <p:spPr bwMode="auto">
          <a:xfrm>
            <a:off x="7391400" y="1143000"/>
            <a:ext cx="1752600" cy="1238250"/>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accent1"/>
          </a:solidFill>
          <a:ln w="9525">
            <a:solidFill>
              <a:srgbClr val="000000"/>
            </a:solidFill>
            <a:miter lim="800000"/>
            <a:headEnd/>
            <a:tailEnd/>
          </a:ln>
        </p:spPr>
        <p:txBody>
          <a:bodyPr/>
          <a:lstStyle/>
          <a:p>
            <a:endParaRPr lang="en-US"/>
          </a:p>
        </p:txBody>
      </p:sp>
      <p:sp>
        <p:nvSpPr>
          <p:cNvPr id="24588" name="tower"/>
          <p:cNvSpPr>
            <a:spLocks noEditPoints="1" noChangeArrowheads="1"/>
          </p:cNvSpPr>
          <p:nvPr/>
        </p:nvSpPr>
        <p:spPr bwMode="auto">
          <a:xfrm>
            <a:off x="5562600" y="5048250"/>
            <a:ext cx="904875" cy="180975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accent1"/>
          </a:solidFill>
          <a:ln w="9525">
            <a:solidFill>
              <a:srgbClr val="000000"/>
            </a:solidFill>
            <a:miter lim="800000"/>
            <a:headEnd/>
            <a:tailEnd/>
          </a:ln>
        </p:spPr>
        <p:txBody>
          <a:bodyPr/>
          <a:lstStyle/>
          <a:p>
            <a:endParaRPr lang="en-US"/>
          </a:p>
        </p:txBody>
      </p:sp>
      <p:sp>
        <p:nvSpPr>
          <p:cNvPr id="24589" name="Rectangle 14"/>
          <p:cNvSpPr>
            <a:spLocks noChangeArrowheads="1"/>
          </p:cNvSpPr>
          <p:nvPr/>
        </p:nvSpPr>
        <p:spPr bwMode="auto">
          <a:xfrm>
            <a:off x="4267200" y="5943600"/>
            <a:ext cx="10668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90" name="AutoShape 15"/>
          <p:cNvSpPr>
            <a:spLocks noChangeArrowheads="1"/>
          </p:cNvSpPr>
          <p:nvPr/>
        </p:nvSpPr>
        <p:spPr bwMode="auto">
          <a:xfrm>
            <a:off x="5334000" y="6096000"/>
            <a:ext cx="228600" cy="152400"/>
          </a:xfrm>
          <a:prstGeom prst="lef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24591" name="Line 16"/>
          <p:cNvSpPr>
            <a:spLocks noChangeShapeType="1"/>
          </p:cNvSpPr>
          <p:nvPr/>
        </p:nvSpPr>
        <p:spPr bwMode="auto">
          <a:xfrm flipH="1">
            <a:off x="3581400" y="6248400"/>
            <a:ext cx="685800" cy="0"/>
          </a:xfrm>
          <a:prstGeom prst="line">
            <a:avLst/>
          </a:prstGeom>
          <a:noFill/>
          <a:ln w="9525">
            <a:solidFill>
              <a:schemeClr val="tx1"/>
            </a:solidFill>
            <a:round/>
            <a:headEnd/>
            <a:tailEnd/>
          </a:ln>
        </p:spPr>
        <p:txBody>
          <a:bodyPr/>
          <a:lstStyle/>
          <a:p>
            <a:endParaRPr lang="en-IN"/>
          </a:p>
        </p:txBody>
      </p:sp>
      <p:sp>
        <p:nvSpPr>
          <p:cNvPr id="24592" name="Line 17"/>
          <p:cNvSpPr>
            <a:spLocks noChangeShapeType="1"/>
          </p:cNvSpPr>
          <p:nvPr/>
        </p:nvSpPr>
        <p:spPr bwMode="auto">
          <a:xfrm flipH="1">
            <a:off x="3733800" y="6096000"/>
            <a:ext cx="533400" cy="0"/>
          </a:xfrm>
          <a:prstGeom prst="line">
            <a:avLst/>
          </a:prstGeom>
          <a:noFill/>
          <a:ln w="9525">
            <a:solidFill>
              <a:schemeClr val="tx1"/>
            </a:solidFill>
            <a:round/>
            <a:headEnd/>
            <a:tailEnd/>
          </a:ln>
        </p:spPr>
        <p:txBody>
          <a:bodyPr/>
          <a:lstStyle/>
          <a:p>
            <a:endParaRPr lang="en-IN"/>
          </a:p>
        </p:txBody>
      </p:sp>
      <p:sp>
        <p:nvSpPr>
          <p:cNvPr id="24593" name="Line 18"/>
          <p:cNvSpPr>
            <a:spLocks noChangeShapeType="1"/>
          </p:cNvSpPr>
          <p:nvPr/>
        </p:nvSpPr>
        <p:spPr bwMode="auto">
          <a:xfrm flipV="1">
            <a:off x="3733800" y="4876800"/>
            <a:ext cx="0" cy="1219200"/>
          </a:xfrm>
          <a:prstGeom prst="line">
            <a:avLst/>
          </a:prstGeom>
          <a:noFill/>
          <a:ln w="9525">
            <a:solidFill>
              <a:schemeClr val="tx1"/>
            </a:solidFill>
            <a:round/>
            <a:headEnd/>
            <a:tailEnd type="triangle" w="med" len="med"/>
          </a:ln>
        </p:spPr>
        <p:txBody>
          <a:bodyPr/>
          <a:lstStyle/>
          <a:p>
            <a:endParaRPr lang="en-IN"/>
          </a:p>
        </p:txBody>
      </p:sp>
      <p:sp>
        <p:nvSpPr>
          <p:cNvPr id="24594" name="Line 19"/>
          <p:cNvSpPr>
            <a:spLocks noChangeShapeType="1"/>
          </p:cNvSpPr>
          <p:nvPr/>
        </p:nvSpPr>
        <p:spPr bwMode="auto">
          <a:xfrm flipV="1">
            <a:off x="3581400" y="4876800"/>
            <a:ext cx="0" cy="1371600"/>
          </a:xfrm>
          <a:prstGeom prst="line">
            <a:avLst/>
          </a:prstGeom>
          <a:noFill/>
          <a:ln w="9525">
            <a:solidFill>
              <a:schemeClr val="tx1"/>
            </a:solidFill>
            <a:round/>
            <a:headEnd/>
            <a:tailEnd type="triangle" w="med" len="med"/>
          </a:ln>
        </p:spPr>
        <p:txBody>
          <a:bodyPr/>
          <a:lstStyle/>
          <a:p>
            <a:endParaRPr lang="en-IN"/>
          </a:p>
        </p:txBody>
      </p:sp>
      <p:sp>
        <p:nvSpPr>
          <p:cNvPr id="24595" name="Rectangle 20"/>
          <p:cNvSpPr>
            <a:spLocks noChangeArrowheads="1"/>
          </p:cNvSpPr>
          <p:nvPr/>
        </p:nvSpPr>
        <p:spPr bwMode="auto">
          <a:xfrm>
            <a:off x="5638800" y="5257800"/>
            <a:ext cx="457200" cy="381000"/>
          </a:xfrm>
          <a:prstGeom prst="rect">
            <a:avLst/>
          </a:prstGeom>
          <a:solidFill>
            <a:schemeClr val="accent2"/>
          </a:solidFill>
          <a:ln w="9525">
            <a:solidFill>
              <a:srgbClr val="000000"/>
            </a:solidFill>
            <a:miter lim="800000"/>
            <a:headEnd/>
            <a:tailEnd/>
          </a:ln>
        </p:spPr>
        <p:txBody>
          <a:bodyPr wrap="none" anchor="ctr"/>
          <a:lstStyle/>
          <a:p>
            <a:endParaRPr lang="en-US"/>
          </a:p>
        </p:txBody>
      </p:sp>
      <p:sp>
        <p:nvSpPr>
          <p:cNvPr id="24596" name="Rectangle 21"/>
          <p:cNvSpPr>
            <a:spLocks noChangeArrowheads="1"/>
          </p:cNvSpPr>
          <p:nvPr/>
        </p:nvSpPr>
        <p:spPr bwMode="auto">
          <a:xfrm>
            <a:off x="5638800" y="6019800"/>
            <a:ext cx="457200" cy="685800"/>
          </a:xfrm>
          <a:prstGeom prst="rect">
            <a:avLst/>
          </a:prstGeom>
          <a:solidFill>
            <a:schemeClr val="accent1"/>
          </a:solidFill>
          <a:ln w="9525">
            <a:solidFill>
              <a:srgbClr val="000000"/>
            </a:solidFill>
            <a:miter lim="800000"/>
            <a:headEnd/>
            <a:tailEnd/>
          </a:ln>
        </p:spPr>
        <p:txBody>
          <a:bodyPr wrap="none" anchor="ctr"/>
          <a:lstStyle/>
          <a:p>
            <a:endParaRPr lang="en-US"/>
          </a:p>
        </p:txBody>
      </p:sp>
      <p:sp>
        <p:nvSpPr>
          <p:cNvPr id="24597" name="computr2"/>
          <p:cNvSpPr>
            <a:spLocks noEditPoints="1" noChangeArrowheads="1"/>
          </p:cNvSpPr>
          <p:nvPr/>
        </p:nvSpPr>
        <p:spPr bwMode="auto">
          <a:xfrm>
            <a:off x="5334000" y="2667000"/>
            <a:ext cx="1219200" cy="142875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accent1"/>
          </a:solidFill>
          <a:ln w="9525">
            <a:solidFill>
              <a:srgbClr val="000000"/>
            </a:solidFill>
            <a:miter lim="800000"/>
            <a:headEnd/>
            <a:tailEnd/>
          </a:ln>
        </p:spPr>
        <p:txBody>
          <a:bodyPr/>
          <a:lstStyle/>
          <a:p>
            <a:endParaRPr lang="en-US"/>
          </a:p>
        </p:txBody>
      </p:sp>
      <p:sp>
        <p:nvSpPr>
          <p:cNvPr id="24598" name="Line 23"/>
          <p:cNvSpPr>
            <a:spLocks noChangeShapeType="1"/>
          </p:cNvSpPr>
          <p:nvPr/>
        </p:nvSpPr>
        <p:spPr bwMode="auto">
          <a:xfrm>
            <a:off x="4495800" y="3733800"/>
            <a:ext cx="990600" cy="0"/>
          </a:xfrm>
          <a:prstGeom prst="line">
            <a:avLst/>
          </a:prstGeom>
          <a:noFill/>
          <a:ln w="9525">
            <a:solidFill>
              <a:schemeClr val="tx1"/>
            </a:solidFill>
            <a:round/>
            <a:headEnd/>
            <a:tailEnd type="triangle" w="med" len="med"/>
          </a:ln>
        </p:spPr>
        <p:txBody>
          <a:bodyPr/>
          <a:lstStyle/>
          <a:p>
            <a:endParaRPr lang="en-IN"/>
          </a:p>
        </p:txBody>
      </p:sp>
      <p:sp>
        <p:nvSpPr>
          <p:cNvPr id="24599" name="Line 24"/>
          <p:cNvSpPr>
            <a:spLocks noChangeShapeType="1"/>
          </p:cNvSpPr>
          <p:nvPr/>
        </p:nvSpPr>
        <p:spPr bwMode="auto">
          <a:xfrm>
            <a:off x="4495800" y="3581400"/>
            <a:ext cx="990600" cy="0"/>
          </a:xfrm>
          <a:prstGeom prst="line">
            <a:avLst/>
          </a:prstGeom>
          <a:noFill/>
          <a:ln w="9525">
            <a:solidFill>
              <a:schemeClr val="tx1"/>
            </a:solidFill>
            <a:round/>
            <a:headEnd/>
            <a:tailEnd type="triangle" w="med" len="med"/>
          </a:ln>
        </p:spPr>
        <p:txBody>
          <a:bodyPr/>
          <a:lstStyle/>
          <a:p>
            <a:endParaRPr lang="en-IN"/>
          </a:p>
        </p:txBody>
      </p:sp>
      <p:sp>
        <p:nvSpPr>
          <p:cNvPr id="24600" name="AutoShape 25"/>
          <p:cNvSpPr>
            <a:spLocks noChangeArrowheads="1"/>
          </p:cNvSpPr>
          <p:nvPr/>
        </p:nvSpPr>
        <p:spPr bwMode="auto">
          <a:xfrm flipV="1">
            <a:off x="5943600" y="1905000"/>
            <a:ext cx="1143000" cy="609600"/>
          </a:xfrm>
          <a:prstGeom prst="lightningBolt">
            <a:avLst/>
          </a:prstGeom>
          <a:solidFill>
            <a:schemeClr val="accent1"/>
          </a:solidFill>
          <a:ln w="9525">
            <a:solidFill>
              <a:schemeClr val="tx1"/>
            </a:solidFill>
            <a:miter lim="800000"/>
            <a:headEnd/>
            <a:tailEnd/>
          </a:ln>
        </p:spPr>
        <p:txBody>
          <a:bodyPr wrap="none" anchor="ctr"/>
          <a:lstStyle/>
          <a:p>
            <a:endParaRPr lang="en-US"/>
          </a:p>
        </p:txBody>
      </p:sp>
      <p:sp>
        <p:nvSpPr>
          <p:cNvPr id="24601" name="tower"/>
          <p:cNvSpPr>
            <a:spLocks noEditPoints="1" noChangeArrowheads="1"/>
          </p:cNvSpPr>
          <p:nvPr/>
        </p:nvSpPr>
        <p:spPr bwMode="auto">
          <a:xfrm>
            <a:off x="7620000" y="5048250"/>
            <a:ext cx="904875" cy="180975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accent1"/>
          </a:solidFill>
          <a:ln w="9525">
            <a:solidFill>
              <a:srgbClr val="000000"/>
            </a:solidFill>
            <a:miter lim="800000"/>
            <a:headEnd/>
            <a:tailEnd/>
          </a:ln>
        </p:spPr>
        <p:txBody>
          <a:bodyPr/>
          <a:lstStyle/>
          <a:p>
            <a:endParaRPr lang="en-US"/>
          </a:p>
        </p:txBody>
      </p:sp>
      <p:sp>
        <p:nvSpPr>
          <p:cNvPr id="24602" name="Rectangle 27"/>
          <p:cNvSpPr>
            <a:spLocks noChangeArrowheads="1"/>
          </p:cNvSpPr>
          <p:nvPr/>
        </p:nvSpPr>
        <p:spPr bwMode="auto">
          <a:xfrm>
            <a:off x="7696200" y="5257800"/>
            <a:ext cx="457200" cy="381000"/>
          </a:xfrm>
          <a:prstGeom prst="rect">
            <a:avLst/>
          </a:prstGeom>
          <a:solidFill>
            <a:schemeClr val="accent2"/>
          </a:solidFill>
          <a:ln w="9525">
            <a:solidFill>
              <a:srgbClr val="000000"/>
            </a:solidFill>
            <a:miter lim="800000"/>
            <a:headEnd/>
            <a:tailEnd/>
          </a:ln>
        </p:spPr>
        <p:txBody>
          <a:bodyPr wrap="none" anchor="ctr"/>
          <a:lstStyle/>
          <a:p>
            <a:endParaRPr lang="en-US"/>
          </a:p>
        </p:txBody>
      </p:sp>
      <p:sp>
        <p:nvSpPr>
          <p:cNvPr id="24603" name="Rectangle 28"/>
          <p:cNvSpPr>
            <a:spLocks noChangeArrowheads="1"/>
          </p:cNvSpPr>
          <p:nvPr/>
        </p:nvSpPr>
        <p:spPr bwMode="auto">
          <a:xfrm>
            <a:off x="7696200" y="6019800"/>
            <a:ext cx="457200" cy="685800"/>
          </a:xfrm>
          <a:prstGeom prst="rect">
            <a:avLst/>
          </a:prstGeom>
          <a:solidFill>
            <a:schemeClr val="accent1"/>
          </a:solidFill>
          <a:ln w="9525">
            <a:solidFill>
              <a:srgbClr val="000000"/>
            </a:solidFill>
            <a:miter lim="800000"/>
            <a:headEnd/>
            <a:tailEnd/>
          </a:ln>
        </p:spPr>
        <p:txBody>
          <a:bodyPr wrap="none" anchor="ctr"/>
          <a:lstStyle/>
          <a:p>
            <a:endParaRPr lang="en-US"/>
          </a:p>
        </p:txBody>
      </p:sp>
      <p:sp>
        <p:nvSpPr>
          <p:cNvPr id="24604" name="printer2"/>
          <p:cNvSpPr>
            <a:spLocks noEditPoints="1" noChangeArrowheads="1"/>
          </p:cNvSpPr>
          <p:nvPr/>
        </p:nvSpPr>
        <p:spPr bwMode="auto">
          <a:xfrm>
            <a:off x="7010400" y="3429000"/>
            <a:ext cx="1285875" cy="604838"/>
          </a:xfrm>
          <a:custGeom>
            <a:avLst/>
            <a:gdLst>
              <a:gd name="T0" fmla="*/ 2147483647 w 21600"/>
              <a:gd name="T1" fmla="*/ 0 h 21600"/>
              <a:gd name="T2" fmla="*/ 2147483647 w 21600"/>
              <a:gd name="T3" fmla="*/ 0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w 21600"/>
              <a:gd name="T21" fmla="*/ 2147483647 h 21600"/>
              <a:gd name="T22" fmla="*/ 2147483647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7 w 21600"/>
              <a:gd name="T37" fmla="*/ 23298 h 21600"/>
              <a:gd name="T38" fmla="*/ 20266 w 21600"/>
              <a:gd name="T39" fmla="*/ 311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chemeClr val="accent1"/>
          </a:solidFill>
          <a:ln w="9525">
            <a:solidFill>
              <a:srgbClr val="000000"/>
            </a:solidFill>
            <a:miter lim="800000"/>
            <a:headEnd/>
            <a:tailEnd/>
          </a:ln>
        </p:spPr>
        <p:txBody>
          <a:bodyPr/>
          <a:lstStyle/>
          <a:p>
            <a:endParaRPr lang="en-US"/>
          </a:p>
        </p:txBody>
      </p:sp>
      <p:sp>
        <p:nvSpPr>
          <p:cNvPr id="24605" name="AutoShape 30"/>
          <p:cNvSpPr>
            <a:spLocks noChangeArrowheads="1"/>
          </p:cNvSpPr>
          <p:nvPr/>
        </p:nvSpPr>
        <p:spPr bwMode="auto">
          <a:xfrm>
            <a:off x="6400800" y="3657600"/>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sp>
        <p:nvSpPr>
          <p:cNvPr id="24606" name="AutoShape 31"/>
          <p:cNvSpPr>
            <a:spLocks noChangeArrowheads="1"/>
          </p:cNvSpPr>
          <p:nvPr/>
        </p:nvSpPr>
        <p:spPr bwMode="auto">
          <a:xfrm>
            <a:off x="6172200" y="6096000"/>
            <a:ext cx="1447800" cy="152400"/>
          </a:xfrm>
          <a:prstGeom prst="leftArrow">
            <a:avLst>
              <a:gd name="adj1" fmla="val 61111"/>
              <a:gd name="adj2" fmla="val 104148"/>
            </a:avLst>
          </a:prstGeom>
          <a:solidFill>
            <a:schemeClr val="accent1"/>
          </a:solidFill>
          <a:ln w="9525">
            <a:solidFill>
              <a:schemeClr val="tx1"/>
            </a:solidFill>
            <a:miter lim="800000"/>
            <a:headEnd/>
            <a:tailEnd/>
          </a:ln>
        </p:spPr>
        <p:txBody>
          <a:bodyPr wrap="none" anchor="ctr"/>
          <a:lstStyle/>
          <a:p>
            <a:endParaRPr lang="en-US"/>
          </a:p>
        </p:txBody>
      </p:sp>
      <p:sp>
        <p:nvSpPr>
          <p:cNvPr id="24607" name="AutoShape 32"/>
          <p:cNvSpPr>
            <a:spLocks noChangeArrowheads="1"/>
          </p:cNvSpPr>
          <p:nvPr/>
        </p:nvSpPr>
        <p:spPr bwMode="auto">
          <a:xfrm flipV="1">
            <a:off x="6477000" y="2895600"/>
            <a:ext cx="990600" cy="152400"/>
          </a:xfrm>
          <a:prstGeom prst="lightningBolt">
            <a:avLst/>
          </a:prstGeom>
          <a:solidFill>
            <a:schemeClr val="accent1"/>
          </a:solidFill>
          <a:ln w="9525">
            <a:solidFill>
              <a:schemeClr val="tx1"/>
            </a:solidFill>
            <a:miter lim="800000"/>
            <a:headEnd/>
            <a:tailEnd/>
          </a:ln>
        </p:spPr>
        <p:txBody>
          <a:bodyPr wrap="none" anchor="ctr"/>
          <a:lstStyle/>
          <a:p>
            <a:endParaRPr lang="en-US"/>
          </a:p>
        </p:txBody>
      </p:sp>
      <p:sp>
        <p:nvSpPr>
          <p:cNvPr id="24608" name="Text Box 33"/>
          <p:cNvSpPr txBox="1">
            <a:spLocks noChangeArrowheads="1"/>
          </p:cNvSpPr>
          <p:nvPr/>
        </p:nvSpPr>
        <p:spPr bwMode="auto">
          <a:xfrm>
            <a:off x="4343400" y="1447800"/>
            <a:ext cx="1143000" cy="366713"/>
          </a:xfrm>
          <a:prstGeom prst="rect">
            <a:avLst/>
          </a:prstGeom>
          <a:noFill/>
          <a:ln w="9525">
            <a:noFill/>
            <a:miter lim="800000"/>
            <a:headEnd/>
            <a:tailEnd/>
          </a:ln>
        </p:spPr>
        <p:txBody>
          <a:bodyPr>
            <a:spAutoFit/>
          </a:bodyPr>
          <a:lstStyle/>
          <a:p>
            <a:pPr>
              <a:spcBef>
                <a:spcPct val="50000"/>
              </a:spcBef>
            </a:pPr>
            <a:endParaRPr lang="en-US"/>
          </a:p>
        </p:txBody>
      </p:sp>
      <p:sp>
        <p:nvSpPr>
          <p:cNvPr id="24609" name="Line 35"/>
          <p:cNvSpPr>
            <a:spLocks noChangeShapeType="1"/>
          </p:cNvSpPr>
          <p:nvPr/>
        </p:nvSpPr>
        <p:spPr bwMode="auto">
          <a:xfrm flipH="1">
            <a:off x="381000" y="3733800"/>
            <a:ext cx="304800" cy="0"/>
          </a:xfrm>
          <a:prstGeom prst="line">
            <a:avLst/>
          </a:prstGeom>
          <a:noFill/>
          <a:ln w="9525">
            <a:solidFill>
              <a:schemeClr val="tx1"/>
            </a:solidFill>
            <a:round/>
            <a:headEnd/>
            <a:tailEnd type="triangle" w="med" len="med"/>
          </a:ln>
        </p:spPr>
        <p:txBody>
          <a:bodyPr/>
          <a:lstStyle/>
          <a:p>
            <a:endParaRPr lang="en-IN"/>
          </a:p>
        </p:txBody>
      </p:sp>
      <p:sp>
        <p:nvSpPr>
          <p:cNvPr id="24610" name="Text Box 36"/>
          <p:cNvSpPr txBox="1">
            <a:spLocks noChangeArrowheads="1"/>
          </p:cNvSpPr>
          <p:nvPr/>
        </p:nvSpPr>
        <p:spPr bwMode="auto">
          <a:xfrm>
            <a:off x="3276600" y="2971800"/>
            <a:ext cx="1219200" cy="779463"/>
          </a:xfrm>
          <a:prstGeom prst="rect">
            <a:avLst/>
          </a:prstGeom>
          <a:noFill/>
          <a:ln w="9525">
            <a:noFill/>
            <a:miter lim="800000"/>
            <a:headEnd/>
            <a:tailEnd/>
          </a:ln>
        </p:spPr>
        <p:txBody>
          <a:bodyPr>
            <a:spAutoFit/>
          </a:bodyPr>
          <a:lstStyle/>
          <a:p>
            <a:pPr>
              <a:spcBef>
                <a:spcPct val="50000"/>
              </a:spcBef>
            </a:pPr>
            <a:r>
              <a:rPr lang="en-US"/>
              <a:t>Micro</a:t>
            </a:r>
          </a:p>
          <a:p>
            <a:pPr>
              <a:spcBef>
                <a:spcPct val="50000"/>
              </a:spcBef>
            </a:pPr>
            <a:r>
              <a:rPr lang="en-US"/>
              <a:t>Controller</a:t>
            </a:r>
          </a:p>
        </p:txBody>
      </p:sp>
      <p:sp>
        <p:nvSpPr>
          <p:cNvPr id="24611" name="Text Box 37"/>
          <p:cNvSpPr txBox="1">
            <a:spLocks noChangeArrowheads="1"/>
          </p:cNvSpPr>
          <p:nvPr/>
        </p:nvSpPr>
        <p:spPr bwMode="auto">
          <a:xfrm>
            <a:off x="6629400" y="4800600"/>
            <a:ext cx="838200" cy="366713"/>
          </a:xfrm>
          <a:prstGeom prst="rect">
            <a:avLst/>
          </a:prstGeom>
          <a:noFill/>
          <a:ln w="9525">
            <a:noFill/>
            <a:miter lim="800000"/>
            <a:headEnd/>
            <a:tailEnd/>
          </a:ln>
        </p:spPr>
        <p:txBody>
          <a:bodyPr>
            <a:spAutoFit/>
          </a:bodyPr>
          <a:lstStyle/>
          <a:p>
            <a:pPr>
              <a:spcBef>
                <a:spcPct val="50000"/>
              </a:spcBef>
            </a:pPr>
            <a:r>
              <a:rPr lang="en-US"/>
              <a:t>Pump</a:t>
            </a:r>
          </a:p>
        </p:txBody>
      </p:sp>
      <p:sp>
        <p:nvSpPr>
          <p:cNvPr id="24612" name="Text Box 38"/>
          <p:cNvSpPr txBox="1">
            <a:spLocks noChangeArrowheads="1"/>
          </p:cNvSpPr>
          <p:nvPr/>
        </p:nvSpPr>
        <p:spPr bwMode="auto">
          <a:xfrm>
            <a:off x="7162800" y="3352800"/>
            <a:ext cx="914400" cy="366713"/>
          </a:xfrm>
          <a:prstGeom prst="rect">
            <a:avLst/>
          </a:prstGeom>
          <a:noFill/>
          <a:ln w="9525">
            <a:noFill/>
            <a:miter lim="800000"/>
            <a:headEnd/>
            <a:tailEnd/>
          </a:ln>
        </p:spPr>
        <p:txBody>
          <a:bodyPr>
            <a:spAutoFit/>
          </a:bodyPr>
          <a:lstStyle/>
          <a:p>
            <a:pPr>
              <a:spcBef>
                <a:spcPct val="50000"/>
              </a:spcBef>
            </a:pPr>
            <a:r>
              <a:rPr lang="en-US"/>
              <a:t>Printer</a:t>
            </a:r>
          </a:p>
        </p:txBody>
      </p:sp>
      <p:sp>
        <p:nvSpPr>
          <p:cNvPr id="24613" name="Text Box 39"/>
          <p:cNvSpPr txBox="1">
            <a:spLocks noChangeArrowheads="1"/>
          </p:cNvSpPr>
          <p:nvPr/>
        </p:nvSpPr>
        <p:spPr bwMode="auto">
          <a:xfrm>
            <a:off x="7924800" y="1371600"/>
            <a:ext cx="914400" cy="366713"/>
          </a:xfrm>
          <a:prstGeom prst="rect">
            <a:avLst/>
          </a:prstGeom>
          <a:noFill/>
          <a:ln w="9525">
            <a:noFill/>
            <a:miter lim="800000"/>
            <a:headEnd/>
            <a:tailEnd/>
          </a:ln>
        </p:spPr>
        <p:txBody>
          <a:bodyPr>
            <a:spAutoFit/>
          </a:bodyPr>
          <a:lstStyle/>
          <a:p>
            <a:pPr>
              <a:spcBef>
                <a:spcPct val="50000"/>
              </a:spcBef>
            </a:pPr>
            <a:r>
              <a:rPr lang="en-US"/>
              <a:t>Server</a:t>
            </a:r>
          </a:p>
        </p:txBody>
      </p:sp>
      <p:sp>
        <p:nvSpPr>
          <p:cNvPr id="24614" name="Text Box 40"/>
          <p:cNvSpPr txBox="1">
            <a:spLocks noChangeArrowheads="1"/>
          </p:cNvSpPr>
          <p:nvPr/>
        </p:nvSpPr>
        <p:spPr bwMode="auto">
          <a:xfrm>
            <a:off x="7391400" y="2667000"/>
            <a:ext cx="838200" cy="366713"/>
          </a:xfrm>
          <a:prstGeom prst="rect">
            <a:avLst/>
          </a:prstGeom>
          <a:noFill/>
          <a:ln w="9525">
            <a:noFill/>
            <a:miter lim="800000"/>
            <a:headEnd/>
            <a:tailEnd/>
          </a:ln>
        </p:spPr>
        <p:txBody>
          <a:bodyPr>
            <a:spAutoFit/>
          </a:bodyPr>
          <a:lstStyle/>
          <a:p>
            <a:pPr>
              <a:spcBef>
                <a:spcPct val="50000"/>
              </a:spcBef>
            </a:pPr>
            <a:r>
              <a:rPr lang="en-US"/>
              <a:t>SMS</a:t>
            </a:r>
          </a:p>
        </p:txBody>
      </p:sp>
      <p:sp>
        <p:nvSpPr>
          <p:cNvPr id="24615" name="Text Box 41"/>
          <p:cNvSpPr txBox="1">
            <a:spLocks noChangeArrowheads="1"/>
          </p:cNvSpPr>
          <p:nvPr/>
        </p:nvSpPr>
        <p:spPr bwMode="auto">
          <a:xfrm>
            <a:off x="4267200" y="5943600"/>
            <a:ext cx="990600" cy="517525"/>
          </a:xfrm>
          <a:prstGeom prst="rect">
            <a:avLst/>
          </a:prstGeom>
          <a:noFill/>
          <a:ln w="9525">
            <a:noFill/>
            <a:miter lim="800000"/>
            <a:headEnd/>
            <a:tailEnd/>
          </a:ln>
        </p:spPr>
        <p:txBody>
          <a:bodyPr>
            <a:spAutoFit/>
          </a:bodyPr>
          <a:lstStyle/>
          <a:p>
            <a:pPr>
              <a:spcBef>
                <a:spcPct val="50000"/>
              </a:spcBef>
            </a:pPr>
            <a:r>
              <a:rPr lang="en-US" sz="1400"/>
              <a:t>Pump link circuit</a:t>
            </a:r>
          </a:p>
        </p:txBody>
      </p:sp>
      <p:sp>
        <p:nvSpPr>
          <p:cNvPr id="24616" name="Line 42"/>
          <p:cNvSpPr>
            <a:spLocks noChangeShapeType="1"/>
          </p:cNvSpPr>
          <p:nvPr/>
        </p:nvSpPr>
        <p:spPr bwMode="auto">
          <a:xfrm>
            <a:off x="5562600" y="5791200"/>
            <a:ext cx="609600" cy="0"/>
          </a:xfrm>
          <a:prstGeom prst="line">
            <a:avLst/>
          </a:prstGeom>
          <a:noFill/>
          <a:ln w="9525">
            <a:solidFill>
              <a:srgbClr val="000000"/>
            </a:solidFill>
            <a:round/>
            <a:headEnd/>
            <a:tailEnd/>
          </a:ln>
        </p:spPr>
        <p:txBody>
          <a:bodyPr/>
          <a:lstStyle/>
          <a:p>
            <a:endParaRPr lang="en-IN"/>
          </a:p>
        </p:txBody>
      </p:sp>
      <p:sp>
        <p:nvSpPr>
          <p:cNvPr id="24617" name="Line 43"/>
          <p:cNvSpPr>
            <a:spLocks noChangeShapeType="1"/>
          </p:cNvSpPr>
          <p:nvPr/>
        </p:nvSpPr>
        <p:spPr bwMode="auto">
          <a:xfrm>
            <a:off x="7620000" y="5791200"/>
            <a:ext cx="609600" cy="0"/>
          </a:xfrm>
          <a:prstGeom prst="line">
            <a:avLst/>
          </a:prstGeom>
          <a:noFill/>
          <a:ln w="9525">
            <a:solidFill>
              <a:srgbClr val="000000"/>
            </a:solidFill>
            <a:round/>
            <a:headEnd/>
            <a:tailEnd/>
          </a:ln>
        </p:spPr>
        <p:txBody>
          <a:bodyPr/>
          <a:lstStyle/>
          <a:p>
            <a:endParaRPr lang="en-IN"/>
          </a:p>
        </p:txBody>
      </p:sp>
      <p:sp>
        <p:nvSpPr>
          <p:cNvPr id="24618" name="Line 44"/>
          <p:cNvSpPr>
            <a:spLocks noChangeShapeType="1"/>
          </p:cNvSpPr>
          <p:nvPr/>
        </p:nvSpPr>
        <p:spPr bwMode="auto">
          <a:xfrm flipV="1">
            <a:off x="6172200" y="5562600"/>
            <a:ext cx="304800" cy="228600"/>
          </a:xfrm>
          <a:prstGeom prst="line">
            <a:avLst/>
          </a:prstGeom>
          <a:noFill/>
          <a:ln w="9525">
            <a:solidFill>
              <a:srgbClr val="000000"/>
            </a:solidFill>
            <a:round/>
            <a:headEnd/>
            <a:tailEnd/>
          </a:ln>
        </p:spPr>
        <p:txBody>
          <a:bodyPr/>
          <a:lstStyle/>
          <a:p>
            <a:endParaRPr lang="en-IN"/>
          </a:p>
        </p:txBody>
      </p:sp>
      <p:sp>
        <p:nvSpPr>
          <p:cNvPr id="24619" name="Line 45"/>
          <p:cNvSpPr>
            <a:spLocks noChangeShapeType="1"/>
          </p:cNvSpPr>
          <p:nvPr/>
        </p:nvSpPr>
        <p:spPr bwMode="auto">
          <a:xfrm flipV="1">
            <a:off x="8229600" y="5562600"/>
            <a:ext cx="304800" cy="228600"/>
          </a:xfrm>
          <a:prstGeom prst="line">
            <a:avLst/>
          </a:prstGeom>
          <a:noFill/>
          <a:ln w="9525">
            <a:solidFill>
              <a:srgbClr val="000000"/>
            </a:solidFill>
            <a:round/>
            <a:headEnd/>
            <a:tailEnd/>
          </a:ln>
        </p:spPr>
        <p:txBody>
          <a:bodyPr/>
          <a:lstStyle/>
          <a:p>
            <a:endParaRPr lang="en-IN"/>
          </a:p>
        </p:txBody>
      </p:sp>
      <p:sp>
        <p:nvSpPr>
          <p:cNvPr id="24620" name="Line 46"/>
          <p:cNvSpPr>
            <a:spLocks noChangeShapeType="1"/>
          </p:cNvSpPr>
          <p:nvPr/>
        </p:nvSpPr>
        <p:spPr bwMode="auto">
          <a:xfrm flipV="1">
            <a:off x="381000" y="228600"/>
            <a:ext cx="0" cy="381000"/>
          </a:xfrm>
          <a:prstGeom prst="line">
            <a:avLst/>
          </a:prstGeom>
          <a:noFill/>
          <a:ln w="9525">
            <a:solidFill>
              <a:schemeClr val="tx1"/>
            </a:solidFill>
            <a:round/>
            <a:headEnd/>
            <a:tailEnd/>
          </a:ln>
        </p:spPr>
        <p:txBody>
          <a:bodyPr/>
          <a:lstStyle/>
          <a:p>
            <a:endParaRPr lang="en-IN"/>
          </a:p>
        </p:txBody>
      </p:sp>
      <p:sp>
        <p:nvSpPr>
          <p:cNvPr id="24621" name="Line 47"/>
          <p:cNvSpPr>
            <a:spLocks noChangeShapeType="1"/>
          </p:cNvSpPr>
          <p:nvPr/>
        </p:nvSpPr>
        <p:spPr bwMode="auto">
          <a:xfrm flipH="1" flipV="1">
            <a:off x="152400" y="228600"/>
            <a:ext cx="228600" cy="457200"/>
          </a:xfrm>
          <a:prstGeom prst="line">
            <a:avLst/>
          </a:prstGeom>
          <a:noFill/>
          <a:ln w="9525">
            <a:solidFill>
              <a:schemeClr val="tx1"/>
            </a:solidFill>
            <a:round/>
            <a:headEnd/>
            <a:tailEnd/>
          </a:ln>
        </p:spPr>
        <p:txBody>
          <a:bodyPr/>
          <a:lstStyle/>
          <a:p>
            <a:endParaRPr lang="en-IN"/>
          </a:p>
        </p:txBody>
      </p:sp>
      <p:sp>
        <p:nvSpPr>
          <p:cNvPr id="24622" name="Rectangle 48"/>
          <p:cNvSpPr>
            <a:spLocks noChangeArrowheads="1"/>
          </p:cNvSpPr>
          <p:nvPr/>
        </p:nvSpPr>
        <p:spPr bwMode="auto">
          <a:xfrm>
            <a:off x="685800" y="1447800"/>
            <a:ext cx="1600200" cy="33528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24623" name="Rectangle 49"/>
          <p:cNvSpPr>
            <a:spLocks noChangeArrowheads="1"/>
          </p:cNvSpPr>
          <p:nvPr/>
        </p:nvSpPr>
        <p:spPr bwMode="auto">
          <a:xfrm>
            <a:off x="990600" y="3505200"/>
            <a:ext cx="1143000" cy="609600"/>
          </a:xfrm>
          <a:prstGeom prst="rect">
            <a:avLst/>
          </a:prstGeom>
          <a:solidFill>
            <a:schemeClr val="accent2"/>
          </a:solidFill>
          <a:ln w="9525">
            <a:solidFill>
              <a:schemeClr val="tx1"/>
            </a:solidFill>
            <a:miter lim="800000"/>
            <a:headEnd/>
            <a:tailEnd/>
          </a:ln>
        </p:spPr>
        <p:txBody>
          <a:bodyPr wrap="none" anchor="ctr"/>
          <a:lstStyle/>
          <a:p>
            <a:pPr algn="ctr"/>
            <a:r>
              <a:rPr lang="en-US">
                <a:solidFill>
                  <a:srgbClr val="000000"/>
                </a:solidFill>
              </a:rPr>
              <a:t>Transmitter</a:t>
            </a:r>
          </a:p>
        </p:txBody>
      </p:sp>
      <p:sp>
        <p:nvSpPr>
          <p:cNvPr id="24624" name="Rectangle 51"/>
          <p:cNvSpPr>
            <a:spLocks noChangeArrowheads="1"/>
          </p:cNvSpPr>
          <p:nvPr/>
        </p:nvSpPr>
        <p:spPr bwMode="auto">
          <a:xfrm>
            <a:off x="990600" y="1905000"/>
            <a:ext cx="1066800" cy="609600"/>
          </a:xfrm>
          <a:prstGeom prst="rect">
            <a:avLst/>
          </a:prstGeom>
          <a:solidFill>
            <a:schemeClr val="accent2"/>
          </a:solidFill>
          <a:ln w="9525">
            <a:solidFill>
              <a:schemeClr val="tx1"/>
            </a:solidFill>
            <a:miter lim="800000"/>
            <a:headEnd/>
            <a:tailEnd/>
          </a:ln>
        </p:spPr>
        <p:txBody>
          <a:bodyPr wrap="none" anchor="ctr"/>
          <a:lstStyle/>
          <a:p>
            <a:pPr algn="ctr"/>
            <a:r>
              <a:rPr lang="en-US">
                <a:solidFill>
                  <a:srgbClr val="000000"/>
                </a:solidFill>
              </a:rPr>
              <a:t>Receiver</a:t>
            </a:r>
          </a:p>
        </p:txBody>
      </p:sp>
      <p:sp>
        <p:nvSpPr>
          <p:cNvPr id="24625" name="Text Box 53"/>
          <p:cNvSpPr txBox="1">
            <a:spLocks noChangeArrowheads="1"/>
          </p:cNvSpPr>
          <p:nvPr/>
        </p:nvSpPr>
        <p:spPr bwMode="auto">
          <a:xfrm>
            <a:off x="762000" y="2667000"/>
            <a:ext cx="1219200" cy="396875"/>
          </a:xfrm>
          <a:prstGeom prst="rect">
            <a:avLst/>
          </a:prstGeom>
          <a:noFill/>
          <a:ln w="9525">
            <a:noFill/>
            <a:miter lim="800000"/>
            <a:headEnd/>
            <a:tailEnd/>
          </a:ln>
        </p:spPr>
        <p:txBody>
          <a:bodyPr>
            <a:spAutoFit/>
          </a:bodyPr>
          <a:lstStyle/>
          <a:p>
            <a:pPr>
              <a:spcBef>
                <a:spcPct val="50000"/>
              </a:spcBef>
            </a:pPr>
            <a:endParaRPr lang="en-US" sz="2000"/>
          </a:p>
        </p:txBody>
      </p:sp>
      <p:sp>
        <p:nvSpPr>
          <p:cNvPr id="24626" name="Text Box 55"/>
          <p:cNvSpPr txBox="1">
            <a:spLocks noChangeArrowheads="1"/>
          </p:cNvSpPr>
          <p:nvPr/>
        </p:nvSpPr>
        <p:spPr bwMode="auto">
          <a:xfrm>
            <a:off x="685800" y="2667000"/>
            <a:ext cx="1606550" cy="366713"/>
          </a:xfrm>
          <a:prstGeom prst="rect">
            <a:avLst/>
          </a:prstGeom>
          <a:noFill/>
          <a:ln w="9525">
            <a:noFill/>
            <a:miter lim="800000"/>
            <a:headEnd/>
            <a:tailEnd/>
          </a:ln>
        </p:spPr>
        <p:txBody>
          <a:bodyPr wrap="none">
            <a:spAutoFit/>
          </a:bodyPr>
          <a:lstStyle/>
          <a:p>
            <a:r>
              <a:rPr lang="en-US" b="1"/>
              <a:t>GPS &amp; GPRS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1"/>
          </p:nvPr>
        </p:nvSpPr>
        <p:spPr>
          <a:noFill/>
        </p:spPr>
        <p:txBody>
          <a:bodyPr/>
          <a:lstStyle/>
          <a:p>
            <a:fld id="{6CBCEAD8-2243-4FC8-9B2F-F1AAB7FCCE7D}" type="slidenum">
              <a:rPr lang="en-US" smtClean="0">
                <a:latin typeface="Arial" pitchFamily="34" charset="0"/>
              </a:rPr>
              <a:pPr/>
              <a:t>23</a:t>
            </a:fld>
            <a:endParaRPr lang="en-US" smtClean="0">
              <a:latin typeface="Arial" pitchFamily="34" charset="0"/>
            </a:endParaRPr>
          </a:p>
        </p:txBody>
      </p:sp>
      <p:sp>
        <p:nvSpPr>
          <p:cNvPr id="25603" name="Text Box 2"/>
          <p:cNvSpPr txBox="1">
            <a:spLocks noChangeArrowheads="1"/>
          </p:cNvSpPr>
          <p:nvPr/>
        </p:nvSpPr>
        <p:spPr bwMode="auto">
          <a:xfrm>
            <a:off x="304800" y="1524000"/>
            <a:ext cx="8610600" cy="396875"/>
          </a:xfrm>
          <a:prstGeom prst="rect">
            <a:avLst/>
          </a:prstGeom>
          <a:noFill/>
          <a:ln w="9525">
            <a:noFill/>
            <a:miter lim="800000"/>
            <a:headEnd/>
            <a:tailEnd/>
          </a:ln>
        </p:spPr>
        <p:txBody>
          <a:bodyPr>
            <a:spAutoFit/>
          </a:bodyPr>
          <a:lstStyle/>
          <a:p>
            <a:pPr>
              <a:spcBef>
                <a:spcPct val="50000"/>
              </a:spcBef>
            </a:pPr>
            <a:endParaRPr lang="en-US" sz="2000"/>
          </a:p>
        </p:txBody>
      </p:sp>
      <p:sp>
        <p:nvSpPr>
          <p:cNvPr id="25604" name="Text Box 3"/>
          <p:cNvSpPr txBox="1">
            <a:spLocks noChangeArrowheads="1"/>
          </p:cNvSpPr>
          <p:nvPr/>
        </p:nvSpPr>
        <p:spPr bwMode="auto">
          <a:xfrm>
            <a:off x="304800" y="1219200"/>
            <a:ext cx="8458200" cy="4356100"/>
          </a:xfrm>
          <a:prstGeom prst="rect">
            <a:avLst/>
          </a:prstGeom>
          <a:noFill/>
          <a:ln w="9525">
            <a:noFill/>
            <a:miter lim="800000"/>
            <a:headEnd/>
            <a:tailEnd/>
          </a:ln>
        </p:spPr>
        <p:txBody>
          <a:bodyPr>
            <a:spAutoFit/>
          </a:bodyPr>
          <a:lstStyle/>
          <a:p>
            <a:pPr>
              <a:spcBef>
                <a:spcPct val="50000"/>
              </a:spcBef>
            </a:pPr>
            <a:r>
              <a:rPr lang="en-US"/>
              <a:t>Advantages</a:t>
            </a:r>
          </a:p>
          <a:p>
            <a:pPr>
              <a:spcBef>
                <a:spcPct val="50000"/>
              </a:spcBef>
            </a:pPr>
            <a:endParaRPr lang="en-US"/>
          </a:p>
          <a:p>
            <a:pPr lvl="1">
              <a:spcBef>
                <a:spcPct val="50000"/>
              </a:spcBef>
              <a:buFontTx/>
              <a:buChar char="•"/>
            </a:pPr>
            <a:r>
              <a:rPr lang="en-US"/>
              <a:t> Compatible with any SMART cards</a:t>
            </a:r>
          </a:p>
          <a:p>
            <a:pPr lvl="1">
              <a:spcBef>
                <a:spcPct val="50000"/>
              </a:spcBef>
              <a:buFontTx/>
              <a:buChar char="•"/>
            </a:pPr>
            <a:r>
              <a:rPr lang="en-US"/>
              <a:t> Data is stored at data point (fuel station computer) and at the vehicle </a:t>
            </a:r>
          </a:p>
          <a:p>
            <a:pPr lvl="1">
              <a:spcBef>
                <a:spcPct val="50000"/>
              </a:spcBef>
              <a:buFontTx/>
              <a:buChar char="•"/>
            </a:pPr>
            <a:r>
              <a:rPr lang="en-US"/>
              <a:t>Vehicle owners can verify trip data from their office </a:t>
            </a:r>
          </a:p>
          <a:p>
            <a:pPr lvl="1">
              <a:spcBef>
                <a:spcPct val="50000"/>
              </a:spcBef>
              <a:buFontTx/>
              <a:buChar char="•"/>
            </a:pPr>
            <a:r>
              <a:rPr lang="en-US"/>
              <a:t> Data can be online with server</a:t>
            </a:r>
          </a:p>
          <a:p>
            <a:pPr lvl="1">
              <a:spcBef>
                <a:spcPct val="50000"/>
              </a:spcBef>
              <a:buFontTx/>
              <a:buChar char="•"/>
            </a:pPr>
            <a:r>
              <a:rPr lang="en-US"/>
              <a:t> Data can be on auto SMS from vehicle(GSM/CDMA/GPRS)</a:t>
            </a:r>
          </a:p>
          <a:p>
            <a:pPr lvl="1">
              <a:spcBef>
                <a:spcPct val="50000"/>
              </a:spcBef>
              <a:buFontTx/>
              <a:buChar char="•"/>
            </a:pPr>
            <a:r>
              <a:rPr lang="en-US"/>
              <a:t> Owners of the vehicles and dealers are not at the dark, but given with lot of information about their vehicles for  analysis</a:t>
            </a:r>
          </a:p>
          <a:p>
            <a:pPr lvl="1">
              <a:spcBef>
                <a:spcPct val="50000"/>
              </a:spcBef>
              <a:buFontTx/>
              <a:buChar char="•"/>
            </a:pPr>
            <a:r>
              <a:rPr lang="en-US"/>
              <a:t> 100% automated system </a:t>
            </a:r>
          </a:p>
          <a:p>
            <a:pPr lvl="1">
              <a:spcBef>
                <a:spcPct val="50000"/>
              </a:spcBef>
              <a:buFontTx/>
              <a:buChar char="•"/>
            </a:pP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1"/>
          </p:nvPr>
        </p:nvSpPr>
        <p:spPr>
          <a:noFill/>
        </p:spPr>
        <p:txBody>
          <a:bodyPr/>
          <a:lstStyle/>
          <a:p>
            <a:fld id="{42E70E21-619C-4E12-811F-D52278565C62}" type="slidenum">
              <a:rPr lang="en-US" smtClean="0">
                <a:latin typeface="Arial" pitchFamily="34" charset="0"/>
              </a:rPr>
              <a:pPr/>
              <a:t>24</a:t>
            </a:fld>
            <a:endParaRPr lang="en-US" smtClean="0">
              <a:latin typeface="Arial" pitchFamily="34" charset="0"/>
            </a:endParaRPr>
          </a:p>
        </p:txBody>
      </p:sp>
      <p:sp>
        <p:nvSpPr>
          <p:cNvPr id="26627" name="WordArt 4"/>
          <p:cNvSpPr>
            <a:spLocks noChangeArrowheads="1" noChangeShapeType="1" noTextEdit="1"/>
          </p:cNvSpPr>
          <p:nvPr/>
        </p:nvSpPr>
        <p:spPr bwMode="auto">
          <a:xfrm>
            <a:off x="1295400" y="1066800"/>
            <a:ext cx="7162800" cy="4419600"/>
          </a:xfrm>
          <a:prstGeom prst="rect">
            <a:avLst/>
          </a:prstGeom>
        </p:spPr>
        <p:txBody>
          <a:bodyPr wrap="none" fromWordArt="1">
            <a:prstTxWarp prst="textCascadeUp">
              <a:avLst>
                <a:gd name="adj" fmla="val 30972"/>
              </a:avLst>
            </a:prstTxWarp>
            <a:scene3d>
              <a:camera prst="legacyPerspectiveFront">
                <a:rot lat="20519992" lon="1080000" rev="0"/>
              </a:camera>
              <a:lightRig rig="legacyHarsh2" dir="b"/>
            </a:scene3d>
            <a:sp3d extrusionH="430200" prstMaterial="legacyMatte">
              <a:extrusionClr>
                <a:srgbClr val="FF6600"/>
              </a:extrusionClr>
            </a:sp3d>
          </a:bodyPr>
          <a:lstStyle/>
          <a:p>
            <a:pPr algn="ctr"/>
            <a:r>
              <a:rPr lang="en-IN" sz="3600" kern="10">
                <a:ln w="9525">
                  <a:round/>
                  <a:headEnd/>
                  <a:tailEnd/>
                </a:ln>
                <a:gradFill rotWithShape="1">
                  <a:gsLst>
                    <a:gs pos="0">
                      <a:srgbClr val="FFE701"/>
                    </a:gs>
                    <a:gs pos="100000">
                      <a:srgbClr val="FE3E02"/>
                    </a:gs>
                  </a:gsLst>
                  <a:lin ang="5400000" scaled="1"/>
                </a:gradFill>
                <a:latin typeface="Impact"/>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p:spPr>
        <p:txBody>
          <a:bodyPr/>
          <a:lstStyle/>
          <a:p>
            <a:fld id="{52DB22EF-F95E-412B-AD27-5E793AEFDB8E}" type="slidenum">
              <a:rPr lang="en-US" smtClean="0">
                <a:latin typeface="Arial" pitchFamily="34" charset="0"/>
              </a:rPr>
              <a:pPr/>
              <a:t>3</a:t>
            </a:fld>
            <a:endParaRPr lang="en-US" smtClean="0">
              <a:latin typeface="Arial" pitchFamily="34" charset="0"/>
            </a:endParaRPr>
          </a:p>
        </p:txBody>
      </p:sp>
      <p:sp>
        <p:nvSpPr>
          <p:cNvPr id="9219" name="Text Box 5"/>
          <p:cNvSpPr txBox="1">
            <a:spLocks noChangeArrowheads="1"/>
          </p:cNvSpPr>
          <p:nvPr/>
        </p:nvSpPr>
        <p:spPr bwMode="auto">
          <a:xfrm>
            <a:off x="914400" y="838200"/>
            <a:ext cx="7467600" cy="519113"/>
          </a:xfrm>
          <a:prstGeom prst="rect">
            <a:avLst/>
          </a:prstGeom>
          <a:noFill/>
          <a:ln w="9525">
            <a:noFill/>
            <a:miter lim="800000"/>
            <a:headEnd/>
            <a:tailEnd/>
          </a:ln>
        </p:spPr>
        <p:txBody>
          <a:bodyPr>
            <a:spAutoFit/>
          </a:bodyPr>
          <a:lstStyle/>
          <a:p>
            <a:pPr algn="ctr" eaLnBrk="1" hangingPunct="1">
              <a:spcBef>
                <a:spcPct val="50000"/>
              </a:spcBef>
            </a:pPr>
            <a:r>
              <a:rPr lang="en-US" sz="2800">
                <a:solidFill>
                  <a:schemeClr val="tx2"/>
                </a:solidFill>
              </a:rPr>
              <a:t>Microcontrollers and Embedded System</a:t>
            </a:r>
          </a:p>
        </p:txBody>
      </p:sp>
      <p:sp>
        <p:nvSpPr>
          <p:cNvPr id="9220" name="Text Box 6"/>
          <p:cNvSpPr txBox="1">
            <a:spLocks noChangeArrowheads="1"/>
          </p:cNvSpPr>
          <p:nvPr/>
        </p:nvSpPr>
        <p:spPr bwMode="auto">
          <a:xfrm>
            <a:off x="990600" y="2362200"/>
            <a:ext cx="7620000" cy="2465388"/>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Embedded Systems are a combination of Hardware (microcontrollers) and Software (developed in assembler, c, c++…) designed to perform a specific function</a:t>
            </a:r>
          </a:p>
          <a:p>
            <a:pPr>
              <a:spcBef>
                <a:spcPct val="50000"/>
              </a:spcBef>
            </a:pPr>
            <a:r>
              <a:rPr lang="en-US" sz="2400">
                <a:latin typeface="Tahoma" pitchFamily="34" charset="0"/>
              </a:rPr>
              <a:t>An embedded product uses microcontrollers to do one task and one task only.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1"/>
          </p:nvPr>
        </p:nvSpPr>
        <p:spPr>
          <a:noFill/>
        </p:spPr>
        <p:txBody>
          <a:bodyPr/>
          <a:lstStyle/>
          <a:p>
            <a:fld id="{9EDFA108-7449-46AB-8912-80F7A8C45DDE}" type="slidenum">
              <a:rPr lang="en-US" smtClean="0">
                <a:latin typeface="Arial" pitchFamily="34" charset="0"/>
              </a:rPr>
              <a:pPr/>
              <a:t>4</a:t>
            </a:fld>
            <a:endParaRPr lang="en-US" smtClean="0">
              <a:latin typeface="Arial" pitchFamily="34" charset="0"/>
            </a:endParaRPr>
          </a:p>
        </p:txBody>
      </p:sp>
      <p:sp>
        <p:nvSpPr>
          <p:cNvPr id="10243" name="Rectangle 4"/>
          <p:cNvSpPr>
            <a:spLocks noChangeArrowheads="1"/>
          </p:cNvSpPr>
          <p:nvPr/>
        </p:nvSpPr>
        <p:spPr bwMode="auto">
          <a:xfrm>
            <a:off x="1066800" y="446088"/>
            <a:ext cx="7848600" cy="4968875"/>
          </a:xfrm>
          <a:prstGeom prst="rect">
            <a:avLst/>
          </a:prstGeom>
          <a:noFill/>
          <a:ln w="9525">
            <a:noFill/>
            <a:miter lim="800000"/>
            <a:headEnd/>
            <a:tailEnd/>
          </a:ln>
        </p:spPr>
        <p:txBody>
          <a:bodyPr anchor="ctr">
            <a:spAutoFit/>
          </a:bodyPr>
          <a:lstStyle/>
          <a:p>
            <a:pPr algn="ctr"/>
            <a:r>
              <a:rPr lang="en-US" sz="2000"/>
              <a:t>What is a Microcontroller?</a:t>
            </a:r>
          </a:p>
          <a:p>
            <a:endParaRPr lang="en-US" sz="2000"/>
          </a:p>
          <a:p>
            <a:endParaRPr lang="en-US" sz="2000"/>
          </a:p>
          <a:p>
            <a:endParaRPr lang="en-US" sz="2000"/>
          </a:p>
          <a:p>
            <a:r>
              <a:rPr lang="en-US" sz="2000"/>
              <a:t>A microcontroller (often abbreviated MCU) is a single computer chip (integrated circuit) that executes a user program, normally for the purpose of controlling some device, hence the name microcontroller.</a:t>
            </a:r>
          </a:p>
          <a:p>
            <a:endParaRPr lang="en-US" sz="2000"/>
          </a:p>
          <a:p>
            <a:r>
              <a:rPr lang="en-US" sz="2000"/>
              <a:t>The program is normally contained either in a second chip, called an EPROM, or within the same chip as the microcontroller itself. </a:t>
            </a:r>
          </a:p>
          <a:p>
            <a:endParaRPr lang="en-US" sz="2000"/>
          </a:p>
          <a:p>
            <a:r>
              <a:rPr lang="en-US" sz="2000"/>
              <a:t>A microcontroller is normally found in devices such as microwave ovens, automobiles, keyboards, CD players, cell phones, VCRs, security systems, time &amp; attendance clocks, etc.</a:t>
            </a:r>
          </a:p>
          <a:p>
            <a:endParaRPr 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1"/>
          </p:nvPr>
        </p:nvSpPr>
        <p:spPr>
          <a:noFill/>
        </p:spPr>
        <p:txBody>
          <a:bodyPr/>
          <a:lstStyle/>
          <a:p>
            <a:fld id="{42B539A5-9D90-4869-91AE-4AA7A048F29A}" type="slidenum">
              <a:rPr lang="en-US" smtClean="0">
                <a:latin typeface="Arial" pitchFamily="34" charset="0"/>
              </a:rPr>
              <a:pPr/>
              <a:t>5</a:t>
            </a:fld>
            <a:endParaRPr lang="en-US" smtClean="0">
              <a:latin typeface="Arial" pitchFamily="34" charset="0"/>
            </a:endParaRPr>
          </a:p>
        </p:txBody>
      </p:sp>
      <p:sp>
        <p:nvSpPr>
          <p:cNvPr id="11267" name="Rectangle 4"/>
          <p:cNvSpPr>
            <a:spLocks noChangeArrowheads="1"/>
          </p:cNvSpPr>
          <p:nvPr/>
        </p:nvSpPr>
        <p:spPr bwMode="auto">
          <a:xfrm>
            <a:off x="1524000" y="1143000"/>
            <a:ext cx="7239000" cy="4986338"/>
          </a:xfrm>
          <a:prstGeom prst="rect">
            <a:avLst/>
          </a:prstGeom>
          <a:noFill/>
          <a:ln w="9525">
            <a:noFill/>
            <a:miter lim="800000"/>
            <a:headEnd/>
            <a:tailEnd/>
          </a:ln>
        </p:spPr>
        <p:txBody>
          <a:bodyPr>
            <a:spAutoFit/>
          </a:bodyPr>
          <a:lstStyle/>
          <a:p>
            <a:pPr algn="ctr"/>
            <a:r>
              <a:rPr lang="en-US" sz="2400"/>
              <a:t> Microprocessor Vs Microcontroller</a:t>
            </a:r>
          </a:p>
          <a:p>
            <a:pPr algn="ctr"/>
            <a:endParaRPr lang="en-US" sz="2400"/>
          </a:p>
          <a:p>
            <a:r>
              <a:rPr lang="en-US"/>
              <a:t>Microcontrollers are used in devices that require some amount of computing power but donot require as much computing power as that provided by a complex (and expensive) 486, Pentium, i3 .. system which generally requires a large amount of supporting circuitry (large motherboards, hundreds of megabytes of RAM, hard drives, hard drive controllers, video cards, etc).</a:t>
            </a:r>
          </a:p>
          <a:p>
            <a:endParaRPr lang="en-US"/>
          </a:p>
          <a:p>
            <a:r>
              <a:rPr lang="en-US"/>
              <a:t> A microwave oven just does not need that much computing power.</a:t>
            </a:r>
          </a:p>
          <a:p>
            <a:r>
              <a:rPr lang="en-US"/>
              <a:t>Microcontroller-based systems are generally smaller, more reliable, and cheaper. They are ideal for the types of applications described above where cost and unit size are very important considerations. In such applications it is almost always desirable to produce circuits that require the smallest number of integrated circuits, that require the smallest amount of physical space, require the least amount of energy, and cost as little as possible.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1"/>
          </p:nvPr>
        </p:nvSpPr>
        <p:spPr>
          <a:noFill/>
        </p:spPr>
        <p:txBody>
          <a:bodyPr/>
          <a:lstStyle/>
          <a:p>
            <a:fld id="{1750D04C-2EC8-4795-A993-224EE01313B2}" type="slidenum">
              <a:rPr lang="en-US" smtClean="0">
                <a:latin typeface="Arial" pitchFamily="34" charset="0"/>
              </a:rPr>
              <a:pPr/>
              <a:t>6</a:t>
            </a:fld>
            <a:endParaRPr lang="en-US" smtClean="0">
              <a:latin typeface="Arial" pitchFamily="34" charset="0"/>
            </a:endParaRPr>
          </a:p>
        </p:txBody>
      </p:sp>
      <p:sp>
        <p:nvSpPr>
          <p:cNvPr id="12291" name="Text Box 5"/>
          <p:cNvSpPr txBox="1">
            <a:spLocks noChangeArrowheads="1"/>
          </p:cNvSpPr>
          <p:nvPr/>
        </p:nvSpPr>
        <p:spPr bwMode="auto">
          <a:xfrm>
            <a:off x="3505200" y="457200"/>
            <a:ext cx="22098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Microcontroller</a:t>
            </a:r>
          </a:p>
        </p:txBody>
      </p:sp>
      <p:sp>
        <p:nvSpPr>
          <p:cNvPr id="12292" name="Rectangle 6"/>
          <p:cNvSpPr>
            <a:spLocks noChangeArrowheads="1"/>
          </p:cNvSpPr>
          <p:nvPr/>
        </p:nvSpPr>
        <p:spPr bwMode="auto">
          <a:xfrm>
            <a:off x="1066800" y="2743200"/>
            <a:ext cx="1676400" cy="251460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66FFFF"/>
              </a:solidFill>
            </a:endParaRPr>
          </a:p>
        </p:txBody>
      </p:sp>
      <p:sp>
        <p:nvSpPr>
          <p:cNvPr id="12293" name="Text Box 7"/>
          <p:cNvSpPr txBox="1">
            <a:spLocks noChangeArrowheads="1"/>
          </p:cNvSpPr>
          <p:nvPr/>
        </p:nvSpPr>
        <p:spPr bwMode="auto">
          <a:xfrm>
            <a:off x="1600200" y="3810000"/>
            <a:ext cx="762000" cy="396875"/>
          </a:xfrm>
          <a:prstGeom prst="rect">
            <a:avLst/>
          </a:prstGeom>
          <a:noFill/>
          <a:ln w="9525">
            <a:noFill/>
            <a:miter lim="800000"/>
            <a:headEnd/>
            <a:tailEnd/>
          </a:ln>
        </p:spPr>
        <p:txBody>
          <a:bodyPr>
            <a:spAutoFit/>
          </a:bodyPr>
          <a:lstStyle/>
          <a:p>
            <a:pPr>
              <a:spcBef>
                <a:spcPct val="50000"/>
              </a:spcBef>
            </a:pPr>
            <a:r>
              <a:rPr lang="en-US" sz="2000">
                <a:solidFill>
                  <a:srgbClr val="FFFFFF"/>
                </a:solidFill>
                <a:latin typeface="Tahoma" pitchFamily="34" charset="0"/>
              </a:rPr>
              <a:t>CPU</a:t>
            </a:r>
          </a:p>
        </p:txBody>
      </p:sp>
      <p:sp>
        <p:nvSpPr>
          <p:cNvPr id="12294" name="AutoShape 20"/>
          <p:cNvSpPr>
            <a:spLocks noChangeArrowheads="1"/>
          </p:cNvSpPr>
          <p:nvPr/>
        </p:nvSpPr>
        <p:spPr bwMode="auto">
          <a:xfrm rot="-5400000">
            <a:off x="3009900" y="2781300"/>
            <a:ext cx="381000" cy="914400"/>
          </a:xfrm>
          <a:prstGeom prst="downArrow">
            <a:avLst>
              <a:gd name="adj1" fmla="val 50000"/>
              <a:gd name="adj2" fmla="val 56256"/>
            </a:avLst>
          </a:prstGeom>
          <a:solidFill>
            <a:schemeClr val="accent1"/>
          </a:solidFill>
          <a:ln w="9525">
            <a:solidFill>
              <a:schemeClr val="tx1"/>
            </a:solidFill>
            <a:miter lim="800000"/>
            <a:headEnd/>
            <a:tailEnd/>
          </a:ln>
        </p:spPr>
        <p:txBody>
          <a:bodyPr wrap="none" anchor="ctr"/>
          <a:lstStyle/>
          <a:p>
            <a:endParaRPr lang="en-US"/>
          </a:p>
        </p:txBody>
      </p:sp>
      <p:sp>
        <p:nvSpPr>
          <p:cNvPr id="12295" name="AutoShape 21"/>
          <p:cNvSpPr>
            <a:spLocks noChangeArrowheads="1"/>
          </p:cNvSpPr>
          <p:nvPr/>
        </p:nvSpPr>
        <p:spPr bwMode="auto">
          <a:xfrm rot="5400000">
            <a:off x="3017044" y="3725069"/>
            <a:ext cx="457200" cy="976312"/>
          </a:xfrm>
          <a:prstGeom prst="upDownArrow">
            <a:avLst>
              <a:gd name="adj1" fmla="val 50000"/>
              <a:gd name="adj2" fmla="val 29985"/>
            </a:avLst>
          </a:prstGeom>
          <a:solidFill>
            <a:schemeClr val="accent1"/>
          </a:solidFill>
          <a:ln w="9525">
            <a:solidFill>
              <a:schemeClr val="tx1"/>
            </a:solidFill>
            <a:miter lim="800000"/>
            <a:headEnd/>
            <a:tailEnd/>
          </a:ln>
        </p:spPr>
        <p:txBody>
          <a:bodyPr wrap="none" anchor="ctr"/>
          <a:lstStyle/>
          <a:p>
            <a:endParaRPr lang="en-US"/>
          </a:p>
        </p:txBody>
      </p:sp>
      <p:sp>
        <p:nvSpPr>
          <p:cNvPr id="12296" name="Rectangle 30"/>
          <p:cNvSpPr>
            <a:spLocks noChangeArrowheads="1"/>
          </p:cNvSpPr>
          <p:nvPr/>
        </p:nvSpPr>
        <p:spPr bwMode="auto">
          <a:xfrm>
            <a:off x="1600200" y="1600200"/>
            <a:ext cx="1371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7" name="Line 31"/>
          <p:cNvSpPr>
            <a:spLocks noChangeShapeType="1"/>
          </p:cNvSpPr>
          <p:nvPr/>
        </p:nvSpPr>
        <p:spPr bwMode="auto">
          <a:xfrm>
            <a:off x="2133600" y="2133600"/>
            <a:ext cx="0" cy="609600"/>
          </a:xfrm>
          <a:prstGeom prst="line">
            <a:avLst/>
          </a:prstGeom>
          <a:noFill/>
          <a:ln w="9525">
            <a:solidFill>
              <a:schemeClr val="tx1"/>
            </a:solidFill>
            <a:round/>
            <a:headEnd/>
            <a:tailEnd type="triangle" w="med" len="med"/>
          </a:ln>
        </p:spPr>
        <p:txBody>
          <a:bodyPr/>
          <a:lstStyle/>
          <a:p>
            <a:endParaRPr lang="en-IN"/>
          </a:p>
        </p:txBody>
      </p:sp>
      <p:sp>
        <p:nvSpPr>
          <p:cNvPr id="12298" name="Line 33"/>
          <p:cNvSpPr>
            <a:spLocks noChangeShapeType="1"/>
          </p:cNvSpPr>
          <p:nvPr/>
        </p:nvSpPr>
        <p:spPr bwMode="auto">
          <a:xfrm>
            <a:off x="2514600" y="990600"/>
            <a:ext cx="0" cy="533400"/>
          </a:xfrm>
          <a:prstGeom prst="line">
            <a:avLst/>
          </a:prstGeom>
          <a:noFill/>
          <a:ln w="9525">
            <a:solidFill>
              <a:schemeClr val="tx1"/>
            </a:solidFill>
            <a:round/>
            <a:headEnd/>
            <a:tailEnd type="triangle" w="med" len="med"/>
          </a:ln>
        </p:spPr>
        <p:txBody>
          <a:bodyPr/>
          <a:lstStyle/>
          <a:p>
            <a:endParaRPr lang="en-IN"/>
          </a:p>
        </p:txBody>
      </p:sp>
      <p:sp>
        <p:nvSpPr>
          <p:cNvPr id="12299" name="Rectangle 34"/>
          <p:cNvSpPr>
            <a:spLocks noChangeArrowheads="1"/>
          </p:cNvSpPr>
          <p:nvPr/>
        </p:nvSpPr>
        <p:spPr bwMode="auto">
          <a:xfrm>
            <a:off x="1447800" y="5638800"/>
            <a:ext cx="1143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0" name="Line 35"/>
          <p:cNvSpPr>
            <a:spLocks noChangeShapeType="1"/>
          </p:cNvSpPr>
          <p:nvPr/>
        </p:nvSpPr>
        <p:spPr bwMode="auto">
          <a:xfrm flipV="1">
            <a:off x="1676400" y="5257800"/>
            <a:ext cx="0" cy="381000"/>
          </a:xfrm>
          <a:prstGeom prst="line">
            <a:avLst/>
          </a:prstGeom>
          <a:noFill/>
          <a:ln w="9525">
            <a:solidFill>
              <a:schemeClr val="tx1"/>
            </a:solidFill>
            <a:round/>
            <a:headEnd/>
            <a:tailEnd type="triangle" w="med" len="med"/>
          </a:ln>
        </p:spPr>
        <p:txBody>
          <a:bodyPr/>
          <a:lstStyle/>
          <a:p>
            <a:endParaRPr lang="en-IN"/>
          </a:p>
        </p:txBody>
      </p:sp>
      <p:sp>
        <p:nvSpPr>
          <p:cNvPr id="12301" name="Line 38"/>
          <p:cNvSpPr>
            <a:spLocks noChangeShapeType="1"/>
          </p:cNvSpPr>
          <p:nvPr/>
        </p:nvSpPr>
        <p:spPr bwMode="auto">
          <a:xfrm flipV="1">
            <a:off x="2286000" y="5257800"/>
            <a:ext cx="0" cy="381000"/>
          </a:xfrm>
          <a:prstGeom prst="line">
            <a:avLst/>
          </a:prstGeom>
          <a:noFill/>
          <a:ln w="9525">
            <a:solidFill>
              <a:schemeClr val="tx1"/>
            </a:solidFill>
            <a:round/>
            <a:headEnd/>
            <a:tailEnd type="triangle" w="med" len="med"/>
          </a:ln>
        </p:spPr>
        <p:txBody>
          <a:bodyPr/>
          <a:lstStyle/>
          <a:p>
            <a:endParaRPr lang="en-IN"/>
          </a:p>
        </p:txBody>
      </p:sp>
      <p:sp>
        <p:nvSpPr>
          <p:cNvPr id="12302" name="Text Box 42"/>
          <p:cNvSpPr txBox="1">
            <a:spLocks noChangeArrowheads="1"/>
          </p:cNvSpPr>
          <p:nvPr/>
        </p:nvSpPr>
        <p:spPr bwMode="auto">
          <a:xfrm>
            <a:off x="1676400" y="5638800"/>
            <a:ext cx="685800" cy="366713"/>
          </a:xfrm>
          <a:prstGeom prst="rect">
            <a:avLst/>
          </a:prstGeom>
          <a:noFill/>
          <a:ln w="9525">
            <a:noFill/>
            <a:miter lim="800000"/>
            <a:headEnd/>
            <a:tailEnd/>
          </a:ln>
        </p:spPr>
        <p:txBody>
          <a:bodyPr>
            <a:spAutoFit/>
          </a:bodyPr>
          <a:lstStyle/>
          <a:p>
            <a:pPr>
              <a:spcBef>
                <a:spcPct val="50000"/>
              </a:spcBef>
            </a:pPr>
            <a:r>
              <a:rPr lang="en-US"/>
              <a:t>OSC</a:t>
            </a:r>
          </a:p>
        </p:txBody>
      </p:sp>
      <p:sp>
        <p:nvSpPr>
          <p:cNvPr id="12303" name="Text Box 43"/>
          <p:cNvSpPr txBox="1">
            <a:spLocks noChangeArrowheads="1"/>
          </p:cNvSpPr>
          <p:nvPr/>
        </p:nvSpPr>
        <p:spPr bwMode="auto">
          <a:xfrm>
            <a:off x="1752600" y="1676400"/>
            <a:ext cx="1066800" cy="366713"/>
          </a:xfrm>
          <a:prstGeom prst="rect">
            <a:avLst/>
          </a:prstGeom>
          <a:noFill/>
          <a:ln w="9525">
            <a:noFill/>
            <a:miter lim="800000"/>
            <a:headEnd/>
            <a:tailEnd/>
          </a:ln>
        </p:spPr>
        <p:txBody>
          <a:bodyPr>
            <a:spAutoFit/>
          </a:bodyPr>
          <a:lstStyle/>
          <a:p>
            <a:pPr>
              <a:spcBef>
                <a:spcPct val="50000"/>
              </a:spcBef>
            </a:pPr>
            <a:r>
              <a:rPr lang="en-US"/>
              <a:t>interrupt</a:t>
            </a:r>
          </a:p>
        </p:txBody>
      </p:sp>
      <p:sp>
        <p:nvSpPr>
          <p:cNvPr id="12304" name="Text Box 44"/>
          <p:cNvSpPr txBox="1">
            <a:spLocks noChangeArrowheads="1"/>
          </p:cNvSpPr>
          <p:nvPr/>
        </p:nvSpPr>
        <p:spPr bwMode="auto">
          <a:xfrm>
            <a:off x="1600200" y="762000"/>
            <a:ext cx="1219200" cy="366713"/>
          </a:xfrm>
          <a:prstGeom prst="rect">
            <a:avLst/>
          </a:prstGeom>
          <a:noFill/>
          <a:ln w="9525">
            <a:noFill/>
            <a:miter lim="800000"/>
            <a:headEnd/>
            <a:tailEnd/>
          </a:ln>
        </p:spPr>
        <p:txBody>
          <a:bodyPr>
            <a:spAutoFit/>
          </a:bodyPr>
          <a:lstStyle/>
          <a:p>
            <a:pPr>
              <a:spcBef>
                <a:spcPct val="50000"/>
              </a:spcBef>
            </a:pPr>
            <a:r>
              <a:rPr lang="en-US"/>
              <a:t>Ext int</a:t>
            </a:r>
          </a:p>
        </p:txBody>
      </p:sp>
      <p:sp>
        <p:nvSpPr>
          <p:cNvPr id="12305" name="Line 45"/>
          <p:cNvSpPr>
            <a:spLocks noChangeShapeType="1"/>
          </p:cNvSpPr>
          <p:nvPr/>
        </p:nvSpPr>
        <p:spPr bwMode="auto">
          <a:xfrm>
            <a:off x="1981200" y="1143000"/>
            <a:ext cx="0" cy="381000"/>
          </a:xfrm>
          <a:prstGeom prst="line">
            <a:avLst/>
          </a:prstGeom>
          <a:noFill/>
          <a:ln w="9525">
            <a:solidFill>
              <a:schemeClr val="tx1"/>
            </a:solidFill>
            <a:round/>
            <a:headEnd/>
            <a:tailEnd type="triangle" w="med" len="med"/>
          </a:ln>
        </p:spPr>
        <p:txBody>
          <a:bodyPr/>
          <a:lstStyle/>
          <a:p>
            <a:endParaRPr lang="en-IN"/>
          </a:p>
        </p:txBody>
      </p:sp>
      <p:cxnSp>
        <p:nvCxnSpPr>
          <p:cNvPr id="12306" name="Straight Arrow Connector 45"/>
          <p:cNvCxnSpPr>
            <a:cxnSpLocks noChangeShapeType="1"/>
          </p:cNvCxnSpPr>
          <p:nvPr/>
        </p:nvCxnSpPr>
        <p:spPr bwMode="auto">
          <a:xfrm>
            <a:off x="2743200" y="4876800"/>
            <a:ext cx="685800" cy="1588"/>
          </a:xfrm>
          <a:prstGeom prst="straightConnector1">
            <a:avLst/>
          </a:prstGeom>
          <a:noFill/>
          <a:ln w="9525" algn="ctr">
            <a:solidFill>
              <a:schemeClr val="tx1"/>
            </a:solidFill>
            <a:round/>
            <a:headEnd/>
            <a:tailEnd type="arrow" w="med" len="med"/>
          </a:ln>
        </p:spPr>
      </p:cxnSp>
      <p:cxnSp>
        <p:nvCxnSpPr>
          <p:cNvPr id="12307" name="Straight Arrow Connector 47"/>
          <p:cNvCxnSpPr>
            <a:cxnSpLocks noChangeShapeType="1"/>
          </p:cNvCxnSpPr>
          <p:nvPr/>
        </p:nvCxnSpPr>
        <p:spPr bwMode="auto">
          <a:xfrm>
            <a:off x="2743200" y="5105400"/>
            <a:ext cx="685800" cy="1588"/>
          </a:xfrm>
          <a:prstGeom prst="straightConnector1">
            <a:avLst/>
          </a:prstGeom>
          <a:noFill/>
          <a:ln w="9525" algn="ctr">
            <a:solidFill>
              <a:schemeClr val="tx1"/>
            </a:solidFill>
            <a:round/>
            <a:headEnd/>
            <a:tailEnd type="arrow" w="med" len="med"/>
          </a:ln>
        </p:spPr>
      </p:cxnSp>
      <p:sp>
        <p:nvSpPr>
          <p:cNvPr id="12308" name="TextBox 48"/>
          <p:cNvSpPr txBox="1">
            <a:spLocks noChangeArrowheads="1"/>
          </p:cNvSpPr>
          <p:nvPr/>
        </p:nvSpPr>
        <p:spPr bwMode="auto">
          <a:xfrm>
            <a:off x="3810000" y="3048000"/>
            <a:ext cx="3044825" cy="369888"/>
          </a:xfrm>
          <a:prstGeom prst="rect">
            <a:avLst/>
          </a:prstGeom>
          <a:noFill/>
          <a:ln w="9525">
            <a:noFill/>
            <a:miter lim="800000"/>
            <a:headEnd/>
            <a:tailEnd/>
          </a:ln>
        </p:spPr>
        <p:txBody>
          <a:bodyPr wrap="none">
            <a:spAutoFit/>
          </a:bodyPr>
          <a:lstStyle/>
          <a:p>
            <a:r>
              <a:rPr lang="en-US"/>
              <a:t>Address Bus (Uni dirctional)</a:t>
            </a:r>
          </a:p>
        </p:txBody>
      </p:sp>
      <p:sp>
        <p:nvSpPr>
          <p:cNvPr id="12309" name="TextBox 49"/>
          <p:cNvSpPr txBox="1">
            <a:spLocks noChangeArrowheads="1"/>
          </p:cNvSpPr>
          <p:nvPr/>
        </p:nvSpPr>
        <p:spPr bwMode="auto">
          <a:xfrm>
            <a:off x="4114800" y="4038600"/>
            <a:ext cx="2736850" cy="369888"/>
          </a:xfrm>
          <a:prstGeom prst="rect">
            <a:avLst/>
          </a:prstGeom>
          <a:noFill/>
          <a:ln w="9525">
            <a:noFill/>
            <a:miter lim="800000"/>
            <a:headEnd/>
            <a:tailEnd/>
          </a:ln>
        </p:spPr>
        <p:txBody>
          <a:bodyPr wrap="none">
            <a:spAutoFit/>
          </a:bodyPr>
          <a:lstStyle/>
          <a:p>
            <a:r>
              <a:rPr lang="en-US"/>
              <a:t>Data Bus  (Bi directional)</a:t>
            </a:r>
          </a:p>
        </p:txBody>
      </p:sp>
      <p:sp>
        <p:nvSpPr>
          <p:cNvPr id="12310" name="TextBox 50"/>
          <p:cNvSpPr txBox="1">
            <a:spLocks noChangeArrowheads="1"/>
          </p:cNvSpPr>
          <p:nvPr/>
        </p:nvSpPr>
        <p:spPr bwMode="auto">
          <a:xfrm>
            <a:off x="4191000" y="4887913"/>
            <a:ext cx="1608138" cy="369887"/>
          </a:xfrm>
          <a:prstGeom prst="rect">
            <a:avLst/>
          </a:prstGeom>
          <a:noFill/>
          <a:ln w="9525">
            <a:noFill/>
            <a:miter lim="800000"/>
            <a:headEnd/>
            <a:tailEnd/>
          </a:ln>
        </p:spPr>
        <p:txBody>
          <a:bodyPr wrap="none">
            <a:spAutoFit/>
          </a:bodyPr>
          <a:lstStyle/>
          <a:p>
            <a:r>
              <a:rPr lang="en-US"/>
              <a:t>Control Lines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1"/>
          </p:nvPr>
        </p:nvSpPr>
        <p:spPr>
          <a:noFill/>
        </p:spPr>
        <p:txBody>
          <a:bodyPr/>
          <a:lstStyle/>
          <a:p>
            <a:fld id="{BC4B8ED3-6667-4949-A3C5-9EA60B1BBBA2}" type="slidenum">
              <a:rPr lang="en-US" smtClean="0">
                <a:latin typeface="Arial" pitchFamily="34" charset="0"/>
              </a:rPr>
              <a:pPr/>
              <a:t>7</a:t>
            </a:fld>
            <a:endParaRPr lang="en-US" smtClean="0">
              <a:latin typeface="Arial" pitchFamily="34" charset="0"/>
            </a:endParaRPr>
          </a:p>
        </p:txBody>
      </p:sp>
      <p:sp>
        <p:nvSpPr>
          <p:cNvPr id="13315" name="Text Box 5"/>
          <p:cNvSpPr txBox="1">
            <a:spLocks noChangeArrowheads="1"/>
          </p:cNvSpPr>
          <p:nvPr/>
        </p:nvSpPr>
        <p:spPr bwMode="auto">
          <a:xfrm>
            <a:off x="3505200" y="457200"/>
            <a:ext cx="22098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Microcontroller</a:t>
            </a:r>
          </a:p>
        </p:txBody>
      </p:sp>
      <p:sp>
        <p:nvSpPr>
          <p:cNvPr id="13316" name="Rectangle 6"/>
          <p:cNvSpPr>
            <a:spLocks noChangeArrowheads="1"/>
          </p:cNvSpPr>
          <p:nvPr/>
        </p:nvSpPr>
        <p:spPr bwMode="auto">
          <a:xfrm>
            <a:off x="1066800" y="2743200"/>
            <a:ext cx="1676400" cy="251460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66FFFF"/>
              </a:solidFill>
            </a:endParaRPr>
          </a:p>
        </p:txBody>
      </p:sp>
      <p:sp>
        <p:nvSpPr>
          <p:cNvPr id="13317" name="Text Box 7"/>
          <p:cNvSpPr txBox="1">
            <a:spLocks noChangeArrowheads="1"/>
          </p:cNvSpPr>
          <p:nvPr/>
        </p:nvSpPr>
        <p:spPr bwMode="auto">
          <a:xfrm>
            <a:off x="1600200" y="3810000"/>
            <a:ext cx="762000" cy="396875"/>
          </a:xfrm>
          <a:prstGeom prst="rect">
            <a:avLst/>
          </a:prstGeom>
          <a:noFill/>
          <a:ln w="9525">
            <a:noFill/>
            <a:miter lim="800000"/>
            <a:headEnd/>
            <a:tailEnd/>
          </a:ln>
        </p:spPr>
        <p:txBody>
          <a:bodyPr>
            <a:spAutoFit/>
          </a:bodyPr>
          <a:lstStyle/>
          <a:p>
            <a:pPr>
              <a:spcBef>
                <a:spcPct val="50000"/>
              </a:spcBef>
            </a:pPr>
            <a:r>
              <a:rPr lang="en-US" sz="2000">
                <a:solidFill>
                  <a:srgbClr val="FFFFFF"/>
                </a:solidFill>
                <a:latin typeface="Tahoma" pitchFamily="34" charset="0"/>
              </a:rPr>
              <a:t>CPU</a:t>
            </a:r>
          </a:p>
        </p:txBody>
      </p:sp>
      <p:sp>
        <p:nvSpPr>
          <p:cNvPr id="13318" name="AutoShape 12"/>
          <p:cNvSpPr>
            <a:spLocks noChangeArrowheads="1"/>
          </p:cNvSpPr>
          <p:nvPr/>
        </p:nvSpPr>
        <p:spPr bwMode="auto">
          <a:xfrm>
            <a:off x="2743200" y="3657600"/>
            <a:ext cx="6400800" cy="685800"/>
          </a:xfrm>
          <a:prstGeom prst="leftRightArrow">
            <a:avLst>
              <a:gd name="adj1" fmla="val 23148"/>
              <a:gd name="adj2" fmla="val 75444"/>
            </a:avLst>
          </a:prstGeom>
          <a:solidFill>
            <a:schemeClr val="accent1"/>
          </a:solidFill>
          <a:ln w="9525">
            <a:solidFill>
              <a:schemeClr val="tx1"/>
            </a:solidFill>
            <a:miter lim="800000"/>
            <a:headEnd/>
            <a:tailEnd/>
          </a:ln>
        </p:spPr>
        <p:txBody>
          <a:bodyPr wrap="none" anchor="ctr"/>
          <a:lstStyle/>
          <a:p>
            <a:endParaRPr lang="en-US"/>
          </a:p>
        </p:txBody>
      </p:sp>
      <p:sp>
        <p:nvSpPr>
          <p:cNvPr id="13319" name="Rectangle 13"/>
          <p:cNvSpPr>
            <a:spLocks noChangeArrowheads="1"/>
          </p:cNvSpPr>
          <p:nvPr/>
        </p:nvSpPr>
        <p:spPr bwMode="auto">
          <a:xfrm>
            <a:off x="3352800" y="2667000"/>
            <a:ext cx="1371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0" name="Rectangle 16"/>
          <p:cNvSpPr>
            <a:spLocks noChangeArrowheads="1"/>
          </p:cNvSpPr>
          <p:nvPr/>
        </p:nvSpPr>
        <p:spPr bwMode="auto">
          <a:xfrm>
            <a:off x="5181600" y="2667000"/>
            <a:ext cx="1371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1" name="Rectangle 17"/>
          <p:cNvSpPr>
            <a:spLocks noChangeArrowheads="1"/>
          </p:cNvSpPr>
          <p:nvPr/>
        </p:nvSpPr>
        <p:spPr bwMode="auto">
          <a:xfrm>
            <a:off x="6934200" y="1981200"/>
            <a:ext cx="1371600" cy="1219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2" name="AutoShape 20"/>
          <p:cNvSpPr>
            <a:spLocks noChangeArrowheads="1"/>
          </p:cNvSpPr>
          <p:nvPr/>
        </p:nvSpPr>
        <p:spPr bwMode="auto">
          <a:xfrm>
            <a:off x="3886200" y="3200400"/>
            <a:ext cx="304800" cy="685800"/>
          </a:xfrm>
          <a:prstGeom prst="downArrow">
            <a:avLst>
              <a:gd name="adj1" fmla="val 50000"/>
              <a:gd name="adj2" fmla="val 56250"/>
            </a:avLst>
          </a:prstGeom>
          <a:solidFill>
            <a:schemeClr val="accent1"/>
          </a:solidFill>
          <a:ln w="9525">
            <a:solidFill>
              <a:schemeClr val="tx1"/>
            </a:solidFill>
            <a:miter lim="800000"/>
            <a:headEnd/>
            <a:tailEnd/>
          </a:ln>
        </p:spPr>
        <p:txBody>
          <a:bodyPr wrap="none" anchor="ctr"/>
          <a:lstStyle/>
          <a:p>
            <a:endParaRPr lang="en-US"/>
          </a:p>
        </p:txBody>
      </p:sp>
      <p:sp>
        <p:nvSpPr>
          <p:cNvPr id="13323" name="AutoShape 21"/>
          <p:cNvSpPr>
            <a:spLocks noChangeArrowheads="1"/>
          </p:cNvSpPr>
          <p:nvPr/>
        </p:nvSpPr>
        <p:spPr bwMode="auto">
          <a:xfrm>
            <a:off x="5715000" y="3200400"/>
            <a:ext cx="457200" cy="685800"/>
          </a:xfrm>
          <a:prstGeom prst="upDown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en-US"/>
          </a:p>
        </p:txBody>
      </p:sp>
      <p:sp>
        <p:nvSpPr>
          <p:cNvPr id="13324" name="Rectangle 23"/>
          <p:cNvSpPr>
            <a:spLocks noChangeArrowheads="1"/>
          </p:cNvSpPr>
          <p:nvPr/>
        </p:nvSpPr>
        <p:spPr bwMode="auto">
          <a:xfrm>
            <a:off x="3429000" y="4953000"/>
            <a:ext cx="13716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5" name="Rectangle 24"/>
          <p:cNvSpPr>
            <a:spLocks noChangeArrowheads="1"/>
          </p:cNvSpPr>
          <p:nvPr/>
        </p:nvSpPr>
        <p:spPr bwMode="auto">
          <a:xfrm>
            <a:off x="5334000" y="4953000"/>
            <a:ext cx="1371600" cy="762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6" name="Rectangle 25"/>
          <p:cNvSpPr>
            <a:spLocks noChangeArrowheads="1"/>
          </p:cNvSpPr>
          <p:nvPr/>
        </p:nvSpPr>
        <p:spPr bwMode="auto">
          <a:xfrm>
            <a:off x="7162800" y="4876800"/>
            <a:ext cx="1371600" cy="838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7" name="AutoShape 26"/>
          <p:cNvSpPr>
            <a:spLocks noChangeArrowheads="1"/>
          </p:cNvSpPr>
          <p:nvPr/>
        </p:nvSpPr>
        <p:spPr bwMode="auto">
          <a:xfrm>
            <a:off x="3886200" y="4191000"/>
            <a:ext cx="457200" cy="685800"/>
          </a:xfrm>
          <a:prstGeom prst="upDown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en-US"/>
          </a:p>
        </p:txBody>
      </p:sp>
      <p:sp>
        <p:nvSpPr>
          <p:cNvPr id="13328" name="AutoShape 27"/>
          <p:cNvSpPr>
            <a:spLocks noChangeArrowheads="1"/>
          </p:cNvSpPr>
          <p:nvPr/>
        </p:nvSpPr>
        <p:spPr bwMode="auto">
          <a:xfrm>
            <a:off x="5867400" y="4191000"/>
            <a:ext cx="457200" cy="685800"/>
          </a:xfrm>
          <a:prstGeom prst="upDown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en-US"/>
          </a:p>
        </p:txBody>
      </p:sp>
      <p:sp>
        <p:nvSpPr>
          <p:cNvPr id="13329" name="AutoShape 28"/>
          <p:cNvSpPr>
            <a:spLocks noChangeArrowheads="1"/>
          </p:cNvSpPr>
          <p:nvPr/>
        </p:nvSpPr>
        <p:spPr bwMode="auto">
          <a:xfrm>
            <a:off x="7543800" y="4114800"/>
            <a:ext cx="457200" cy="685800"/>
          </a:xfrm>
          <a:prstGeom prst="upDown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en-US"/>
          </a:p>
        </p:txBody>
      </p:sp>
      <p:sp>
        <p:nvSpPr>
          <p:cNvPr id="13330" name="Rectangle 30"/>
          <p:cNvSpPr>
            <a:spLocks noChangeArrowheads="1"/>
          </p:cNvSpPr>
          <p:nvPr/>
        </p:nvSpPr>
        <p:spPr bwMode="auto">
          <a:xfrm>
            <a:off x="1600200" y="1600200"/>
            <a:ext cx="1371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31" name="Line 31"/>
          <p:cNvSpPr>
            <a:spLocks noChangeShapeType="1"/>
          </p:cNvSpPr>
          <p:nvPr/>
        </p:nvSpPr>
        <p:spPr bwMode="auto">
          <a:xfrm>
            <a:off x="2133600" y="2133600"/>
            <a:ext cx="0" cy="609600"/>
          </a:xfrm>
          <a:prstGeom prst="line">
            <a:avLst/>
          </a:prstGeom>
          <a:noFill/>
          <a:ln w="9525">
            <a:solidFill>
              <a:schemeClr val="tx1"/>
            </a:solidFill>
            <a:round/>
            <a:headEnd/>
            <a:tailEnd type="triangle" w="med" len="med"/>
          </a:ln>
        </p:spPr>
        <p:txBody>
          <a:bodyPr/>
          <a:lstStyle/>
          <a:p>
            <a:endParaRPr lang="en-IN"/>
          </a:p>
        </p:txBody>
      </p:sp>
      <p:sp>
        <p:nvSpPr>
          <p:cNvPr id="13332" name="Line 33"/>
          <p:cNvSpPr>
            <a:spLocks noChangeShapeType="1"/>
          </p:cNvSpPr>
          <p:nvPr/>
        </p:nvSpPr>
        <p:spPr bwMode="auto">
          <a:xfrm>
            <a:off x="2514600" y="990600"/>
            <a:ext cx="0" cy="533400"/>
          </a:xfrm>
          <a:prstGeom prst="line">
            <a:avLst/>
          </a:prstGeom>
          <a:noFill/>
          <a:ln w="9525">
            <a:solidFill>
              <a:schemeClr val="tx1"/>
            </a:solidFill>
            <a:round/>
            <a:headEnd/>
            <a:tailEnd type="triangle" w="med" len="med"/>
          </a:ln>
        </p:spPr>
        <p:txBody>
          <a:bodyPr/>
          <a:lstStyle/>
          <a:p>
            <a:endParaRPr lang="en-IN"/>
          </a:p>
        </p:txBody>
      </p:sp>
      <p:sp>
        <p:nvSpPr>
          <p:cNvPr id="13333" name="Rectangle 34"/>
          <p:cNvSpPr>
            <a:spLocks noChangeArrowheads="1"/>
          </p:cNvSpPr>
          <p:nvPr/>
        </p:nvSpPr>
        <p:spPr bwMode="auto">
          <a:xfrm>
            <a:off x="1447800" y="5638800"/>
            <a:ext cx="1143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34" name="Line 35"/>
          <p:cNvSpPr>
            <a:spLocks noChangeShapeType="1"/>
          </p:cNvSpPr>
          <p:nvPr/>
        </p:nvSpPr>
        <p:spPr bwMode="auto">
          <a:xfrm flipV="1">
            <a:off x="1676400" y="5257800"/>
            <a:ext cx="0" cy="381000"/>
          </a:xfrm>
          <a:prstGeom prst="line">
            <a:avLst/>
          </a:prstGeom>
          <a:noFill/>
          <a:ln w="9525">
            <a:solidFill>
              <a:schemeClr val="tx1"/>
            </a:solidFill>
            <a:round/>
            <a:headEnd/>
            <a:tailEnd type="triangle" w="med" len="med"/>
          </a:ln>
        </p:spPr>
        <p:txBody>
          <a:bodyPr/>
          <a:lstStyle/>
          <a:p>
            <a:endParaRPr lang="en-IN"/>
          </a:p>
        </p:txBody>
      </p:sp>
      <p:sp>
        <p:nvSpPr>
          <p:cNvPr id="13335" name="Line 38"/>
          <p:cNvSpPr>
            <a:spLocks noChangeShapeType="1"/>
          </p:cNvSpPr>
          <p:nvPr/>
        </p:nvSpPr>
        <p:spPr bwMode="auto">
          <a:xfrm flipV="1">
            <a:off x="2286000" y="5257800"/>
            <a:ext cx="0" cy="381000"/>
          </a:xfrm>
          <a:prstGeom prst="line">
            <a:avLst/>
          </a:prstGeom>
          <a:noFill/>
          <a:ln w="9525">
            <a:solidFill>
              <a:schemeClr val="tx1"/>
            </a:solidFill>
            <a:round/>
            <a:headEnd/>
            <a:tailEnd type="triangle" w="med" len="med"/>
          </a:ln>
        </p:spPr>
        <p:txBody>
          <a:bodyPr/>
          <a:lstStyle/>
          <a:p>
            <a:endParaRPr lang="en-IN"/>
          </a:p>
        </p:txBody>
      </p:sp>
      <p:sp>
        <p:nvSpPr>
          <p:cNvPr id="13336" name="Text Box 39"/>
          <p:cNvSpPr txBox="1">
            <a:spLocks noChangeArrowheads="1"/>
          </p:cNvSpPr>
          <p:nvPr/>
        </p:nvSpPr>
        <p:spPr bwMode="auto">
          <a:xfrm>
            <a:off x="3733800" y="2819400"/>
            <a:ext cx="762000" cy="366713"/>
          </a:xfrm>
          <a:prstGeom prst="rect">
            <a:avLst/>
          </a:prstGeom>
          <a:noFill/>
          <a:ln w="9525">
            <a:noFill/>
            <a:miter lim="800000"/>
            <a:headEnd/>
            <a:tailEnd/>
          </a:ln>
        </p:spPr>
        <p:txBody>
          <a:bodyPr>
            <a:spAutoFit/>
          </a:bodyPr>
          <a:lstStyle/>
          <a:p>
            <a:pPr>
              <a:spcBef>
                <a:spcPct val="50000"/>
              </a:spcBef>
            </a:pPr>
            <a:r>
              <a:rPr lang="en-US"/>
              <a:t>ROM</a:t>
            </a:r>
          </a:p>
        </p:txBody>
      </p:sp>
      <p:sp>
        <p:nvSpPr>
          <p:cNvPr id="13337" name="Text Box 40"/>
          <p:cNvSpPr txBox="1">
            <a:spLocks noChangeArrowheads="1"/>
          </p:cNvSpPr>
          <p:nvPr/>
        </p:nvSpPr>
        <p:spPr bwMode="auto">
          <a:xfrm>
            <a:off x="5562600" y="2819400"/>
            <a:ext cx="838200" cy="366713"/>
          </a:xfrm>
          <a:prstGeom prst="rect">
            <a:avLst/>
          </a:prstGeom>
          <a:noFill/>
          <a:ln w="9525">
            <a:noFill/>
            <a:miter lim="800000"/>
            <a:headEnd/>
            <a:tailEnd/>
          </a:ln>
        </p:spPr>
        <p:txBody>
          <a:bodyPr>
            <a:spAutoFit/>
          </a:bodyPr>
          <a:lstStyle/>
          <a:p>
            <a:pPr>
              <a:spcBef>
                <a:spcPct val="50000"/>
              </a:spcBef>
            </a:pPr>
            <a:r>
              <a:rPr lang="en-US"/>
              <a:t>RAM</a:t>
            </a:r>
          </a:p>
        </p:txBody>
      </p:sp>
      <p:sp>
        <p:nvSpPr>
          <p:cNvPr id="13338" name="Text Box 41"/>
          <p:cNvSpPr txBox="1">
            <a:spLocks noChangeArrowheads="1"/>
          </p:cNvSpPr>
          <p:nvPr/>
        </p:nvSpPr>
        <p:spPr bwMode="auto">
          <a:xfrm>
            <a:off x="7162800" y="2057400"/>
            <a:ext cx="914400" cy="779463"/>
          </a:xfrm>
          <a:prstGeom prst="rect">
            <a:avLst/>
          </a:prstGeom>
          <a:noFill/>
          <a:ln w="9525">
            <a:noFill/>
            <a:miter lim="800000"/>
            <a:headEnd/>
            <a:tailEnd/>
          </a:ln>
        </p:spPr>
        <p:txBody>
          <a:bodyPr>
            <a:spAutoFit/>
          </a:bodyPr>
          <a:lstStyle/>
          <a:p>
            <a:pPr>
              <a:spcBef>
                <a:spcPct val="50000"/>
              </a:spcBef>
            </a:pPr>
            <a:r>
              <a:rPr lang="en-US"/>
              <a:t>Timer0</a:t>
            </a:r>
          </a:p>
          <a:p>
            <a:pPr>
              <a:spcBef>
                <a:spcPct val="50000"/>
              </a:spcBef>
            </a:pPr>
            <a:r>
              <a:rPr lang="en-US"/>
              <a:t>Timer1</a:t>
            </a:r>
          </a:p>
        </p:txBody>
      </p:sp>
      <p:sp>
        <p:nvSpPr>
          <p:cNvPr id="13339" name="Text Box 42"/>
          <p:cNvSpPr txBox="1">
            <a:spLocks noChangeArrowheads="1"/>
          </p:cNvSpPr>
          <p:nvPr/>
        </p:nvSpPr>
        <p:spPr bwMode="auto">
          <a:xfrm>
            <a:off x="1676400" y="5638800"/>
            <a:ext cx="685800" cy="366713"/>
          </a:xfrm>
          <a:prstGeom prst="rect">
            <a:avLst/>
          </a:prstGeom>
          <a:noFill/>
          <a:ln w="9525">
            <a:noFill/>
            <a:miter lim="800000"/>
            <a:headEnd/>
            <a:tailEnd/>
          </a:ln>
        </p:spPr>
        <p:txBody>
          <a:bodyPr>
            <a:spAutoFit/>
          </a:bodyPr>
          <a:lstStyle/>
          <a:p>
            <a:pPr>
              <a:spcBef>
                <a:spcPct val="50000"/>
              </a:spcBef>
            </a:pPr>
            <a:r>
              <a:rPr lang="en-US"/>
              <a:t>OSC</a:t>
            </a:r>
          </a:p>
        </p:txBody>
      </p:sp>
      <p:sp>
        <p:nvSpPr>
          <p:cNvPr id="13340" name="Text Box 43"/>
          <p:cNvSpPr txBox="1">
            <a:spLocks noChangeArrowheads="1"/>
          </p:cNvSpPr>
          <p:nvPr/>
        </p:nvSpPr>
        <p:spPr bwMode="auto">
          <a:xfrm>
            <a:off x="1752600" y="1676400"/>
            <a:ext cx="1066800" cy="366713"/>
          </a:xfrm>
          <a:prstGeom prst="rect">
            <a:avLst/>
          </a:prstGeom>
          <a:noFill/>
          <a:ln w="9525">
            <a:noFill/>
            <a:miter lim="800000"/>
            <a:headEnd/>
            <a:tailEnd/>
          </a:ln>
        </p:spPr>
        <p:txBody>
          <a:bodyPr>
            <a:spAutoFit/>
          </a:bodyPr>
          <a:lstStyle/>
          <a:p>
            <a:pPr>
              <a:spcBef>
                <a:spcPct val="50000"/>
              </a:spcBef>
            </a:pPr>
            <a:r>
              <a:rPr lang="en-US"/>
              <a:t>interrupt</a:t>
            </a:r>
          </a:p>
        </p:txBody>
      </p:sp>
      <p:sp>
        <p:nvSpPr>
          <p:cNvPr id="13341" name="Text Box 44"/>
          <p:cNvSpPr txBox="1">
            <a:spLocks noChangeArrowheads="1"/>
          </p:cNvSpPr>
          <p:nvPr/>
        </p:nvSpPr>
        <p:spPr bwMode="auto">
          <a:xfrm>
            <a:off x="1600200" y="762000"/>
            <a:ext cx="1219200" cy="366713"/>
          </a:xfrm>
          <a:prstGeom prst="rect">
            <a:avLst/>
          </a:prstGeom>
          <a:noFill/>
          <a:ln w="9525">
            <a:noFill/>
            <a:miter lim="800000"/>
            <a:headEnd/>
            <a:tailEnd/>
          </a:ln>
        </p:spPr>
        <p:txBody>
          <a:bodyPr>
            <a:spAutoFit/>
          </a:bodyPr>
          <a:lstStyle/>
          <a:p>
            <a:pPr>
              <a:spcBef>
                <a:spcPct val="50000"/>
              </a:spcBef>
            </a:pPr>
            <a:r>
              <a:rPr lang="en-US"/>
              <a:t>Ext int</a:t>
            </a:r>
          </a:p>
        </p:txBody>
      </p:sp>
      <p:sp>
        <p:nvSpPr>
          <p:cNvPr id="13342" name="Line 45"/>
          <p:cNvSpPr>
            <a:spLocks noChangeShapeType="1"/>
          </p:cNvSpPr>
          <p:nvPr/>
        </p:nvSpPr>
        <p:spPr bwMode="auto">
          <a:xfrm>
            <a:off x="1981200" y="1143000"/>
            <a:ext cx="0" cy="381000"/>
          </a:xfrm>
          <a:prstGeom prst="line">
            <a:avLst/>
          </a:prstGeom>
          <a:noFill/>
          <a:ln w="9525">
            <a:solidFill>
              <a:schemeClr val="tx1"/>
            </a:solidFill>
            <a:round/>
            <a:headEnd/>
            <a:tailEnd type="triangle" w="med" len="med"/>
          </a:ln>
        </p:spPr>
        <p:txBody>
          <a:bodyPr/>
          <a:lstStyle/>
          <a:p>
            <a:endParaRPr lang="en-IN"/>
          </a:p>
        </p:txBody>
      </p:sp>
      <p:sp>
        <p:nvSpPr>
          <p:cNvPr id="13343" name="Text Box 46"/>
          <p:cNvSpPr txBox="1">
            <a:spLocks noChangeArrowheads="1"/>
          </p:cNvSpPr>
          <p:nvPr/>
        </p:nvSpPr>
        <p:spPr bwMode="auto">
          <a:xfrm>
            <a:off x="3657600" y="4953000"/>
            <a:ext cx="914400" cy="641350"/>
          </a:xfrm>
          <a:prstGeom prst="rect">
            <a:avLst/>
          </a:prstGeom>
          <a:noFill/>
          <a:ln w="9525">
            <a:noFill/>
            <a:miter lim="800000"/>
            <a:headEnd/>
            <a:tailEnd/>
          </a:ln>
        </p:spPr>
        <p:txBody>
          <a:bodyPr>
            <a:spAutoFit/>
          </a:bodyPr>
          <a:lstStyle/>
          <a:p>
            <a:pPr>
              <a:spcBef>
                <a:spcPct val="50000"/>
              </a:spcBef>
            </a:pPr>
            <a:r>
              <a:rPr lang="en-US"/>
              <a:t>Bus control</a:t>
            </a:r>
          </a:p>
        </p:txBody>
      </p:sp>
      <p:sp>
        <p:nvSpPr>
          <p:cNvPr id="13344" name="Text Box 47"/>
          <p:cNvSpPr txBox="1">
            <a:spLocks noChangeArrowheads="1"/>
          </p:cNvSpPr>
          <p:nvPr/>
        </p:nvSpPr>
        <p:spPr bwMode="auto">
          <a:xfrm>
            <a:off x="5486400" y="4953000"/>
            <a:ext cx="1066800" cy="701675"/>
          </a:xfrm>
          <a:prstGeom prst="rect">
            <a:avLst/>
          </a:prstGeom>
          <a:noFill/>
          <a:ln w="9525">
            <a:noFill/>
            <a:miter lim="800000"/>
            <a:headEnd/>
            <a:tailEnd/>
          </a:ln>
        </p:spPr>
        <p:txBody>
          <a:bodyPr>
            <a:spAutoFit/>
          </a:bodyPr>
          <a:lstStyle/>
          <a:p>
            <a:pPr>
              <a:spcBef>
                <a:spcPct val="50000"/>
              </a:spcBef>
            </a:pPr>
            <a:r>
              <a:rPr lang="en-US" sz="2000"/>
              <a:t>4 I/o ports</a:t>
            </a:r>
          </a:p>
        </p:txBody>
      </p:sp>
      <p:sp>
        <p:nvSpPr>
          <p:cNvPr id="13345" name="Text Box 48"/>
          <p:cNvSpPr txBox="1">
            <a:spLocks noChangeArrowheads="1"/>
          </p:cNvSpPr>
          <p:nvPr/>
        </p:nvSpPr>
        <p:spPr bwMode="auto">
          <a:xfrm>
            <a:off x="7391400" y="5105400"/>
            <a:ext cx="990600" cy="641350"/>
          </a:xfrm>
          <a:prstGeom prst="rect">
            <a:avLst/>
          </a:prstGeom>
          <a:noFill/>
          <a:ln w="9525">
            <a:noFill/>
            <a:miter lim="800000"/>
            <a:headEnd/>
            <a:tailEnd/>
          </a:ln>
        </p:spPr>
        <p:txBody>
          <a:bodyPr>
            <a:spAutoFit/>
          </a:bodyPr>
          <a:lstStyle/>
          <a:p>
            <a:pPr>
              <a:spcBef>
                <a:spcPct val="50000"/>
              </a:spcBef>
            </a:pPr>
            <a:r>
              <a:rPr lang="en-US"/>
              <a:t>Serial port</a:t>
            </a:r>
          </a:p>
        </p:txBody>
      </p:sp>
      <p:sp>
        <p:nvSpPr>
          <p:cNvPr id="13346" name="Line 49"/>
          <p:cNvSpPr>
            <a:spLocks noChangeShapeType="1"/>
          </p:cNvSpPr>
          <p:nvPr/>
        </p:nvSpPr>
        <p:spPr bwMode="auto">
          <a:xfrm flipH="1">
            <a:off x="8382000" y="2209800"/>
            <a:ext cx="381000" cy="0"/>
          </a:xfrm>
          <a:prstGeom prst="line">
            <a:avLst/>
          </a:prstGeom>
          <a:noFill/>
          <a:ln w="9525">
            <a:solidFill>
              <a:schemeClr val="tx1"/>
            </a:solidFill>
            <a:round/>
            <a:headEnd/>
            <a:tailEnd type="triangle" w="med" len="med"/>
          </a:ln>
        </p:spPr>
        <p:txBody>
          <a:bodyPr/>
          <a:lstStyle/>
          <a:p>
            <a:endParaRPr lang="en-IN"/>
          </a:p>
        </p:txBody>
      </p:sp>
      <p:sp>
        <p:nvSpPr>
          <p:cNvPr id="13347" name="Line 51"/>
          <p:cNvSpPr>
            <a:spLocks noChangeShapeType="1"/>
          </p:cNvSpPr>
          <p:nvPr/>
        </p:nvSpPr>
        <p:spPr bwMode="auto">
          <a:xfrm flipH="1">
            <a:off x="8382000" y="2743200"/>
            <a:ext cx="381000" cy="0"/>
          </a:xfrm>
          <a:prstGeom prst="line">
            <a:avLst/>
          </a:prstGeom>
          <a:noFill/>
          <a:ln w="9525">
            <a:solidFill>
              <a:schemeClr val="tx1"/>
            </a:solidFill>
            <a:round/>
            <a:headEnd/>
            <a:tailEnd type="triangle" w="med" len="med"/>
          </a:ln>
        </p:spPr>
        <p:txBody>
          <a:bodyPr/>
          <a:lstStyle/>
          <a:p>
            <a:endParaRPr lang="en-IN"/>
          </a:p>
        </p:txBody>
      </p:sp>
      <p:sp>
        <p:nvSpPr>
          <p:cNvPr id="13348" name="AutoShape 52"/>
          <p:cNvSpPr>
            <a:spLocks noChangeArrowheads="1"/>
          </p:cNvSpPr>
          <p:nvPr/>
        </p:nvSpPr>
        <p:spPr bwMode="auto">
          <a:xfrm>
            <a:off x="5562600" y="5715000"/>
            <a:ext cx="152400" cy="304800"/>
          </a:xfrm>
          <a:prstGeom prst="upDownArrow">
            <a:avLst>
              <a:gd name="adj1" fmla="val 50000"/>
              <a:gd name="adj2" fmla="val 40000"/>
            </a:avLst>
          </a:prstGeom>
          <a:solidFill>
            <a:schemeClr val="accent1"/>
          </a:solidFill>
          <a:ln w="9525">
            <a:solidFill>
              <a:schemeClr val="tx1"/>
            </a:solidFill>
            <a:miter lim="800000"/>
            <a:headEnd/>
            <a:tailEnd/>
          </a:ln>
        </p:spPr>
        <p:txBody>
          <a:bodyPr wrap="none" anchor="ctr"/>
          <a:lstStyle/>
          <a:p>
            <a:endParaRPr lang="en-US"/>
          </a:p>
        </p:txBody>
      </p:sp>
      <p:sp>
        <p:nvSpPr>
          <p:cNvPr id="13349" name="AutoShape 53"/>
          <p:cNvSpPr>
            <a:spLocks noChangeArrowheads="1"/>
          </p:cNvSpPr>
          <p:nvPr/>
        </p:nvSpPr>
        <p:spPr bwMode="auto">
          <a:xfrm>
            <a:off x="5867400" y="5715000"/>
            <a:ext cx="152400" cy="304800"/>
          </a:xfrm>
          <a:prstGeom prst="upDownArrow">
            <a:avLst>
              <a:gd name="adj1" fmla="val 50000"/>
              <a:gd name="adj2" fmla="val 40000"/>
            </a:avLst>
          </a:prstGeom>
          <a:solidFill>
            <a:schemeClr val="accent1"/>
          </a:solidFill>
          <a:ln w="9525">
            <a:solidFill>
              <a:schemeClr val="tx1"/>
            </a:solidFill>
            <a:miter lim="800000"/>
            <a:headEnd/>
            <a:tailEnd/>
          </a:ln>
        </p:spPr>
        <p:txBody>
          <a:bodyPr wrap="none" anchor="ctr"/>
          <a:lstStyle/>
          <a:p>
            <a:endParaRPr lang="en-US"/>
          </a:p>
        </p:txBody>
      </p:sp>
      <p:sp>
        <p:nvSpPr>
          <p:cNvPr id="13350" name="AutoShape 54"/>
          <p:cNvSpPr>
            <a:spLocks noChangeArrowheads="1"/>
          </p:cNvSpPr>
          <p:nvPr/>
        </p:nvSpPr>
        <p:spPr bwMode="auto">
          <a:xfrm>
            <a:off x="6172200" y="5715000"/>
            <a:ext cx="152400" cy="304800"/>
          </a:xfrm>
          <a:prstGeom prst="upDownArrow">
            <a:avLst>
              <a:gd name="adj1" fmla="val 50000"/>
              <a:gd name="adj2" fmla="val 40000"/>
            </a:avLst>
          </a:prstGeom>
          <a:solidFill>
            <a:schemeClr val="accent1"/>
          </a:solidFill>
          <a:ln w="9525">
            <a:solidFill>
              <a:schemeClr val="tx1"/>
            </a:solidFill>
            <a:miter lim="800000"/>
            <a:headEnd/>
            <a:tailEnd/>
          </a:ln>
        </p:spPr>
        <p:txBody>
          <a:bodyPr wrap="none" anchor="ctr"/>
          <a:lstStyle/>
          <a:p>
            <a:endParaRPr lang="en-US"/>
          </a:p>
        </p:txBody>
      </p:sp>
      <p:sp>
        <p:nvSpPr>
          <p:cNvPr id="13351" name="AutoShape 55"/>
          <p:cNvSpPr>
            <a:spLocks noChangeArrowheads="1"/>
          </p:cNvSpPr>
          <p:nvPr/>
        </p:nvSpPr>
        <p:spPr bwMode="auto">
          <a:xfrm>
            <a:off x="6477000" y="5715000"/>
            <a:ext cx="152400" cy="304800"/>
          </a:xfrm>
          <a:prstGeom prst="upDownArrow">
            <a:avLst>
              <a:gd name="adj1" fmla="val 50000"/>
              <a:gd name="adj2" fmla="val 40000"/>
            </a:avLst>
          </a:prstGeom>
          <a:solidFill>
            <a:schemeClr val="accent1"/>
          </a:solidFill>
          <a:ln w="9525">
            <a:solidFill>
              <a:schemeClr val="tx1"/>
            </a:solidFill>
            <a:miter lim="800000"/>
            <a:headEnd/>
            <a:tailEnd/>
          </a:ln>
        </p:spPr>
        <p:txBody>
          <a:bodyPr wrap="none" anchor="ctr"/>
          <a:lstStyle/>
          <a:p>
            <a:endParaRPr lang="en-US"/>
          </a:p>
        </p:txBody>
      </p:sp>
      <p:sp>
        <p:nvSpPr>
          <p:cNvPr id="13352" name="Line 56"/>
          <p:cNvSpPr>
            <a:spLocks noChangeShapeType="1"/>
          </p:cNvSpPr>
          <p:nvPr/>
        </p:nvSpPr>
        <p:spPr bwMode="auto">
          <a:xfrm>
            <a:off x="7543800" y="5791200"/>
            <a:ext cx="0" cy="228600"/>
          </a:xfrm>
          <a:prstGeom prst="line">
            <a:avLst/>
          </a:prstGeom>
          <a:noFill/>
          <a:ln w="9525">
            <a:solidFill>
              <a:schemeClr val="tx1"/>
            </a:solidFill>
            <a:round/>
            <a:headEnd/>
            <a:tailEnd type="triangle" w="med" len="med"/>
          </a:ln>
        </p:spPr>
        <p:txBody>
          <a:bodyPr/>
          <a:lstStyle/>
          <a:p>
            <a:endParaRPr lang="en-IN"/>
          </a:p>
        </p:txBody>
      </p:sp>
      <p:sp>
        <p:nvSpPr>
          <p:cNvPr id="13353" name="Line 57"/>
          <p:cNvSpPr>
            <a:spLocks noChangeShapeType="1"/>
          </p:cNvSpPr>
          <p:nvPr/>
        </p:nvSpPr>
        <p:spPr bwMode="auto">
          <a:xfrm flipV="1">
            <a:off x="8229600" y="5715000"/>
            <a:ext cx="0" cy="228600"/>
          </a:xfrm>
          <a:prstGeom prst="line">
            <a:avLst/>
          </a:prstGeom>
          <a:noFill/>
          <a:ln w="9525">
            <a:solidFill>
              <a:schemeClr val="tx1"/>
            </a:solidFill>
            <a:round/>
            <a:headEnd/>
            <a:tailEnd type="triangle" w="med" len="med"/>
          </a:ln>
        </p:spPr>
        <p:txBody>
          <a:bodyPr/>
          <a:lstStyle/>
          <a:p>
            <a:endParaRPr lang="en-IN"/>
          </a:p>
        </p:txBody>
      </p:sp>
      <p:sp>
        <p:nvSpPr>
          <p:cNvPr id="13354" name="Line 58"/>
          <p:cNvSpPr>
            <a:spLocks noChangeShapeType="1"/>
          </p:cNvSpPr>
          <p:nvPr/>
        </p:nvSpPr>
        <p:spPr bwMode="auto">
          <a:xfrm>
            <a:off x="3810000" y="5638800"/>
            <a:ext cx="0" cy="304800"/>
          </a:xfrm>
          <a:prstGeom prst="line">
            <a:avLst/>
          </a:prstGeom>
          <a:noFill/>
          <a:ln w="9525">
            <a:solidFill>
              <a:schemeClr val="tx1"/>
            </a:solidFill>
            <a:round/>
            <a:headEnd/>
            <a:tailEnd type="triangle" w="med" len="med"/>
          </a:ln>
        </p:spPr>
        <p:txBody>
          <a:bodyPr/>
          <a:lstStyle/>
          <a:p>
            <a:endParaRPr lang="en-IN"/>
          </a:p>
        </p:txBody>
      </p:sp>
      <p:sp>
        <p:nvSpPr>
          <p:cNvPr id="13355" name="Line 60"/>
          <p:cNvSpPr>
            <a:spLocks noChangeShapeType="1"/>
          </p:cNvSpPr>
          <p:nvPr/>
        </p:nvSpPr>
        <p:spPr bwMode="auto">
          <a:xfrm>
            <a:off x="4495800" y="5638800"/>
            <a:ext cx="0" cy="304800"/>
          </a:xfrm>
          <a:prstGeom prst="line">
            <a:avLst/>
          </a:prstGeom>
          <a:noFill/>
          <a:ln w="9525">
            <a:solidFill>
              <a:schemeClr val="tx1"/>
            </a:solidFill>
            <a:round/>
            <a:headEnd/>
            <a:tailEnd type="triangle" w="med" len="med"/>
          </a:ln>
        </p:spPr>
        <p:txBody>
          <a:bodyPr/>
          <a:lstStyle/>
          <a:p>
            <a:endParaRPr lang="en-IN"/>
          </a:p>
        </p:txBody>
      </p:sp>
      <p:sp>
        <p:nvSpPr>
          <p:cNvPr id="13356" name="AutoShape 61"/>
          <p:cNvSpPr>
            <a:spLocks noChangeArrowheads="1"/>
          </p:cNvSpPr>
          <p:nvPr/>
        </p:nvSpPr>
        <p:spPr bwMode="auto">
          <a:xfrm>
            <a:off x="7467600" y="3200400"/>
            <a:ext cx="457200" cy="685800"/>
          </a:xfrm>
          <a:prstGeom prst="upDown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4338" name="Slide Number Placeholder 2"/>
          <p:cNvSpPr>
            <a:spLocks noGrp="1"/>
          </p:cNvSpPr>
          <p:nvPr>
            <p:ph type="sldNum" sz="quarter" idx="11"/>
          </p:nvPr>
        </p:nvSpPr>
        <p:spPr>
          <a:noFill/>
        </p:spPr>
        <p:txBody>
          <a:bodyPr/>
          <a:lstStyle/>
          <a:p>
            <a:fld id="{CA627D37-1596-465D-A891-3B9F4157B3E8}" type="slidenum">
              <a:rPr lang="en-US" smtClean="0">
                <a:latin typeface="Arial" pitchFamily="34" charset="0"/>
              </a:rPr>
              <a:pPr/>
              <a:t>8</a:t>
            </a:fld>
            <a:endParaRPr lang="en-US" smtClean="0">
              <a:latin typeface="Arial" pitchFamily="34" charset="0"/>
            </a:endParaRPr>
          </a:p>
        </p:txBody>
      </p:sp>
      <p:graphicFrame>
        <p:nvGraphicFramePr>
          <p:cNvPr id="57567" name="Group 223"/>
          <p:cNvGraphicFramePr>
            <a:graphicFrameLocks noGrp="1"/>
          </p:cNvGraphicFramePr>
          <p:nvPr/>
        </p:nvGraphicFramePr>
        <p:xfrm>
          <a:off x="1524000" y="1066800"/>
          <a:ext cx="7305675" cy="5813425"/>
        </p:xfrm>
        <a:graphic>
          <a:graphicData uri="http://schemas.openxmlformats.org/drawingml/2006/table">
            <a:tbl>
              <a:tblPr/>
              <a:tblGrid>
                <a:gridCol w="1535113"/>
                <a:gridCol w="1804987"/>
                <a:gridCol w="1801813"/>
                <a:gridCol w="2163762"/>
              </a:tblGrid>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FEATURE</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8051</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PENTIUM</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COMMENT</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7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Clock Speed</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12Mhz.  typical</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but 60MHz. ICs available</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1,000 MHz. (1GHz.)</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pitchFamily="18" charset="0"/>
                          <a:cs typeface="Times New Roman" pitchFamily="18" charset="0"/>
                        </a:rPr>
                        <a:t>8051 internally divides clock by 12 so for 12MHz. clock effective clock rate is just 1MHz.</a:t>
                      </a:r>
                      <a:endParaRPr kumimoji="0" lang="en-GB"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9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Address bus</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16 bits</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32 bits</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636838" algn="ctr"/>
                          <a:tab pos="5273675" algn="r"/>
                        </a:tabLst>
                      </a:pPr>
                      <a:r>
                        <a:rPr kumimoji="0" lang="en-GB" sz="1400" b="0" i="0" u="none" strike="noStrike" cap="none" normalizeH="0" baseline="0" smtClean="0">
                          <a:ln>
                            <a:noFill/>
                          </a:ln>
                          <a:solidFill>
                            <a:schemeClr val="tx1"/>
                          </a:solidFill>
                          <a:effectLst/>
                          <a:latin typeface="Times New Roman" pitchFamily="18" charset="0"/>
                          <a:cs typeface="Times New Roman" pitchFamily="18" charset="0"/>
                        </a:rPr>
                        <a:t>8051 can address 2</a:t>
                      </a:r>
                      <a:r>
                        <a:rPr kumimoji="0" lang="en-GB" sz="1400" b="0" i="0" u="none" strike="noStrike" cap="none" normalizeH="0" baseline="30000" smtClean="0">
                          <a:ln>
                            <a:noFill/>
                          </a:ln>
                          <a:solidFill>
                            <a:schemeClr val="tx1"/>
                          </a:solidFill>
                          <a:effectLst/>
                          <a:latin typeface="Times New Roman" pitchFamily="18" charset="0"/>
                          <a:cs typeface="Times New Roman" pitchFamily="18" charset="0"/>
                        </a:rPr>
                        <a:t>16</a:t>
                      </a:r>
                      <a:r>
                        <a:rPr kumimoji="0" lang="en-GB" sz="1400" b="0" i="0" u="none" strike="noStrike" cap="none" normalizeH="0" baseline="0" smtClean="0">
                          <a:ln>
                            <a:noFill/>
                          </a:ln>
                          <a:solidFill>
                            <a:schemeClr val="tx1"/>
                          </a:solidFill>
                          <a:effectLst/>
                          <a:latin typeface="Times New Roman" pitchFamily="18" charset="0"/>
                          <a:cs typeface="Times New Roman" pitchFamily="18" charset="0"/>
                        </a:rPr>
                        <a:t>, or 64Kbytes of memory.</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636838" algn="ctr"/>
                          <a:tab pos="5273675" algn="r"/>
                        </a:tabLst>
                      </a:pPr>
                      <a:r>
                        <a:rPr kumimoji="0" lang="en-GB" sz="1400" b="0" i="0" u="none" strike="noStrike" cap="none" normalizeH="0" baseline="0" smtClean="0">
                          <a:ln>
                            <a:noFill/>
                          </a:ln>
                          <a:solidFill>
                            <a:schemeClr val="tx1"/>
                          </a:solidFill>
                          <a:effectLst/>
                          <a:latin typeface="Times New Roman" pitchFamily="18" charset="0"/>
                          <a:cs typeface="Times New Roman" pitchFamily="18" charset="0"/>
                        </a:rPr>
                        <a:t>Pentium can address 2</a:t>
                      </a:r>
                      <a:r>
                        <a:rPr kumimoji="0" lang="en-GB" sz="1400" b="0" i="0" u="none" strike="noStrike" cap="none" normalizeH="0" baseline="30000" smtClean="0">
                          <a:ln>
                            <a:noFill/>
                          </a:ln>
                          <a:solidFill>
                            <a:schemeClr val="tx1"/>
                          </a:solidFill>
                          <a:effectLst/>
                          <a:latin typeface="Times New Roman" pitchFamily="18" charset="0"/>
                          <a:cs typeface="Times New Roman" pitchFamily="18" charset="0"/>
                        </a:rPr>
                        <a:t>32</a:t>
                      </a:r>
                      <a:r>
                        <a:rPr kumimoji="0" lang="en-GB" sz="1400" b="0" i="0" u="none" strike="noStrike" cap="none" normalizeH="0" baseline="0" smtClean="0">
                          <a:ln>
                            <a:noFill/>
                          </a:ln>
                          <a:solidFill>
                            <a:schemeClr val="tx1"/>
                          </a:solidFill>
                          <a:effectLst/>
                          <a:latin typeface="Times New Roman" pitchFamily="18" charset="0"/>
                          <a:cs typeface="Times New Roman" pitchFamily="18" charset="0"/>
                        </a:rPr>
                        <a:t>, or</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636838" algn="ctr"/>
                          <a:tab pos="5273675" algn="r"/>
                        </a:tabLst>
                      </a:pPr>
                      <a:r>
                        <a:rPr kumimoji="0" lang="en-GB" sz="1400" b="0" i="0" u="none" strike="noStrike" cap="none" normalizeH="0" baseline="0" smtClean="0">
                          <a:ln>
                            <a:noFill/>
                          </a:ln>
                          <a:solidFill>
                            <a:schemeClr val="tx1"/>
                          </a:solidFill>
                          <a:effectLst/>
                          <a:latin typeface="Times New Roman" pitchFamily="18" charset="0"/>
                          <a:cs typeface="Times New Roman" pitchFamily="18" charset="0"/>
                        </a:rPr>
                        <a:t>4 GigaBytes of memory.</a:t>
                      </a:r>
                      <a:endParaRPr kumimoji="0" lang="en-GB"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Data bus</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8 bits</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64 bits</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pitchFamily="18" charset="0"/>
                          <a:cs typeface="Times New Roman" pitchFamily="18" charset="0"/>
                        </a:rPr>
                        <a:t>Pentium’s wide bus allows very fast data transfers.</a:t>
                      </a:r>
                      <a:endParaRPr kumimoji="0" lang="en-GB"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ALU width</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8 bits</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32 bits</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pitchFamily="18" charset="0"/>
                          <a:cs typeface="Times New Roman" pitchFamily="18" charset="0"/>
                        </a:rPr>
                        <a:t>But -  Pentium has multiple 32 bit ALUs – along with floating-point units.</a:t>
                      </a:r>
                      <a:endParaRPr kumimoji="0" lang="en-GB"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Applications</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Domestic appliances, </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Peripherals, automotive etc.</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Personal Computers</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And other high performance areas.</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en-US" sz="14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Power consumption</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Small fraction of a watt</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Tens of watts</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pitchFamily="18" charset="0"/>
                          <a:cs typeface="Times New Roman" pitchFamily="18" charset="0"/>
                        </a:rPr>
                        <a:t>Pentium runs hot as power consumption increases with frequency.</a:t>
                      </a:r>
                      <a:endParaRPr kumimoji="0" lang="en-GB"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Cost of chip</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About  RS.52/-</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About 6000/-</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en-US" sz="16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386" name="Text Box 224"/>
          <p:cNvSpPr txBox="1">
            <a:spLocks noChangeArrowheads="1"/>
          </p:cNvSpPr>
          <p:nvPr/>
        </p:nvSpPr>
        <p:spPr bwMode="auto">
          <a:xfrm>
            <a:off x="2209800" y="533400"/>
            <a:ext cx="6096000" cy="396875"/>
          </a:xfrm>
          <a:prstGeom prst="rect">
            <a:avLst/>
          </a:prstGeom>
          <a:noFill/>
          <a:ln w="9525">
            <a:noFill/>
            <a:miter lim="800000"/>
            <a:headEnd/>
            <a:tailEnd/>
          </a:ln>
        </p:spPr>
        <p:txBody>
          <a:bodyPr>
            <a:spAutoFit/>
          </a:bodyPr>
          <a:lstStyle/>
          <a:p>
            <a:pPr algn="ctr">
              <a:spcBef>
                <a:spcPct val="50000"/>
              </a:spcBef>
            </a:pPr>
            <a:r>
              <a:rPr lang="en-GB" sz="2000" b="1">
                <a:solidFill>
                  <a:schemeClr val="bg1"/>
                </a:solidFill>
              </a:rPr>
              <a:t>Simple comparison: Pentium vs. 8051</a:t>
            </a:r>
            <a:endParaRPr lang="en-US" sz="2000" b="1">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1"/>
          </p:nvPr>
        </p:nvSpPr>
        <p:spPr>
          <a:noFill/>
        </p:spPr>
        <p:txBody>
          <a:bodyPr/>
          <a:lstStyle/>
          <a:p>
            <a:fld id="{8088315E-076C-4740-900E-70477BF23154}" type="slidenum">
              <a:rPr lang="en-US" smtClean="0">
                <a:latin typeface="Arial" pitchFamily="34" charset="0"/>
              </a:rPr>
              <a:pPr/>
              <a:t>9</a:t>
            </a:fld>
            <a:endParaRPr lang="en-US" smtClean="0">
              <a:latin typeface="Arial" pitchFamily="34" charset="0"/>
            </a:endParaRPr>
          </a:p>
        </p:txBody>
      </p:sp>
      <p:sp>
        <p:nvSpPr>
          <p:cNvPr id="15363" name="Text Box 4"/>
          <p:cNvSpPr txBox="1">
            <a:spLocks noChangeArrowheads="1"/>
          </p:cNvSpPr>
          <p:nvPr/>
        </p:nvSpPr>
        <p:spPr bwMode="auto">
          <a:xfrm>
            <a:off x="2133600" y="1219200"/>
            <a:ext cx="6096000" cy="457200"/>
          </a:xfrm>
          <a:prstGeom prst="rect">
            <a:avLst/>
          </a:prstGeom>
          <a:noFill/>
          <a:ln w="9525">
            <a:noFill/>
            <a:miter lim="800000"/>
            <a:headEnd/>
            <a:tailEnd/>
          </a:ln>
        </p:spPr>
        <p:txBody>
          <a:bodyPr>
            <a:spAutoFit/>
          </a:bodyPr>
          <a:lstStyle/>
          <a:p>
            <a:pPr>
              <a:spcBef>
                <a:spcPct val="50000"/>
              </a:spcBef>
            </a:pPr>
            <a:r>
              <a:rPr lang="en-US" sz="2400"/>
              <a:t>Microcontroller Manufacturing Companies</a:t>
            </a:r>
          </a:p>
        </p:txBody>
      </p:sp>
      <p:sp>
        <p:nvSpPr>
          <p:cNvPr id="15364" name="Text Box 5"/>
          <p:cNvSpPr txBox="1">
            <a:spLocks noChangeArrowheads="1"/>
          </p:cNvSpPr>
          <p:nvPr/>
        </p:nvSpPr>
        <p:spPr bwMode="auto">
          <a:xfrm>
            <a:off x="1143000" y="2667000"/>
            <a:ext cx="7010400" cy="2682875"/>
          </a:xfrm>
          <a:prstGeom prst="rect">
            <a:avLst/>
          </a:prstGeom>
          <a:noFill/>
          <a:ln w="9525">
            <a:noFill/>
            <a:miter lim="800000"/>
            <a:headEnd/>
            <a:tailEnd/>
          </a:ln>
        </p:spPr>
        <p:txBody>
          <a:bodyPr>
            <a:spAutoFit/>
          </a:bodyPr>
          <a:lstStyle/>
          <a:p>
            <a:pPr marL="342900" indent="-342900">
              <a:spcBef>
                <a:spcPct val="50000"/>
              </a:spcBef>
            </a:pPr>
            <a:r>
              <a:rPr lang="en-US" sz="2000"/>
              <a:t>There are FOUR major companies manufacturing</a:t>
            </a:r>
          </a:p>
          <a:p>
            <a:pPr marL="342900" indent="-342900">
              <a:spcBef>
                <a:spcPct val="50000"/>
              </a:spcBef>
            </a:pPr>
            <a:r>
              <a:rPr lang="en-US" sz="2000"/>
              <a:t> 8 bit controllers</a:t>
            </a:r>
          </a:p>
          <a:p>
            <a:pPr marL="342900" indent="-342900">
              <a:spcBef>
                <a:spcPct val="50000"/>
              </a:spcBef>
              <a:buFontTx/>
              <a:buAutoNum type="arabicPeriod"/>
            </a:pPr>
            <a:r>
              <a:rPr lang="en-US" sz="2000"/>
              <a:t>Motorola   (6811)</a:t>
            </a:r>
          </a:p>
          <a:p>
            <a:pPr marL="342900" indent="-342900">
              <a:spcBef>
                <a:spcPct val="50000"/>
              </a:spcBef>
              <a:buFontTx/>
              <a:buAutoNum type="arabicPeriod"/>
            </a:pPr>
            <a:r>
              <a:rPr lang="en-US" sz="2000"/>
              <a:t>Intel (8051 MCS51)</a:t>
            </a:r>
          </a:p>
          <a:p>
            <a:pPr marL="342900" indent="-342900">
              <a:spcBef>
                <a:spcPct val="50000"/>
              </a:spcBef>
              <a:buFontTx/>
              <a:buAutoNum type="arabicPeriod"/>
            </a:pPr>
            <a:r>
              <a:rPr lang="en-US" sz="2000"/>
              <a:t> Zilog (Z8) </a:t>
            </a:r>
          </a:p>
          <a:p>
            <a:pPr marL="342900" indent="-342900">
              <a:spcBef>
                <a:spcPct val="50000"/>
              </a:spcBef>
              <a:buFontTx/>
              <a:buAutoNum type="arabicPeriod"/>
            </a:pPr>
            <a:r>
              <a:rPr lang="en-US" sz="2000"/>
              <a:t>PIC (16X____) Microchip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cade">
  <a:themeElements>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fontScheme name="Casca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scade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Cascade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Cascade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Cascade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ascade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ascade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Cascade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Cascade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TotalTime>
  <Words>979</Words>
  <Application>Microsoft PowerPoint</Application>
  <PresentationFormat>On-screen Show (4:3)</PresentationFormat>
  <Paragraphs>225</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Cascade</vt:lpstr>
      <vt:lpstr>Picture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jijo</dc:creator>
  <cp:lastModifiedBy>DELL</cp:lastModifiedBy>
  <cp:revision>19</cp:revision>
  <dcterms:created xsi:type="dcterms:W3CDTF">2004-01-01T01:25:35Z</dcterms:created>
  <dcterms:modified xsi:type="dcterms:W3CDTF">2025-06-18T16:37:56Z</dcterms:modified>
</cp:coreProperties>
</file>