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EFF5412E-819D-48BA-953A-0937757FDC4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654EB53-7D8A-4075-A5EC-360EA603572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FB1EE2-30B5-4AA9-B4AA-7844F0DD5914}"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563CF36-32B0-418F-9FC7-C6A24F54A53D}"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9EAB9779-754E-4C34-9695-1E99917D60B0}"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8089401E-F38A-4019-AA53-FDC441AFA74A}"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B8CD9E35-4438-40BD-B91B-EC458208510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299DCA2-4F47-401B-9E54-F74DB54C01A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1AD9A1A-D4DF-4CD6-A069-E5E695D689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5E9095D-C944-49D7-9375-5F802AC2BE5F}"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D67A529B-8061-4444-BAA6-AD9F23CDD8C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0A45C77-AD0D-4BB0-90D7-D7012D6FC9B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E7E01F9-22C9-4FA9-8C8D-229B90C2CCF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6B2298F-4529-495F-B2FA-D2C4C9220B5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36637BE-DD59-48BA-907D-8B7E6D18E3D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41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FE067571-785B-4D97-846F-9555E2B95F07}" type="slidenum">
              <a:rPr lang="en-US" altLang="en-US"/>
              <a:pPr>
                <a:defRPr/>
              </a:pPr>
              <a:t>‹#›</a:t>
            </a:fld>
            <a:endParaRPr lang="en-US" altLang="en-US"/>
          </a:p>
        </p:txBody>
      </p:sp>
      <p:sp>
        <p:nvSpPr>
          <p:cNvPr id="41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3200" dirty="0" smtClean="0"/>
              <a:t>Working with </a:t>
            </a:r>
            <a:r>
              <a:rPr lang="en-US" sz="3200" dirty="0" err="1" smtClean="0"/>
              <a:t>Arduino</a:t>
            </a:r>
            <a:r>
              <a:rPr lang="en-US" sz="3200" dirty="0" smtClean="0"/>
              <a:t>:</a:t>
            </a:r>
            <a:br>
              <a:rPr lang="en-US" sz="3200" dirty="0" smtClean="0"/>
            </a:br>
            <a:r>
              <a:rPr lang="en-US" sz="3200" dirty="0" smtClean="0"/>
              <a:t>Lesson #1: Getting Acquainted with the Kit</a:t>
            </a:r>
          </a:p>
        </p:txBody>
      </p:sp>
      <p:sp>
        <p:nvSpPr>
          <p:cNvPr id="3075" name="Rectangle 3"/>
          <p:cNvSpPr>
            <a:spLocks noGrp="1" noChangeArrowheads="1"/>
          </p:cNvSpPr>
          <p:nvPr>
            <p:ph type="subTitle" idx="1"/>
          </p:nvPr>
        </p:nvSpPr>
        <p:spPr/>
        <p:txBody>
          <a:bodyPr/>
          <a:lstStyle/>
          <a:p>
            <a:pPr eaLnBrk="1" hangingPunct="1"/>
            <a:r>
              <a:rPr lang="en-US" dirty="0" smtClean="0"/>
              <a:t>Nishanta Nanda</a:t>
            </a:r>
          </a:p>
          <a:p>
            <a:pPr eaLnBrk="1" hangingPunct="1"/>
            <a:r>
              <a:rPr lang="en-US" dirty="0" err="1" smtClean="0"/>
              <a:t>JKSCloud</a:t>
            </a:r>
            <a:r>
              <a:rPr lang="en-US" dirty="0" smtClean="0"/>
              <a:t> </a:t>
            </a:r>
            <a:r>
              <a:rPr lang="en-US" dirty="0" err="1" smtClean="0"/>
              <a:t>Pvt</a:t>
            </a:r>
            <a:r>
              <a:rPr lang="en-US" dirty="0" smtClean="0"/>
              <a:t> Ltd </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Programming - Digital</a:t>
            </a:r>
          </a:p>
        </p:txBody>
      </p:sp>
      <p:sp>
        <p:nvSpPr>
          <p:cNvPr id="12291" name="Content Placeholder 2"/>
          <p:cNvSpPr>
            <a:spLocks noGrp="1"/>
          </p:cNvSpPr>
          <p:nvPr>
            <p:ph idx="1"/>
          </p:nvPr>
        </p:nvSpPr>
        <p:spPr>
          <a:xfrm>
            <a:off x="457200" y="1600200"/>
            <a:ext cx="8229600" cy="3048000"/>
          </a:xfrm>
        </p:spPr>
        <p:txBody>
          <a:bodyPr/>
          <a:lstStyle/>
          <a:p>
            <a:pPr>
              <a:buFont typeface="Wingdings" pitchFamily="2" charset="2"/>
              <a:buNone/>
            </a:pPr>
            <a:r>
              <a:rPr lang="en-US" sz="2800" b="1" i="1" smtClean="0">
                <a:solidFill>
                  <a:srgbClr val="FF0000"/>
                </a:solidFill>
              </a:rPr>
              <a:t>pinmode (pin, mode) ;  </a:t>
            </a:r>
            <a:r>
              <a:rPr lang="en-US" sz="2400" smtClean="0"/>
              <a:t>- Used to address the pin # on the Arduino board you would like to use 0-19. The mode can either be INPUT or OUTPUT.</a:t>
            </a:r>
          </a:p>
          <a:p>
            <a:pPr>
              <a:buFont typeface="Wingdings" pitchFamily="2" charset="2"/>
              <a:buNone/>
            </a:pPr>
            <a:endParaRPr lang="en-US" sz="2400" smtClean="0"/>
          </a:p>
          <a:p>
            <a:pPr>
              <a:buFont typeface="Wingdings" pitchFamily="2" charset="2"/>
              <a:buNone/>
            </a:pPr>
            <a:r>
              <a:rPr lang="en-US" sz="2800" b="1" i="1" smtClean="0">
                <a:solidFill>
                  <a:srgbClr val="FF0000"/>
                </a:solidFill>
              </a:rPr>
              <a:t>digitalwrite (pin, value);  </a:t>
            </a:r>
            <a:r>
              <a:rPr lang="en-US" sz="2400" smtClean="0"/>
              <a:t>- Once a pin is set to output it can be set to either HIGH (5 Volts) or LOW(0 volts). This basically means turn ON and OFF.</a:t>
            </a:r>
          </a:p>
          <a:p>
            <a:pPr>
              <a:buFont typeface="Wingdings" pitchFamily="2" charset="2"/>
              <a:buNone/>
            </a:pPr>
            <a:endParaRPr lang="en-US" sz="2400" smtClean="0"/>
          </a:p>
        </p:txBody>
      </p:sp>
      <p:sp>
        <p:nvSpPr>
          <p:cNvPr id="12292" name="TextBox 3"/>
          <p:cNvSpPr txBox="1">
            <a:spLocks noChangeArrowheads="1"/>
          </p:cNvSpPr>
          <p:nvPr/>
        </p:nvSpPr>
        <p:spPr bwMode="auto">
          <a:xfrm>
            <a:off x="762000" y="5029200"/>
            <a:ext cx="8267700" cy="369888"/>
          </a:xfrm>
          <a:prstGeom prst="rect">
            <a:avLst/>
          </a:prstGeom>
          <a:noFill/>
          <a:ln w="9525">
            <a:noFill/>
            <a:miter lim="800000"/>
            <a:headEnd/>
            <a:tailEnd/>
          </a:ln>
        </p:spPr>
        <p:txBody>
          <a:bodyPr wrap="none">
            <a:spAutoFit/>
          </a:bodyPr>
          <a:lstStyle/>
          <a:p>
            <a:r>
              <a:rPr lang="en-US"/>
              <a:t>Note: There are ways to use the board as analog. Those will be explained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Let’s Begin – Learning Goals</a:t>
            </a:r>
          </a:p>
        </p:txBody>
      </p:sp>
      <p:sp>
        <p:nvSpPr>
          <p:cNvPr id="4" name="TextBox 3"/>
          <p:cNvSpPr txBox="1"/>
          <p:nvPr/>
        </p:nvSpPr>
        <p:spPr>
          <a:xfrm>
            <a:off x="609600" y="1371600"/>
            <a:ext cx="7467600" cy="1784350"/>
          </a:xfrm>
          <a:prstGeom prst="rect">
            <a:avLst/>
          </a:prstGeom>
          <a:noFill/>
        </p:spPr>
        <p:txBody>
          <a:bodyPr>
            <a:spAutoFit/>
          </a:bodyPr>
          <a:lstStyle/>
          <a:p>
            <a:pPr>
              <a:defRPr/>
            </a:pPr>
            <a:r>
              <a:rPr lang="en-US" sz="2000" b="1" dirty="0">
                <a:latin typeface="Arial" charset="0"/>
              </a:rPr>
              <a:t>Learning Goals: The student will be able to:</a:t>
            </a:r>
          </a:p>
          <a:p>
            <a:pPr marL="342900" indent="-342900">
              <a:buFont typeface="+mj-lt"/>
              <a:buAutoNum type="arabicPeriod"/>
              <a:defRPr/>
            </a:pPr>
            <a:r>
              <a:rPr lang="en-US" dirty="0">
                <a:latin typeface="Arial" charset="0"/>
              </a:rPr>
              <a:t>Build a complete circuit using the Arduino microprocessor</a:t>
            </a:r>
          </a:p>
          <a:p>
            <a:pPr marL="342900" indent="-342900">
              <a:buFont typeface="+mj-lt"/>
              <a:buAutoNum type="arabicPeriod"/>
              <a:defRPr/>
            </a:pPr>
            <a:r>
              <a:rPr lang="en-US" dirty="0">
                <a:latin typeface="Arial" charset="0"/>
              </a:rPr>
              <a:t>Identify important electrical components in a circuit and explain their use</a:t>
            </a:r>
          </a:p>
          <a:p>
            <a:pPr marL="342900" indent="-342900">
              <a:buFont typeface="+mj-lt"/>
              <a:buAutoNum type="arabicPeriod"/>
              <a:defRPr/>
            </a:pPr>
            <a:r>
              <a:rPr lang="en-US" dirty="0">
                <a:latin typeface="Arial" charset="0"/>
              </a:rPr>
              <a:t>Identify and apply specific elements in “C” code used to run a program in conjunction with how a circuit is built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smtClean="0"/>
              <a:t>Scales of Measurement – Do you get it?</a:t>
            </a:r>
          </a:p>
        </p:txBody>
      </p:sp>
      <p:pic>
        <p:nvPicPr>
          <p:cNvPr id="14339" name="Picture 3"/>
          <p:cNvPicPr>
            <a:picLocks noChangeAspect="1" noChangeArrowheads="1"/>
          </p:cNvPicPr>
          <p:nvPr/>
        </p:nvPicPr>
        <p:blipFill>
          <a:blip r:embed="rId2"/>
          <a:srcRect/>
          <a:stretch>
            <a:fillRect/>
          </a:stretch>
        </p:blipFill>
        <p:spPr bwMode="auto">
          <a:xfrm>
            <a:off x="142875" y="1143000"/>
            <a:ext cx="8858250" cy="457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http://rocky.digikey.com/weblib/YAGEO/Web%20Photo/CFR-50JB-560R.jpg"/>
          <p:cNvPicPr>
            <a:picLocks noChangeAspect="1" noChangeArrowheads="1"/>
          </p:cNvPicPr>
          <p:nvPr/>
        </p:nvPicPr>
        <p:blipFill>
          <a:blip r:embed="rId2"/>
          <a:srcRect/>
          <a:stretch>
            <a:fillRect/>
          </a:stretch>
        </p:blipFill>
        <p:spPr bwMode="auto">
          <a:xfrm>
            <a:off x="5410200" y="2971800"/>
            <a:ext cx="2697163" cy="2697163"/>
          </a:xfrm>
          <a:prstGeom prst="rect">
            <a:avLst/>
          </a:prstGeom>
          <a:noFill/>
          <a:ln w="9525">
            <a:noFill/>
            <a:miter lim="800000"/>
            <a:headEnd/>
            <a:tailEnd/>
          </a:ln>
        </p:spPr>
      </p:pic>
      <p:sp>
        <p:nvSpPr>
          <p:cNvPr id="15363" name="Title 1"/>
          <p:cNvSpPr>
            <a:spLocks noGrp="1"/>
          </p:cNvSpPr>
          <p:nvPr>
            <p:ph type="title"/>
          </p:nvPr>
        </p:nvSpPr>
        <p:spPr/>
        <p:txBody>
          <a:bodyPr/>
          <a:lstStyle/>
          <a:p>
            <a:r>
              <a:rPr lang="en-US" smtClean="0"/>
              <a:t>Lesson #1 – Blinking LED</a:t>
            </a:r>
          </a:p>
        </p:txBody>
      </p:sp>
      <p:sp>
        <p:nvSpPr>
          <p:cNvPr id="15364" name="Content Placeholder 2"/>
          <p:cNvSpPr>
            <a:spLocks noGrp="1"/>
          </p:cNvSpPr>
          <p:nvPr>
            <p:ph idx="1"/>
          </p:nvPr>
        </p:nvSpPr>
        <p:spPr>
          <a:xfrm>
            <a:off x="381000" y="1066800"/>
            <a:ext cx="8229600" cy="1524000"/>
          </a:xfrm>
        </p:spPr>
        <p:txBody>
          <a:bodyPr/>
          <a:lstStyle/>
          <a:p>
            <a:pPr>
              <a:buFont typeface="Wingdings" pitchFamily="2" charset="2"/>
              <a:buNone/>
            </a:pPr>
            <a:r>
              <a:rPr lang="en-US" smtClean="0"/>
              <a:t>What will you need?  Arduino, breadboard, 4 wires, 10mm LED(large white), 560</a:t>
            </a:r>
            <a:r>
              <a:rPr lang="en-US" smtClean="0">
                <a:latin typeface="Symbol" pitchFamily="18" charset="2"/>
              </a:rPr>
              <a:t>W </a:t>
            </a:r>
            <a:r>
              <a:rPr lang="en-US" smtClean="0"/>
              <a:t>resistor</a:t>
            </a:r>
            <a:r>
              <a:rPr lang="en-US" smtClean="0">
                <a:latin typeface="Symbol" pitchFamily="18" charset="2"/>
              </a:rPr>
              <a:t>, </a:t>
            </a:r>
            <a:r>
              <a:rPr lang="en-US" smtClean="0"/>
              <a:t>USB cable.</a:t>
            </a:r>
            <a:endParaRPr lang="en-US" smtClean="0">
              <a:latin typeface="Symbol" pitchFamily="18" charset="2"/>
            </a:endParaRPr>
          </a:p>
        </p:txBody>
      </p:sp>
      <p:pic>
        <p:nvPicPr>
          <p:cNvPr id="15365" name="Picture 2" descr="http://t0.gstatic.com/images?q=tbn:ANd9GcTozfd08rytDsOEGR6v5QB92DIhNz_ynEPrDJiIEehalQQYHnXypQ"/>
          <p:cNvPicPr>
            <a:picLocks noChangeAspect="1" noChangeArrowheads="1"/>
          </p:cNvPicPr>
          <p:nvPr/>
        </p:nvPicPr>
        <p:blipFill>
          <a:blip r:embed="rId3"/>
          <a:srcRect/>
          <a:stretch>
            <a:fillRect/>
          </a:stretch>
        </p:blipFill>
        <p:spPr bwMode="auto">
          <a:xfrm>
            <a:off x="762000" y="2895600"/>
            <a:ext cx="2143125" cy="2143125"/>
          </a:xfrm>
          <a:prstGeom prst="rect">
            <a:avLst/>
          </a:prstGeom>
          <a:noFill/>
          <a:ln w="9525">
            <a:noFill/>
            <a:miter lim="800000"/>
            <a:headEnd/>
            <a:tailEnd/>
          </a:ln>
        </p:spPr>
      </p:pic>
      <p:sp>
        <p:nvSpPr>
          <p:cNvPr id="15366" name="TextBox 4"/>
          <p:cNvSpPr txBox="1">
            <a:spLocks noChangeArrowheads="1"/>
          </p:cNvSpPr>
          <p:nvPr/>
        </p:nvSpPr>
        <p:spPr bwMode="auto">
          <a:xfrm>
            <a:off x="3048000" y="3581400"/>
            <a:ext cx="2838450" cy="369888"/>
          </a:xfrm>
          <a:prstGeom prst="rect">
            <a:avLst/>
          </a:prstGeom>
          <a:noFill/>
          <a:ln w="9525">
            <a:noFill/>
            <a:miter lim="800000"/>
            <a:headEnd/>
            <a:tailEnd/>
          </a:ln>
        </p:spPr>
        <p:txBody>
          <a:bodyPr wrap="none">
            <a:spAutoFit/>
          </a:bodyPr>
          <a:lstStyle/>
          <a:p>
            <a:r>
              <a:rPr lang="en-US"/>
              <a:t>Longer Lead is POSITIVE</a:t>
            </a:r>
          </a:p>
        </p:txBody>
      </p:sp>
      <p:cxnSp>
        <p:nvCxnSpPr>
          <p:cNvPr id="7" name="Straight Arrow Connector 6"/>
          <p:cNvCxnSpPr/>
          <p:nvPr/>
        </p:nvCxnSpPr>
        <p:spPr>
          <a:xfrm flipH="1">
            <a:off x="2514600" y="3962400"/>
            <a:ext cx="838200" cy="5334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553200" y="2133600"/>
            <a:ext cx="381000" cy="160020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LEDs </a:t>
            </a:r>
          </a:p>
        </p:txBody>
      </p:sp>
      <p:sp>
        <p:nvSpPr>
          <p:cNvPr id="16387" name="Content Placeholder 2"/>
          <p:cNvSpPr>
            <a:spLocks noGrp="1"/>
          </p:cNvSpPr>
          <p:nvPr>
            <p:ph idx="1"/>
          </p:nvPr>
        </p:nvSpPr>
        <p:spPr>
          <a:xfrm>
            <a:off x="304800" y="1066800"/>
            <a:ext cx="8229600" cy="1447800"/>
          </a:xfrm>
        </p:spPr>
        <p:txBody>
          <a:bodyPr/>
          <a:lstStyle/>
          <a:p>
            <a:pPr>
              <a:buFont typeface="Wingdings" pitchFamily="2" charset="2"/>
              <a:buNone/>
            </a:pPr>
            <a:r>
              <a:rPr lang="en-US" smtClean="0"/>
              <a:t>An LED (light emitting diode) emits light when a small current passes through it. You can identify it as it looks like a small bulb</a:t>
            </a:r>
          </a:p>
        </p:txBody>
      </p:sp>
      <p:pic>
        <p:nvPicPr>
          <p:cNvPr id="16388" name="Picture 2" descr="http://www.societyofrobots.com/images/electronics_led_diagram.png"/>
          <p:cNvPicPr>
            <a:picLocks noChangeAspect="1" noChangeArrowheads="1"/>
          </p:cNvPicPr>
          <p:nvPr/>
        </p:nvPicPr>
        <p:blipFill>
          <a:blip r:embed="rId2"/>
          <a:srcRect/>
          <a:stretch>
            <a:fillRect/>
          </a:stretch>
        </p:blipFill>
        <p:spPr bwMode="auto">
          <a:xfrm>
            <a:off x="685800" y="2743200"/>
            <a:ext cx="4476750" cy="2905125"/>
          </a:xfrm>
          <a:prstGeom prst="rect">
            <a:avLst/>
          </a:prstGeom>
          <a:noFill/>
          <a:ln w="9525">
            <a:noFill/>
            <a:miter lim="800000"/>
            <a:headEnd/>
            <a:tailEnd/>
          </a:ln>
        </p:spPr>
      </p:pic>
      <p:sp>
        <p:nvSpPr>
          <p:cNvPr id="16389" name="TextBox 4"/>
          <p:cNvSpPr txBox="1">
            <a:spLocks noChangeArrowheads="1"/>
          </p:cNvSpPr>
          <p:nvPr/>
        </p:nvSpPr>
        <p:spPr bwMode="auto">
          <a:xfrm>
            <a:off x="5410200" y="2971800"/>
            <a:ext cx="3048000" cy="1477963"/>
          </a:xfrm>
          <a:prstGeom prst="rect">
            <a:avLst/>
          </a:prstGeom>
          <a:noFill/>
          <a:ln w="9525">
            <a:noFill/>
            <a:miter lim="800000"/>
            <a:headEnd/>
            <a:tailEnd/>
          </a:ln>
        </p:spPr>
        <p:txBody>
          <a:bodyPr>
            <a:spAutoFit/>
          </a:bodyPr>
          <a:lstStyle/>
          <a:p>
            <a:r>
              <a:rPr lang="en-US"/>
              <a:t>It only works in ONE direction. So make sure you attach it correctly. Also it often needs a resistor to limit the current going to it. </a:t>
            </a:r>
          </a:p>
        </p:txBody>
      </p:sp>
      <p:sp>
        <p:nvSpPr>
          <p:cNvPr id="16390" name="TextBox 5"/>
          <p:cNvSpPr txBox="1">
            <a:spLocks noChangeArrowheads="1"/>
          </p:cNvSpPr>
          <p:nvPr/>
        </p:nvSpPr>
        <p:spPr bwMode="auto">
          <a:xfrm>
            <a:off x="1143000" y="5638800"/>
            <a:ext cx="2057400" cy="369888"/>
          </a:xfrm>
          <a:prstGeom prst="rect">
            <a:avLst/>
          </a:prstGeom>
          <a:noFill/>
          <a:ln w="9525">
            <a:noFill/>
            <a:miter lim="800000"/>
            <a:headEnd/>
            <a:tailEnd/>
          </a:ln>
        </p:spPr>
        <p:txBody>
          <a:bodyPr wrap="none">
            <a:spAutoFit/>
          </a:bodyPr>
          <a:lstStyle/>
          <a:p>
            <a:r>
              <a:rPr lang="en-US"/>
              <a:t>Schematic symbol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Resistors</a:t>
            </a:r>
          </a:p>
        </p:txBody>
      </p:sp>
      <p:sp>
        <p:nvSpPr>
          <p:cNvPr id="17411" name="Content Placeholder 2"/>
          <p:cNvSpPr>
            <a:spLocks noGrp="1"/>
          </p:cNvSpPr>
          <p:nvPr>
            <p:ph idx="1"/>
          </p:nvPr>
        </p:nvSpPr>
        <p:spPr>
          <a:xfrm>
            <a:off x="381000" y="1066800"/>
            <a:ext cx="8229600" cy="1828800"/>
          </a:xfrm>
        </p:spPr>
        <p:txBody>
          <a:bodyPr/>
          <a:lstStyle/>
          <a:p>
            <a:pPr>
              <a:buFont typeface="Wingdings" pitchFamily="2" charset="2"/>
              <a:buNone/>
            </a:pPr>
            <a:r>
              <a:rPr lang="en-US" smtClean="0"/>
              <a:t>Resistors restrict the amount of electrical current that can flow through a circuit. The color bands indicate the VALUE of the resistor</a:t>
            </a:r>
          </a:p>
        </p:txBody>
      </p:sp>
      <p:pic>
        <p:nvPicPr>
          <p:cNvPr id="17412" name="Picture 2" descr="http://t1.gstatic.com/images?q=tbn:ANd9GcT99_8DNubE_4ez_Hw46mYLD59YghYZzSLhejuhUpiXOLiKipGyFg"/>
          <p:cNvPicPr>
            <a:picLocks noChangeAspect="1" noChangeArrowheads="1"/>
          </p:cNvPicPr>
          <p:nvPr/>
        </p:nvPicPr>
        <p:blipFill>
          <a:blip r:embed="rId2"/>
          <a:srcRect/>
          <a:stretch>
            <a:fillRect/>
          </a:stretch>
        </p:blipFill>
        <p:spPr bwMode="auto">
          <a:xfrm>
            <a:off x="838200" y="3124200"/>
            <a:ext cx="3371850" cy="1352550"/>
          </a:xfrm>
          <a:prstGeom prst="rect">
            <a:avLst/>
          </a:prstGeom>
          <a:noFill/>
          <a:ln w="9525">
            <a:noFill/>
            <a:miter lim="800000"/>
            <a:headEnd/>
            <a:tailEnd/>
          </a:ln>
        </p:spPr>
      </p:pic>
      <p:sp>
        <p:nvSpPr>
          <p:cNvPr id="17413" name="TextBox 4"/>
          <p:cNvSpPr txBox="1">
            <a:spLocks noChangeArrowheads="1"/>
          </p:cNvSpPr>
          <p:nvPr/>
        </p:nvSpPr>
        <p:spPr bwMode="auto">
          <a:xfrm>
            <a:off x="1676400" y="4648200"/>
            <a:ext cx="2057400" cy="369888"/>
          </a:xfrm>
          <a:prstGeom prst="rect">
            <a:avLst/>
          </a:prstGeom>
          <a:noFill/>
          <a:ln w="9525">
            <a:noFill/>
            <a:miter lim="800000"/>
            <a:headEnd/>
            <a:tailEnd/>
          </a:ln>
        </p:spPr>
        <p:txBody>
          <a:bodyPr wrap="none">
            <a:spAutoFit/>
          </a:bodyPr>
          <a:lstStyle/>
          <a:p>
            <a:r>
              <a:rPr lang="en-US"/>
              <a:t>Schematic symbol</a:t>
            </a:r>
          </a:p>
        </p:txBody>
      </p:sp>
      <p:sp>
        <p:nvSpPr>
          <p:cNvPr id="17414" name="TextBox 5"/>
          <p:cNvSpPr txBox="1">
            <a:spLocks noChangeArrowheads="1"/>
          </p:cNvSpPr>
          <p:nvPr/>
        </p:nvSpPr>
        <p:spPr bwMode="auto">
          <a:xfrm>
            <a:off x="4724400" y="3048000"/>
            <a:ext cx="3276600" cy="1200150"/>
          </a:xfrm>
          <a:prstGeom prst="rect">
            <a:avLst/>
          </a:prstGeom>
          <a:noFill/>
          <a:ln w="9525">
            <a:noFill/>
            <a:miter lim="800000"/>
            <a:headEnd/>
            <a:tailEnd/>
          </a:ln>
        </p:spPr>
        <p:txBody>
          <a:bodyPr>
            <a:spAutoFit/>
          </a:bodyPr>
          <a:lstStyle/>
          <a:p>
            <a:r>
              <a:rPr lang="en-US"/>
              <a:t>Note: it is easy to grab the WRONG one so be careful. Also, it does not matter which way the resistor is wired.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The schematic</a:t>
            </a:r>
          </a:p>
        </p:txBody>
      </p:sp>
      <p:pic>
        <p:nvPicPr>
          <p:cNvPr id="18435" name="Picture 2"/>
          <p:cNvPicPr>
            <a:picLocks noGrp="1" noChangeAspect="1" noChangeArrowheads="1"/>
          </p:cNvPicPr>
          <p:nvPr>
            <p:ph idx="1"/>
          </p:nvPr>
        </p:nvPicPr>
        <p:blipFill>
          <a:blip r:embed="rId2"/>
          <a:srcRect/>
          <a:stretch>
            <a:fillRect/>
          </a:stretch>
        </p:blipFill>
        <p:spPr>
          <a:xfrm>
            <a:off x="457200" y="1066800"/>
            <a:ext cx="3562350" cy="3810000"/>
          </a:xfrm>
          <a:noFill/>
        </p:spPr>
      </p:pic>
      <p:sp>
        <p:nvSpPr>
          <p:cNvPr id="5" name="TextBox 4"/>
          <p:cNvSpPr txBox="1"/>
          <p:nvPr/>
        </p:nvSpPr>
        <p:spPr>
          <a:xfrm>
            <a:off x="4267200" y="685800"/>
            <a:ext cx="4114800" cy="5632450"/>
          </a:xfrm>
          <a:prstGeom prst="rect">
            <a:avLst/>
          </a:prstGeom>
          <a:noFill/>
        </p:spPr>
        <p:txBody>
          <a:bodyPr>
            <a:spAutoFit/>
          </a:bodyPr>
          <a:lstStyle/>
          <a:p>
            <a:pPr>
              <a:defRPr/>
            </a:pPr>
            <a:r>
              <a:rPr lang="en-US" dirty="0">
                <a:latin typeface="Arial" charset="0"/>
              </a:rPr>
              <a:t>This is basically a SERIES circuit where the resistor and LED are wired one after another.</a:t>
            </a:r>
          </a:p>
          <a:p>
            <a:pPr>
              <a:defRPr/>
            </a:pPr>
            <a:endParaRPr lang="en-US" dirty="0">
              <a:latin typeface="Arial" charset="0"/>
            </a:endParaRPr>
          </a:p>
          <a:p>
            <a:pPr marL="342900" indent="-342900">
              <a:buFontTx/>
              <a:buAutoNum type="arabicPeriod"/>
              <a:defRPr/>
            </a:pPr>
            <a:r>
              <a:rPr lang="en-US" dirty="0">
                <a:latin typeface="Arial" charset="0"/>
              </a:rPr>
              <a:t>Run a red wire from the 5V on the Arduino to the red strip on the BB.</a:t>
            </a:r>
          </a:p>
          <a:p>
            <a:pPr marL="342900" indent="-342900">
              <a:buFontTx/>
              <a:buAutoNum type="arabicPeriod"/>
              <a:defRPr/>
            </a:pPr>
            <a:r>
              <a:rPr lang="en-US" dirty="0">
                <a:latin typeface="Arial" charset="0"/>
              </a:rPr>
              <a:t>Run a black wire from the GROUND(GND) on the Arduino to the blue strip on the BB. </a:t>
            </a:r>
          </a:p>
          <a:p>
            <a:pPr marL="342900" indent="-342900">
              <a:buFontTx/>
              <a:buAutoNum type="arabicPeriod"/>
              <a:defRPr/>
            </a:pPr>
            <a:r>
              <a:rPr lang="en-US" dirty="0">
                <a:latin typeface="Arial" charset="0"/>
              </a:rPr>
              <a:t>Place the LED on H 22 and 21 with the longer lead(+) of the LED in H22. </a:t>
            </a:r>
          </a:p>
          <a:p>
            <a:pPr marL="342900" indent="-342900">
              <a:buFontTx/>
              <a:buAutoNum type="arabicPeriod"/>
              <a:defRPr/>
            </a:pPr>
            <a:r>
              <a:rPr lang="en-US" dirty="0">
                <a:latin typeface="Arial" charset="0"/>
              </a:rPr>
              <a:t>Place a resistor on I21 and I11. Notice that both the resistor and LED share row 21.</a:t>
            </a:r>
          </a:p>
          <a:p>
            <a:pPr marL="342900" indent="-342900">
              <a:buFontTx/>
              <a:buAutoNum type="arabicPeriod"/>
              <a:defRPr/>
            </a:pPr>
            <a:r>
              <a:rPr lang="en-US" dirty="0">
                <a:latin typeface="Arial" charset="0"/>
              </a:rPr>
              <a:t>Run a red wire from Digital 13 port on Arduino to F22</a:t>
            </a:r>
          </a:p>
          <a:p>
            <a:pPr marL="342900" indent="-342900">
              <a:buFontTx/>
              <a:buAutoNum type="arabicPeriod"/>
              <a:defRPr/>
            </a:pPr>
            <a:r>
              <a:rPr lang="en-US" dirty="0">
                <a:latin typeface="Arial" charset="0"/>
              </a:rPr>
              <a:t>Run a black wire from J11 to the blue strip.</a:t>
            </a:r>
          </a:p>
          <a:p>
            <a:pPr marL="342900" indent="-342900">
              <a:defRPr/>
            </a:pPr>
            <a:endParaRPr lang="en-US" dirty="0">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Writing the code - Integers</a:t>
            </a:r>
          </a:p>
        </p:txBody>
      </p:sp>
      <p:sp>
        <p:nvSpPr>
          <p:cNvPr id="19459" name="Content Placeholder 2"/>
          <p:cNvSpPr>
            <a:spLocks noGrp="1"/>
          </p:cNvSpPr>
          <p:nvPr>
            <p:ph idx="1"/>
          </p:nvPr>
        </p:nvSpPr>
        <p:spPr>
          <a:xfrm>
            <a:off x="381000" y="1143000"/>
            <a:ext cx="8229600" cy="609600"/>
          </a:xfrm>
        </p:spPr>
        <p:txBody>
          <a:bodyPr/>
          <a:lstStyle/>
          <a:p>
            <a:pPr>
              <a:buFont typeface="Wingdings" pitchFamily="2" charset="2"/>
              <a:buNone/>
            </a:pPr>
            <a:r>
              <a:rPr lang="en-US" smtClean="0"/>
              <a:t>Load up the Arduino software.</a:t>
            </a:r>
          </a:p>
        </p:txBody>
      </p:sp>
      <p:pic>
        <p:nvPicPr>
          <p:cNvPr id="19460" name="Picture 2"/>
          <p:cNvPicPr>
            <a:picLocks noChangeAspect="1" noChangeArrowheads="1"/>
          </p:cNvPicPr>
          <p:nvPr/>
        </p:nvPicPr>
        <p:blipFill>
          <a:blip r:embed="rId2"/>
          <a:srcRect/>
          <a:stretch>
            <a:fillRect/>
          </a:stretch>
        </p:blipFill>
        <p:spPr bwMode="auto">
          <a:xfrm>
            <a:off x="1143000" y="1804988"/>
            <a:ext cx="5791200" cy="2743200"/>
          </a:xfrm>
          <a:prstGeom prst="rect">
            <a:avLst/>
          </a:prstGeom>
          <a:noFill/>
          <a:ln w="9525">
            <a:noFill/>
            <a:miter lim="800000"/>
            <a:headEnd/>
            <a:tailEnd/>
          </a:ln>
        </p:spPr>
      </p:pic>
      <p:sp>
        <p:nvSpPr>
          <p:cNvPr id="19461" name="TextBox 4"/>
          <p:cNvSpPr txBox="1">
            <a:spLocks noChangeArrowheads="1"/>
          </p:cNvSpPr>
          <p:nvPr/>
        </p:nvSpPr>
        <p:spPr bwMode="auto">
          <a:xfrm>
            <a:off x="1981200" y="4724400"/>
            <a:ext cx="4876800" cy="646113"/>
          </a:xfrm>
          <a:prstGeom prst="rect">
            <a:avLst/>
          </a:prstGeom>
          <a:noFill/>
          <a:ln w="9525">
            <a:noFill/>
            <a:miter lim="800000"/>
            <a:headEnd/>
            <a:tailEnd/>
          </a:ln>
        </p:spPr>
        <p:txBody>
          <a:bodyPr>
            <a:spAutoFit/>
          </a:bodyPr>
          <a:lstStyle/>
          <a:p>
            <a:r>
              <a:rPr lang="en-US"/>
              <a:t>Begin by using the variable “int” or integer and let’s tell the Arduino which port the LED is 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Writing the code - Setup</a:t>
            </a:r>
          </a:p>
        </p:txBody>
      </p:sp>
      <p:pic>
        <p:nvPicPr>
          <p:cNvPr id="20483" name="Picture 2"/>
          <p:cNvPicPr>
            <a:picLocks noGrp="1" noChangeAspect="1" noChangeArrowheads="1"/>
          </p:cNvPicPr>
          <p:nvPr>
            <p:ph idx="1"/>
          </p:nvPr>
        </p:nvPicPr>
        <p:blipFill>
          <a:blip r:embed="rId2"/>
          <a:srcRect/>
          <a:stretch>
            <a:fillRect/>
          </a:stretch>
        </p:blipFill>
        <p:spPr>
          <a:xfrm>
            <a:off x="838200" y="1143000"/>
            <a:ext cx="4999038" cy="2303463"/>
          </a:xfrm>
          <a:noFill/>
        </p:spPr>
      </p:pic>
      <p:sp>
        <p:nvSpPr>
          <p:cNvPr id="20484" name="TextBox 4"/>
          <p:cNvSpPr txBox="1">
            <a:spLocks noChangeArrowheads="1"/>
          </p:cNvSpPr>
          <p:nvPr/>
        </p:nvSpPr>
        <p:spPr bwMode="auto">
          <a:xfrm>
            <a:off x="914400" y="3810000"/>
            <a:ext cx="5943600" cy="1200150"/>
          </a:xfrm>
          <a:prstGeom prst="rect">
            <a:avLst/>
          </a:prstGeom>
          <a:noFill/>
          <a:ln w="9525">
            <a:noFill/>
            <a:miter lim="800000"/>
            <a:headEnd/>
            <a:tailEnd/>
          </a:ln>
        </p:spPr>
        <p:txBody>
          <a:bodyPr>
            <a:spAutoFit/>
          </a:bodyPr>
          <a:lstStyle/>
          <a:p>
            <a:r>
              <a:rPr lang="en-US"/>
              <a:t>Remember that SETUP is used for things that only need to be done once. Therefore we must tell the Arduino that the LED in port 13 is an output. That means when we input data it outputs an outcome or result.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Writing the code - Loop</a:t>
            </a:r>
          </a:p>
        </p:txBody>
      </p:sp>
      <p:pic>
        <p:nvPicPr>
          <p:cNvPr id="21507" name="Picture 2"/>
          <p:cNvPicPr>
            <a:picLocks noGrp="1" noChangeAspect="1" noChangeArrowheads="1"/>
          </p:cNvPicPr>
          <p:nvPr>
            <p:ph idx="1"/>
          </p:nvPr>
        </p:nvPicPr>
        <p:blipFill>
          <a:blip r:embed="rId2"/>
          <a:srcRect/>
          <a:stretch>
            <a:fillRect/>
          </a:stretch>
        </p:blipFill>
        <p:spPr>
          <a:xfrm>
            <a:off x="457200" y="1143000"/>
            <a:ext cx="5191125" cy="3060700"/>
          </a:xfrm>
          <a:noFill/>
        </p:spPr>
      </p:pic>
      <p:sp>
        <p:nvSpPr>
          <p:cNvPr id="21508" name="TextBox 4"/>
          <p:cNvSpPr txBox="1">
            <a:spLocks noChangeArrowheads="1"/>
          </p:cNvSpPr>
          <p:nvPr/>
        </p:nvSpPr>
        <p:spPr bwMode="auto">
          <a:xfrm>
            <a:off x="1981200" y="3810000"/>
            <a:ext cx="6172200" cy="2032000"/>
          </a:xfrm>
          <a:prstGeom prst="rect">
            <a:avLst/>
          </a:prstGeom>
          <a:noFill/>
          <a:ln w="9525">
            <a:noFill/>
            <a:miter lim="800000"/>
            <a:headEnd/>
            <a:tailEnd/>
          </a:ln>
        </p:spPr>
        <p:txBody>
          <a:bodyPr>
            <a:spAutoFit/>
          </a:bodyPr>
          <a:lstStyle/>
          <a:p>
            <a:r>
              <a:rPr lang="en-US"/>
              <a:t>The next steps is telling the Arduino what we want to do with the LED. We first need to use the </a:t>
            </a:r>
            <a:r>
              <a:rPr lang="en-US" b="1" i="1">
                <a:solidFill>
                  <a:srgbClr val="FF0000"/>
                </a:solidFill>
              </a:rPr>
              <a:t>digitalWrite </a:t>
            </a:r>
            <a:r>
              <a:rPr lang="en-US"/>
              <a:t>command to turn the LED ON. We then use the “</a:t>
            </a:r>
            <a:r>
              <a:rPr lang="en-US" b="1" i="1">
                <a:solidFill>
                  <a:srgbClr val="FF0000"/>
                </a:solidFill>
              </a:rPr>
              <a:t>delay</a:t>
            </a:r>
            <a:r>
              <a:rPr lang="en-US"/>
              <a:t>” command to  specify and amount of time in milliseconds. We then use the same command to turn it OFF then wait again. Since this is a loop the process will repeat forever until the power is removed.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What is Arduino?</a:t>
            </a:r>
          </a:p>
        </p:txBody>
      </p:sp>
      <p:sp>
        <p:nvSpPr>
          <p:cNvPr id="4099" name="Content Placeholder 2"/>
          <p:cNvSpPr>
            <a:spLocks noGrp="1"/>
          </p:cNvSpPr>
          <p:nvPr>
            <p:ph idx="1"/>
          </p:nvPr>
        </p:nvSpPr>
        <p:spPr>
          <a:xfrm>
            <a:off x="304800" y="1066800"/>
            <a:ext cx="8229600" cy="2209800"/>
          </a:xfrm>
        </p:spPr>
        <p:txBody>
          <a:bodyPr/>
          <a:lstStyle/>
          <a:p>
            <a:pPr eaLnBrk="1" hangingPunct="1">
              <a:buFont typeface="Wingdings" pitchFamily="2" charset="2"/>
              <a:buNone/>
            </a:pPr>
            <a:r>
              <a:rPr lang="en-US" smtClean="0"/>
              <a:t>Arduino is a popular “open source” single board microcontroller. It is designed to make the process of using electronics in multidisciplinary projects more accessible.</a:t>
            </a:r>
          </a:p>
        </p:txBody>
      </p:sp>
      <p:pic>
        <p:nvPicPr>
          <p:cNvPr id="4100" name="Picture 5" descr="http://t3.gstatic.com/images?q=tbn:ANd9GcRxKp7_j_IVB3Vvjsd9xRuMfPlW-iyzEG5vBQHCI0NM_SfP41ch"/>
          <p:cNvPicPr>
            <a:picLocks noChangeAspect="1" noChangeArrowheads="1"/>
          </p:cNvPicPr>
          <p:nvPr/>
        </p:nvPicPr>
        <p:blipFill>
          <a:blip r:embed="rId2"/>
          <a:srcRect/>
          <a:stretch>
            <a:fillRect/>
          </a:stretch>
        </p:blipFill>
        <p:spPr bwMode="auto">
          <a:xfrm>
            <a:off x="762000" y="3048000"/>
            <a:ext cx="3286125" cy="3133725"/>
          </a:xfrm>
          <a:prstGeom prst="rect">
            <a:avLst/>
          </a:prstGeom>
          <a:noFill/>
          <a:ln w="9525">
            <a:noFill/>
            <a:miter lim="800000"/>
            <a:headEnd/>
            <a:tailEnd/>
          </a:ln>
        </p:spPr>
      </p:pic>
      <p:sp>
        <p:nvSpPr>
          <p:cNvPr id="4101" name="TextBox 4"/>
          <p:cNvSpPr txBox="1">
            <a:spLocks noChangeArrowheads="1"/>
          </p:cNvSpPr>
          <p:nvPr/>
        </p:nvSpPr>
        <p:spPr bwMode="auto">
          <a:xfrm>
            <a:off x="4191000" y="3276600"/>
            <a:ext cx="4495800" cy="1200150"/>
          </a:xfrm>
          <a:prstGeom prst="rect">
            <a:avLst/>
          </a:prstGeom>
          <a:noFill/>
          <a:ln w="9525">
            <a:noFill/>
            <a:miter lim="800000"/>
            <a:headEnd/>
            <a:tailEnd/>
          </a:ln>
        </p:spPr>
        <p:txBody>
          <a:bodyPr>
            <a:spAutoFit/>
          </a:bodyPr>
          <a:lstStyle/>
          <a:p>
            <a:r>
              <a:rPr lang="en-US"/>
              <a:t>This idea began in Italy and its initial purpose was to make STUDENT design projects more affordable than other prototyping projects at the time.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Compile</a:t>
            </a:r>
          </a:p>
        </p:txBody>
      </p:sp>
      <p:pic>
        <p:nvPicPr>
          <p:cNvPr id="22531" name="Picture 2"/>
          <p:cNvPicPr>
            <a:picLocks noGrp="1" noChangeAspect="1" noChangeArrowheads="1"/>
          </p:cNvPicPr>
          <p:nvPr>
            <p:ph idx="1"/>
          </p:nvPr>
        </p:nvPicPr>
        <p:blipFill>
          <a:blip r:embed="rId2"/>
          <a:srcRect/>
          <a:stretch>
            <a:fillRect/>
          </a:stretch>
        </p:blipFill>
        <p:spPr>
          <a:xfrm>
            <a:off x="4495800" y="457200"/>
            <a:ext cx="3867150" cy="5426075"/>
          </a:xfrm>
          <a:noFill/>
        </p:spPr>
      </p:pic>
      <p:sp>
        <p:nvSpPr>
          <p:cNvPr id="22532" name="TextBox 4"/>
          <p:cNvSpPr txBox="1">
            <a:spLocks noChangeArrowheads="1"/>
          </p:cNvSpPr>
          <p:nvPr/>
        </p:nvSpPr>
        <p:spPr bwMode="auto">
          <a:xfrm>
            <a:off x="762000" y="1600200"/>
            <a:ext cx="2438400" cy="4246563"/>
          </a:xfrm>
          <a:prstGeom prst="rect">
            <a:avLst/>
          </a:prstGeom>
          <a:noFill/>
          <a:ln w="9525">
            <a:noFill/>
            <a:miter lim="800000"/>
            <a:headEnd/>
            <a:tailEnd/>
          </a:ln>
        </p:spPr>
        <p:txBody>
          <a:bodyPr>
            <a:spAutoFit/>
          </a:bodyPr>
          <a:lstStyle/>
          <a:p>
            <a:r>
              <a:rPr lang="en-US"/>
              <a:t>To compile your sketch, click the checkmark.</a:t>
            </a:r>
          </a:p>
          <a:p>
            <a:endParaRPr lang="en-US"/>
          </a:p>
          <a:p>
            <a:r>
              <a:rPr lang="en-US"/>
              <a:t>Make sure your Arduino is plugged into an available USB port. </a:t>
            </a:r>
          </a:p>
          <a:p>
            <a:endParaRPr lang="en-US"/>
          </a:p>
          <a:p>
            <a:r>
              <a:rPr lang="en-US"/>
              <a:t>Click the arrow to download the program to Arduino. If everything is attached correctly. The LED should blink.</a:t>
            </a:r>
          </a:p>
        </p:txBody>
      </p:sp>
      <p:cxnSp>
        <p:nvCxnSpPr>
          <p:cNvPr id="7" name="Straight Arrow Connector 6"/>
          <p:cNvCxnSpPr/>
          <p:nvPr/>
        </p:nvCxnSpPr>
        <p:spPr>
          <a:xfrm flipV="1">
            <a:off x="2667000" y="1371600"/>
            <a:ext cx="1981200" cy="685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667000" y="1371600"/>
            <a:ext cx="2438400" cy="2895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Your turn</a:t>
            </a:r>
          </a:p>
        </p:txBody>
      </p:sp>
      <p:sp>
        <p:nvSpPr>
          <p:cNvPr id="23555" name="Content Placeholder 2"/>
          <p:cNvSpPr>
            <a:spLocks noGrp="1"/>
          </p:cNvSpPr>
          <p:nvPr>
            <p:ph idx="1"/>
          </p:nvPr>
        </p:nvSpPr>
        <p:spPr>
          <a:xfrm>
            <a:off x="381000" y="1219200"/>
            <a:ext cx="8229600" cy="3429000"/>
          </a:xfrm>
        </p:spPr>
        <p:txBody>
          <a:bodyPr/>
          <a:lstStyle/>
          <a:p>
            <a:pPr>
              <a:buFont typeface="Wingdings" pitchFamily="2" charset="2"/>
              <a:buNone/>
            </a:pPr>
            <a:r>
              <a:rPr lang="en-US" smtClean="0"/>
              <a:t>Using what you have learned. Create a new program and record the program on the lesson sheet. Do NOT use more than 1 LED and DO NOT remove the resistor. Leave the circuit as is. </a:t>
            </a:r>
          </a:p>
          <a:p>
            <a:pPr>
              <a:buFont typeface="Wingdings" pitchFamily="2" charset="2"/>
              <a:buNone/>
            </a:pPr>
            <a:endParaRPr lang="en-US" smtClean="0"/>
          </a:p>
          <a:p>
            <a:pPr>
              <a:buFont typeface="Wingdings" pitchFamily="2" charset="2"/>
              <a:buNone/>
            </a:pPr>
            <a:r>
              <a:rPr lang="en-US" smtClean="0"/>
              <a:t>Once you have created your own program, follow the directions on the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Controlling the Brightness </a:t>
            </a:r>
          </a:p>
        </p:txBody>
      </p:sp>
      <p:sp>
        <p:nvSpPr>
          <p:cNvPr id="24579" name="Content Placeholder 2"/>
          <p:cNvSpPr>
            <a:spLocks noGrp="1"/>
          </p:cNvSpPr>
          <p:nvPr>
            <p:ph idx="1"/>
          </p:nvPr>
        </p:nvSpPr>
        <p:spPr>
          <a:xfrm>
            <a:off x="457200" y="1066800"/>
            <a:ext cx="8229600" cy="5181600"/>
          </a:xfrm>
        </p:spPr>
        <p:txBody>
          <a:bodyPr/>
          <a:lstStyle/>
          <a:p>
            <a:pPr>
              <a:buFont typeface="Wingdings" pitchFamily="2" charset="2"/>
              <a:buNone/>
            </a:pPr>
            <a:r>
              <a:rPr lang="en-US" smtClean="0"/>
              <a:t>Switch the LED pin to #9 (change the integer in the code as well) and then replace with this line in the loop </a:t>
            </a:r>
          </a:p>
          <a:p>
            <a:pPr>
              <a:buFont typeface="Wingdings" pitchFamily="2" charset="2"/>
              <a:buNone/>
            </a:pPr>
            <a:endParaRPr lang="en-US" smtClean="0"/>
          </a:p>
          <a:p>
            <a:pPr>
              <a:buFont typeface="Wingdings" pitchFamily="2" charset="2"/>
              <a:buNone/>
            </a:pPr>
            <a:r>
              <a:rPr lang="en-US" i="1" smtClean="0">
                <a:solidFill>
                  <a:srgbClr val="FF0000"/>
                </a:solidFill>
              </a:rPr>
              <a:t>analogwrite(ledPin,new number)</a:t>
            </a:r>
          </a:p>
          <a:p>
            <a:pPr>
              <a:buFont typeface="Wingdings" pitchFamily="2" charset="2"/>
              <a:buNone/>
            </a:pPr>
            <a:endParaRPr lang="en-US" smtClean="0"/>
          </a:p>
          <a:p>
            <a:pPr>
              <a:buFont typeface="Wingdings" pitchFamily="2" charset="2"/>
              <a:buNone/>
            </a:pPr>
            <a:r>
              <a:rPr lang="en-US" smtClean="0"/>
              <a:t>Where the “new number” can be any value between 0 and 255. Write and show your new sketch on the project sheet. Compile, download, and test.</a:t>
            </a:r>
          </a:p>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Fading</a:t>
            </a:r>
          </a:p>
        </p:txBody>
      </p:sp>
      <p:sp>
        <p:nvSpPr>
          <p:cNvPr id="25603" name="Content Placeholder 2"/>
          <p:cNvSpPr>
            <a:spLocks noGrp="1"/>
          </p:cNvSpPr>
          <p:nvPr>
            <p:ph idx="1"/>
          </p:nvPr>
        </p:nvSpPr>
        <p:spPr/>
        <p:txBody>
          <a:bodyPr/>
          <a:lstStyle/>
          <a:p>
            <a:pPr>
              <a:buFont typeface="Wingdings" pitchFamily="2" charset="2"/>
              <a:buNone/>
            </a:pPr>
            <a:r>
              <a:rPr lang="en-US" smtClean="0"/>
              <a:t>Go to FILE, then EXAMPLES, then ANALOG, then FADING.</a:t>
            </a:r>
          </a:p>
          <a:p>
            <a:pPr>
              <a:buFont typeface="Wingdings" pitchFamily="2" charset="2"/>
              <a:buNone/>
            </a:pPr>
            <a:endParaRPr lang="en-US" smtClean="0"/>
          </a:p>
          <a:p>
            <a:pPr>
              <a:buFont typeface="Wingdings" pitchFamily="2" charset="2"/>
              <a:buNone/>
            </a:pPr>
            <a:r>
              <a:rPr lang="en-US" smtClean="0"/>
              <a:t>Follow the hyperlink which explain how to FADE. Create a program that uses this idea and record on project sheet. Be sure to explain which C-code element allows this idea to 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Arduino Software</a:t>
            </a:r>
          </a:p>
        </p:txBody>
      </p:sp>
      <p:sp>
        <p:nvSpPr>
          <p:cNvPr id="5123" name="Content Placeholder 2"/>
          <p:cNvSpPr>
            <a:spLocks noGrp="1"/>
          </p:cNvSpPr>
          <p:nvPr>
            <p:ph idx="1"/>
          </p:nvPr>
        </p:nvSpPr>
        <p:spPr>
          <a:xfrm>
            <a:off x="381000" y="1066800"/>
            <a:ext cx="5562600" cy="4530725"/>
          </a:xfrm>
        </p:spPr>
        <p:txBody>
          <a:bodyPr/>
          <a:lstStyle/>
          <a:p>
            <a:pPr>
              <a:buFont typeface="Wingdings" pitchFamily="2" charset="2"/>
              <a:buNone/>
            </a:pPr>
            <a:r>
              <a:rPr lang="en-US" smtClean="0"/>
              <a:t>The Arduino programming platform was designed in JAVA to help newcomers  become familiar with programming. The language used to write code is C/C++ and only uses TWO functions to make a functionable program. </a:t>
            </a:r>
          </a:p>
        </p:txBody>
      </p:sp>
      <p:pic>
        <p:nvPicPr>
          <p:cNvPr id="5124" name="Picture 2" descr="Arduino IDE - v0011 Alpha.png"/>
          <p:cNvPicPr>
            <a:picLocks noChangeAspect="1" noChangeArrowheads="1"/>
          </p:cNvPicPr>
          <p:nvPr/>
        </p:nvPicPr>
        <p:blipFill>
          <a:blip r:embed="rId2"/>
          <a:srcRect/>
          <a:stretch>
            <a:fillRect/>
          </a:stretch>
        </p:blipFill>
        <p:spPr bwMode="auto">
          <a:xfrm>
            <a:off x="6324600" y="533400"/>
            <a:ext cx="2381250" cy="29908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Programming - Routines</a:t>
            </a:r>
          </a:p>
        </p:txBody>
      </p:sp>
      <p:sp>
        <p:nvSpPr>
          <p:cNvPr id="6147" name="Content Placeholder 2"/>
          <p:cNvSpPr>
            <a:spLocks noGrp="1"/>
          </p:cNvSpPr>
          <p:nvPr>
            <p:ph idx="1"/>
          </p:nvPr>
        </p:nvSpPr>
        <p:spPr>
          <a:xfrm>
            <a:off x="381000" y="1143000"/>
            <a:ext cx="8229600" cy="1524000"/>
          </a:xfrm>
        </p:spPr>
        <p:txBody>
          <a:bodyPr/>
          <a:lstStyle/>
          <a:p>
            <a:pPr>
              <a:buFont typeface="Wingdings" pitchFamily="2" charset="2"/>
              <a:buNone/>
            </a:pPr>
            <a:r>
              <a:rPr lang="en-US" smtClean="0"/>
              <a:t>Each Arduino program is called a SKETCH and has two required functions, called ROUTINES.</a:t>
            </a:r>
          </a:p>
        </p:txBody>
      </p:sp>
      <p:sp>
        <p:nvSpPr>
          <p:cNvPr id="6148" name="TextBox 3"/>
          <p:cNvSpPr txBox="1">
            <a:spLocks noChangeArrowheads="1"/>
          </p:cNvSpPr>
          <p:nvPr/>
        </p:nvSpPr>
        <p:spPr bwMode="auto">
          <a:xfrm>
            <a:off x="609600" y="2971800"/>
            <a:ext cx="7848600" cy="800100"/>
          </a:xfrm>
          <a:prstGeom prst="rect">
            <a:avLst/>
          </a:prstGeom>
          <a:noFill/>
          <a:ln w="9525">
            <a:noFill/>
            <a:miter lim="800000"/>
            <a:headEnd/>
            <a:tailEnd/>
          </a:ln>
        </p:spPr>
        <p:txBody>
          <a:bodyPr>
            <a:spAutoFit/>
          </a:bodyPr>
          <a:lstStyle/>
          <a:p>
            <a:r>
              <a:rPr lang="en-US" sz="2800" b="1" i="1">
                <a:solidFill>
                  <a:srgbClr val="FF0000"/>
                </a:solidFill>
              </a:rPr>
              <a:t>void setup ( ) { }  </a:t>
            </a:r>
            <a:r>
              <a:rPr lang="en-US"/>
              <a:t>- All of the code within the curly braces will be run ONCE when the program first runs.</a:t>
            </a:r>
          </a:p>
        </p:txBody>
      </p:sp>
      <p:sp>
        <p:nvSpPr>
          <p:cNvPr id="6149" name="TextBox 4"/>
          <p:cNvSpPr txBox="1">
            <a:spLocks noChangeArrowheads="1"/>
          </p:cNvSpPr>
          <p:nvPr/>
        </p:nvSpPr>
        <p:spPr bwMode="auto">
          <a:xfrm>
            <a:off x="685800" y="4267200"/>
            <a:ext cx="7848600" cy="1077913"/>
          </a:xfrm>
          <a:prstGeom prst="rect">
            <a:avLst/>
          </a:prstGeom>
          <a:noFill/>
          <a:ln w="9525">
            <a:noFill/>
            <a:miter lim="800000"/>
            <a:headEnd/>
            <a:tailEnd/>
          </a:ln>
        </p:spPr>
        <p:txBody>
          <a:bodyPr>
            <a:spAutoFit/>
          </a:bodyPr>
          <a:lstStyle/>
          <a:p>
            <a:r>
              <a:rPr lang="en-US" sz="2800" b="1" i="1">
                <a:solidFill>
                  <a:srgbClr val="FF0000"/>
                </a:solidFill>
              </a:rPr>
              <a:t>void loop ( ) { }  </a:t>
            </a:r>
            <a:r>
              <a:rPr lang="en-US"/>
              <a:t>- This function is  run AFTER setup has finished. All of the code within the curly braces will be run again, and again, until the power is removed.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Programming - Syntax</a:t>
            </a:r>
          </a:p>
        </p:txBody>
      </p:sp>
      <p:sp>
        <p:nvSpPr>
          <p:cNvPr id="7171" name="Content Placeholder 2"/>
          <p:cNvSpPr>
            <a:spLocks noGrp="1"/>
          </p:cNvSpPr>
          <p:nvPr>
            <p:ph idx="1"/>
          </p:nvPr>
        </p:nvSpPr>
        <p:spPr>
          <a:xfrm>
            <a:off x="457200" y="1600200"/>
            <a:ext cx="8229600" cy="914400"/>
          </a:xfrm>
        </p:spPr>
        <p:txBody>
          <a:bodyPr/>
          <a:lstStyle/>
          <a:p>
            <a:pPr>
              <a:buFont typeface="Wingdings" pitchFamily="2" charset="2"/>
              <a:buNone/>
            </a:pPr>
            <a:r>
              <a:rPr lang="en-US" smtClean="0"/>
              <a:t>Similar to ROBOTC, the formatting requirement is the same.</a:t>
            </a:r>
          </a:p>
        </p:txBody>
      </p:sp>
      <p:sp>
        <p:nvSpPr>
          <p:cNvPr id="7172" name="TextBox 3"/>
          <p:cNvSpPr txBox="1">
            <a:spLocks noChangeArrowheads="1"/>
          </p:cNvSpPr>
          <p:nvPr/>
        </p:nvSpPr>
        <p:spPr bwMode="auto">
          <a:xfrm>
            <a:off x="1371600" y="2667000"/>
            <a:ext cx="6340475" cy="2308225"/>
          </a:xfrm>
          <a:prstGeom prst="rect">
            <a:avLst/>
          </a:prstGeom>
          <a:noFill/>
          <a:ln w="9525">
            <a:noFill/>
            <a:miter lim="800000"/>
            <a:headEnd/>
            <a:tailEnd/>
          </a:ln>
        </p:spPr>
        <p:txBody>
          <a:bodyPr wrap="none">
            <a:spAutoFit/>
          </a:bodyPr>
          <a:lstStyle/>
          <a:p>
            <a:r>
              <a:rPr lang="en-US" sz="3600" b="1" i="1">
                <a:solidFill>
                  <a:srgbClr val="FF0000"/>
                </a:solidFill>
              </a:rPr>
              <a:t>//</a:t>
            </a:r>
            <a:r>
              <a:rPr lang="en-US"/>
              <a:t> - Single line comment</a:t>
            </a:r>
          </a:p>
          <a:p>
            <a:r>
              <a:rPr lang="en-US" sz="3600" b="1" i="1">
                <a:solidFill>
                  <a:srgbClr val="FF0000"/>
                </a:solidFill>
              </a:rPr>
              <a:t>/*  */  </a:t>
            </a:r>
            <a:r>
              <a:rPr lang="en-US"/>
              <a:t>- Multiline comment</a:t>
            </a:r>
          </a:p>
          <a:p>
            <a:r>
              <a:rPr lang="en-US" sz="3600" b="1" i="1">
                <a:solidFill>
                  <a:srgbClr val="FF0000"/>
                </a:solidFill>
              </a:rPr>
              <a:t>{  } </a:t>
            </a:r>
            <a:r>
              <a:rPr lang="en-US"/>
              <a:t>– used to define a block of code that starts and ends.</a:t>
            </a:r>
          </a:p>
          <a:p>
            <a:r>
              <a:rPr lang="en-US" sz="3600" b="1" i="1">
                <a:solidFill>
                  <a:srgbClr val="FF0000"/>
                </a:solidFill>
              </a:rPr>
              <a:t>;</a:t>
            </a:r>
            <a:r>
              <a:rPr lang="en-US"/>
              <a:t>  - used to define the end of a line of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Programming - Variables</a:t>
            </a:r>
          </a:p>
        </p:txBody>
      </p:sp>
      <p:sp>
        <p:nvSpPr>
          <p:cNvPr id="8195" name="Content Placeholder 2"/>
          <p:cNvSpPr>
            <a:spLocks noGrp="1"/>
          </p:cNvSpPr>
          <p:nvPr>
            <p:ph idx="1"/>
          </p:nvPr>
        </p:nvSpPr>
        <p:spPr>
          <a:xfrm>
            <a:off x="457200" y="990600"/>
            <a:ext cx="8229600" cy="990600"/>
          </a:xfrm>
        </p:spPr>
        <p:txBody>
          <a:bodyPr/>
          <a:lstStyle/>
          <a:p>
            <a:pPr>
              <a:buFont typeface="Wingdings" pitchFamily="2" charset="2"/>
              <a:buNone/>
            </a:pPr>
            <a:r>
              <a:rPr lang="en-US" sz="2000" smtClean="0"/>
              <a:t>Again the variables used are similar to ROBOTC, with a few exceptions.</a:t>
            </a:r>
          </a:p>
        </p:txBody>
      </p:sp>
      <p:sp>
        <p:nvSpPr>
          <p:cNvPr id="8196" name="TextBox 3"/>
          <p:cNvSpPr txBox="1">
            <a:spLocks noChangeArrowheads="1"/>
          </p:cNvSpPr>
          <p:nvPr/>
        </p:nvSpPr>
        <p:spPr bwMode="auto">
          <a:xfrm>
            <a:off x="609600" y="1828800"/>
            <a:ext cx="7772400" cy="4524375"/>
          </a:xfrm>
          <a:prstGeom prst="rect">
            <a:avLst/>
          </a:prstGeom>
          <a:noFill/>
          <a:ln w="9525">
            <a:noFill/>
            <a:miter lim="800000"/>
            <a:headEnd/>
            <a:tailEnd/>
          </a:ln>
        </p:spPr>
        <p:txBody>
          <a:bodyPr>
            <a:spAutoFit/>
          </a:bodyPr>
          <a:lstStyle/>
          <a:p>
            <a:r>
              <a:rPr lang="en-US" b="1" i="1">
                <a:solidFill>
                  <a:srgbClr val="FF0000"/>
                </a:solidFill>
              </a:rPr>
              <a:t>int (integer) </a:t>
            </a:r>
            <a:r>
              <a:rPr lang="en-US"/>
              <a:t>– this stores a number in 2 bytes(16 bits) and has no decimal places. The value must be between -32,768 and 32,768.</a:t>
            </a:r>
          </a:p>
          <a:p>
            <a:endParaRPr lang="en-US"/>
          </a:p>
          <a:p>
            <a:r>
              <a:rPr lang="en-US" b="1" i="1">
                <a:solidFill>
                  <a:srgbClr val="FF0000"/>
                </a:solidFill>
              </a:rPr>
              <a:t>long(long) </a:t>
            </a:r>
            <a:r>
              <a:rPr lang="en-US"/>
              <a:t>– Used when the integer is NOT large enough. This takes 4 bytes(32 bits) of RAM and has a range of -2,147,483,648 and 2,147,483,648.</a:t>
            </a:r>
          </a:p>
          <a:p>
            <a:endParaRPr lang="en-US"/>
          </a:p>
          <a:p>
            <a:r>
              <a:rPr lang="en-US" b="1" i="1">
                <a:solidFill>
                  <a:srgbClr val="FF0000"/>
                </a:solidFill>
              </a:rPr>
              <a:t>boolean(boolean) </a:t>
            </a:r>
            <a:r>
              <a:rPr lang="en-US"/>
              <a:t>– A simple true and false variable. It is useful because it only takes up 1 bit of RAM.</a:t>
            </a:r>
          </a:p>
          <a:p>
            <a:endParaRPr lang="en-US"/>
          </a:p>
          <a:p>
            <a:r>
              <a:rPr lang="en-US" b="1" i="1">
                <a:solidFill>
                  <a:srgbClr val="FF0000"/>
                </a:solidFill>
              </a:rPr>
              <a:t>float (float) </a:t>
            </a:r>
            <a:r>
              <a:rPr lang="en-US"/>
              <a:t>– Used for floating decimals. It takes 4 bytes of RAM and has a range of -3.4028235E+38 and 3.4028235E+38</a:t>
            </a:r>
          </a:p>
          <a:p>
            <a:endParaRPr lang="en-US"/>
          </a:p>
          <a:p>
            <a:r>
              <a:rPr lang="en-US" b="1" i="1">
                <a:solidFill>
                  <a:srgbClr val="FF0000"/>
                </a:solidFill>
              </a:rPr>
              <a:t>char(character) </a:t>
            </a:r>
            <a:r>
              <a:rPr lang="en-US"/>
              <a:t>– Stores one character using ASCII code (“A” = 65). Uses 1 byte of RAM</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Programming – Math Operators</a:t>
            </a:r>
          </a:p>
        </p:txBody>
      </p:sp>
      <p:sp>
        <p:nvSpPr>
          <p:cNvPr id="9219" name="Content Placeholder 2"/>
          <p:cNvSpPr>
            <a:spLocks noGrp="1"/>
          </p:cNvSpPr>
          <p:nvPr>
            <p:ph idx="1"/>
          </p:nvPr>
        </p:nvSpPr>
        <p:spPr>
          <a:xfrm>
            <a:off x="381000" y="1066800"/>
            <a:ext cx="8229600" cy="457200"/>
          </a:xfrm>
        </p:spPr>
        <p:txBody>
          <a:bodyPr/>
          <a:lstStyle/>
          <a:p>
            <a:pPr>
              <a:buFont typeface="Wingdings" pitchFamily="2" charset="2"/>
              <a:buNone/>
            </a:pPr>
            <a:r>
              <a:rPr lang="en-US" smtClean="0"/>
              <a:t>These are used for manipulating numbers.</a:t>
            </a:r>
          </a:p>
        </p:txBody>
      </p:sp>
      <p:sp>
        <p:nvSpPr>
          <p:cNvPr id="9220" name="TextBox 3"/>
          <p:cNvSpPr txBox="1">
            <a:spLocks noChangeArrowheads="1"/>
          </p:cNvSpPr>
          <p:nvPr/>
        </p:nvSpPr>
        <p:spPr bwMode="auto">
          <a:xfrm>
            <a:off x="762000" y="2133600"/>
            <a:ext cx="6934200" cy="3416300"/>
          </a:xfrm>
          <a:prstGeom prst="rect">
            <a:avLst/>
          </a:prstGeom>
          <a:noFill/>
          <a:ln w="9525">
            <a:noFill/>
            <a:miter lim="800000"/>
            <a:headEnd/>
            <a:tailEnd/>
          </a:ln>
        </p:spPr>
        <p:txBody>
          <a:bodyPr>
            <a:spAutoFit/>
          </a:bodyPr>
          <a:lstStyle/>
          <a:p>
            <a:r>
              <a:rPr lang="en-US" sz="2400" b="1" i="1">
                <a:solidFill>
                  <a:srgbClr val="FF0000"/>
                </a:solidFill>
              </a:rPr>
              <a:t>=  (assignment)  </a:t>
            </a:r>
            <a:r>
              <a:rPr lang="en-US"/>
              <a:t>makes something equal to something else.  For example, x = 10*2, thus x = 20.</a:t>
            </a:r>
          </a:p>
          <a:p>
            <a:endParaRPr lang="en-US"/>
          </a:p>
          <a:p>
            <a:r>
              <a:rPr lang="en-US" sz="2400" b="1" i="1">
                <a:solidFill>
                  <a:srgbClr val="FF0000"/>
                </a:solidFill>
              </a:rPr>
              <a:t>% (modulo) </a:t>
            </a:r>
            <a:r>
              <a:rPr lang="en-US"/>
              <a:t>– this gives the remainder when one number is divided by another. For example  12 % 10  gives 2.</a:t>
            </a:r>
          </a:p>
          <a:p>
            <a:endParaRPr lang="en-US"/>
          </a:p>
          <a:p>
            <a:r>
              <a:rPr lang="en-US" sz="2400" b="1" i="1">
                <a:solidFill>
                  <a:srgbClr val="FF0000"/>
                </a:solidFill>
              </a:rPr>
              <a:t>+ (addition)</a:t>
            </a:r>
          </a:p>
          <a:p>
            <a:r>
              <a:rPr lang="en-US" sz="2400" b="1" i="1">
                <a:solidFill>
                  <a:srgbClr val="FF0000"/>
                </a:solidFill>
              </a:rPr>
              <a:t>- (subtraction)</a:t>
            </a:r>
          </a:p>
          <a:p>
            <a:r>
              <a:rPr lang="en-US" sz="2400" b="1" i="1">
                <a:solidFill>
                  <a:srgbClr val="FF0000"/>
                </a:solidFill>
              </a:rPr>
              <a:t>* (multiplication)</a:t>
            </a:r>
          </a:p>
          <a:p>
            <a:r>
              <a:rPr lang="en-US" sz="2400" b="1" i="1">
                <a:solidFill>
                  <a:srgbClr val="FF0000"/>
                </a:solidFill>
              </a:rPr>
              <a:t>/ (division)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Comparison Operators</a:t>
            </a:r>
          </a:p>
        </p:txBody>
      </p:sp>
      <p:sp>
        <p:nvSpPr>
          <p:cNvPr id="10243" name="Content Placeholder 2"/>
          <p:cNvSpPr>
            <a:spLocks noGrp="1"/>
          </p:cNvSpPr>
          <p:nvPr>
            <p:ph idx="1"/>
          </p:nvPr>
        </p:nvSpPr>
        <p:spPr>
          <a:xfrm>
            <a:off x="381000" y="1066800"/>
            <a:ext cx="8229600" cy="609600"/>
          </a:xfrm>
        </p:spPr>
        <p:txBody>
          <a:bodyPr/>
          <a:lstStyle/>
          <a:p>
            <a:pPr>
              <a:buFont typeface="Wingdings" pitchFamily="2" charset="2"/>
              <a:buNone/>
            </a:pPr>
            <a:r>
              <a:rPr lang="en-US" smtClean="0"/>
              <a:t>These are used to make logical comparisons.</a:t>
            </a:r>
          </a:p>
        </p:txBody>
      </p:sp>
      <p:sp>
        <p:nvSpPr>
          <p:cNvPr id="10244" name="TextBox 3"/>
          <p:cNvSpPr txBox="1">
            <a:spLocks noChangeArrowheads="1"/>
          </p:cNvSpPr>
          <p:nvPr/>
        </p:nvSpPr>
        <p:spPr bwMode="auto">
          <a:xfrm>
            <a:off x="1066800" y="2362200"/>
            <a:ext cx="6858000" cy="2924175"/>
          </a:xfrm>
          <a:prstGeom prst="rect">
            <a:avLst/>
          </a:prstGeom>
          <a:noFill/>
          <a:ln w="9525">
            <a:noFill/>
            <a:miter lim="800000"/>
            <a:headEnd/>
            <a:tailEnd/>
          </a:ln>
        </p:spPr>
        <p:txBody>
          <a:bodyPr>
            <a:spAutoFit/>
          </a:bodyPr>
          <a:lstStyle/>
          <a:p>
            <a:r>
              <a:rPr lang="en-US" sz="2800" b="1" i="1">
                <a:solidFill>
                  <a:srgbClr val="FF0000"/>
                </a:solidFill>
              </a:rPr>
              <a:t>== (equal to</a:t>
            </a:r>
            <a:r>
              <a:rPr lang="en-US"/>
              <a:t>) - For example   12==10 is FALSE and 12 ==12 is TRUE. </a:t>
            </a:r>
          </a:p>
          <a:p>
            <a:endParaRPr lang="en-US"/>
          </a:p>
          <a:p>
            <a:r>
              <a:rPr lang="en-US" sz="2800" b="1" i="1">
                <a:solidFill>
                  <a:srgbClr val="FF0000"/>
                </a:solidFill>
              </a:rPr>
              <a:t>!= (not equal to) </a:t>
            </a:r>
            <a:r>
              <a:rPr lang="en-US"/>
              <a:t>- For example  12!=10 is TRUE and 12!=12 is FALSE.</a:t>
            </a:r>
          </a:p>
          <a:p>
            <a:endParaRPr lang="en-US"/>
          </a:p>
          <a:p>
            <a:r>
              <a:rPr lang="en-US" sz="2800" b="1" i="1">
                <a:solidFill>
                  <a:srgbClr val="FF0000"/>
                </a:solidFill>
              </a:rPr>
              <a:t>&lt;  (less than)</a:t>
            </a:r>
          </a:p>
          <a:p>
            <a:r>
              <a:rPr lang="en-US" sz="2800" b="1" i="1">
                <a:solidFill>
                  <a:srgbClr val="FF0000"/>
                </a:solidFill>
              </a:rPr>
              <a:t>&gt; (greater than)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Programming – Control Structures</a:t>
            </a:r>
          </a:p>
        </p:txBody>
      </p:sp>
      <p:sp>
        <p:nvSpPr>
          <p:cNvPr id="11267" name="Content Placeholder 2"/>
          <p:cNvSpPr>
            <a:spLocks noGrp="1"/>
          </p:cNvSpPr>
          <p:nvPr>
            <p:ph idx="1"/>
          </p:nvPr>
        </p:nvSpPr>
        <p:spPr>
          <a:xfrm>
            <a:off x="381000" y="990600"/>
            <a:ext cx="8229600" cy="990600"/>
          </a:xfrm>
        </p:spPr>
        <p:txBody>
          <a:bodyPr/>
          <a:lstStyle/>
          <a:p>
            <a:pPr>
              <a:buFont typeface="Wingdings" pitchFamily="2" charset="2"/>
              <a:buNone/>
            </a:pPr>
            <a:r>
              <a:rPr lang="en-US" smtClean="0"/>
              <a:t>These execute code based on CONDITIONS. Here are just a few.</a:t>
            </a:r>
          </a:p>
        </p:txBody>
      </p:sp>
      <p:sp>
        <p:nvSpPr>
          <p:cNvPr id="11268" name="TextBox 3"/>
          <p:cNvSpPr txBox="1">
            <a:spLocks noChangeArrowheads="1"/>
          </p:cNvSpPr>
          <p:nvPr/>
        </p:nvSpPr>
        <p:spPr bwMode="auto">
          <a:xfrm>
            <a:off x="762000" y="2133600"/>
            <a:ext cx="7620000" cy="2492375"/>
          </a:xfrm>
          <a:prstGeom prst="rect">
            <a:avLst/>
          </a:prstGeom>
          <a:noFill/>
          <a:ln w="9525">
            <a:noFill/>
            <a:miter lim="800000"/>
            <a:headEnd/>
            <a:tailEnd/>
          </a:ln>
        </p:spPr>
        <p:txBody>
          <a:bodyPr>
            <a:spAutoFit/>
          </a:bodyPr>
          <a:lstStyle/>
          <a:p>
            <a:r>
              <a:rPr lang="en-US" sz="2400" b="1">
                <a:solidFill>
                  <a:srgbClr val="FF0000"/>
                </a:solidFill>
              </a:rPr>
              <a:t>if(condition) {   }</a:t>
            </a:r>
          </a:p>
          <a:p>
            <a:r>
              <a:rPr lang="en-US" sz="2400" b="1">
                <a:solidFill>
                  <a:srgbClr val="FF0000"/>
                </a:solidFill>
              </a:rPr>
              <a:t>else if (condition) {   }</a:t>
            </a:r>
          </a:p>
          <a:p>
            <a:r>
              <a:rPr lang="en-US" sz="2400" b="1">
                <a:solidFill>
                  <a:srgbClr val="FF0000"/>
                </a:solidFill>
              </a:rPr>
              <a:t>else(condition) {   }</a:t>
            </a:r>
          </a:p>
          <a:p>
            <a:endParaRPr lang="en-US" sz="2400" b="1">
              <a:solidFill>
                <a:srgbClr val="FF0000"/>
              </a:solidFill>
            </a:endParaRPr>
          </a:p>
          <a:p>
            <a:r>
              <a:rPr lang="en-US" sz="2000"/>
              <a:t>This will execute the code between the curly braces if the condition is true, and if not test the condition of the “else if”. If that is false , the “else” code will execute. </a:t>
            </a:r>
          </a:p>
        </p:txBody>
      </p:sp>
      <p:sp>
        <p:nvSpPr>
          <p:cNvPr id="11269" name="TextBox 4"/>
          <p:cNvSpPr txBox="1">
            <a:spLocks noChangeArrowheads="1"/>
          </p:cNvSpPr>
          <p:nvPr/>
        </p:nvSpPr>
        <p:spPr bwMode="auto">
          <a:xfrm>
            <a:off x="914400" y="4953000"/>
            <a:ext cx="7696200" cy="1077913"/>
          </a:xfrm>
          <a:prstGeom prst="rect">
            <a:avLst/>
          </a:prstGeom>
          <a:noFill/>
          <a:ln w="9525">
            <a:noFill/>
            <a:miter lim="800000"/>
            <a:headEnd/>
            <a:tailEnd/>
          </a:ln>
        </p:spPr>
        <p:txBody>
          <a:bodyPr>
            <a:spAutoFit/>
          </a:bodyPr>
          <a:lstStyle/>
          <a:p>
            <a:r>
              <a:rPr lang="en-US" sz="2800" b="1" i="1">
                <a:solidFill>
                  <a:srgbClr val="FF0000"/>
                </a:solidFill>
              </a:rPr>
              <a:t>for (int i =0; i &lt; #repeats; i ++)  {   }</a:t>
            </a:r>
          </a:p>
          <a:p>
            <a:r>
              <a:rPr lang="en-US"/>
              <a:t>Used when you would like to repeat a line of code a specific # of times. Often called a </a:t>
            </a:r>
            <a:r>
              <a:rPr lang="en-US" b="1" i="1"/>
              <a:t>FOR LOOP</a:t>
            </a:r>
            <a:r>
              <a:rPr lang="en-US"/>
              <a:t>.</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1872</TotalTime>
  <Words>1428</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Edge</vt:lpstr>
      <vt:lpstr>Working with Arduino: Lesson #1: Getting Acquainted with the Kit</vt:lpstr>
      <vt:lpstr>What is Arduino?</vt:lpstr>
      <vt:lpstr>Arduino Software</vt:lpstr>
      <vt:lpstr>Programming - Routines</vt:lpstr>
      <vt:lpstr>Programming - Syntax</vt:lpstr>
      <vt:lpstr>Programming - Variables</vt:lpstr>
      <vt:lpstr>Programming – Math Operators</vt:lpstr>
      <vt:lpstr>Comparison Operators</vt:lpstr>
      <vt:lpstr>Programming – Control Structures</vt:lpstr>
      <vt:lpstr>Programming - Digital</vt:lpstr>
      <vt:lpstr>Let’s Begin – Learning Goals</vt:lpstr>
      <vt:lpstr>Scales of Measurement – Do you get it?</vt:lpstr>
      <vt:lpstr>Lesson #1 – Blinking LED</vt:lpstr>
      <vt:lpstr>LEDs </vt:lpstr>
      <vt:lpstr>Resistors</vt:lpstr>
      <vt:lpstr>The schematic</vt:lpstr>
      <vt:lpstr>Writing the code - Integers</vt:lpstr>
      <vt:lpstr>Writing the code - Setup</vt:lpstr>
      <vt:lpstr>Writing the code - Loop</vt:lpstr>
      <vt:lpstr>Compile</vt:lpstr>
      <vt:lpstr>Your turn</vt:lpstr>
      <vt:lpstr>Controlling the Brightness </vt:lpstr>
      <vt:lpstr>Fading</vt:lpstr>
    </vt:vector>
  </TitlesOfParts>
  <Company>OCPS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Circuits</dc:title>
  <dc:creator>Kenneth Bowles</dc:creator>
  <cp:lastModifiedBy>DELL</cp:lastModifiedBy>
  <cp:revision>123</cp:revision>
  <dcterms:created xsi:type="dcterms:W3CDTF">2008-12-30T14:20:21Z</dcterms:created>
  <dcterms:modified xsi:type="dcterms:W3CDTF">2025-06-18T16:37:20Z</dcterms:modified>
</cp:coreProperties>
</file>